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2" r:id="rId14"/>
    <p:sldId id="311" r:id="rId15"/>
    <p:sldId id="310" r:id="rId16"/>
    <p:sldId id="309" r:id="rId17"/>
    <p:sldId id="308" r:id="rId18"/>
    <p:sldId id="307" r:id="rId19"/>
    <p:sldId id="306" r:id="rId20"/>
    <p:sldId id="305" r:id="rId21"/>
    <p:sldId id="304" r:id="rId22"/>
    <p:sldId id="303" r:id="rId23"/>
    <p:sldId id="313" r:id="rId24"/>
    <p:sldId id="314" r:id="rId25"/>
    <p:sldId id="319" r:id="rId26"/>
    <p:sldId id="318" r:id="rId27"/>
    <p:sldId id="317" r:id="rId28"/>
    <p:sldId id="316" r:id="rId29"/>
    <p:sldId id="320" r:id="rId30"/>
    <p:sldId id="321" r:id="rId31"/>
    <p:sldId id="326" r:id="rId32"/>
    <p:sldId id="325" r:id="rId33"/>
    <p:sldId id="324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3" autoAdjust="0"/>
    <p:restoredTop sz="93643"/>
  </p:normalViewPr>
  <p:slideViewPr>
    <p:cSldViewPr snapToGrid="0">
      <p:cViewPr varScale="1">
        <p:scale>
          <a:sx n="53" d="100"/>
          <a:sy n="53" d="100"/>
        </p:scale>
        <p:origin x="58" y="6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อัลกอริทึม</a:t>
            </a:r>
            <a:r>
              <a:rPr lang="th-TH" dirty="0" err="1" smtClean="0"/>
              <a:t>อะ</a:t>
            </a:r>
            <a:r>
              <a:rPr lang="th-TH" dirty="0" smtClean="0"/>
              <a:t>พร</a:t>
            </a:r>
            <a:r>
              <a:rPr lang="th-TH" dirty="0" err="1" smtClean="0"/>
              <a:t>ิ</a:t>
            </a:r>
            <a:r>
              <a:rPr lang="th-TH" dirty="0" err="1"/>
              <a:t>โ</a:t>
            </a:r>
            <a:r>
              <a:rPr lang="th-TH" dirty="0"/>
              <a:t>อริ(</a:t>
            </a:r>
            <a:r>
              <a:rPr lang="en-US" dirty="0" err="1"/>
              <a:t>Apriori</a:t>
            </a:r>
            <a:r>
              <a:rPr lang="en-US" dirty="0"/>
              <a:t>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ข้อมูลสามารถแสดงในรูปแบบของ "รูปแบบข้อมูลธุรกรรม" หรือ "รูปแบบข้อมูลแบบตาราง"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2. รูปแบบข้อมูลธุรกรรม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6AEB6F-4136-4F89-9FEA-A9510D052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3483"/>
              </p:ext>
            </p:extLst>
          </p:nvPr>
        </p:nvGraphicFramePr>
        <p:xfrm>
          <a:off x="3520569" y="2735942"/>
          <a:ext cx="5599112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70">
                  <a:extLst>
                    <a:ext uri="{9D8B030D-6E8A-4147-A177-3AD203B41FA5}">
                      <a16:colId xmlns:a16="http://schemas.microsoft.com/office/drawing/2014/main" val="1713721095"/>
                    </a:ext>
                  </a:extLst>
                </a:gridCol>
                <a:gridCol w="3465142">
                  <a:extLst>
                    <a:ext uri="{9D8B030D-6E8A-4147-A177-3AD203B41FA5}">
                      <a16:colId xmlns:a16="http://schemas.microsoft.com/office/drawing/2014/main" val="3336928656"/>
                    </a:ext>
                  </a:extLst>
                </a:gridCol>
              </a:tblGrid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Transaction ID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Items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43956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Broccoli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224906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Green peppers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84079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31647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Asparagus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97670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Squash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97052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2897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37974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Tomatoes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10781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946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อัลกอริทึม</a:t>
            </a:r>
            <a:r>
              <a:rPr lang="th-TH" dirty="0" err="1" smtClean="0"/>
              <a:t>อะ</a:t>
            </a:r>
            <a:r>
              <a:rPr lang="th-TH" dirty="0" smtClean="0"/>
              <a:t>พร</a:t>
            </a:r>
            <a:r>
              <a:rPr lang="th-TH" dirty="0" err="1" smtClean="0"/>
              <a:t>ิ</a:t>
            </a:r>
            <a:r>
              <a:rPr lang="th-TH" dirty="0" err="1"/>
              <a:t>โ</a:t>
            </a:r>
            <a:r>
              <a:rPr lang="th-TH" dirty="0"/>
              <a:t>อริ(</a:t>
            </a:r>
            <a:r>
              <a:rPr lang="en-US" dirty="0" err="1"/>
              <a:t>Apriori</a:t>
            </a:r>
            <a:r>
              <a:rPr lang="en-US" dirty="0"/>
              <a:t>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14475"/>
            <a:ext cx="10372150" cy="45271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3. รูปแบบข้อมูลแบบตาราง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(ตามลำดับตัวอักษร!)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A62601-0D9A-4BB4-BB49-0F4E8867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17939"/>
              </p:ext>
            </p:extLst>
          </p:nvPr>
        </p:nvGraphicFramePr>
        <p:xfrm>
          <a:off x="1967199" y="2317988"/>
          <a:ext cx="8705851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82">
                  <a:extLst>
                    <a:ext uri="{9D8B030D-6E8A-4147-A177-3AD203B41FA5}">
                      <a16:colId xmlns:a16="http://schemas.microsoft.com/office/drawing/2014/main" val="2619464726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318410892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756573198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229503101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825277414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1103515403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71172232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4007169601"/>
                    </a:ext>
                  </a:extLst>
                </a:gridCol>
              </a:tblGrid>
              <a:tr h="486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Transaction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Asparagus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Broccoli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Green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Peppers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Squash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Tomatoes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919079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7132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76623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4804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557021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81462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8927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733707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69393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277485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92597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76104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32871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65836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05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0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/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D </a:t>
                </a:r>
                <a:r>
                  <a:rPr lang="en-US" sz="28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เป็นชุดของการทำธุรกรรม</a:t>
                </a: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lvl="1"/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sz="28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แต่ละรายการ</a:t>
                </a: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8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หมายถึงชุดของรายการที่อยู่ใน</a:t>
                </a: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สำหรับชุดรายการเฉพาะ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 (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en-US" dirty="0"/>
                  <a:t> </a:t>
                </a:r>
                <a:r>
                  <a:rPr lang="en-US" sz="2000" dirty="0"/>
                  <a:t>beans and squash</a:t>
                </a:r>
                <a:r>
                  <a:rPr lang="en-US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และรายการอีกชุด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B (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en-US" dirty="0"/>
                  <a:t> asparagus</a:t>
                </a:r>
                <a:r>
                  <a:rPr lang="en-US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กฎการเชื่อมโยงใช้แบบฟอร์ม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(or,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A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B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i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ลักษณะเฉพาะ</a:t>
                </a:r>
                <a:r>
                  <a:rPr lang="th-TH" i="1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ร่วมกัน (</a:t>
                </a:r>
                <a:r>
                  <a:rPr lang="en-US" i="1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mutually exclusive</a:t>
                </a:r>
                <a:r>
                  <a:rPr lang="th-TH" i="1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r>
                  <a:rPr lang="th-TH" i="1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ส่วนย่อยของ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64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ต้องการกฎที่มีทั้ง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  <a:r>
              <a:rPr lang="en-US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ความมั่นใจสูง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ทั้งคู่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กฎ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แข็งแกร่ง คือ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กฎที่ตรงตามหรือเกินกว่าเกณฑ์การสนับสนุนขั้น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และความมั่นใจบางอย่าง ตัวอย่างเช่น นักวิเคราะห์ที่สนใจค้นหาสินค้าที่ซื้อในซู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มาร์เก็ตที่ซื้อด้วยกันอาจตั้งค่าระดับการสนับสนุนขั้นต่ำที่20% และระดับความเชื่อมั่นต่ำสุด70%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อย่างไรก็ตาม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ในกรณีที่มีเพียง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จำนวนน้อย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ในชุดข้อมูลที่เกี่ยวข้องกับ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ควรกำหนดระดับการสนับสนุนขั้นต่ำ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ที่ค่า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37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u="sng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</a:t>
                </a:r>
                <a:r>
                  <a:rPr lang="en-US" sz="3200" u="sng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นิยาม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–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ชุดคือชุดของ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รายการที่มีอยู่ใน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ตัวอย่างเช่น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/>
                  <a:t>{beans, squash}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เป็นชุด 2 รายการ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dirty="0"/>
                  <a:t>{broccoli, green peppers, corn} 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ชุด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3 รายการ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ความถี่รายการ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ถูกกำหนดให้เป็นจำนวน</a:t>
                </a: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ความสัมพันธ์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ที่มีชุดรายการเฉพาะ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69" t="-425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3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คำนิยาม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A </a:t>
                </a:r>
                <a:r>
                  <a:rPr lang="en-US" sz="32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ชุดรายการที่พบบ่อย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เป็นชุดรายการที่เกิดขึ้นอย่างน้อยจำนวนครั้งต่ำสุดที่กำหนด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มีความถี่ชุดรายการ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จากนั้น 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ที่เกิดขึ้น </a:t>
                </a:r>
                <a:r>
                  <a:rPr lang="en-US" sz="3200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อย่างน้อยสี่ครั้ง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คือความถี่ของ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แสดงชุด</a:t>
                </a: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รายการที่พบบ่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</a:t>
                </a:r>
                <a:r>
                  <a:rPr lang="en-US" sz="32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69" t="-1841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6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854263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ขั้นตอนในการเชื่อมโยงกฎ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กฎการเชื่อมโยงจากฐานข้อมูลขนาดใหญ่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กระบวนการสองขั้นตอน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itemsets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ที่พบบ่อย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itemsets</a:t>
            </a:r>
            <a:r>
              <a:rPr lang="th-TH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</a:t>
            </a:r>
            <a:r>
              <a:rPr lang="en-US" sz="3200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บ่อย</a:t>
            </a:r>
            <a:r>
              <a:rPr lang="th-TH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สร้างกฎการเชื่อมโยงที่สอดคล้องกับข้อกำหนดการสนับสนุนและความมั่นใจขั้นต่ำ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ในรุ่นที่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itemsets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พบบ่อย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อัลกอริทึมเบื้องต้นจะถูกนำไปใช้เพื่อลดขนาดพื้นที่การค้นหา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86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5140" y="1973164"/>
                <a:ext cx="10372150" cy="29116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a Priori Property</a:t>
                </a:r>
                <a:endParaRPr lang="en-US" sz="36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 </a:t>
                </a:r>
                <a:r>
                  <a:rPr lang="en-US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</a:t>
                </a:r>
                <a:r>
                  <a:rPr lang="th-TH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ไม่ได้พบบ่อย</a:t>
                </a:r>
                <a:r>
                  <a:rPr lang="en-US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</a:t>
                </a:r>
                <a:r>
                  <a:rPr lang="th-TH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ดังนั้นสำหรับรายการ </a:t>
                </a:r>
                <a:r>
                  <a:rPr lang="en-US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5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5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58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จะไม่พบ</a:t>
                </a:r>
                <a:r>
                  <a:rPr lang="th-TH" sz="5800" dirty="0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บ่อย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th-TH" sz="3600" dirty="0" smtClean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If an itemset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is not frequent, then for any item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will not be frequent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00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3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5140" y="1973164"/>
                <a:ext cx="10372150" cy="2911672"/>
              </a:xfrm>
              <a:blipFill>
                <a:blip r:embed="rId2"/>
                <a:stretch>
                  <a:fillRect l="-1235" t="-4822" b="-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52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3849" y="1552755"/>
                <a:ext cx="10902351" cy="4488903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การสร้าง </a:t>
                </a:r>
                <a:r>
                  <a:rPr lang="en-US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ที่พบบ่อย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พิจารณาปัญหาที่เกิดจากผัก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สมมติ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และแสดง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รายการที่พบบ่อย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กำหนดชุด</a:t>
                </a:r>
                <a:r>
                  <a:rPr lang="en-US" b="1" dirty="0" err="1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</a:t>
                </a:r>
                <a:r>
                  <a:rPr lang="en-US" b="1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frequent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</a:t>
                </a:r>
                <a:r>
                  <a:rPr lang="en-US" b="1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itemsets</a:t>
                </a:r>
                <a:r>
                  <a:rPr lang="en-US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  <a:endParaRPr lang="en-US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จากผลรวมคอลัมน์ของตารางที่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3 จะเห็นได้ว่า 1-itemsets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เป็นรายการที่พบบ่อย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ดังนั้น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𝑠𝑞𝑢𝑎𝑠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849" y="1552755"/>
                <a:ext cx="10902351" cy="4488903"/>
              </a:xfrm>
              <a:blipFill>
                <a:blip r:embed="rId2"/>
                <a:stretch>
                  <a:fillRect l="-1006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4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b="1" dirty="0" smtClean="0">
                    <a:solidFill>
                      <a:srgbClr val="0070C0"/>
                    </a:solidFill>
                  </a:rPr>
                  <a:t>กำหนดชุด </a:t>
                </a:r>
                <a:r>
                  <a:rPr lang="en-US" sz="2900" b="1" dirty="0">
                    <a:solidFill>
                      <a:srgbClr val="0070C0"/>
                    </a:solidFill>
                  </a:rPr>
                  <a:t>set of frequent 2-itemsets,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900" b="1" dirty="0">
                    <a:solidFill>
                      <a:srgbClr val="0070C0"/>
                    </a:solidFill>
                  </a:rPr>
                  <a:t>:</a:t>
                </a:r>
                <a:endParaRPr lang="en-US" sz="2900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u="sng" dirty="0" err="1" smtClean="0"/>
                  <a:t>กฎ</a:t>
                </a:r>
                <a:r>
                  <a:rPr lang="en-US" sz="2900" u="sng" dirty="0" err="1"/>
                  <a:t>ทั่วไป</a:t>
                </a:r>
                <a:r>
                  <a:rPr lang="en-US" sz="2900" dirty="0"/>
                  <a:t>: การค้นหา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900" dirty="0"/>
                  <a:t>อัลกอริทึมเบื้องต้น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ขั้นแรกสร้างชุด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 err="1"/>
                  <a:t>ของผู้สมัคร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900" dirty="0"/>
                  <a:t>-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</a:t>
                </a:r>
                <a:r>
                  <a:rPr lang="en-US" sz="2900" dirty="0" err="1"/>
                  <a:t>โดย</a:t>
                </a:r>
                <a:r>
                  <a:rPr lang="en-US" sz="2900" dirty="0"/>
                  <a:t> </a:t>
                </a:r>
                <a:r>
                  <a:rPr lang="en-US" sz="2900" dirty="0">
                    <a:solidFill>
                      <a:srgbClr val="00B050"/>
                    </a:solidFill>
                  </a:rPr>
                  <a:t>joining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900" dirty="0"/>
                  <a:t> ด้วยตัวเอง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จากนั้น</a:t>
                </a:r>
                <a:r>
                  <a:rPr lang="th-TH" sz="2900" dirty="0"/>
                  <a:t>ต</a:t>
                </a:r>
                <a:r>
                  <a:rPr lang="th-TH" sz="2900" dirty="0" smtClean="0"/>
                  <a:t>ัดค่า 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/>
                  <a:t>ใช้คุณสมบัตินิรนัย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ใน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ที่รอดจาก</a:t>
                </a:r>
                <a:r>
                  <a:rPr lang="en-US" sz="2900" dirty="0" err="1" smtClean="0"/>
                  <a:t>ขั้นตอน</a:t>
                </a:r>
                <a:r>
                  <a:rPr lang="th-TH" sz="2900" dirty="0" smtClean="0"/>
                  <a:t>การตัดค่า</a:t>
                </a:r>
                <a:r>
                  <a:rPr lang="en-US" sz="2900" dirty="0" err="1" smtClean="0"/>
                  <a:t>จะ</a:t>
                </a:r>
                <a:r>
                  <a:rPr lang="en-US" sz="2900" dirty="0" err="1"/>
                  <a:t>เกิดขึ้น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9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วิธี</a:t>
                </a:r>
                <a:r>
                  <a:rPr lang="en-US" sz="3600" dirty="0" err="1">
                    <a:solidFill>
                      <a:srgbClr val="00B050"/>
                    </a:solidFill>
                  </a:rPr>
                  <a:t>เข้าร่วม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ด้วยตัวเองเพื่อค้นหา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?</a:t>
                </a:r>
                <a:endParaRPr lang="en-US" sz="3600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จัดเรียง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ใน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ทำตามคำสั่ง (</a:t>
                </a:r>
                <a:r>
                  <a:rPr lang="en-US" sz="2900" dirty="0" err="1"/>
                  <a:t>เช่นเรียงตาม</a:t>
                </a:r>
                <a:r>
                  <a:rPr lang="en-US" sz="2900" dirty="0" err="1" smtClean="0"/>
                  <a:t>ตัวอักษร</a:t>
                </a:r>
                <a:r>
                  <a:rPr lang="en-US" sz="2900" dirty="0" smtClean="0"/>
                  <a:t> ,</a:t>
                </a:r>
                <a:r>
                  <a:rPr lang="en-US" sz="2900" dirty="0" err="1" smtClean="0"/>
                  <a:t>เพิ่ม</a:t>
                </a:r>
                <a:r>
                  <a:rPr lang="en-US" sz="2900" dirty="0" err="1"/>
                  <a:t>คำสั่ง</a:t>
                </a:r>
                <a:r>
                  <a:rPr lang="en-US" sz="2900" dirty="0"/>
                  <a:t> ... )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ใน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900" dirty="0" err="1"/>
                  <a:t>จะรวม</a:t>
                </a:r>
                <a:r>
                  <a:rPr lang="th-TH" sz="2900" dirty="0"/>
                  <a:t>กัน</a:t>
                </a:r>
                <a:r>
                  <a:rPr lang="en-US" sz="2900" dirty="0" err="1"/>
                  <a:t>หากพวกเขามี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900" dirty="0"/>
                  <a:t> รายการที่เหมือนกัน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  <a:blipFill>
                <a:blip r:embed="rId2"/>
                <a:stretch>
                  <a:fillRect l="-1469" t="-1366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 smtClean="0">
                <a:solidFill>
                  <a:srgbClr val="002060"/>
                </a:solidFill>
              </a:rPr>
              <a:t>ส่วน</a:t>
            </a:r>
            <a:r>
              <a:rPr lang="en-US" sz="4800" dirty="0" err="1" smtClean="0">
                <a:solidFill>
                  <a:srgbClr val="002060"/>
                </a:solidFill>
              </a:rPr>
              <a:t>ที่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9: </a:t>
            </a:r>
            <a:r>
              <a:rPr lang="en-US" sz="4800" dirty="0" err="1" smtClean="0">
                <a:solidFill>
                  <a:srgbClr val="002060"/>
                </a:solidFill>
              </a:rPr>
              <a:t>กฎ</a:t>
            </a:r>
            <a:r>
              <a:rPr lang="th-TH" sz="4800" dirty="0" smtClean="0">
                <a:solidFill>
                  <a:srgbClr val="002060"/>
                </a:solidFill>
              </a:rPr>
              <a:t>ของความสัมพันธ์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Association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แอพลิเคชันที่จะค้นหา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>
                    <a:solidFill>
                      <a:srgbClr val="00B050"/>
                    </a:solidFill>
                  </a:rPr>
                  <a:t>ร่วมกับ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</a:t>
                </a:r>
                <a14:m>
                  <m:oMath xmlns:m="http://schemas.openxmlformats.org/officeDocument/2006/math">
                    <m:r>
                      <a:rPr lang="th-TH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h-T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ประกอบด้วยผักทั้งหมดในตารางที่ 1: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99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4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กำหนด</a:t>
                </a:r>
                <a14:m>
                  <m:oMath xmlns:m="http://schemas.openxmlformats.org/officeDocument/2006/math">
                    <m:r>
                      <a:rPr lang="th-TH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การใช้</a:t>
                </a:r>
                <a:r>
                  <a:rPr lang="th-TH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 เพื่อตัด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84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solidFill>
                      <a:srgbClr val="0070C0"/>
                    </a:solidFill>
                  </a:rPr>
                  <a:t>กำหนด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ชุ</a:t>
                </a:r>
                <a:r>
                  <a:rPr lang="th-TH" b="1" dirty="0" smtClean="0">
                    <a:solidFill>
                      <a:srgbClr val="0070C0"/>
                    </a:solidFill>
                  </a:rPr>
                  <a:t>ด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frequent 3-itemsets,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หา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h-TH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>
                    <a:solidFill>
                      <a:srgbClr val="00B050"/>
                    </a:solidFill>
                  </a:rPr>
                  <a:t>ร่วมกับ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ประกอบด้วย: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  <a:blipFill>
                <a:blip r:embed="rId2"/>
                <a:stretch>
                  <a:fillRect l="-999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0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rgbClr val="FF0000"/>
                    </a:solidFill>
                  </a:rPr>
                  <a:t>กำหนด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2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การใช้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900" dirty="0"/>
                  <a:t> เพื่อตัด</a:t>
                </a:r>
                <a14:m>
                  <m:oMath xmlns:m="http://schemas.openxmlformats.org/officeDocument/2006/math">
                    <m:r>
                      <a:rPr lang="th-TH" sz="29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𝑎𝑠𝑝𝑎𝑟𝑎𝑔𝑢𝑠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𝑠𝑞𝑢𝑎𝑠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𝑐𝑜𝑟𝑛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𝑡𝑜𝑚𝑎𝑡𝑜𝑒𝑠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สังเกตได้ว่า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th-TH" sz="2900" dirty="0"/>
                  <a:t> </a:t>
                </a:r>
                <a:r>
                  <a:rPr lang="en-US" sz="2900" dirty="0" err="1"/>
                  <a:t>ถูกตัดเนื่องจาก</a:t>
                </a:r>
                <a:r>
                  <a:rPr lang="th-TH" sz="2900" dirty="0"/>
                  <a:t>หนึ่งในเซตย่อย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ไม่</a:t>
                </a:r>
                <a:r>
                  <a:rPr lang="th-TH" sz="2900" dirty="0" smtClean="0"/>
                  <a:t>พบบ่อย</a:t>
                </a:r>
                <a:r>
                  <a:rPr lang="en-US" sz="2900" dirty="0" smtClean="0"/>
                  <a:t> </a:t>
                </a:r>
                <a:r>
                  <a:rPr lang="en-US" sz="2900" dirty="0"/>
                  <a:t>(มีความถี่ 3 &lt;4)</a:t>
                </a:r>
                <a:endParaRPr lang="en-US" sz="2900" i="1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ถูกตัดเนื่องจากหนึ่งใน</a:t>
                </a:r>
                <a:r>
                  <a:rPr lang="th-TH" sz="2900" dirty="0"/>
                  <a:t>เซต</a:t>
                </a:r>
                <a:r>
                  <a:rPr lang="en-US" sz="2900" dirty="0" err="1"/>
                  <a:t>ย่อย</a:t>
                </a:r>
                <a:r>
                  <a:rPr lang="th-TH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th-TH" sz="2900" dirty="0"/>
                  <a:t> ไม่พบว่า</a:t>
                </a:r>
                <a:r>
                  <a:rPr lang="en-US" sz="2900" dirty="0"/>
                  <a:t> (มีความถี่ 2 &lt;4)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h-TH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th-TH" sz="2900" b="0" i="1" smtClean="0">
                        <a:latin typeface="Cambria Math" panose="02040503050406030204" pitchFamily="18" charset="0"/>
                      </a:rPr>
                      <m:t>ไม่มีอยู่จริง</m:t>
                    </m:r>
                  </m:oMath>
                </a14:m>
                <a:r>
                  <a:rPr lang="en-US" sz="2900" dirty="0"/>
                  <a:t> ขั้นตอนหยุดที่นี่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  <a:blipFill>
                <a:blip r:embed="rId3"/>
                <a:stretch>
                  <a:fillRect l="-999" t="-1376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61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ขั้นตอน</a:t>
                </a:r>
                <a:r>
                  <a:rPr lang="en-US" dirty="0"/>
                  <a:t>: สำหรับชุดรายการที่พบบ่อยแต่ละชุด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err="1"/>
                  <a:t>สร้างชุดย่อยทั้งหมดของ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ยกเว้น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{</a:t>
                </a:r>
                <a:r>
                  <a:rPr lang="th-TH" sz="2800" dirty="0" smtClean="0"/>
                  <a:t> </a:t>
                </a:r>
                <a:r>
                  <a:rPr lang="en-US" sz="2800" dirty="0" smtClean="0"/>
                  <a:t>} </a:t>
                </a:r>
                <a:r>
                  <a:rPr lang="en-US" sz="2800" dirty="0" err="1"/>
                  <a:t>และ</a:t>
                </a:r>
                <a:r>
                  <a:rPr lang="th-TH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h-TH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ตัว</a:t>
                </a:r>
                <a:r>
                  <a:rPr lang="th-TH" sz="2800" dirty="0"/>
                  <a:t>มัน</a:t>
                </a:r>
                <a:r>
                  <a:rPr lang="en-US" sz="2800" dirty="0" err="1"/>
                  <a:t>เอง</a:t>
                </a:r>
                <a:r>
                  <a:rPr lang="en-US" sz="2800" dirty="0"/>
                  <a:t>) 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2800" dirty="0"/>
                  <a:t>ให้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/>
                  <a:t>แสดงถึงชุดย่อยที่ไม่ว่างเปล่าของ</a:t>
                </a:r>
                <a:r>
                  <a:rPr lang="th-TH" sz="2800" dirty="0"/>
                  <a:t>เซตย่อย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พิจารณากฎการเชื่อมโยง</a:t>
                </a:r>
                <a14:m>
                  <m:oMath xmlns:m="http://schemas.openxmlformats.org/officeDocument/2006/math">
                    <m:r>
                      <a:rPr lang="th-TH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  <m:r>
                      <a:rPr lang="th-TH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sz="2800" b="0" i="0" smtClean="0">
                        <a:latin typeface="Cambria Math" panose="02040503050406030204" pitchFamily="18" charset="0"/>
                      </a:rPr>
                      <m:t>โดยที่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th-TH" sz="2800" dirty="0"/>
                  <a:t>แสดงถึงเซต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h-TH" sz="2800" dirty="0"/>
                  <a:t> โดย</a:t>
                </a:r>
                <a:r>
                  <a:rPr lang="en-US" sz="2800" dirty="0" err="1"/>
                  <a:t>ไม่มี</a:t>
                </a:r>
                <a:r>
                  <a:rPr lang="th-TH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th-TH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สร้าง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</a:t>
                </a:r>
                <a:r>
                  <a:rPr lang="en-US" sz="2800" dirty="0" smtClean="0"/>
                  <a:t>output</a:t>
                </a:r>
                <a:r>
                  <a:rPr lang="en-US" sz="2800" dirty="0" smtClean="0"/>
                  <a:t>)</a:t>
                </a:r>
                <a:r>
                  <a:rPr lang="th-TH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ถ้า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เติมเต็ม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ต้องการความมั่นใจ</a:t>
                </a:r>
                <a:r>
                  <a:rPr lang="th-TH" sz="2800" dirty="0">
                    <a:solidFill>
                      <a:srgbClr val="0070C0"/>
                    </a:solidFill>
                  </a:rPr>
                  <a:t>ในค่า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ต่ำ</a:t>
                </a:r>
                <a:r>
                  <a:rPr lang="th-TH" sz="2800" dirty="0">
                    <a:solidFill>
                      <a:srgbClr val="0070C0"/>
                    </a:solidFill>
                  </a:rPr>
                  <a:t>สุด</a:t>
                </a:r>
                <a:r>
                  <a:rPr lang="th-TH" sz="2800" dirty="0"/>
                  <a:t> </a:t>
                </a:r>
                <a:r>
                  <a:rPr lang="en-US" sz="2800" dirty="0" err="1"/>
                  <a:t>ทำเช่นนั้นสำหรับทุก</a:t>
                </a:r>
                <a:r>
                  <a:rPr lang="th-TH" sz="2800" dirty="0"/>
                  <a:t>เซต</a:t>
                </a:r>
                <a:r>
                  <a:rPr lang="en-US" sz="2800" dirty="0" err="1"/>
                  <a:t>ย่อย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ของ</a:t>
                </a:r>
                <a:r>
                  <a:rPr lang="th-TH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บันทึก</a:t>
                </a:r>
                <a:r>
                  <a:rPr lang="en-US" dirty="0"/>
                  <a:t>: โดยปกติแล้วต้องการผลลัพธ์รายการเดียว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3258" r="-1763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235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พิจารณา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𝑎𝑠𝑝𝑎𝑟𝑎𝑔𝑢𝑠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𝑠𝑞𝑢𝑎𝑠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ใน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สามารถสร้างกฎการเชื่อมโยงต่อไปนี้ซึ่งมีผลลัพธ์รายการเดียว</a:t>
                </a:r>
                <a:r>
                  <a:rPr lang="th-TH" dirty="0"/>
                  <a:t>          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𝑏𝑢𝑦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𝑎𝑠𝑝𝑎𝑟𝑎𝑔𝑢𝑠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𝑏𝑒𝑎𝑛𝑠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𝑏𝑢𝑦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𝑠𝑞𝑢𝑎𝑠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th-TH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th-TH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การ</a:t>
                </a:r>
                <a:r>
                  <a:rPr lang="en-US" dirty="0" err="1"/>
                  <a:t>สนับสนุนและความมั่นใจของกฎข้างต้นสามารถพิจารณาได้จากตารางที่</a:t>
                </a:r>
                <a:r>
                  <a:rPr lang="en-US" dirty="0"/>
                  <a:t> 3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992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7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ขั้นตอนเดียวกันสามารถนำไปใช้กับชุดรายการที่เหลือใน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672164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672164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53548" r="-733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53548" r="-1345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53548" r="-140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154545" r="-733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154545" r="-1345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154545" r="-1401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254545" r="-733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254545" r="-1345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254545" r="-14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444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กฎเดียว - </a:t>
                </a:r>
                <a:r>
                  <a:rPr lang="en-US" sz="2600" dirty="0" err="1"/>
                  <a:t>มาก่อน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/ </a:t>
                </a:r>
                <a:r>
                  <a:rPr lang="en-US" sz="2600" dirty="0" err="1" smtClean="0"/>
                  <a:t>สืบเนื่อง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สามารถ</a:t>
                </a:r>
                <a:r>
                  <a:rPr lang="en-US" sz="2600" dirty="0" err="1"/>
                  <a:t>สร้างได้จาก</a:t>
                </a:r>
                <a:r>
                  <a:rPr lang="en-US" sz="2600" dirty="0"/>
                  <a:t> </a:t>
                </a:r>
                <a:r>
                  <a:rPr lang="en-US" sz="2600" dirty="0" err="1"/>
                  <a:t>itemsets</a:t>
                </a:r>
                <a:r>
                  <a:rPr lang="en-US" sz="2600" dirty="0"/>
                  <a:t> ใน</a:t>
                </a:r>
                <a14:m>
                  <m:oMath xmlns:m="http://schemas.openxmlformats.org/officeDocument/2006/math">
                    <m:r>
                      <a:rPr lang="th-TH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934611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66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934611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63366" r="-96038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63366" r="-134333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63366" r="-1256" b="-350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165000" r="-96038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165000" r="-134333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165000" r="-1256" b="-2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318000" r="-96038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318000" r="-134333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318000" r="-1256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422222" r="-96038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422222" r="-134333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422222" r="-125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698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66850"/>
            <a:ext cx="10372150" cy="45748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หากต้องการความเชื่อมั่นขั้นต่ำ 80% กฎการเชื่อมโยงต่อไปนี้จะยังคงอยู่: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625720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4962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625720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122619" r="-9894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122619" r="-19565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122619" r="-107983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217442" r="-9894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217442" r="-19565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217442" r="-107983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321176" r="-9894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321176" r="-19565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321176" r="-107983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421176" r="-9894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421176" r="-19565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421176" r="-10798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527381" r="-9894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527381" r="-19565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527381" r="-107983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620000" r="-9894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620000" r="-19565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620000" r="-107983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728571" r="-9894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728571" r="-19565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728571" r="-10798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663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/>
              <a:t>บันทึก</a:t>
            </a:r>
            <a:r>
              <a:rPr lang="en-US" dirty="0"/>
              <a:t>: มักใช้“ </a:t>
            </a:r>
            <a:r>
              <a:rPr lang="en-US" dirty="0" err="1"/>
              <a:t>การสนับสนุน</a:t>
            </a:r>
            <a:r>
              <a:rPr lang="en-US" dirty="0"/>
              <a:t>*</a:t>
            </a:r>
            <a:r>
              <a:rPr lang="en-US" dirty="0" err="1"/>
              <a:t>ความมั่นใจ</a:t>
            </a:r>
            <a:r>
              <a:rPr lang="en-US" dirty="0"/>
              <a:t>” </a:t>
            </a:r>
            <a:r>
              <a:rPr lang="en-US" dirty="0" err="1">
                <a:solidFill>
                  <a:srgbClr val="0070C0"/>
                </a:solidFill>
              </a:rPr>
              <a:t>วัตถุประสงค์การจัดอันดับ</a:t>
            </a:r>
            <a:r>
              <a:rPr lang="th-TH" dirty="0">
                <a:solidFill>
                  <a:srgbClr val="0070C0"/>
                </a:solidFill>
              </a:rPr>
              <a:t> </a:t>
            </a:r>
            <a:r>
              <a:rPr lang="en-US" dirty="0" err="1"/>
              <a:t>มันถือได้ว่าเป็นตัวชี้วัดรวม</a:t>
            </a:r>
            <a:r>
              <a:rPr lang="en-US" dirty="0" err="1" smtClean="0"/>
              <a:t>ของ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ความแพร่หลาย (</a:t>
            </a:r>
            <a:r>
              <a:rPr lang="en-US" dirty="0" smtClean="0">
                <a:solidFill>
                  <a:srgbClr val="00B050"/>
                </a:solidFill>
              </a:rPr>
              <a:t>prevalence) </a:t>
            </a:r>
            <a:r>
              <a:rPr lang="en-US" dirty="0" smtClean="0"/>
              <a:t> </a:t>
            </a:r>
            <a:r>
              <a:rPr lang="en-US" dirty="0"/>
              <a:t>(~ สนับสนุน) </a:t>
            </a:r>
            <a:r>
              <a:rPr lang="en-US" dirty="0" err="1"/>
              <a:t>และ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ความ</a:t>
            </a:r>
            <a:r>
              <a:rPr lang="th-TH" dirty="0" smtClean="0">
                <a:solidFill>
                  <a:srgbClr val="00B050"/>
                </a:solidFill>
              </a:rPr>
              <a:t>แม่นยำ</a:t>
            </a:r>
            <a:r>
              <a:rPr lang="en-US" dirty="0" smtClean="0"/>
              <a:t> </a:t>
            </a:r>
            <a:r>
              <a:rPr lang="en-US" dirty="0"/>
              <a:t>(~ มั่นใจ)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จากรูปแบบที่เปิดเผยข้างต้นสามารถตอบคำถามต่อไปนี้เพื่อช่วยปรับใช้กลยุทธ์ทางการตลาด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เหตุใดผลิตภัณฑ์เหล่านี้จึงเกิดขึ้นร่วมกันในตะกร้าตลาดของลูกค้า 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ควรจัดโครงสร้างผลิตภัณฑ์เพื่อให้ลูกค้าซื้อผลิตภัณฑ์เหล่านี้ด้วยกันได้ง่ายขึ้นหรือไม่ 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ควรมีการแจ้งเตือนบุคลากรเพื่อเตือนลูกค้าไม่ให้</a:t>
            </a:r>
            <a:r>
              <a:rPr lang="en-US" dirty="0" err="1" smtClean="0"/>
              <a:t>ลืม</a:t>
            </a:r>
            <a:r>
              <a:rPr lang="th-TH" dirty="0" smtClean="0"/>
              <a:t>ซื้อ</a:t>
            </a:r>
            <a:r>
              <a:rPr lang="en-US" dirty="0" err="1" smtClean="0"/>
              <a:t>สิ่งของ</a:t>
            </a:r>
            <a:r>
              <a:rPr lang="en-US" dirty="0" smtClean="0"/>
              <a:t>  </a:t>
            </a:r>
            <a:r>
              <a:rPr lang="en-US" dirty="0"/>
              <a:t>เมื่อซื้อรายการที่เกี่ยวข้อง 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en-US" dirty="0" smtClean="0"/>
              <a:t>ความสัมพันธ์</a:t>
            </a:r>
            <a:r>
              <a:rPr lang="th-TH" dirty="0" smtClean="0"/>
              <a:t> </a:t>
            </a:r>
            <a:r>
              <a:rPr lang="th-TH" b="0" dirty="0" smtClean="0"/>
              <a:t>(</a:t>
            </a:r>
            <a:r>
              <a:rPr lang="en-US" b="0" dirty="0" smtClean="0"/>
              <a:t>Affinity Analysis</a:t>
            </a:r>
            <a:r>
              <a:rPr lang="th-TH" b="0" dirty="0" smtClean="0"/>
              <a:t>)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Affinity Analysis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เป็นการศึกษาคุณลักษณะหรือลักษณะ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พิเศษ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“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ไป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ในทางเดียว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กัน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”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วิธีการสำหรับการวิเคราะห์ความสัมพันธ์ซึ่งเรียกว่า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การวิเคราะห์</a:t>
                </a:r>
                <a:r>
                  <a:rPr lang="en-US" dirty="0" err="1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ตะกร้า</a:t>
                </a:r>
                <a:r>
                  <a:rPr lang="th-TH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จ่าย</a:t>
                </a:r>
                <a:r>
                  <a:rPr lang="en-US" dirty="0" err="1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ตลาด</a:t>
                </a:r>
                <a:r>
                  <a:rPr lang="th-TH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ในการ</a:t>
                </a:r>
                <a:r>
                  <a:rPr lang="th-TH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ค้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นหากฎสำหรับการหาปริมาณความสัมพันธ์ระหว่าง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คุณลักษณะ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ตั้งแต่สองรายการขึ้นไป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กฎการเชื่อมโยงใช้แบบฟอร์ม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“</a:t>
                </a:r>
                <a:r>
                  <a:rPr lang="en-US" dirty="0" err="1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</a:t>
                </a:r>
                <a:r>
                  <a:rPr lang="en-US" dirty="0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 </a:t>
                </a:r>
                <a:r>
                  <a:rPr lang="th-TH" dirty="0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แล้ว</a:t>
                </a:r>
                <a:r>
                  <a:rPr lang="en-US" dirty="0" err="1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ก็</a:t>
                </a:r>
                <a:r>
                  <a:rPr lang="en-US" dirty="0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B”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ซึ่ง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“A</a:t>
                </a:r>
                <a:r>
                  <a:rPr lang="en-US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คือ </a:t>
                </a:r>
                <a:r>
                  <a:rPr lang="en-US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มาก่อน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” และ“ B คือ </a:t>
                </a:r>
                <a:r>
                  <a:rPr lang="en-US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เป็นผลลัพธ์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”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คู่กัน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กับการวัด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ของการ</a:t>
                </a:r>
                <a:r>
                  <a:rPr lang="en-US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สนับสนุน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</a:t>
                </a:r>
                <a:r>
                  <a:rPr lang="th-TH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เชื่อมั่น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เกี่ยวข้องกับกฎ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ความหมาย: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 </a:t>
                </a:r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ข้อสนับสนุน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br>
                  <a:rPr lang="en-US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ความเชื่อมั่น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275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 err="1"/>
                  <a:t>การประเมินผล</a:t>
                </a:r>
                <a:r>
                  <a:rPr lang="en-US" b="1" dirty="0" err="1" smtClean="0"/>
                  <a:t>กฎ</a:t>
                </a:r>
                <a:r>
                  <a:rPr lang="th-TH" b="1" dirty="0" smtClean="0"/>
                  <a:t>ของความสัมพันธ์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ควรใช้กฎการเชื่อมโยงด้วยความระมัดระวังและควรมีความมั่นใจในกฎ </a:t>
                </a:r>
                <a:r>
                  <a:rPr lang="en-US" dirty="0">
                    <a:solidFill>
                      <a:srgbClr val="00B050"/>
                    </a:solidFill>
                  </a:rPr>
                  <a:t>เมื่อเทียบกับสัดส่วนก่อนหน้า </a:t>
                </a:r>
                <a:r>
                  <a:rPr lang="en-US" dirty="0"/>
                  <a:t>พิจารณาจากข้อมูลดิบ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หากมีกฎการเชื่อมโยงอยู่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𝐶𝑙𝑎𝑠𝑠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𝑃𝑟𝑖𝑣𝑎𝑡𝑒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ด้วยความมั่นใจ = 65.63% และนักวิเคราะห์การตลาดที่สนใจเจ้าของธุรกิจขนาดเล็กอาจถูกล่อลวงให้ใช้กฎนี้ในการปรับใช้กลยุทธ์การตลาดใหม่“ </a:t>
                </a:r>
                <a:r>
                  <a:rPr lang="th-TH" dirty="0"/>
                  <a:t>ตั้งเป้าที่ผู้</a:t>
                </a:r>
                <a:r>
                  <a:rPr lang="en-US" dirty="0" err="1"/>
                  <a:t>ชาย</a:t>
                </a:r>
                <a:r>
                  <a:rPr lang="en-US" dirty="0"/>
                  <a:t>” จากนั้นเขา / เธออาจทำผิดพลาดอย่างร้ายแรง!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ทำไม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?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หาก</a:t>
                </a:r>
                <a:r>
                  <a:rPr lang="en-US" dirty="0" err="1"/>
                  <a:t>สัดส่วนของผู้ชายในชุดข้อมูลเป็น</a:t>
                </a:r>
                <a:r>
                  <a:rPr lang="en-US" dirty="0"/>
                  <a:t> 66.84% (ซึ่งใกล้เคียงกับ 65.63%) กฎนั้นไร้ประโยชน์! (และในกรณีนี้</a:t>
                </a:r>
                <a:r>
                  <a:rPr lang="en-US" dirty="0">
                    <a:solidFill>
                      <a:srgbClr val="FF0000"/>
                    </a:solidFill>
                  </a:rPr>
                  <a:t>นอกจากนี้ยังเป็นกฎ“ ไม่ดี”!</a:t>
                </a:r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  <a:blipFill>
                <a:blip r:embed="rId2"/>
                <a:stretch>
                  <a:fillRect l="-1234" t="-1644" r="-1175" b="-3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72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กฎการเชื่อมโยงสามารถประเมินได้โดยใช้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ความเชื่อมั่นที่แตกต่าง</a:t>
                </a:r>
                <a:r>
                  <a:rPr lang="en-US" dirty="0"/>
                  <a:t>: ความแตกต่างระหว่างความเชื่อมั่นของกฎและความเชื่อมั่นก่อนหน้า (สัดส่วน)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พิจารณากฎการเชื่อมโยง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𝑀𝑎𝑟𝑖𝑡𝑎𝑙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𝑆𝑡𝑎𝑡𝑢𝑠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𝐷𝑖𝑣𝑜𝑟𝑒𝑑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𝐹𝑒𝑚𝑎𝑙𝑒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ด้วยความมั่นใจ = 60.029% และสัดส่วนของผู้หญิงในชุดข้อมูลคือ 33.16%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60029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3316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26869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744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อัตราส่วนความเชื่อมั่น: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ในตัวอย่างข้างต้น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3316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60029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4476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00" t="-2353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817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 dirty="0"/>
              <a:t> </a:t>
            </a:r>
            <a:r>
              <a:rPr lang="en-US" dirty="0"/>
              <a:t>– Generating Association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err="1"/>
                  <a:t>วัดประโยชน์ของ</a:t>
                </a:r>
                <a:r>
                  <a:rPr lang="en-US" b="1" dirty="0" err="1" smtClean="0"/>
                  <a:t>กฎ</a:t>
                </a:r>
                <a:r>
                  <a:rPr lang="th-TH" b="1" dirty="0" smtClean="0"/>
                  <a:t>ของความสัมพันธ์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กฎการเชื่อมโยงบางข้อมีประโยชน์ไม่เท่าเทียมกัน ประโยชน์ของกฎการเชื่อมโยงสามารถวัดได้โดย“ ยก”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𝑅𝑢𝑙𝑒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𝐶𝑜𝑛𝑓𝑖𝑑𝑒𝑛𝑐𝑒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𝑃𝑟𝑖𝑜𝑟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𝑃𝑟𝑜𝑝𝑜𝑟𝑡𝑖𝑜𝑛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𝐶𝑜𝑛𝑠𝑒𝑞𝑢𝑒𝑛𝑡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พิจารณาซูเปอร์มาร์เก็ตเฉพาะที่มีลูกค้า 1,000 คนซื้อของในคืนวันพฤหัสบดี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ซื้อผ้าอ้อม 200 </a:t>
                </a:r>
                <a:r>
                  <a:rPr lang="th-TH" sz="2800" dirty="0"/>
                  <a:t>ผืน </a:t>
                </a:r>
                <a:r>
                  <a:rPr lang="en-US" sz="2800" dirty="0" err="1"/>
                  <a:t>ซื้อหมี</a:t>
                </a:r>
                <a:r>
                  <a:rPr lang="en-US" sz="2800" dirty="0"/>
                  <a:t> 125 ตัว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ในบรรดา 200 </a:t>
                </a:r>
                <a:r>
                  <a:rPr lang="en-US" sz="2800" dirty="0" err="1"/>
                  <a:t>คนที่ซื้อผ้าอ้อม</a:t>
                </a:r>
                <a:r>
                  <a:rPr lang="en-US" sz="2800" dirty="0"/>
                  <a:t> </a:t>
                </a:r>
                <a:r>
                  <a:rPr lang="th-TH" sz="2800" dirty="0" smtClean="0"/>
                  <a:t>มี </a:t>
                </a:r>
                <a:r>
                  <a:rPr lang="en-US" sz="2800" dirty="0" smtClean="0"/>
                  <a:t>50 </a:t>
                </a:r>
                <a:r>
                  <a:rPr lang="en-US" sz="2800" dirty="0"/>
                  <a:t>คนซื้อเบียร์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3258" r="-135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0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h-TH" dirty="0" err="1"/>
              <a:t>Ap</a:t>
            </a:r>
            <a:r>
              <a:rPr lang="en-US" dirty="0" err="1"/>
              <a:t>riori</a:t>
            </a:r>
            <a:r>
              <a:rPr lang="en-US" dirty="0"/>
              <a:t> Algorithm</a:t>
            </a:r>
            <a:r>
              <a:rPr lang="th-TH"/>
              <a:t> </a:t>
            </a:r>
            <a:r>
              <a:rPr lang="en-US"/>
              <a:t>– </a:t>
            </a:r>
            <a:r>
              <a:rPr lang="en-US" dirty="0"/>
              <a:t>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6"/>
                <a:ext cx="10372150" cy="48377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พิจารณากฎการเชื่อมโยง: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“ </a:t>
                </a:r>
                <a:r>
                  <a:rPr lang="en-US" dirty="0" err="1">
                    <a:solidFill>
                      <a:srgbClr val="00B050"/>
                    </a:solidFill>
                  </a:rPr>
                  <a:t>ถ้าซื้อผ้าอ้อม</a:t>
                </a:r>
                <a:r>
                  <a:rPr lang="th-TH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ซื้อเบียร์</a:t>
                </a:r>
                <a:r>
                  <a:rPr lang="th-TH" dirty="0">
                    <a:solidFill>
                      <a:srgbClr val="00B050"/>
                    </a:solidFill>
                  </a:rPr>
                  <a:t>ด้วย</a:t>
                </a:r>
                <a:r>
                  <a:rPr lang="en-US" dirty="0">
                    <a:solidFill>
                      <a:srgbClr val="00B050"/>
                    </a:solidFill>
                  </a:rPr>
                  <a:t>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เรามี: </a:t>
                </a:r>
                <a:r>
                  <a:rPr lang="th-TH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𝑅𝑢𝑙𝑒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𝑝𝑟𝑜𝑝𝑜𝑟𝑡𝑖𝑜𝑛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ดังนั้น </a:t>
                </a:r>
                <a:endParaRPr lang="th-TH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 err="1"/>
                  <a:t>ความหมาย</a:t>
                </a:r>
                <a:r>
                  <a:rPr lang="th-TH" u="sng" dirty="0"/>
                  <a:t> </a:t>
                </a:r>
                <a:r>
                  <a:rPr lang="en-US" dirty="0"/>
                  <a:t>ลูกค้าที่ซื้อผ้าอ้อมมีแนวโน้มที่จะซื้อเบียร์มากกว่าถึงสองเท่าจากข้อมูลทั้งหมด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6"/>
                <a:ext cx="10372150" cy="4837700"/>
              </a:xfrm>
              <a:blipFill>
                <a:blip r:embed="rId2"/>
                <a:stretch>
                  <a:fillRect l="-999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25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การวิเคราะห์ความสัมพันธ์</a:t>
            </a:r>
            <a:r>
              <a:rPr lang="th-TH" dirty="0"/>
              <a:t> </a:t>
            </a:r>
            <a:r>
              <a:rPr lang="th-TH" b="0" dirty="0"/>
              <a:t>(</a:t>
            </a:r>
            <a:r>
              <a:rPr lang="en-US" b="0" dirty="0"/>
              <a:t>Affinity Analysis</a:t>
            </a:r>
            <a:r>
              <a:rPr lang="th-TH" b="0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6850" y="1623849"/>
                <a:ext cx="10455970" cy="39082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ตัวอย่าง: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พิจารณาซูเปอร์มาร์เก็ตเฉพาะที่มีลูกค้า 1,000 </a:t>
                </a:r>
                <a:r>
                  <a:rPr lang="en-US" sz="26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</a:t>
                </a: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6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ซื้อ</a:t>
                </a:r>
                <a:r>
                  <a:rPr lang="en-US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ของในคืนวันพฤหัสบดี</a:t>
                </a: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ซื้อผ้าอ้อม 200 ผืน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ในบรรดา 200 </a:t>
                </a:r>
                <a:r>
                  <a:rPr lang="en-US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คนที่ซื้อ</a:t>
                </a:r>
                <a:r>
                  <a:rPr lang="en-US" sz="26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ผ้าอ้อม</a:t>
                </a:r>
                <a:r>
                  <a:rPr lang="th-TH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มี</a:t>
                </a:r>
                <a:r>
                  <a:rPr lang="en-US" sz="2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50 </a:t>
                </a:r>
                <a:r>
                  <a:rPr lang="en-US" sz="2600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คนซื้อเบียร์</a:t>
                </a: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กฎการเชื่อมโยงจะเป็น: </a:t>
                </a:r>
                <a:r>
                  <a:rPr lang="en-US" sz="2600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“ </a:t>
                </a:r>
                <a:r>
                  <a:rPr lang="en-US" sz="2600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ถ้าซื้อ</a:t>
                </a:r>
                <a:r>
                  <a:rPr lang="en-US" sz="2600" dirty="0" err="1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ผ้าอ้อม</a:t>
                </a:r>
                <a:r>
                  <a:rPr lang="th-TH" sz="2600" dirty="0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ก็</a:t>
                </a:r>
                <a:r>
                  <a:rPr lang="en-US" sz="2600" dirty="0" err="1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ซื้อเบียร์</a:t>
                </a:r>
                <a:r>
                  <a:rPr lang="en-US" sz="2600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กับ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2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ข้อสนับสนุน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2600" b="0" i="1" smtClean="0">
                            <a:latin typeface="Cambria Math" panose="02040503050406030204" pitchFamily="18" charset="0"/>
                          </a:rPr>
                          <m:t>จำนวนของความสัมพันธ์ทั้ง</m:t>
                        </m:r>
                        <m:r>
                          <a:rPr lang="th-TH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h-TH" sz="2600" b="0" i="1" smtClean="0">
                            <a:latin typeface="Cambria Math" panose="02040503050406030204" pitchFamily="18" charset="0"/>
                          </a:rPr>
                          <m:t>และ</m:t>
                        </m:r>
                        <m:r>
                          <a:rPr lang="th-TH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th-TH" sz="2600" b="0" i="1" smtClean="0">
                            <a:latin typeface="Cambria Math" panose="02040503050406030204" pitchFamily="18" charset="0"/>
                          </a:rPr>
                          <m:t>จำนวนความสัมพันธ์ทั้งหมด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th-TH" sz="26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400" b="0" i="1" smtClean="0">
                          <a:latin typeface="Cambria Math" panose="02040503050406030204" pitchFamily="18" charset="0"/>
                        </a:rPr>
                        <m:t>ความเชื่อมั่น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2400" i="1">
                              <a:latin typeface="Cambria Math" panose="02040503050406030204" pitchFamily="18" charset="0"/>
                            </a:rPr>
                            <m:t>จำนวนของความสัมพันธ์</m:t>
                          </m:r>
                          <m:r>
                            <a:rPr lang="th-TH" sz="2400" b="0" i="1" smtClean="0">
                              <a:latin typeface="Cambria Math" panose="02040503050406030204" pitchFamily="18" charset="0"/>
                            </a:rPr>
                            <m:t>ทั้ง</m:t>
                          </m:r>
                          <m:r>
                            <a:rPr lang="th-TH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h-TH" sz="2400" i="1">
                              <a:latin typeface="Cambria Math" panose="02040503050406030204" pitchFamily="18" charset="0"/>
                            </a:rPr>
                            <m:t>และ</m:t>
                          </m:r>
                          <m:r>
                            <a:rPr lang="th-TH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th-TH" sz="2400" i="1">
                              <a:latin typeface="Cambria Math" panose="02040503050406030204" pitchFamily="18" charset="0"/>
                            </a:rPr>
                            <m:t>จำนวนความสัมพันธ์ทั้งหมด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850" y="1623849"/>
                <a:ext cx="10455970" cy="3908271"/>
              </a:xfrm>
              <a:blipFill>
                <a:blip r:embed="rId2"/>
                <a:stretch>
                  <a:fillRect l="-1050" b="-20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458B60-79A8-3942-B45B-49E0C06FAA08}"/>
              </a:ext>
            </a:extLst>
          </p:cNvPr>
          <p:cNvSpPr txBox="1"/>
          <p:nvPr/>
        </p:nvSpPr>
        <p:spPr>
          <a:xfrm>
            <a:off x="8732520" y="2103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101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การวิเคราะห์ความสัมพันธ์</a:t>
            </a:r>
            <a:r>
              <a:rPr lang="th-TH" dirty="0"/>
              <a:t> </a:t>
            </a:r>
            <a:r>
              <a:rPr lang="th-TH" b="0" dirty="0"/>
              <a:t>(</a:t>
            </a:r>
            <a:r>
              <a:rPr lang="en-US" b="0" dirty="0"/>
              <a:t>Affinity Analysis</a:t>
            </a:r>
            <a:r>
              <a:rPr lang="th-TH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ตัวอย่างของ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ธุรกิจและการวิจัย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การตรวจสอบสัดส่วนของสมาชิกต่อแผนโทรศัพท์มือถือที่ตอบสนองเชิงบวกต่อข้อเสนอการอัพเกรดบริการ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ตรวจสอบสัดส่วนของเด็กที่พ่อแม่อ่าน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ฟัง 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ผู้อ่าน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การค้นหาว่ารายการใดใน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ซูเปอร์มาร์เก็ต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ซื้อด้วยกัน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รายการใดที่ไม่เคยซื้อด้วยกัน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6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การวิเคราะห์ความสัมพันธ์</a:t>
            </a:r>
            <a:r>
              <a:rPr lang="th-TH" dirty="0"/>
              <a:t> </a:t>
            </a:r>
            <a:r>
              <a:rPr lang="th-TH" b="0" dirty="0"/>
              <a:t>(</a:t>
            </a:r>
            <a:r>
              <a:rPr lang="en-US" b="0" dirty="0"/>
              <a:t>Affinity Analysis</a:t>
            </a:r>
            <a:r>
              <a:rPr lang="th-TH" b="0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ปัญหาเกี่ยวกับอัลกอริทึมที่ใช้</a:t>
                </a:r>
                <a:r>
                  <a:rPr lang="en-US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</a:t>
                </a:r>
                <a:r>
                  <a:rPr lang="en-US" b="1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</a:t>
                </a:r>
                <a:r>
                  <a:rPr lang="en-US" b="1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การเชื่อมโยง</a:t>
                </a:r>
                <a:endPara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3200" b="1" dirty="0" smtClean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ปัญหา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ของมิติข้อมูล</a:t>
                </a:r>
                <a:endParaRPr lang="en-US" sz="32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จำนวนกฎการเชื่อมโยงที่เป็นไปได้จะเพิ่มขึ้นเป็นทวีคูณในจำนวน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ของตัวแปร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</a:t>
                </a:r>
                <a:endParaRPr lang="th-TH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ถ้ามี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ตัวแปร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และจำกัดให้ใช้คุณลักษณะ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ได้เพียง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ไบนารีเท่านั้น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ผลิตภัณฑ์และสำหรับแต่ละผลิตภัณฑ์การตัดสินใจคือซื้อ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ใช่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หรือ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ซื้อ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ไม่) จากนั้นจำนวนกฎเชื่อมโยงที่เป็นไปได้คือการสั่งซื้อ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th-TH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สำหรับ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ในกรณีที่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มาก่อนแล้ว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มีสองคุณลักษณะและผลที่ตามมาคือคุณลักษณะเดียวที่มีการพิจารณาผลในเชิงบวกเท่านั้น (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</a:t>
                </a: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ใช่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  <a:blipFill>
                <a:blip r:embed="rId2"/>
                <a:stretch>
                  <a:fillRect l="-1175" t="-133" r="-1175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การวิเคราะห์ความสัมพันธ์</a:t>
            </a:r>
            <a:r>
              <a:rPr lang="th-TH" dirty="0"/>
              <a:t> </a:t>
            </a:r>
            <a:r>
              <a:rPr lang="th-TH" b="0" dirty="0"/>
              <a:t>(</a:t>
            </a:r>
            <a:r>
              <a:rPr lang="en-US" b="0" dirty="0"/>
              <a:t>Affinity Analysis</a:t>
            </a:r>
            <a:r>
              <a:rPr lang="th-TH" b="0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6671" y="1350448"/>
                <a:ext cx="11218658" cy="52197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ตัวอย่างเช่นสำหรับ 3 ผลิตภัณฑ์ </a:t>
                </a:r>
                <a:r>
                  <a:rPr lang="en-US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</a:t>
                </a:r>
                <a:r>
                  <a:rPr lang="en-US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</a:t>
                </a:r>
                <a:r>
                  <a:rPr lang="en-US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</a:t>
                </a:r>
                <a:r>
                  <a:rPr lang="en-US" i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จากนั้นอาจมีกฎต่อไปนี้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….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 </a:t>
                </a:r>
                <a:r>
                  <a:rPr lang="en-US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กฎการเชื่อมโยงทั้งหมด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of </a:t>
                </a:r>
                <a:r>
                  <a:rPr lang="en-US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the order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อัลกอริทึมก่อนหน้าจะช่วยแก้ปัญหามิติด้านบนโดยการใช้ประโยชน์จากโครงสร้างภายในกฎเพื่อลดขนาดของปัญหา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ใน</a:t>
                </a: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การค้นหา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71" y="1350448"/>
                <a:ext cx="11218658" cy="5219738"/>
              </a:xfrm>
              <a:blipFill>
                <a:blip r:embed="rId2"/>
                <a:stretch>
                  <a:fillRect l="-1141" t="-234" r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อัลกอริทึม </a:t>
            </a:r>
            <a:r>
              <a:rPr lang="th-TH" dirty="0" err="1" smtClean="0"/>
              <a:t>อะ</a:t>
            </a:r>
            <a:r>
              <a:rPr lang="th-TH" dirty="0" smtClean="0"/>
              <a:t>พร</a:t>
            </a:r>
            <a:r>
              <a:rPr lang="th-TH" dirty="0" err="1" smtClean="0"/>
              <a:t>ิ</a:t>
            </a:r>
            <a:r>
              <a:rPr lang="th-TH" dirty="0" err="1"/>
              <a:t>โ</a:t>
            </a:r>
            <a:r>
              <a:rPr lang="th-TH" dirty="0"/>
              <a:t>อริ(</a:t>
            </a:r>
            <a:r>
              <a:rPr lang="en-US" dirty="0" err="1"/>
              <a:t>Apriori</a:t>
            </a:r>
            <a:r>
              <a:rPr lang="en-US" dirty="0"/>
              <a:t> Algorithm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25133" cy="431245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ตัวอย่างนี้จะถูกนำมาใช้เพื่อแสดงให้เห็นถึงการใช้งานของอัลกอริทึมเบื้องต้น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พิจารณาร้านขายผักริมถนนที่เสนอขายสินค้าดังต่อไปนี้: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500" dirty="0" err="1" smtClean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หน่อไม้ฝรั่ง</a:t>
                </a:r>
                <a:r>
                  <a:rPr lang="en-US" sz="35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ถั่ว, บรอคโคลี่, ข้าวโพด, </a:t>
                </a:r>
                <a:r>
                  <a:rPr lang="en-US" sz="3500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พริกเขียว</a:t>
                </a:r>
                <a:r>
                  <a:rPr lang="en-US" sz="35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</a:t>
                </a:r>
                <a:r>
                  <a:rPr lang="th-TH" sz="35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500" dirty="0" err="1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สควอช</a:t>
                </a:r>
                <a:r>
                  <a:rPr lang="en-US" sz="3500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 มะเขือเทศ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แสดงชุดของรายการนี้เป็น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รายการ</a:t>
                </a:r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ความสัมพันธ์</a:t>
                </a:r>
                <a:r>
                  <a:rPr lang="en-US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ที่เกิดขึ้นในช่วงบ่ายวันหนึ่งที่ร้านขายผักริมถนนนี้มีอยู่ในตารางที่ 1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25133" cy="4312455"/>
              </a:xfrm>
              <a:blipFill>
                <a:blip r:embed="rId2"/>
                <a:stretch>
                  <a:fillRect l="-1181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อัลกอริทึม</a:t>
            </a:r>
            <a:r>
              <a:rPr lang="th-TH" dirty="0" err="1" smtClean="0"/>
              <a:t>อะ</a:t>
            </a:r>
            <a:r>
              <a:rPr lang="th-TH" dirty="0" smtClean="0"/>
              <a:t>พร</a:t>
            </a:r>
            <a:r>
              <a:rPr lang="th-TH" dirty="0" err="1" smtClean="0"/>
              <a:t>ิ</a:t>
            </a:r>
            <a:r>
              <a:rPr lang="th-TH" dirty="0" err="1"/>
              <a:t>โ</a:t>
            </a:r>
            <a:r>
              <a:rPr lang="th-TH" dirty="0"/>
              <a:t>อริ(</a:t>
            </a:r>
            <a:r>
              <a:rPr lang="en-US" dirty="0" err="1"/>
              <a:t>Apriori</a:t>
            </a:r>
            <a:r>
              <a:rPr lang="en-US" dirty="0"/>
              <a:t> Algorithm)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85901"/>
            <a:ext cx="10372150" cy="4555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1. </a:t>
            </a:r>
            <a:r>
              <a:rPr lang="en-US" sz="2400" b="1" dirty="0"/>
              <a:t>Transactions made at the stand</a:t>
            </a:r>
            <a:endParaRPr lang="en-US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41AE6-4F0A-481C-829D-FCB8F492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81944"/>
              </p:ext>
            </p:extLst>
          </p:nvPr>
        </p:nvGraphicFramePr>
        <p:xfrm>
          <a:off x="2704646" y="1923655"/>
          <a:ext cx="6886575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222">
                  <a:extLst>
                    <a:ext uri="{9D8B030D-6E8A-4147-A177-3AD203B41FA5}">
                      <a16:colId xmlns:a16="http://schemas.microsoft.com/office/drawing/2014/main" val="481088528"/>
                    </a:ext>
                  </a:extLst>
                </a:gridCol>
                <a:gridCol w="5222353">
                  <a:extLst>
                    <a:ext uri="{9D8B030D-6E8A-4147-A177-3AD203B41FA5}">
                      <a16:colId xmlns:a16="http://schemas.microsoft.com/office/drawing/2014/main" val="310421638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Items Purchased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32939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green peppers,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45193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squash,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0441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tomatoes,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187367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corn, tomatoes,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87213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asparagus,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9606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beans, tomatoes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519493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Tomatoes,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93811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tomatoes, green peppers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0158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4960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3139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broccoli,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44642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29490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corn,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29148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green peppers, tomatoes, beans,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97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1920</Words>
  <Application>Microsoft Office PowerPoint</Application>
  <PresentationFormat>Widescreen</PresentationFormat>
  <Paragraphs>486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TH SarabunPSK</vt:lpstr>
      <vt:lpstr>Times New Roman</vt:lpstr>
      <vt:lpstr>Office Theme</vt:lpstr>
      <vt:lpstr>PowerPoint Presentation</vt:lpstr>
      <vt:lpstr>PowerPoint Presentation</vt:lpstr>
      <vt:lpstr>การวิเคราะห์ความสัมพันธ์ (Affinity Analysis)</vt:lpstr>
      <vt:lpstr>การวิเคราะห์ความสัมพันธ์ (Affinity Analysis)</vt:lpstr>
      <vt:lpstr>การวิเคราะห์ความสัมพันธ์ (Affinity Analysis)</vt:lpstr>
      <vt:lpstr>การวิเคราะห์ความสัมพันธ์ (Affinity Analysis)</vt:lpstr>
      <vt:lpstr>การวิเคราะห์ความสัมพันธ์ (Affinity Analysis)</vt:lpstr>
      <vt:lpstr>อัลกอริทึม อะพริโอริ(Apriori Algorithm)</vt:lpstr>
      <vt:lpstr>อัลกอริทึมอะพริโอริ(Apriori Algorithm)</vt:lpstr>
      <vt:lpstr>อัลกอริทึมอะพริโอริ(Apriori Algorithm)</vt:lpstr>
      <vt:lpstr>อัลกอริทึมอะพริโอริ(Apriori Algorithm)</vt:lpstr>
      <vt:lpstr>The Apriori Algorithm– Generating Frequent Itemsets</vt:lpstr>
      <vt:lpstr>The Apriori Algorithm– Generating Frequent Itemsets</vt:lpstr>
      <vt:lpstr>The Apriori Algorithm– Generating Frequent Itemsets</vt:lpstr>
      <vt:lpstr>The Apriori Algorithm– Generating Frequent Itemsets</vt:lpstr>
      <vt:lpstr>The Apriori Algorithm– Generating Frequent Itemsets</vt:lpstr>
      <vt:lpstr>The Apriori Algorithm– Generating Frequent Itemsets</vt:lpstr>
      <vt:lpstr>The Apriori Algorithm– Generating Frequent Itemsets</vt:lpstr>
      <vt:lpstr>The Apriori Algorithm – Generating Frequent Itemsets</vt:lpstr>
      <vt:lpstr>The Apriori Algorithm – Generating Frequent Itemsets</vt:lpstr>
      <vt:lpstr>The Apriori Algorithm – Generating Frequent Itemsets</vt:lpstr>
      <vt:lpstr>The Apriori Algorithm – Generating Frequent Itemsets</vt:lpstr>
      <vt:lpstr>The Apriori Algorithm – Generating Frequent Itemsets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  <vt:lpstr>The Apriori Algorithm – Generating Association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83</cp:revision>
  <dcterms:created xsi:type="dcterms:W3CDTF">2019-10-02T07:34:54Z</dcterms:created>
  <dcterms:modified xsi:type="dcterms:W3CDTF">2020-07-11T15:21:13Z</dcterms:modified>
</cp:coreProperties>
</file>