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17" r:id="rId19"/>
    <p:sldId id="316" r:id="rId20"/>
    <p:sldId id="315" r:id="rId21"/>
    <p:sldId id="314" r:id="rId22"/>
    <p:sldId id="313" r:id="rId23"/>
    <p:sldId id="312" r:id="rId24"/>
    <p:sldId id="311" r:id="rId25"/>
    <p:sldId id="310" r:id="rId26"/>
    <p:sldId id="309" r:id="rId27"/>
    <p:sldId id="308" r:id="rId28"/>
    <p:sldId id="318" r:id="rId29"/>
    <p:sldId id="319" r:id="rId30"/>
    <p:sldId id="320" r:id="rId31"/>
    <p:sldId id="321" r:id="rId32"/>
    <p:sldId id="322" r:id="rId33"/>
    <p:sldId id="323" r:id="rId34"/>
    <p:sldId id="333" r:id="rId35"/>
    <p:sldId id="332" r:id="rId36"/>
    <p:sldId id="331" r:id="rId37"/>
    <p:sldId id="330" r:id="rId38"/>
    <p:sldId id="329" r:id="rId39"/>
    <p:sldId id="328" r:id="rId40"/>
    <p:sldId id="327" r:id="rId41"/>
    <p:sldId id="326" r:id="rId42"/>
    <p:sldId id="325" r:id="rId43"/>
    <p:sldId id="324" r:id="rId44"/>
    <p:sldId id="336" r:id="rId45"/>
    <p:sldId id="335" r:id="rId46"/>
    <p:sldId id="33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0" autoAdjust="0"/>
    <p:restoredTop sz="94660"/>
  </p:normalViewPr>
  <p:slideViewPr>
    <p:cSldViewPr snapToGrid="0">
      <p:cViewPr>
        <p:scale>
          <a:sx n="70" d="100"/>
          <a:sy n="70" d="100"/>
        </p:scale>
        <p:origin x="-21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 err="1">
                <a:solidFill>
                  <a:srgbClr val="002060"/>
                </a:solidFill>
              </a:rPr>
              <a:t>การวิเคราะห์ข้อมูลประยุกต์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วิธีการจัดกลุ่มลำดับชั้น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62500" lnSpcReduction="20000"/>
          </a:bodyPr>
          <a:lstStyle/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>
                <a:solidFill>
                  <a:srgbClr val="0070C0"/>
                </a:solidFill>
              </a:rPr>
              <a:t>เชื่อมโยงเสร็จสมบูรณ์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แนวทางเพื่อนบ้านที่ไกลที่สุด </a:t>
            </a:r>
            <a:r>
              <a:rPr lang="en-US" dirty="0"/>
              <a:t>ซึ่งขึ้นอยู่กับ </a:t>
            </a:r>
            <a:r>
              <a:rPr lang="en-US" dirty="0">
                <a:solidFill>
                  <a:srgbClr val="00B050"/>
                </a:solidFill>
              </a:rPr>
              <a:t>ระยะทางสูงสุด </a:t>
            </a:r>
            <a:r>
              <a:rPr lang="en-US" dirty="0"/>
              <a:t>ระหว่างเร็กคอร์ดใด ๆ ในคลัสเตอร์ A และเร็กคอร์ดใด ๆ ในคลัสเตอร์ B โดยใช้วิธีนี้ความคล้ายคลึงกันของคลัสเตอร์จะขึ้นอยู่กับความคล้ายคลึงกันของ </a:t>
            </a:r>
            <a:r>
              <a:rPr lang="en-US" dirty="0">
                <a:solidFill>
                  <a:srgbClr val="00B050"/>
                </a:solidFill>
              </a:rPr>
              <a:t>สมาชิกที่แตกต่างกันมากที่สุดจากแต่ละคลัสเตอร์</a:t>
            </a:r>
            <a:r>
              <a:rPr lang="en-US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/>
              <a:t>บันทึก</a:t>
            </a:r>
            <a:r>
              <a:rPr lang="en-US" dirty="0"/>
              <a:t>: </a:t>
            </a:r>
            <a:r>
              <a:rPr lang="en-US" dirty="0" err="1"/>
              <a:t>การเชื่อมโยงที่สมบูรณ์มีแนวโน้มที่จะก่อตัวเป็นกระจุกคล้ายทรงกลม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dirty="0" err="1">
                <a:solidFill>
                  <a:srgbClr val="0070C0"/>
                </a:solidFill>
              </a:rPr>
              <a:t>การเชื่อมโยงเฉลี่ย</a:t>
            </a:r>
            <a:r>
              <a:rPr lang="en-US" dirty="0"/>
              <a:t>: ใช้เพื่อลดการพึ่งพาค่าสุดขีดนั่นคือระเบียนที่คล้ายกันที่สุดหรือไม่เหมือนกัน </a:t>
            </a:r>
            <a:r>
              <a:rPr lang="en-US" dirty="0" err="1"/>
              <a:t>โดยเฉลี่ยการเชื่อมโยงเกณฑ์คือ</a:t>
            </a:r>
            <a:r>
              <a:rPr lang="en-US" dirty="0" err="1">
                <a:solidFill>
                  <a:srgbClr val="00B050"/>
                </a:solidFill>
              </a:rPr>
              <a:t>ระยะทางเฉลี่ย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ของระเบียนทั้งหมดในคลัสเตอร์ A จากระเบียนทั้งหมดในคลัสเตอร์ B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/>
              <a:t>บันทึก</a:t>
            </a:r>
            <a:r>
              <a:rPr lang="en-US" dirty="0"/>
              <a:t>: กลุ่มผลลัพธ์มักจะมีความแปรปรวนภายในคลัสเตอร์โดยประมาณเท่ากัน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1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วิธีการจัดกลุ่มลำดับชั้น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00209"/>
            <a:ext cx="10372150" cy="44414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/>
              <a:t>การจัดกลุ่มลิงก์เดียว</a:t>
            </a:r>
            <a:endParaRPr lang="en-US" dirty="0"/>
          </a:p>
          <a:p>
            <a:pPr marL="0" indent="0" algn="just">
              <a:buNone/>
            </a:pPr>
            <a:r>
              <a:rPr lang="en-US" sz="2000" u="sng" dirty="0"/>
              <a:t>ตัวอย่าง</a:t>
            </a:r>
            <a:r>
              <a:rPr lang="en-US" sz="2000" dirty="0"/>
              <a:t>: พิจารณาชุดข้อมูล: 2, 5, 9, 15, 16, 18, 25, 33, 33, 45 </a:t>
            </a:r>
            <a:r>
              <a:rPr lang="en-US" sz="2000" dirty="0" err="1"/>
              <a:t>ขั้นตอนทีละ</a:t>
            </a:r>
            <a:r>
              <a:rPr lang="en-US" sz="2000" dirty="0" err="1" smtClean="0"/>
              <a:t>ขั้น</a:t>
            </a:r>
            <a:r>
              <a:rPr lang="th-TH" sz="2000" dirty="0" smtClean="0"/>
              <a:t> </a:t>
            </a:r>
            <a:r>
              <a:rPr lang="en-US" sz="2000" dirty="0" err="1" smtClean="0"/>
              <a:t>ของ</a:t>
            </a:r>
            <a:r>
              <a:rPr lang="en-US" sz="2000" dirty="0" err="1"/>
              <a:t>การใช้วิธีการจัดกลุ่มเดียวเชื่อมโยงที่แสดงในภาพ</a:t>
            </a:r>
            <a:endParaRPr lang="en-US" sz="20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D1B5C7-1032-4471-B3FE-A78A6D8F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07090B-912D-4E95-8538-24FD83E57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31441"/>
              </p:ext>
            </p:extLst>
          </p:nvPr>
        </p:nvGraphicFramePr>
        <p:xfrm>
          <a:off x="3596640" y="3111692"/>
          <a:ext cx="6075830" cy="307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Visio" r:id="rId3" imgW="9362873" imgH="4739086" progId="Visio.Drawing.11">
                  <p:embed/>
                </p:oleObj>
              </mc:Choice>
              <mc:Fallback>
                <p:oleObj name="Visio" r:id="rId3" imgW="9362873" imgH="473908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640" y="3111692"/>
                        <a:ext cx="6075830" cy="3072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7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วิธีการจัดกลุ่มลำดับชั้น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/>
              <a:t>ขั้นตอนที่ 1</a:t>
            </a:r>
            <a:r>
              <a:rPr lang="en-US" dirty="0"/>
              <a:t>: สองกลุ่มบันทึกเดียว (33 และ 33, ระยะห่างจาก 0) จะรวมกันเป็นหนึ่ง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/>
              <a:t>ขั้นตอนที่ 2</a:t>
            </a:r>
            <a:r>
              <a:rPr lang="en-US" dirty="0"/>
              <a:t>: สองกลุ่มที่มีค่า 15 และ 16 (ระยะทาง 1) จะรวมกันเป็นหนึ่ง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/>
              <a:t>ขั้นตอนที่ 3</a:t>
            </a:r>
            <a:r>
              <a:rPr lang="en-US" dirty="0"/>
              <a:t>: คลัสเตอร์ {15,16} ถูกรวมกับคลัสเตอร์ {18} เนื่องจากระยะห่างระหว่าง 16 และ 18 (ระเบียนที่ใกล้ที่สุดในแต่ละคลัสเตอร์) คือ 2 ซึ่งเป็นค่าต่ำสุดในกลุ่มที่เหลือ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/>
              <a:t>ขั้นตอนที่ 4</a:t>
            </a:r>
            <a:r>
              <a:rPr lang="en-US" dirty="0"/>
              <a:t>: รวมกลุ่ม {2} และ {5}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/>
              <a:t>ขั้นตอนที่ 5</a:t>
            </a:r>
            <a:r>
              <a:rPr lang="en-US" dirty="0"/>
              <a:t>: </a:t>
            </a:r>
            <a:r>
              <a:rPr lang="en-US" dirty="0" err="1"/>
              <a:t>คลัสเตอร์</a:t>
            </a:r>
            <a:r>
              <a:rPr lang="en-US" dirty="0" smtClean="0"/>
              <a:t> </a:t>
            </a:r>
            <a:r>
              <a:rPr lang="en-US" dirty="0"/>
              <a:t>{2,5} </a:t>
            </a:r>
            <a:r>
              <a:rPr lang="en-US" dirty="0" err="1"/>
              <a:t>ถูกรวมกับ</a:t>
            </a:r>
            <a:r>
              <a:rPr lang="en-US" dirty="0"/>
              <a:t> </a:t>
            </a:r>
            <a:r>
              <a:rPr lang="en-US" dirty="0" err="1"/>
              <a:t>คลัสเตอร์</a:t>
            </a:r>
            <a:r>
              <a:rPr lang="en-US" dirty="0" smtClean="0"/>
              <a:t> </a:t>
            </a:r>
            <a:r>
              <a:rPr lang="en-US" dirty="0"/>
              <a:t>{9} เนื่องจากระยะห่างระหว่าง 5 ถึง 9 (เร็กคอร์ดที่ใกล้ที่สุดในแต่ละคลัสเตอร์) คือ 4 ซึ่งเป็นค่าต่ำสุดในกลุ่มที่เหลือ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2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วิธีการจัดกลุ่มลำดับชั้น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/>
              <a:t>ขั้นตอนที่ 6</a:t>
            </a:r>
            <a:r>
              <a:rPr lang="en-US" sz="2200" dirty="0"/>
              <a:t>: </a:t>
            </a:r>
            <a:r>
              <a:rPr lang="th-TH" sz="2200" dirty="0"/>
              <a:t>คล</a:t>
            </a:r>
            <a:r>
              <a:rPr lang="th-TH" sz="2200" dirty="0" err="1"/>
              <a:t>ัสเต</a:t>
            </a:r>
            <a:r>
              <a:rPr lang="th-TH" sz="2200" dirty="0"/>
              <a:t>อร์ </a:t>
            </a:r>
            <a:r>
              <a:rPr lang="en-US" sz="2200" dirty="0" smtClean="0"/>
              <a:t> </a:t>
            </a:r>
            <a:r>
              <a:rPr lang="en-US" sz="2200" dirty="0"/>
              <a:t>{2,5,9} </a:t>
            </a:r>
            <a:r>
              <a:rPr lang="en-US" sz="2200" dirty="0" err="1"/>
              <a:t>รวมกับ</a:t>
            </a:r>
            <a:r>
              <a:rPr lang="en-US" sz="2200" dirty="0"/>
              <a:t> </a:t>
            </a:r>
            <a:r>
              <a:rPr lang="en-US" sz="2200" dirty="0" err="1"/>
              <a:t>คลัสเตอร์</a:t>
            </a:r>
            <a:r>
              <a:rPr lang="en-US" sz="2200" dirty="0"/>
              <a:t> </a:t>
            </a:r>
            <a:r>
              <a:rPr lang="en-US" sz="2200" dirty="0"/>
              <a:t>{15,16,18} เนื่องจากระยะห่างระหว่าง 9 ถึง 15 คือ 6 ซึ่งเป็นค่าต่ำสุดในกลุ่มที่เหลือ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/>
              <a:t>ขั้นตอนที่ 7</a:t>
            </a:r>
            <a:r>
              <a:rPr lang="en-US" sz="2200" dirty="0"/>
              <a:t>: คลัสเตอร์ {2,5,9,15,16,18} ถูกรวมกับคลัสเตอร์ {25} เนื่องจากระยะห่างระหว่าง 18 ถึง 25 คือ 7 จึงเป็นขั้นต่ำในกลุ่มที่เหลือ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/>
              <a:t>ขั้นตอนที่ 8</a:t>
            </a:r>
            <a:r>
              <a:rPr lang="en-US" sz="2200" dirty="0"/>
              <a:t>: คลัสเตอร์ {2,5,9,15,16,18,25} ถูกรวมเข้ากับคลัสเตอร์ {33,33} เนื่องจากระยะห่างระหว่าง 25 ถึง 33 เป็น 8 จึงเป็นขั้นต่ำในกลุ่มที่เหลือ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/>
              <a:t>ขั้นตอนที่ 9</a:t>
            </a:r>
            <a:r>
              <a:rPr lang="en-US" sz="2200" dirty="0"/>
              <a:t>: คลัสเตอร์ {2,5,9,15,16,18,25,33,33} รวมกับคลัสเตอร์ {45} คลัสเตอร์สุดท้ายนี้มีระเบียนทั้งหมดในชุดข้อมูล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0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วิธีการจัดกลุ่มลำดับชั้น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96997"/>
            <a:ext cx="10372150" cy="444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การรวมกลุ่มแบบเชื่อมโยงอย่างสมบูรณ์</a:t>
            </a:r>
            <a:endParaRPr lang="en-US" dirty="0"/>
          </a:p>
          <a:p>
            <a:pPr marL="0" indent="0" algn="just">
              <a:buNone/>
            </a:pPr>
            <a:r>
              <a:rPr lang="en-US" sz="2000" u="sng" dirty="0"/>
              <a:t>ตัวอย่าง</a:t>
            </a:r>
            <a:r>
              <a:rPr lang="en-US" sz="2000" dirty="0"/>
              <a:t>: พิจารณาชุดข้อมูล: 2, 5, 9, 15, 16, 18, 25, 33, 33, 45 </a:t>
            </a:r>
            <a:r>
              <a:rPr lang="en-US" sz="2000" dirty="0" err="1"/>
              <a:t>ขั้นตอนทีละ</a:t>
            </a:r>
            <a:r>
              <a:rPr lang="en-US" sz="2000" dirty="0" err="1" smtClean="0"/>
              <a:t>ขั้น</a:t>
            </a:r>
            <a:r>
              <a:rPr lang="th-TH" sz="2000" dirty="0" smtClean="0"/>
              <a:t> </a:t>
            </a:r>
            <a:r>
              <a:rPr lang="en-US" sz="2000" dirty="0" err="1" smtClean="0"/>
              <a:t>การ</a:t>
            </a:r>
            <a:r>
              <a:rPr lang="en-US" sz="2000" dirty="0" err="1"/>
              <a:t>ใช้วิธีการจัดกลุ่มเดียวเชื่อมโยงที่แสดงในภาพ</a:t>
            </a:r>
            <a:endParaRPr lang="en-US" sz="20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FC2B21-48AE-4D6C-A5F7-71D98284F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4F5774-BFF4-4831-900C-59C7FC4421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79651"/>
              </p:ext>
            </p:extLst>
          </p:nvPr>
        </p:nvGraphicFramePr>
        <p:xfrm>
          <a:off x="1792288" y="2987251"/>
          <a:ext cx="8845254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3" imgW="9788553" imgH="3668822" progId="Visio.Drawing.11">
                  <p:embed/>
                </p:oleObj>
              </mc:Choice>
              <mc:Fallback>
                <p:oleObj name="Visio" r:id="rId3" imgW="9788553" imgH="366882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2987251"/>
                        <a:ext cx="8845254" cy="331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62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วิธีการจัดกลุ่มลำดับชั้น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u="sng" dirty="0"/>
              <a:t>ขั้นตอนที่ 1</a:t>
            </a:r>
            <a:r>
              <a:rPr lang="en-US" sz="2400" dirty="0"/>
              <a:t>: แต่ละกลุ่มที่มี 33 รวมกันเป็นหนึ่ง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u="sng" dirty="0"/>
              <a:t>ขั้นตอนที่ 2</a:t>
            </a:r>
            <a:r>
              <a:rPr lang="en-US" sz="2400" dirty="0"/>
              <a:t>: กลุ่มที่มีค่า 15 และ 16 จะรวมกันเป็นหนึ่ง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u="sng" dirty="0"/>
              <a:t>ขั้นตอนที่ 3</a:t>
            </a:r>
            <a:r>
              <a:rPr lang="en-US" sz="2400" dirty="0"/>
              <a:t>: เพื่อนบ้านที่ไกลที่สุดของทั้งสองกลุ่ม {15,16} และ {18} คือ 15 และ 18 ด้วยระยะทาง 3 เพื่อนบ้านที่อยู่ไกลที่สุดของทั้งสองกลุ่ม {2} และ {5} คือ 2 และ 5 ด้วยระยะทางเดียวกัน จาก 3 มีเน็คไทในขั้นตอนนี้ดังนั้นให้รวมกลุ่ม {2} และ {5} เข้ากับคลัสเตอร์ใหม่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u="sng" dirty="0"/>
              <a:t>ขั้นตอนที่ 4</a:t>
            </a:r>
            <a:r>
              <a:rPr lang="en-US" sz="2400" dirty="0"/>
              <a:t>: คลัสเตอร์ {15,16} ถูกรวมกับคลัสเตอร์ {18}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u="sng" dirty="0"/>
              <a:t>ขั้นตอนที่ 5</a:t>
            </a:r>
            <a:r>
              <a:rPr lang="en-US" sz="2400" dirty="0"/>
              <a:t>: </a:t>
            </a:r>
            <a:r>
              <a:rPr lang="en-US" sz="2400" dirty="0" err="1"/>
              <a:t>คลัสเตอร์</a:t>
            </a:r>
            <a:r>
              <a:rPr lang="en-US" sz="2400" dirty="0"/>
              <a:t> </a:t>
            </a:r>
            <a:r>
              <a:rPr lang="en-US" sz="2400" dirty="0"/>
              <a:t>{2,5} </a:t>
            </a:r>
            <a:r>
              <a:rPr lang="en-US" sz="2400" dirty="0" err="1"/>
              <a:t>ถูกรวมกับ</a:t>
            </a:r>
            <a:r>
              <a:rPr lang="en-US" sz="2400" dirty="0"/>
              <a:t> </a:t>
            </a:r>
            <a:r>
              <a:rPr lang="en-US" sz="2400" dirty="0" err="1"/>
              <a:t>คลัสเตอร์</a:t>
            </a:r>
            <a:r>
              <a:rPr lang="en-US" sz="2400" dirty="0"/>
              <a:t> </a:t>
            </a:r>
            <a:r>
              <a:rPr lang="en-US" sz="2400" dirty="0"/>
              <a:t>{9} </a:t>
            </a:r>
            <a:r>
              <a:rPr lang="en-US" sz="2400" dirty="0" err="1"/>
              <a:t>เนื่องจากระยะการเชื่อมโยงที่สมบูรณ์คือ</a:t>
            </a:r>
            <a:r>
              <a:rPr lang="en-US" sz="2400" dirty="0"/>
              <a:t> 7 ซึ่งเป็นกลุ่มที่เล็กที่สุดในกลุ่มที่เหลือ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8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วิธีการจัดกลุ่มลำดับชั้น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/>
              <a:t>ขั้นตอนที่ 6</a:t>
            </a:r>
            <a:r>
              <a:rPr lang="en-US" sz="2200" dirty="0"/>
              <a:t>: คลัสเตอร์ {25} ถูกรวมกับคลัสเตอร์ {33,33} โดยมีระยะทางเชื่อมโยงสมบูรณ์ 8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/>
              <a:t>ขั้นตอนที่ 7</a:t>
            </a:r>
            <a:r>
              <a:rPr lang="en-US" sz="2200" dirty="0"/>
              <a:t>: คลัสเตอร์ {2,5,9} รวมกับคลัสเตอร์ {15,16,18} โดยมีระยะทางเชื่อมโยงที่สมบูรณ์เท่ากับ 16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/>
              <a:t>ขั้นตอนที่ 8</a:t>
            </a:r>
            <a:r>
              <a:rPr lang="en-US" sz="2200" dirty="0"/>
              <a:t>: คลัสเตอร์ {25,33,33} ถูกรวมเข้ากับคลัสเตอร์ {45} โดยมีระยะทางเชื่อมโยงที่สมบูรณ์ที่ 20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 dirty="0"/>
              <a:t>ขั้นตอนที่ 9</a:t>
            </a:r>
            <a:r>
              <a:rPr lang="en-US" sz="2200" dirty="0"/>
              <a:t>: คลัสเตอร์ {2,5,9,15,16,18} รวมกับคลัสเตอร์ {25,33,33,45} ขณะนี้ระเบียนทั้งหมดมีอยู่ในคลัสเตอร์ขนาดใหญ่เพียงแห่งเดียวเท่านั้น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5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 smtClean="0"/>
              <a:t>การจัดกลุ่ม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th-TH" dirty="0" err="1" smtClean="0"/>
              <a:t>การจัด</a:t>
            </a:r>
            <a:r>
              <a:rPr lang="th-TH" dirty="0" smtClean="0"/>
              <a:t>กลุ่ม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smtClean="0"/>
              <a:t>means</a:t>
            </a:r>
            <a:r>
              <a:rPr lang="th-TH" dirty="0" smtClean="0"/>
              <a:t> </a:t>
            </a:r>
            <a:r>
              <a:rPr lang="en-US" dirty="0" err="1" smtClean="0"/>
              <a:t>อัลกอริทึม</a:t>
            </a:r>
            <a:r>
              <a:rPr lang="th-TH" dirty="0" smtClean="0"/>
              <a:t> </a:t>
            </a:r>
            <a:r>
              <a:rPr lang="en-US" dirty="0" err="1" smtClean="0"/>
              <a:t>เป็น</a:t>
            </a:r>
            <a:r>
              <a:rPr lang="th-TH" dirty="0" smtClean="0"/>
              <a:t>ไปอย่าง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ตรงไปตรงมาและมีประสิทธิภาพ </a:t>
            </a:r>
            <a:r>
              <a:rPr lang="en-US" dirty="0" err="1"/>
              <a:t>อัลกอริทึมสำหรับการค้นหากลุ่มในข้อมูล</a:t>
            </a:r>
            <a:r>
              <a:rPr lang="en-US" dirty="0"/>
              <a:t> อัลกอริทึมดำเนินการดังนี้: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ขั้นตอนที่ 1: ถามผู้ใช้ว่ามีกี่คลัสเตอร์ </a:t>
            </a:r>
            <a:r>
              <a:rPr lang="en-US" i="1" dirty="0"/>
              <a:t>k</a:t>
            </a:r>
            <a:r>
              <a:rPr lang="en-US" dirty="0"/>
              <a:t> ควรแบ่งพาร์ติชันชุดข้อมูลออกเป็น </a:t>
            </a:r>
          </a:p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ขั้นตอนที่ 2: มอบหมายแบบสุ่ม </a:t>
            </a:r>
            <a:r>
              <a:rPr lang="en-US" i="1" dirty="0"/>
              <a:t>k</a:t>
            </a:r>
            <a:r>
              <a:rPr lang="en-US" dirty="0"/>
              <a:t> บันทึกที่จะเป็นกลุ่มเริ่มต้น </a:t>
            </a:r>
            <a:r>
              <a:rPr lang="en-US" dirty="0">
                <a:solidFill>
                  <a:srgbClr val="00B050"/>
                </a:solidFill>
              </a:rPr>
              <a:t>สถานที่ตั้งศูนย์</a:t>
            </a:r>
            <a:r>
              <a:rPr lang="en-US" dirty="0"/>
              <a:t>.</a:t>
            </a:r>
          </a:p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ขั้นตอนที่ 3: สำหรับแต่ละระเบียนค้นหา </a:t>
            </a:r>
            <a:r>
              <a:rPr lang="en-US" dirty="0">
                <a:solidFill>
                  <a:srgbClr val="FF0000"/>
                </a:solidFill>
              </a:rPr>
              <a:t>ที่ใกล้ที่สุด</a:t>
            </a:r>
            <a:r>
              <a:rPr lang="en-US" dirty="0"/>
              <a:t> ศูนย์คลัสเตอร์และกำหนดระเบียนนั้นให้กับคลัสเตอร์ที่เกี่ยวข้อง</a:t>
            </a:r>
          </a:p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ขั้นตอนที่ 4: สำหรับแต่ละ </a:t>
            </a:r>
            <a:r>
              <a:rPr lang="en-US" i="1" dirty="0"/>
              <a:t>k</a:t>
            </a:r>
            <a:r>
              <a:rPr lang="en-US" dirty="0"/>
              <a:t> ค้นหากลุ่มเซนทรอยด์ของคลัสเตอร์และอัพเดตตำแหน่งของแต่ละศูนย์คลัสเตอร์ให้เป็นค่าใหม่ของเซนทรอยด์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6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lvl="0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 startAt="5"/>
                </a:pPr>
                <a:r>
                  <a:rPr lang="en-US" dirty="0"/>
                  <a:t>ขั้นตอนที่ 5: ทำซ้ำขั้นตอนที่ 3-5 </a:t>
                </a:r>
                <a:r>
                  <a:rPr lang="en-US" dirty="0" err="1"/>
                  <a:t>จนกระทั่งการบรรจบกันเช่น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เซนทรอยด์จะไม่เปลี่ยนแปลงอีกต่อไป</a:t>
                </a:r>
                <a:r>
                  <a:rPr lang="en-US" dirty="0"/>
                  <a:t>และด้วยเหตุนี้ </a:t>
                </a:r>
                <a:r>
                  <a:rPr lang="en-US" dirty="0">
                    <a:solidFill>
                      <a:srgbClr val="00B050"/>
                    </a:solidFill>
                  </a:rPr>
                  <a:t>ระเบียนทั้งหมด“ เป็นเจ้าของ” โดยแต่ละศูนย์คลัสเตอร์จะยังคงอยู่ในคลัสเตอร์นั้น</a:t>
                </a:r>
                <a:r>
                  <a:rPr lang="en-US" dirty="0"/>
                  <a:t>. อีกทางหนึ่งอัลกอริธึมอาจยุติลงเมื่อพบเกณฑ์บางอย่างเช่นไม่มีการหดตัวอย่างมีนัยสำคัญในค่าเฉลี่ยความผิดพลาดกำลังสอง (MSE):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ซึ่งใน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h-TH" sz="2800" dirty="0"/>
                  <a:t> </a:t>
                </a:r>
                <a:r>
                  <a:rPr lang="en-US" sz="2800" dirty="0"/>
                  <a:t>แทนจุดข้อมูลแต่ละจุดในคลัสเตอร์ </a:t>
                </a:r>
                <a:endParaRPr lang="en-US" sz="2800" i="1" dirty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แสดงถึง centroid (เช่นศูนย์กลางของกลุ่ม) ของกลุ่ม </a:t>
                </a:r>
                <a:endParaRPr lang="en-US" sz="2800" i="1" dirty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: ขนาดตัวอย่างทั้งหมด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411" t="-1416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81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-Means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เกณฑ์ "ใกล้ที่สุด" ในขั้นตอนที่ 3 มักจะเป็น </a:t>
                </a:r>
                <a:r>
                  <a:rPr lang="en-US" dirty="0">
                    <a:solidFill>
                      <a:srgbClr val="FF0000"/>
                    </a:solidFill>
                  </a:rPr>
                  <a:t>ระยะทางแบบยุคลิด </a:t>
                </a:r>
                <a:r>
                  <a:rPr lang="en-US" dirty="0"/>
                  <a:t>(อาจใช้มาตรการระยะทางอื่นเช่นกัน)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Centroid</a:t>
                </a:r>
                <a:r>
                  <a:rPr lang="th-TH" dirty="0"/>
                  <a:t> </a:t>
                </a:r>
                <a:r>
                  <a:rPr lang="en-US" dirty="0" err="1"/>
                  <a:t>ของคลัสเตอร์ในขั้นตอนที่</a:t>
                </a:r>
                <a:r>
                  <a:rPr lang="en-US" dirty="0"/>
                  <a:t> 4 มีดังนี้ สมมติว่าเรามี จุดข้อมูล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เซนทรอยด์ของจุดเหล่านี้จะอยู่ที่จุด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2266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4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 smtClean="0">
                <a:solidFill>
                  <a:srgbClr val="002060"/>
                </a:solidFill>
              </a:rPr>
              <a:t>ส่วนที่ </a:t>
            </a:r>
            <a:r>
              <a:rPr lang="en-US" sz="4800" dirty="0" smtClean="0">
                <a:solidFill>
                  <a:srgbClr val="002060"/>
                </a:solidFill>
              </a:rPr>
              <a:t>8: </a:t>
            </a:r>
            <a:r>
              <a:rPr lang="en-US" sz="4800" dirty="0" err="1">
                <a:solidFill>
                  <a:srgbClr val="002060"/>
                </a:solidFill>
              </a:rPr>
              <a:t>การจัดกลุ่มข้อมูล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สถิติ Pseudo-F</a:t>
                </a: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อัลกอริธึมการทำคลัสเตอร์พยายามสร้างคลัสเตอร์ซึ่งการเปลี่ยนแปลงระหว่างคลัสเตอร์นั้นมีขนาดใหญ่เมื่อเทียบกับการเปลี่ยนแปลงภายในคลัสเตอร์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แนวคิดนี้คล้ายคลึงกับ </a:t>
                </a:r>
                <a:r>
                  <a:rPr lang="en-US" dirty="0" err="1">
                    <a:solidFill>
                      <a:srgbClr val="0070C0"/>
                    </a:solidFill>
                  </a:rPr>
                  <a:t>การวิเคราะห์ความแปรปรวน</a:t>
                </a:r>
                <a:r>
                  <a:rPr lang="th-TH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/>
                  <a:t>ดังนั้นสถิติ</a:t>
                </a:r>
                <a:r>
                  <a:rPr lang="en-US" dirty="0"/>
                  <a:t> pseudo-F สามารถกำหนดดังนี้: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𝑀𝑆𝐵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𝑀𝑆𝐸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𝑆𝑆𝐵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𝑆𝑆𝐸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2408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1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ซึ่งใน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lvl="1"/>
                <a:r>
                  <a:rPr lang="en-US" sz="2800" i="1" dirty="0"/>
                  <a:t>MSB</a:t>
                </a:r>
                <a:r>
                  <a:rPr lang="en-US" sz="2800" dirty="0"/>
                  <a:t> คือ </a:t>
                </a:r>
                <a:r>
                  <a:rPr lang="en-US" sz="2800" i="1" dirty="0" err="1">
                    <a:solidFill>
                      <a:srgbClr val="0070C0"/>
                    </a:solidFill>
                  </a:rPr>
                  <a:t>หมายถึงสแควร์ระหว่าง</a:t>
                </a:r>
                <a:r>
                  <a:rPr lang="en-US" sz="2800" i="1" dirty="0" err="1" smtClean="0">
                    <a:solidFill>
                      <a:srgbClr val="0070C0"/>
                    </a:solidFill>
                  </a:rPr>
                  <a:t>กลุ่ม</a:t>
                </a:r>
                <a:r>
                  <a:rPr lang="th-TH" sz="2800" i="1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800" i="1" dirty="0" smtClean="0">
                    <a:solidFill>
                      <a:srgbClr val="0070C0"/>
                    </a:solidFill>
                  </a:rPr>
                  <a:t>mean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square between </a:t>
                </a:r>
                <a:r>
                  <a:rPr lang="en-US" sz="2800" i="1" dirty="0" smtClean="0">
                    <a:solidFill>
                      <a:srgbClr val="0070C0"/>
                    </a:solidFill>
                  </a:rPr>
                  <a:t>clusters</a:t>
                </a:r>
                <a:r>
                  <a:rPr lang="th-TH" sz="2800" i="1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sz="2800" dirty="0" err="1" smtClean="0"/>
                  <a:t>และ</a:t>
                </a:r>
                <a:endParaRPr lang="en-US" sz="2800" dirty="0"/>
              </a:p>
              <a:p>
                <a:pPr lvl="1"/>
                <a:r>
                  <a:rPr lang="en-US" sz="2800" i="1" dirty="0"/>
                  <a:t>SSB</a:t>
                </a:r>
                <a:r>
                  <a:rPr lang="en-US" sz="2800" dirty="0"/>
                  <a:t> คือ </a:t>
                </a:r>
                <a:r>
                  <a:rPr lang="en-US" sz="2800" i="1" dirty="0" err="1">
                    <a:solidFill>
                      <a:srgbClr val="0070C0"/>
                    </a:solidFill>
                  </a:rPr>
                  <a:t>ผลรวมของกำลังสองระหว่าง</a:t>
                </a:r>
                <a:r>
                  <a:rPr lang="en-US" sz="2800" i="1" dirty="0" err="1" smtClean="0">
                    <a:solidFill>
                      <a:srgbClr val="0070C0"/>
                    </a:solidFill>
                  </a:rPr>
                  <a:t>กลุ่ม</a:t>
                </a:r>
                <a:r>
                  <a:rPr lang="th-TH" sz="2800" i="1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800" i="1" dirty="0" smtClean="0">
                    <a:solidFill>
                      <a:srgbClr val="0070C0"/>
                    </a:solidFill>
                  </a:rPr>
                  <a:t>sum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of squares between </a:t>
                </a:r>
                <a:r>
                  <a:rPr lang="en-US" sz="2800" i="1" dirty="0" smtClean="0">
                    <a:solidFill>
                      <a:srgbClr val="0070C0"/>
                    </a:solidFill>
                  </a:rPr>
                  <a:t>clusters</a:t>
                </a:r>
                <a:r>
                  <a:rPr lang="th-TH" sz="2800" i="1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sz="2800" dirty="0" err="1" smtClean="0"/>
                  <a:t>หมายถึง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𝑆𝑆𝐵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จำนวนของเร็กคอร์ดในคลัสเตอร์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h-TH" dirty="0"/>
                  <a:t> </a:t>
                </a:r>
                <a:r>
                  <a:rPr lang="en-US" dirty="0"/>
                  <a:t>: centroid สำหรับคลัสเตอร์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: ค่าเฉลี่ย (เช่น grand centroid) ของข้อมูลทั้งหมด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99" t="-3541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68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พิจารณาชุดข้อมูลต่อไปนี้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ทีละขั้นตอน </a:t>
                </a:r>
                <a:r>
                  <a:rPr lang="en-US" i="1" dirty="0"/>
                  <a:t>k</a:t>
                </a:r>
                <a:r>
                  <a:rPr lang="en-US" dirty="0"/>
                  <a:t>- หมายถึงอัลกอริทึมจะถูกนำไปใช้ดังนี้: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ขั้นตอนที่ 1</a:t>
                </a:r>
                <a:r>
                  <a:rPr lang="en-US" dirty="0"/>
                  <a:t>: </a:t>
                </a:r>
                <a:r>
                  <a:rPr lang="en-US" dirty="0" err="1"/>
                  <a:t>เลือก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กลุ่ม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ขั้นตอนที่ 2</a:t>
                </a:r>
                <a:r>
                  <a:rPr lang="en-US" dirty="0"/>
                  <a:t>: มอบหมายแบบสุ่ม  บันทึกที่จะ </a:t>
                </a:r>
                <a:r>
                  <a:rPr lang="en-US" dirty="0" err="1">
                    <a:solidFill>
                      <a:srgbClr val="0070C0"/>
                    </a:solidFill>
                  </a:rPr>
                  <a:t>ตำแหน่งศูนย์คลัสเตอร์เริ่มต้น</a:t>
                </a:r>
                <a:r>
                  <a:rPr lang="th-TH" dirty="0"/>
                  <a:t> </a:t>
                </a:r>
                <a:r>
                  <a:rPr lang="en-US" dirty="0" err="1"/>
                  <a:t>ตัวอย่างเช่นกำหนดศูนย์คลัสเตอร์ให้เป็น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จุด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- จุด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3824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BE232FA-E884-4607-80AE-BAA40552F0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240896"/>
                  </p:ext>
                </p:extLst>
              </p:nvPr>
            </p:nvGraphicFramePr>
            <p:xfrm>
              <a:off x="3086100" y="2321082"/>
              <a:ext cx="5467352" cy="955518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683419">
                      <a:extLst>
                        <a:ext uri="{9D8B030D-6E8A-4147-A177-3AD203B41FA5}">
                          <a16:colId xmlns:a16="http://schemas.microsoft.com/office/drawing/2014/main" val="31412080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2306546828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1761158397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4226698956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3377388715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1911036342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2783115221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3515331674"/>
                        </a:ext>
                      </a:extLst>
                    </a:gridCol>
                  </a:tblGrid>
                  <a:tr h="47775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448787"/>
                      </a:ext>
                    </a:extLst>
                  </a:tr>
                  <a:tr h="47775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9417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BE232FA-E884-4607-80AE-BAA40552F0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240896"/>
                  </p:ext>
                </p:extLst>
              </p:nvPr>
            </p:nvGraphicFramePr>
            <p:xfrm>
              <a:off x="3086100" y="2321082"/>
              <a:ext cx="5467352" cy="955518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683419">
                      <a:extLst>
                        <a:ext uri="{9D8B030D-6E8A-4147-A177-3AD203B41FA5}">
                          <a16:colId xmlns:a16="http://schemas.microsoft.com/office/drawing/2014/main" val="31412080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2306546828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1761158397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4226698956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3377388715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1911036342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2783115221"/>
                        </a:ext>
                      </a:extLst>
                    </a:gridCol>
                    <a:gridCol w="683419">
                      <a:extLst>
                        <a:ext uri="{9D8B030D-6E8A-4147-A177-3AD203B41FA5}">
                          <a16:colId xmlns:a16="http://schemas.microsoft.com/office/drawing/2014/main" val="3515331674"/>
                        </a:ext>
                      </a:extLst>
                    </a:gridCol>
                  </a:tblGrid>
                  <a:tr h="477759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852" t="-2632" r="-698148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1852" t="-2632" r="-598148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1852" t="-2632" r="-498148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852" t="-2632" r="-398148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9434" t="-2632" r="-305660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2632" r="-200000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2632" r="-100000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2632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448787"/>
                      </a:ext>
                    </a:extLst>
                  </a:tr>
                  <a:tr h="477759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852" t="-102632" r="-69814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1852" t="-102632" r="-59814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1852" t="-102632" r="-49814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852" t="-102632" r="-39814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9434" t="-102632" r="-30566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102632" r="-2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102632" r="-1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102632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94172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226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428109"/>
                <a:ext cx="10372150" cy="452108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รอบแรก: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u="sng" dirty="0"/>
                  <a:t>ขั้นตอนที่ 3</a:t>
                </a:r>
                <a:r>
                  <a:rPr lang="en-US" sz="2000" dirty="0"/>
                  <a:t>: สำหรับแต่ละระเบียนค้นหาศูนย์คลัสเตอร์ที่ใกล้ที่สุดโดยค้นหาระยะทางแบบยุคลิดระหว่างแต่ละจุดและแต่ละศูนย์กลา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h-TH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แ</a:t>
                </a:r>
                <a:r>
                  <a:rPr lang="th-TH" sz="2000" dirty="0"/>
                  <a:t>ล</a:t>
                </a:r>
                <a:r>
                  <a:rPr lang="en-US" sz="2000" dirty="0"/>
                  <a:t>ะ</a:t>
                </a:r>
                <a:r>
                  <a:rPr lang="th-TH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/>
                  <a:t>และกำหนดจุดศูนย์กลางคลัสเตอร์ที่ใกล้ที่สุด ผลลัพธ์คือ: คลัสเตอร์ 1 </a:t>
                </a:r>
                <a:r>
                  <a:rPr lang="th-TH" sz="2000" dirty="0"/>
                  <a:t>ประกอบด้วย</a:t>
                </a:r>
                <a14:m>
                  <m:oMath xmlns:m="http://schemas.openxmlformats.org/officeDocument/2006/math">
                    <m:r>
                      <a:rPr lang="th-TH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th-TH" sz="2000" dirty="0"/>
                  <a:t> </a:t>
                </a:r>
                <a:r>
                  <a:rPr lang="en-US" sz="2000" dirty="0"/>
                  <a:t>และคลัสเตอร์ 2 </a:t>
                </a:r>
                <a:r>
                  <a:rPr lang="th-TH" sz="2000" dirty="0"/>
                  <a:t>ประกอบด้วย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428109"/>
                <a:ext cx="10372150" cy="4521083"/>
              </a:xfrm>
              <a:blipFill>
                <a:blip r:embed="rId2"/>
                <a:stretch>
                  <a:fillRect l="-489" t="-840" r="-1222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22718D-BCEF-4238-A43A-DA32F096C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961712"/>
                  </p:ext>
                </p:extLst>
              </p:nvPr>
            </p:nvGraphicFramePr>
            <p:xfrm>
              <a:off x="2645663" y="3260443"/>
              <a:ext cx="6999107" cy="2880432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1259365">
                      <a:extLst>
                        <a:ext uri="{9D8B030D-6E8A-4147-A177-3AD203B41FA5}">
                          <a16:colId xmlns:a16="http://schemas.microsoft.com/office/drawing/2014/main" val="3493431519"/>
                        </a:ext>
                      </a:extLst>
                    </a:gridCol>
                    <a:gridCol w="1873567">
                      <a:extLst>
                        <a:ext uri="{9D8B030D-6E8A-4147-A177-3AD203B41FA5}">
                          <a16:colId xmlns:a16="http://schemas.microsoft.com/office/drawing/2014/main" val="2054160887"/>
                        </a:ext>
                      </a:extLst>
                    </a:gridCol>
                    <a:gridCol w="1885475">
                      <a:extLst>
                        <a:ext uri="{9D8B030D-6E8A-4147-A177-3AD203B41FA5}">
                          <a16:colId xmlns:a16="http://schemas.microsoft.com/office/drawing/2014/main" val="3032873702"/>
                        </a:ext>
                      </a:extLst>
                    </a:gridCol>
                    <a:gridCol w="1980700">
                      <a:extLst>
                        <a:ext uri="{9D8B030D-6E8A-4147-A177-3AD203B41FA5}">
                          <a16:colId xmlns:a16="http://schemas.microsoft.com/office/drawing/2014/main" val="855300567"/>
                        </a:ext>
                      </a:extLst>
                    </a:gridCol>
                  </a:tblGrid>
                  <a:tr h="4420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จุด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ระยะทางจาก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h-TH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ระยะทางจาก</a:t>
                          </a:r>
                          <a:r>
                            <a:rPr lang="th-TH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การเป็นสมาชิก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94021295"/>
                      </a:ext>
                    </a:extLst>
                  </a:tr>
                  <a:tr h="2383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2.24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73119581"/>
                      </a:ext>
                    </a:extLst>
                  </a:tr>
                  <a:tr h="2383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2.83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2.24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31980591"/>
                      </a:ext>
                    </a:extLst>
                  </a:tr>
                  <a:tr h="2383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3.61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2.83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09834596"/>
                      </a:ext>
                    </a:extLst>
                  </a:tr>
                  <a:tr h="2383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4.47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3.61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1664961"/>
                      </a:ext>
                    </a:extLst>
                  </a:tr>
                  <a:tr h="2383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1.41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39890776"/>
                      </a:ext>
                    </a:extLst>
                  </a:tr>
                  <a:tr h="2383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3.16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2.24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33448264"/>
                      </a:ext>
                    </a:extLst>
                  </a:tr>
                  <a:tr h="2383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6097228"/>
                      </a:ext>
                    </a:extLst>
                  </a:tr>
                  <a:tr h="2383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99487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22718D-BCEF-4238-A43A-DA32F096C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961712"/>
                  </p:ext>
                </p:extLst>
              </p:nvPr>
            </p:nvGraphicFramePr>
            <p:xfrm>
              <a:off x="2645663" y="3260443"/>
              <a:ext cx="6999107" cy="2880432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1259365">
                      <a:extLst>
                        <a:ext uri="{9D8B030D-6E8A-4147-A177-3AD203B41FA5}">
                          <a16:colId xmlns:a16="http://schemas.microsoft.com/office/drawing/2014/main" val="3493431519"/>
                        </a:ext>
                      </a:extLst>
                    </a:gridCol>
                    <a:gridCol w="1873567">
                      <a:extLst>
                        <a:ext uri="{9D8B030D-6E8A-4147-A177-3AD203B41FA5}">
                          <a16:colId xmlns:a16="http://schemas.microsoft.com/office/drawing/2014/main" val="2054160887"/>
                        </a:ext>
                      </a:extLst>
                    </a:gridCol>
                    <a:gridCol w="1885475">
                      <a:extLst>
                        <a:ext uri="{9D8B030D-6E8A-4147-A177-3AD203B41FA5}">
                          <a16:colId xmlns:a16="http://schemas.microsoft.com/office/drawing/2014/main" val="3032873702"/>
                        </a:ext>
                      </a:extLst>
                    </a:gridCol>
                    <a:gridCol w="1980700">
                      <a:extLst>
                        <a:ext uri="{9D8B030D-6E8A-4147-A177-3AD203B41FA5}">
                          <a16:colId xmlns:a16="http://schemas.microsoft.com/office/drawing/2014/main" val="855300567"/>
                        </a:ext>
                      </a:extLst>
                    </a:gridCol>
                  </a:tblGrid>
                  <a:tr h="4420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จุด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7532" t="-1370" r="-206818" b="-58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66452" t="-1370" r="-105484" b="-58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การเป็นสมาชิก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9402129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3" t="-148000" r="-456522" b="-7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2.24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4154" t="-148000" r="-615" b="-7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1195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3" t="-248000" r="-456522" b="-6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2.83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2.24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4154" t="-248000" r="-615" b="-6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19805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3" t="-348000" r="-456522" b="-5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3.61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2.83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4154" t="-348000" r="-615" b="-5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83459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3" t="-448000" r="-456522" b="-4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4.47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3.61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4154" t="-448000" r="-615" b="-4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6649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3" t="-537255" r="-456522" b="-343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1.41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4154" t="-537255" r="-615" b="-3431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89077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3" t="-650000" r="-456522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3.16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2.24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4154" t="-650000" r="-615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34482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3" t="-750000" r="-456522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4154" t="-750000" r="-61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609722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3" t="-850000" r="-456522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4154" t="-850000" r="-615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487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615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02769"/>
                <a:ext cx="10372150" cy="443889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u="sng" dirty="0"/>
                  <a:t>ขั้นตอนที่ 4</a:t>
                </a:r>
                <a:r>
                  <a:rPr lang="en-US" sz="2000" dirty="0"/>
                  <a:t>: สำหรับแต่ละคน  กลุ่มค้นหา centroid ของคลัสเตอร์และอัพเดตที่ตั้งของแต่ละศูนย์ของคลัสเตอร์ให้เป็นค่าใหม่ของ centroid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ตัวอย่างเช่น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เซนทรอยด์สำหรับคลัสเตอร์ 1 คือ</a:t>
                </a:r>
                <a:r>
                  <a:rPr lang="th-TH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เซนทรอยด์สำหรับคลัสเตอร์ 2 คือ</a:t>
                </a:r>
                <a:r>
                  <a:rPr lang="th-TH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02769"/>
                <a:ext cx="10372150" cy="4438890"/>
              </a:xfrm>
              <a:blipFill>
                <a:blip r:embed="rId2"/>
                <a:stretch>
                  <a:fillRect l="-489" t="-1140" r="-61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4F02DB7-772C-4F0E-8D82-B9837DC9C5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79904" y="3901440"/>
            <a:ext cx="5559427" cy="22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2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47102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รอบที่สอง: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u="sng" dirty="0"/>
                  <a:t>ขั้นตอนที่ 3</a:t>
                </a:r>
                <a:r>
                  <a:rPr lang="en-US" sz="2000" dirty="0"/>
                  <a:t>: สำหรับแต่ละระเบียนค้นหาศูนย์คลัสเตอร์ที่ใกล้ที่สุดโดยการค้นหาระยะทางแบบยุคลิดระหว่างแต่ละ</a:t>
                </a:r>
                <a:r>
                  <a:rPr lang="en-US" sz="2000" dirty="0" smtClean="0"/>
                  <a:t>จุด</a:t>
                </a:r>
                <a:r>
                  <a:rPr lang="th-TH" sz="2000" dirty="0" smtClean="0"/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แก้ไข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ศูนย์คลัสเตอร์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th-TH" sz="2000" dirty="0"/>
                  <a:t>และ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และการ</a:t>
                </a:r>
                <a:r>
                  <a:rPr lang="en-US" sz="2000" dirty="0" err="1" smtClean="0"/>
                  <a:t>พิจารณา</a:t>
                </a:r>
                <a:r>
                  <a:rPr lang="th-TH" sz="2000" dirty="0" smtClean="0"/>
                  <a:t>การ</a:t>
                </a:r>
                <a:r>
                  <a:rPr lang="en-US" sz="2000" dirty="0" err="1" smtClean="0"/>
                  <a:t>เป็น</a:t>
                </a:r>
                <a:r>
                  <a:rPr lang="en-US" sz="2000" dirty="0" err="1"/>
                  <a:t>สมาชิกคลัสเตอร์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ผลคือ</a:t>
                </a:r>
                <a:r>
                  <a:rPr lang="en-US" sz="2000" dirty="0"/>
                  <a:t>: คลัสเตอร์ 1 </a:t>
                </a:r>
                <a:r>
                  <a:rPr lang="th-TH" sz="2000" dirty="0"/>
                  <a:t>ประกอบด้วย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th-TH" sz="2000" dirty="0"/>
                  <a:t> </a:t>
                </a:r>
                <a:r>
                  <a:rPr lang="en-US" sz="2000" dirty="0"/>
                  <a:t>และคลัสเตอร์ 2 </a:t>
                </a:r>
                <a:r>
                  <a:rPr lang="th-TH" sz="2000" dirty="0"/>
                  <a:t>ประกอบด้วย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471025"/>
                <a:ext cx="10372150" cy="4303509"/>
              </a:xfrm>
              <a:blipFill>
                <a:blip r:embed="rId2"/>
                <a:stretch>
                  <a:fillRect l="-1234" t="-155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197D83A-59C2-4866-9F6D-68F9840F79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906734"/>
                  </p:ext>
                </p:extLst>
              </p:nvPr>
            </p:nvGraphicFramePr>
            <p:xfrm>
              <a:off x="2097022" y="3279647"/>
              <a:ext cx="8513032" cy="2802084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2128258">
                      <a:extLst>
                        <a:ext uri="{9D8B030D-6E8A-4147-A177-3AD203B41FA5}">
                          <a16:colId xmlns:a16="http://schemas.microsoft.com/office/drawing/2014/main" val="824743567"/>
                        </a:ext>
                      </a:extLst>
                    </a:gridCol>
                    <a:gridCol w="2128258">
                      <a:extLst>
                        <a:ext uri="{9D8B030D-6E8A-4147-A177-3AD203B41FA5}">
                          <a16:colId xmlns:a16="http://schemas.microsoft.com/office/drawing/2014/main" val="2689688759"/>
                        </a:ext>
                      </a:extLst>
                    </a:gridCol>
                    <a:gridCol w="2128258">
                      <a:extLst>
                        <a:ext uri="{9D8B030D-6E8A-4147-A177-3AD203B41FA5}">
                          <a16:colId xmlns:a16="http://schemas.microsoft.com/office/drawing/2014/main" val="2070023787"/>
                        </a:ext>
                      </a:extLst>
                    </a:gridCol>
                    <a:gridCol w="2128258">
                      <a:extLst>
                        <a:ext uri="{9D8B030D-6E8A-4147-A177-3AD203B41FA5}">
                          <a16:colId xmlns:a16="http://schemas.microsoft.com/office/drawing/2014/main" val="3176814909"/>
                        </a:ext>
                      </a:extLst>
                    </a:gridCol>
                  </a:tblGrid>
                  <a:tr h="36368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จุด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ระยะทางจาก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ระยะทางจาก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การเป็นสมาชิก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80237153"/>
                      </a:ext>
                    </a:extLst>
                  </a:tr>
                  <a:tr h="2576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2.67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1198392"/>
                      </a:ext>
                    </a:extLst>
                  </a:tr>
                  <a:tr h="2576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2.24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0.85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15615503"/>
                      </a:ext>
                    </a:extLst>
                  </a:tr>
                  <a:tr h="2576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3.16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82703658"/>
                      </a:ext>
                    </a:extLst>
                  </a:tr>
                  <a:tr h="2576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4.12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1.52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97953763"/>
                      </a:ext>
                    </a:extLst>
                  </a:tr>
                  <a:tr h="2576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2.63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37106740"/>
                      </a:ext>
                    </a:extLst>
                  </a:tr>
                  <a:tr h="2576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29486845"/>
                      </a:ext>
                    </a:extLst>
                  </a:tr>
                  <a:tr h="2576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2.95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6682941"/>
                      </a:ext>
                    </a:extLst>
                  </a:tr>
                  <a:tr h="2576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1.41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2.13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439635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197D83A-59C2-4866-9F6D-68F9840F79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906734"/>
                  </p:ext>
                </p:extLst>
              </p:nvPr>
            </p:nvGraphicFramePr>
            <p:xfrm>
              <a:off x="2097022" y="3279647"/>
              <a:ext cx="8513032" cy="2802084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2128258">
                      <a:extLst>
                        <a:ext uri="{9D8B030D-6E8A-4147-A177-3AD203B41FA5}">
                          <a16:colId xmlns:a16="http://schemas.microsoft.com/office/drawing/2014/main" val="824743567"/>
                        </a:ext>
                      </a:extLst>
                    </a:gridCol>
                    <a:gridCol w="2128258">
                      <a:extLst>
                        <a:ext uri="{9D8B030D-6E8A-4147-A177-3AD203B41FA5}">
                          <a16:colId xmlns:a16="http://schemas.microsoft.com/office/drawing/2014/main" val="2689688759"/>
                        </a:ext>
                      </a:extLst>
                    </a:gridCol>
                    <a:gridCol w="2128258">
                      <a:extLst>
                        <a:ext uri="{9D8B030D-6E8A-4147-A177-3AD203B41FA5}">
                          <a16:colId xmlns:a16="http://schemas.microsoft.com/office/drawing/2014/main" val="2070023787"/>
                        </a:ext>
                      </a:extLst>
                    </a:gridCol>
                    <a:gridCol w="2128258">
                      <a:extLst>
                        <a:ext uri="{9D8B030D-6E8A-4147-A177-3AD203B41FA5}">
                          <a16:colId xmlns:a16="http://schemas.microsoft.com/office/drawing/2014/main" val="3176814909"/>
                        </a:ext>
                      </a:extLst>
                    </a:gridCol>
                  </a:tblGrid>
                  <a:tr h="36368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จุด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573" t="-10000" r="-200860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000" t="-10000" r="-100286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การเป็นสมาชิก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8023715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" t="-132000" r="-300000" b="-7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2.67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860" t="-132000" r="-573" b="-7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19839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" t="-232000" r="-300000" b="-6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2.24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0.85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860" t="-232000" r="-573" b="-6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56155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" t="-332000" r="-300000" b="-5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3.16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860" t="-332000" r="-573" b="-5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70365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" t="-432000" r="-300000" b="-4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4.12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1.52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860" t="-432000" r="-573" b="-4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795376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" t="-521569" r="-300000" b="-343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2.63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860" t="-521569" r="-573" b="-3431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067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" t="-634000" r="-300000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860" t="-634000" r="-573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94868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" t="-734000" r="-300000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1.00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2.95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860" t="-734000" r="-573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6829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" t="-834000" r="-300000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1.41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2.13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860" t="-834000" r="-573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39635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724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51399"/>
                <a:ext cx="10372150" cy="449026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u="sng" dirty="0"/>
                  <a:t>ขั้นตอนที่ 4</a:t>
                </a:r>
                <a:r>
                  <a:rPr lang="en-US" sz="2000" dirty="0"/>
                  <a:t>: อัพเดตตำแหน่งของแต่ละศูนย์คลัสเตอร์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เซนทรอยด์สำหรับคลัสเตอร์ 1 คือ</a:t>
                </a:r>
                <a:r>
                  <a:rPr lang="th-TH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เซนทรอยด์สำหรับคลัสเตอร์ 2 คือ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51399"/>
                <a:ext cx="10372150" cy="4490260"/>
              </a:xfrm>
              <a:blipFill>
                <a:blip r:embed="rId2"/>
                <a:stretch>
                  <a:fillRect l="-489" t="-1127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7965CA-6E82-4450-94C2-6D72724357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96083" y="3304258"/>
            <a:ext cx="4141050" cy="27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41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489753"/>
                <a:ext cx="10372150" cy="455190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รอบที่สาม: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u="sng" dirty="0"/>
                  <a:t>ขั้นตอนที่ 3</a:t>
                </a:r>
                <a:r>
                  <a:rPr lang="en-US" sz="2000" dirty="0"/>
                  <a:t>: สำหรับแต่ละระเบียนค้นหาศูนย์คลัสเตอร์ที่ใกล้ที่สุดโดยการค้นหาระยะทางแบบยุคลิดระหว่างแต่ละจุดและแต่ละจุด </a:t>
                </a:r>
                <a:r>
                  <a:rPr lang="th-TH" sz="2000" dirty="0" smtClean="0">
                    <a:solidFill>
                      <a:srgbClr val="0070C0"/>
                    </a:solidFill>
                  </a:rPr>
                  <a:t>ทบทวน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ศูนย์คลัสเตอร์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sz="2000" b="0" i="0" smtClean="0">
                        <a:latin typeface="Cambria Math" panose="02040503050406030204" pitchFamily="18" charset="0"/>
                      </a:rPr>
                      <m:t>และ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และการพิจารณาผลการเป็นสมาชิกคลัสเตอร์</a:t>
                </a:r>
                <a:r>
                  <a:rPr lang="en-US" sz="2000" dirty="0"/>
                  <a:t> ผลลัพธ์คือ: ไม่มีระเบียนใดที่เปลี่ยนสถานะสมาชิกคลัสเตอร์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489753"/>
                <a:ext cx="10372150" cy="4551905"/>
              </a:xfrm>
              <a:blipFill>
                <a:blip r:embed="rId2"/>
                <a:stretch>
                  <a:fillRect l="-1234" t="-1473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B07187B-356A-4453-96C4-DCB6BD0111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3843786"/>
                  </p:ext>
                </p:extLst>
              </p:nvPr>
            </p:nvGraphicFramePr>
            <p:xfrm>
              <a:off x="1962363" y="3150253"/>
              <a:ext cx="8846048" cy="2952891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2211512">
                      <a:extLst>
                        <a:ext uri="{9D8B030D-6E8A-4147-A177-3AD203B41FA5}">
                          <a16:colId xmlns:a16="http://schemas.microsoft.com/office/drawing/2014/main" val="3648619765"/>
                        </a:ext>
                      </a:extLst>
                    </a:gridCol>
                    <a:gridCol w="2211512">
                      <a:extLst>
                        <a:ext uri="{9D8B030D-6E8A-4147-A177-3AD203B41FA5}">
                          <a16:colId xmlns:a16="http://schemas.microsoft.com/office/drawing/2014/main" val="1283602267"/>
                        </a:ext>
                      </a:extLst>
                    </a:gridCol>
                    <a:gridCol w="2211512">
                      <a:extLst>
                        <a:ext uri="{9D8B030D-6E8A-4147-A177-3AD203B41FA5}">
                          <a16:colId xmlns:a16="http://schemas.microsoft.com/office/drawing/2014/main" val="3430969301"/>
                        </a:ext>
                      </a:extLst>
                    </a:gridCol>
                    <a:gridCol w="2211512">
                      <a:extLst>
                        <a:ext uri="{9D8B030D-6E8A-4147-A177-3AD203B41FA5}">
                          <a16:colId xmlns:a16="http://schemas.microsoft.com/office/drawing/2014/main" val="113749832"/>
                        </a:ext>
                      </a:extLst>
                    </a:gridCol>
                  </a:tblGrid>
                  <a:tr h="5144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จุด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ระยะทาง</a:t>
                          </a:r>
                          <a:r>
                            <a:rPr lang="en-US" sz="2000" dirty="0" err="1">
                              <a:effectLst/>
                            </a:rPr>
                            <a:t>จาก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ระยะทางจาก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การเป็นสมาชิก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62137803"/>
                      </a:ext>
                    </a:extLst>
                  </a:tr>
                  <a:tr h="2572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1.27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3.01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30412265"/>
                      </a:ext>
                    </a:extLst>
                  </a:tr>
                  <a:tr h="2572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2.15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52090408"/>
                      </a:ext>
                    </a:extLst>
                  </a:tr>
                  <a:tr h="2572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3.02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0.25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05454499"/>
                      </a:ext>
                    </a:extLst>
                  </a:tr>
                  <a:tr h="2572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3.95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1.03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2234936"/>
                      </a:ext>
                    </a:extLst>
                  </a:tr>
                  <a:tr h="2572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0.35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3.09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06326056"/>
                      </a:ext>
                    </a:extLst>
                  </a:tr>
                  <a:tr h="2572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2.76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0.75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63344085"/>
                      </a:ext>
                    </a:extLst>
                  </a:tr>
                  <a:tr h="2572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0.79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3.47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00155875"/>
                      </a:ext>
                    </a:extLst>
                  </a:tr>
                  <a:tr h="2572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2.66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7584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B07187B-356A-4453-96C4-DCB6BD0111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3843786"/>
                  </p:ext>
                </p:extLst>
              </p:nvPr>
            </p:nvGraphicFramePr>
            <p:xfrm>
              <a:off x="1962363" y="3150253"/>
              <a:ext cx="8846048" cy="2952891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2211512">
                      <a:extLst>
                        <a:ext uri="{9D8B030D-6E8A-4147-A177-3AD203B41FA5}">
                          <a16:colId xmlns:a16="http://schemas.microsoft.com/office/drawing/2014/main" val="3648619765"/>
                        </a:ext>
                      </a:extLst>
                    </a:gridCol>
                    <a:gridCol w="2211512">
                      <a:extLst>
                        <a:ext uri="{9D8B030D-6E8A-4147-A177-3AD203B41FA5}">
                          <a16:colId xmlns:a16="http://schemas.microsoft.com/office/drawing/2014/main" val="1283602267"/>
                        </a:ext>
                      </a:extLst>
                    </a:gridCol>
                    <a:gridCol w="2211512">
                      <a:extLst>
                        <a:ext uri="{9D8B030D-6E8A-4147-A177-3AD203B41FA5}">
                          <a16:colId xmlns:a16="http://schemas.microsoft.com/office/drawing/2014/main" val="3430969301"/>
                        </a:ext>
                      </a:extLst>
                    </a:gridCol>
                    <a:gridCol w="2211512">
                      <a:extLst>
                        <a:ext uri="{9D8B030D-6E8A-4147-A177-3AD203B41FA5}">
                          <a16:colId xmlns:a16="http://schemas.microsoft.com/office/drawing/2014/main" val="113749832"/>
                        </a:ext>
                      </a:extLst>
                    </a:gridCol>
                  </a:tblGrid>
                  <a:tr h="51449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จุด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1149" t="-2439" r="-200575" b="-4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000" t="-2439" r="-99429" b="-4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การเป็นสมาชิก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621378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1" t="-175000" r="-298857" b="-7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1.27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3.01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724" t="-175000" b="-7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04122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1" t="-275000" r="-298857" b="-6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2.15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1.03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724" t="-275000" b="-6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20904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1" t="-375000" r="-298857" b="-5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3.02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0.25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724" t="-375000" b="-5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545449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1" t="-475000" r="-298857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3.95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1.03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724" t="-475000" b="-4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223493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1" t="-575000" r="-298857" b="-3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0.35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3.09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724" t="-575000" b="-3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2605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1" t="-675000" r="-298857" b="-2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2.76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0.75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724" t="-675000" b="-2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33440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1" t="-775000" r="-298857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0.79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3.47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724" t="-775000" b="-1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01558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1" t="-875000" r="-298857" b="-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2.66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724" t="-875000" b="-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84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0578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ขั้นตอนที่ 4</a:t>
            </a:r>
            <a:r>
              <a:rPr lang="en-US" sz="2000" dirty="0"/>
              <a:t>: อัปเดตตำแหน่งของแต่ละศูนย์คลัสเตอร์ - </a:t>
            </a:r>
            <a:r>
              <a:rPr lang="en-US" sz="2000" dirty="0" err="1"/>
              <a:t>ไม่มีการเปลี่ยนแปลง</a:t>
            </a:r>
            <a:r>
              <a:rPr lang="en-US" sz="2000" dirty="0"/>
              <a:t>!</a:t>
            </a:r>
          </a:p>
          <a:p>
            <a:pPr marL="0" indent="0">
              <a:buNone/>
            </a:pPr>
            <a:r>
              <a:rPr lang="en-US" sz="2000" dirty="0"/>
              <a:t>อัลกอริทึมมาบรรจบกัน </a:t>
            </a:r>
            <a:r>
              <a:rPr lang="en-US" sz="2000" dirty="0">
                <a:solidFill>
                  <a:srgbClr val="FF0000"/>
                </a:solidFill>
              </a:rPr>
              <a:t>หยุด!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b="1" dirty="0" err="1"/>
                  <a:t>การเปลี่ยนแปลงของ</a:t>
                </a:r>
                <a:r>
                  <a:rPr lang="en-US" b="1" dirty="0"/>
                  <a:t> MSB, MSE และ Pseudo-F เมื่ออัลกอริทึมดำเนินการต่อ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solidFill>
                      <a:srgbClr val="FF0000"/>
                    </a:solidFill>
                  </a:rPr>
                  <a:t>รอบแรก: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𝑆𝑆𝐵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975</m:t>
                        </m:r>
                      </m:e>
                    </m:nary>
                  </m:oMath>
                </a14:m>
                <a:r>
                  <a:rPr lang="en-US" sz="2600" dirty="0"/>
                  <a:t> 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𝑀𝑆𝐵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𝑆𝑆𝐵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975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975</m:t>
                    </m:r>
                  </m:oMath>
                </a14:m>
                <a:endParaRPr lang="en-US" sz="26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𝑆𝑆𝐸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𝑆𝑆𝐸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6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𝑀𝑆𝐵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𝑀𝑆𝐸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975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1625</m:t>
                    </m:r>
                  </m:oMath>
                </a14:m>
                <a:endParaRPr lang="en-US" sz="26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4249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68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การจัด</a:t>
            </a:r>
            <a:r>
              <a:rPr lang="en-US" dirty="0" err="1" smtClean="0"/>
              <a:t>กลุ่ม</a:t>
            </a:r>
            <a:r>
              <a:rPr lang="en-US" dirty="0" smtClean="0"/>
              <a:t> (Cluster) </a:t>
            </a:r>
            <a:r>
              <a:rPr lang="en-US" dirty="0" err="1" smtClean="0"/>
              <a:t>หมายถึง</a:t>
            </a:r>
            <a:r>
              <a:rPr lang="en-US" dirty="0" err="1"/>
              <a:t>การจัดกลุ่มของบันทึกการสังเกตหรือกรณี</a:t>
            </a:r>
            <a:r>
              <a:rPr lang="en-US" dirty="0" err="1" smtClean="0"/>
              <a:t>เป็น</a:t>
            </a:r>
            <a:r>
              <a:rPr lang="th-TH" dirty="0" smtClean="0"/>
              <a:t>กลุ่ม</a:t>
            </a:r>
            <a:r>
              <a:rPr lang="en-US" dirty="0" err="1" smtClean="0"/>
              <a:t>ของ</a:t>
            </a:r>
            <a:r>
              <a:rPr lang="en-US" dirty="0" err="1"/>
              <a:t>วัตถุที่คล้ายกัน</a:t>
            </a:r>
            <a:r>
              <a:rPr lang="en-US" dirty="0"/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คลัส</a:t>
            </a:r>
            <a:r>
              <a:rPr lang="en-US" dirty="0" err="1" smtClean="0"/>
              <a:t>เตอร์</a:t>
            </a:r>
            <a:r>
              <a:rPr lang="th-TH" dirty="0" smtClean="0"/>
              <a:t> </a:t>
            </a:r>
            <a:r>
              <a:rPr lang="en-US" dirty="0" err="1" smtClean="0"/>
              <a:t>คือ</a:t>
            </a:r>
            <a:r>
              <a:rPr lang="en-US" dirty="0" err="1"/>
              <a:t>ชุดของระเบียนที่คล้ายกันและไม่เหมือนกันกับระเบียนในกลุ่มอื่น</a:t>
            </a:r>
            <a:r>
              <a:rPr lang="en-US" dirty="0"/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dirty="0" err="1">
                <a:solidFill>
                  <a:srgbClr val="0070C0"/>
                </a:solidFill>
              </a:rPr>
              <a:t>การจัดกลุ่มแตกต่างจากการจำแนกประเภท</a:t>
            </a:r>
            <a:r>
              <a:rPr lang="en-US" dirty="0"/>
              <a:t> ในที่ </a:t>
            </a:r>
            <a:r>
              <a:rPr lang="en-US" dirty="0" err="1">
                <a:solidFill>
                  <a:srgbClr val="FF0000"/>
                </a:solidFill>
              </a:rPr>
              <a:t>ไม่มีตัวแปรเป้าหมายสำหรับการทำคลัสเตอร์</a:t>
            </a:r>
            <a:r>
              <a:rPr lang="en-US" dirty="0"/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ภารกิจการจัดกลุ่ม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ไม่พยายามจัดประเภทประเมินหรือทำนาย </a:t>
            </a:r>
            <a:r>
              <a:rPr lang="en-US" dirty="0"/>
              <a:t>ค่าของตัวแปรเป้าหมาย แต่มันพยายามที่จะ</a:t>
            </a:r>
            <a:r>
              <a:rPr lang="en-US" dirty="0">
                <a:solidFill>
                  <a:srgbClr val="0070C0"/>
                </a:solidFill>
              </a:rPr>
              <a:t>แบ่งส่วนข้อมูลทั้งหมดที่กำหนดไว้ในกลุ่มย่อยหรือกลุ่มที่เป็นเนื้อเดียวกัน </a:t>
            </a:r>
            <a:r>
              <a:rPr lang="en-US" dirty="0"/>
              <a:t>โดยที่ความคล้ายคลึงกันของระเบียนภายในคลัสเตอร์ถูกขยายให้ใหญ่สุดและความคล้ายคลึงกันของระเบียนภายนอกคลัสเตอร์นี้จะลดลง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9EC4FF-06AF-4C27-946B-13EE974FA6A4}"/>
                  </a:ext>
                </a:extLst>
              </p:cNvPr>
              <p:cNvSpPr txBox="1"/>
              <p:nvPr/>
            </p:nvSpPr>
            <p:spPr>
              <a:xfrm>
                <a:off x="1376737" y="1777425"/>
                <a:ext cx="4719263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</a:rPr>
                  <a:t>รอบที่สอง</a:t>
                </a:r>
                <a:r>
                  <a:rPr lang="en-US" sz="2400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</a:t>
                </a:r>
                <a:r>
                  <a:rPr lang="th-TH" sz="2400" dirty="0"/>
                  <a:t>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𝑀𝑆𝐵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313333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039341625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9EC4FF-06AF-4C27-946B-13EE974FA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37" y="1777425"/>
                <a:ext cx="4719263" cy="3323987"/>
              </a:xfrm>
              <a:prstGeom prst="rect">
                <a:avLst/>
              </a:prstGeom>
              <a:blipFill>
                <a:blip r:embed="rId2"/>
                <a:stretch>
                  <a:fillRect l="-2151" t="-190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C2CA8F-A1F8-4312-AA1D-3F81100F8541}"/>
                  </a:ext>
                </a:extLst>
              </p:cNvPr>
              <p:cNvSpPr txBox="1"/>
              <p:nvPr/>
            </p:nvSpPr>
            <p:spPr>
              <a:xfrm>
                <a:off x="6688476" y="1777425"/>
                <a:ext cx="4500081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รอบที่สาม:</a:t>
                </a:r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</a:t>
                </a:r>
                <a:r>
                  <a:rPr lang="th-TH" sz="2400" dirty="0"/>
                  <a:t>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𝑀𝑆𝐵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041667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44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C2CA8F-A1F8-4312-AA1D-3F81100F8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76" y="1777425"/>
                <a:ext cx="4500081" cy="2954655"/>
              </a:xfrm>
              <a:prstGeom prst="rect">
                <a:avLst/>
              </a:prstGeom>
              <a:blipFill>
                <a:blip r:embed="rId3"/>
                <a:stretch>
                  <a:fillRect l="-2254" t="-2137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52A58AA-CDEB-4208-9C55-2675E97C5335}"/>
              </a:ext>
            </a:extLst>
          </p:cNvPr>
          <p:cNvSpPr/>
          <p:nvPr/>
        </p:nvSpPr>
        <p:spPr>
          <a:xfrm>
            <a:off x="1270570" y="4320967"/>
            <a:ext cx="9913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ea typeface="Georgia-Italic"/>
              </a:rPr>
              <a:t>การสังเกต</a:t>
            </a:r>
            <a:r>
              <a:rPr lang="en-US" sz="2400" dirty="0">
                <a:latin typeface="Arial" panose="020B0604020202020204" pitchFamily="34" charset="0"/>
                <a:ea typeface="Georgia-Italic"/>
              </a:rPr>
              <a:t>: อย่างที่คาดไว้, </a:t>
            </a: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MSB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ซึ่งมาตรการระหว่างการเปลี่ยนแปลงของคลัสเตอร์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เพิ่มขึ้น</a:t>
            </a:r>
            <a:r>
              <a:rPr lang="en-US" sz="2400" dirty="0">
                <a:latin typeface="Arial" panose="020B0604020202020204" pitchFamily="34" charset="0"/>
                <a:ea typeface="Georgia-Italic"/>
              </a:rPr>
              <a:t>; </a:t>
            </a: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MSE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, </a:t>
            </a: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ซึ่งวัดความแปรปรวนภายในคลัสเตอร์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ลดลง</a:t>
            </a:r>
            <a:r>
              <a:rPr lang="en-US" sz="2400" dirty="0">
                <a:latin typeface="Arial" panose="020B0604020202020204" pitchFamily="34" charset="0"/>
                <a:ea typeface="Georgia-Italic"/>
              </a:rPr>
              <a:t>; </a:t>
            </a:r>
            <a:r>
              <a:rPr lang="en-US" sz="2400" dirty="0" err="1">
                <a:latin typeface="Arial" panose="020B0604020202020204" pitchFamily="34" charset="0"/>
                <a:ea typeface="Georgia-Italic"/>
              </a:rPr>
              <a:t>และด้วยเหตุ</a:t>
            </a:r>
            <a:r>
              <a:rPr lang="en-US" sz="2400" dirty="0" err="1" smtClean="0">
                <a:latin typeface="Arial" panose="020B0604020202020204" pitchFamily="34" charset="0"/>
                <a:ea typeface="Georgia-Italic"/>
              </a:rPr>
              <a:t>นี้</a:t>
            </a:r>
            <a:r>
              <a:rPr lang="th-TH" sz="2400" dirty="0" smtClean="0">
                <a:latin typeface="Arial" panose="020B0604020202020204" pitchFamily="34" charset="0"/>
                <a:ea typeface="Georgia-Italic"/>
              </a:rPr>
              <a:t>  </a:t>
            </a: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F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Georgia-Italic"/>
              </a:rPr>
              <a:t> เพิ่มขึ้น</a:t>
            </a:r>
            <a:r>
              <a:rPr lang="en-US" sz="2400" dirty="0">
                <a:latin typeface="Arial" panose="020B0604020202020204" pitchFamily="34" charset="0"/>
                <a:ea typeface="Georgia-Italic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65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การจัดกลุ่ม </a:t>
            </a:r>
            <a:r>
              <a:rPr lang="en-US" i="1" dirty="0"/>
              <a:t>k</a:t>
            </a:r>
            <a:r>
              <a:rPr lang="en-US" dirty="0"/>
              <a:t>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61673"/>
            <a:ext cx="10372150" cy="447998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/>
              <a:t>หมายเหตุ</a:t>
            </a:r>
            <a:r>
              <a:rPr lang="en-US" dirty="0"/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- หมายถึงอัลกอริทึม </a:t>
            </a:r>
            <a:r>
              <a:rPr lang="en-US" dirty="0">
                <a:solidFill>
                  <a:srgbClr val="0070C0"/>
                </a:solidFill>
              </a:rPr>
              <a:t>ไม่สามารถรับประกันได้ </a:t>
            </a:r>
            <a:r>
              <a:rPr lang="en-US" dirty="0" err="1"/>
              <a:t>การ</a:t>
            </a:r>
            <a:r>
              <a:rPr lang="en-US" dirty="0" err="1" smtClean="0"/>
              <a:t>ค้นหา</a:t>
            </a:r>
            <a:r>
              <a:rPr lang="th-TH" dirty="0" smtClean="0"/>
              <a:t>แบบเทียม </a:t>
            </a:r>
            <a:r>
              <a:rPr lang="th-TH" dirty="0" smtClean="0"/>
              <a:t>(</a:t>
            </a:r>
            <a:r>
              <a:rPr lang="en-US" dirty="0" smtClean="0"/>
              <a:t>global </a:t>
            </a:r>
            <a:r>
              <a:rPr lang="en-US" dirty="0"/>
              <a:t>maximum </a:t>
            </a:r>
            <a:r>
              <a:rPr lang="en-US" dirty="0" smtClean="0"/>
              <a:t>pseudo-F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r>
              <a:rPr lang="en-US" dirty="0"/>
              <a:t>เพื่อ</a:t>
            </a:r>
            <a:r>
              <a:rPr lang="en-US" dirty="0"/>
              <a:t>ปรับปรุงความน่าจะเป็นในการบรรลุเป้าหมายขั้นต่ำทั่วโลกนักวิเคราะห์อาจพิจารณาใช้ศูนย์คลัสเตอร์เริ่มต้นที่หลากหลาย มัวร์แนะนำให้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 err="1">
                <a:solidFill>
                  <a:srgbClr val="00B050"/>
                </a:solidFill>
              </a:rPr>
              <a:t>วางศูนย์คลัสเตอร์แรกบนจุดข้อมูลแบบ</a:t>
            </a:r>
            <a:r>
              <a:rPr lang="en-US" sz="2600" dirty="0" err="1" smtClean="0">
                <a:solidFill>
                  <a:srgbClr val="00B050"/>
                </a:solidFill>
              </a:rPr>
              <a:t>สุ่ม</a:t>
            </a:r>
            <a:r>
              <a:rPr lang="en-US" sz="2600" dirty="0" smtClean="0">
                <a:solidFill>
                  <a:srgbClr val="00B050"/>
                </a:solidFill>
              </a:rPr>
              <a:t>  .. </a:t>
            </a:r>
            <a:r>
              <a:rPr lang="en-US" sz="2600" dirty="0" err="1" smtClean="0">
                <a:solidFill>
                  <a:srgbClr val="00B050"/>
                </a:solidFill>
              </a:rPr>
              <a:t>แล้ว</a:t>
            </a:r>
            <a:endParaRPr lang="en-US" sz="2600" dirty="0">
              <a:solidFill>
                <a:srgbClr val="00B050"/>
              </a:solidFill>
            </a:endParaRP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0B050"/>
                </a:solidFill>
              </a:rPr>
              <a:t>วางศูนย์คลัสเตอร์ที่ตามมาบนจุด </a:t>
            </a:r>
            <a:r>
              <a:rPr lang="en-US" sz="2600" dirty="0">
                <a:solidFill>
                  <a:srgbClr val="FF0000"/>
                </a:solidFill>
              </a:rPr>
              <a:t>ไกลออกไป </a:t>
            </a:r>
            <a:r>
              <a:rPr lang="en-US" sz="2600" dirty="0">
                <a:solidFill>
                  <a:srgbClr val="00B050"/>
                </a:solidFill>
              </a:rPr>
              <a:t>จากศูนย์ก่อนหน้านี้มากที่สุด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ค่าที่แตกต่างกันของ</a:t>
            </a:r>
            <a:r>
              <a:rPr lang="en-US" dirty="0"/>
              <a:t> </a:t>
            </a:r>
            <a:r>
              <a:rPr lang="en-US" dirty="0" smtClean="0"/>
              <a:t>k </a:t>
            </a:r>
            <a:r>
              <a:rPr lang="en-US" dirty="0" err="1"/>
              <a:t>อาจพิจารณาแล้วเปรียบเทียบเพื่อเลือกค่าของ</a:t>
            </a:r>
            <a:r>
              <a:rPr lang="en-US" dirty="0"/>
              <a:t> </a:t>
            </a:r>
            <a:r>
              <a:rPr lang="en-US" dirty="0" smtClean="0"/>
              <a:t>k </a:t>
            </a:r>
            <a:r>
              <a:rPr lang="en-US" dirty="0"/>
              <a:t>ที่ช่วยเพิ่ม </a:t>
            </a:r>
            <a:r>
              <a:rPr lang="en-US" i="1" dirty="0"/>
              <a:t>F</a:t>
            </a:r>
            <a:r>
              <a:rPr lang="en-US" dirty="0"/>
              <a:t>-</a:t>
            </a:r>
            <a:r>
              <a:rPr lang="en-US" dirty="0" err="1" smtClean="0"/>
              <a:t>สถิติ</a:t>
            </a:r>
            <a:r>
              <a:rPr lang="th-TH" dirty="0" smtClean="0"/>
              <a:t> มากที่สุด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อัลกอริธึมการจัดกลุ่ม</a:t>
            </a:r>
            <a:r>
              <a:rPr lang="en-US" dirty="0" err="1" smtClean="0"/>
              <a:t>บางอย่าง</a:t>
            </a:r>
            <a:r>
              <a:rPr lang="th-TH" dirty="0" smtClean="0"/>
              <a:t> </a:t>
            </a:r>
            <a:r>
              <a:rPr lang="en-US" dirty="0" err="1" smtClean="0"/>
              <a:t>เช่น</a:t>
            </a:r>
            <a:r>
              <a:rPr lang="th-TH" dirty="0" smtClean="0"/>
              <a:t> </a:t>
            </a:r>
            <a:r>
              <a:rPr lang="en-US" dirty="0" err="1" smtClean="0"/>
              <a:t>อัลกอริทึม</a:t>
            </a:r>
            <a:r>
              <a:rPr lang="en-US" dirty="0" err="1"/>
              <a:t>การจัดกลุ่ม</a:t>
            </a:r>
            <a:r>
              <a:rPr lang="en-US" dirty="0"/>
              <a:t> BIRCH (ไม่ครอบคลุมในหลักสูตรนี้) สามารถช่วยเลือกจำนวนที่เหมาะสมของกลุ่ม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68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02769"/>
            <a:ext cx="10372150" cy="443888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ในส่วนนี้เราตรวจสอบสองวิธีในการ</a:t>
            </a:r>
            <a:r>
              <a:rPr lang="en-US" dirty="0" err="1" smtClean="0"/>
              <a:t>วัด</a:t>
            </a:r>
            <a:r>
              <a:rPr lang="th-TH" dirty="0" smtClean="0"/>
              <a:t>ความเหมาะสม</a:t>
            </a:r>
            <a:r>
              <a:rPr lang="en-US" dirty="0" err="1" smtClean="0"/>
              <a:t>ของคลัส</a:t>
            </a:r>
            <a:r>
              <a:rPr lang="en-US" dirty="0" err="1"/>
              <a:t>เตอร์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วิธีภาพ</a:t>
            </a:r>
            <a:r>
              <a:rPr lang="en-US" sz="2800" dirty="0" smtClean="0">
                <a:solidFill>
                  <a:srgbClr val="FF0000"/>
                </a:solidFill>
              </a:rPr>
              <a:t>เงา</a:t>
            </a:r>
            <a:r>
              <a:rPr lang="th-TH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silhouette method</a:t>
            </a:r>
            <a:r>
              <a:rPr lang="th-TH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สถิติ</a:t>
            </a:r>
            <a:r>
              <a:rPr lang="th-TH" sz="2800" dirty="0" smtClean="0">
                <a:solidFill>
                  <a:srgbClr val="FF0000"/>
                </a:solidFill>
              </a:rPr>
              <a:t>เทียม-</a:t>
            </a:r>
            <a:r>
              <a:rPr lang="en-US" sz="2800" dirty="0" smtClean="0">
                <a:solidFill>
                  <a:srgbClr val="FF0000"/>
                </a:solidFill>
              </a:rPr>
              <a:t>F </a:t>
            </a:r>
            <a:r>
              <a:rPr lang="th-TH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pseudo- </a:t>
            </a:r>
            <a:r>
              <a:rPr lang="en-US" sz="2800" dirty="0">
                <a:solidFill>
                  <a:srgbClr val="FF0000"/>
                </a:solidFill>
              </a:rPr>
              <a:t>F </a:t>
            </a:r>
            <a:r>
              <a:rPr lang="en-US" sz="2800" dirty="0" smtClean="0">
                <a:solidFill>
                  <a:srgbClr val="FF0000"/>
                </a:solidFill>
              </a:rPr>
              <a:t>statistic</a:t>
            </a:r>
            <a:r>
              <a:rPr lang="th-TH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pPr marL="971550" lvl="1" indent="-514350" algn="just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dirty="0" err="1"/>
              <a:t>เทคนิคเหล่านี้จะช่วยในการประเมินและ</a:t>
            </a:r>
            <a:r>
              <a:rPr lang="en-US" dirty="0" err="1" smtClean="0"/>
              <a:t>วัด</a:t>
            </a:r>
            <a:r>
              <a:rPr lang="th-TH" dirty="0" smtClean="0"/>
              <a:t>ความเหมาะสม</a:t>
            </a:r>
            <a:r>
              <a:rPr lang="en-US" dirty="0" err="1" smtClean="0"/>
              <a:t>ของ</a:t>
            </a:r>
            <a:r>
              <a:rPr lang="en-US" dirty="0" err="1"/>
              <a:t>โซลูชันคลัสเตอร์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 err="1"/>
              <a:t>วัดใดก็ได้จาก</a:t>
            </a:r>
            <a:r>
              <a:rPr lang="en-US" dirty="0"/>
              <a:t> </a:t>
            </a:r>
            <a:r>
              <a:rPr lang="th-TH" dirty="0" smtClean="0">
                <a:solidFill>
                  <a:srgbClr val="0070C0"/>
                </a:solidFill>
              </a:rPr>
              <a:t>ความเหมาะสม</a:t>
            </a:r>
            <a:r>
              <a:rPr lang="en-US" dirty="0" err="1" smtClean="0">
                <a:solidFill>
                  <a:srgbClr val="0070C0"/>
                </a:solidFill>
              </a:rPr>
              <a:t>ของคลัส</a:t>
            </a:r>
            <a:r>
              <a:rPr lang="en-US" dirty="0" err="1">
                <a:solidFill>
                  <a:srgbClr val="0070C0"/>
                </a:solidFill>
              </a:rPr>
              <a:t>เตอร์</a:t>
            </a:r>
            <a:r>
              <a:rPr lang="en-US" dirty="0"/>
              <a:t>, หรือ </a:t>
            </a:r>
            <a:r>
              <a:rPr lang="en-US" dirty="0">
                <a:solidFill>
                  <a:srgbClr val="0070C0"/>
                </a:solidFill>
              </a:rPr>
              <a:t>คุณภาพคลัสเตอร์</a:t>
            </a:r>
            <a:r>
              <a:rPr lang="en-US" dirty="0"/>
              <a:t>ควรเน้นแนวคิด </a:t>
            </a:r>
          </a:p>
          <a:p>
            <a:pPr lvl="1" algn="just"/>
            <a:r>
              <a:rPr lang="en-US" sz="2800" dirty="0" err="1">
                <a:solidFill>
                  <a:srgbClr val="00B050"/>
                </a:solidFill>
              </a:rPr>
              <a:t>การแยกกลุ่ม</a:t>
            </a:r>
            <a:r>
              <a:rPr lang="en-US" sz="2800" dirty="0"/>
              <a:t>: ไกลแค่ไหนที่กระจุกมาจากกันและกัน?</a:t>
            </a:r>
          </a:p>
          <a:p>
            <a:pPr lvl="1" algn="just"/>
            <a:r>
              <a:rPr lang="en-US" sz="2800" dirty="0" err="1">
                <a:solidFill>
                  <a:srgbClr val="00B050"/>
                </a:solidFill>
              </a:rPr>
              <a:t>การทำงานร่วมกันของคลัสเตอร์</a:t>
            </a:r>
            <a:r>
              <a:rPr lang="en-US" sz="2800" dirty="0"/>
              <a:t>: ความเกี่ยวข้องของระเบียนภายในแต่ละกลุ่มมีความสัมพันธ์กันอย่างไร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85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ผลรวมของข้อผิดพลาดกำลังสอง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SSE, sum </a:t>
            </a:r>
            <a:r>
              <a:rPr lang="en-US" dirty="0"/>
              <a:t>of squares </a:t>
            </a:r>
            <a:r>
              <a:rPr lang="en-US" dirty="0" smtClean="0"/>
              <a:t>error) </a:t>
            </a:r>
            <a:r>
              <a:rPr lang="en-US" dirty="0" err="1"/>
              <a:t>เป็นการวัดคุณภาพคลัสเตอร์ที่ดี</a:t>
            </a:r>
            <a:r>
              <a:rPr lang="en-US" dirty="0"/>
              <a:t> </a:t>
            </a:r>
            <a:r>
              <a:rPr lang="en-US" dirty="0" err="1"/>
              <a:t>อย่างไรก็ตาม</a:t>
            </a:r>
            <a:r>
              <a:rPr lang="en-US" dirty="0"/>
              <a:t> SSE</a:t>
            </a:r>
            <a:endParaRPr lang="th-TH" dirty="0"/>
          </a:p>
          <a:p>
            <a:pPr marL="0" indent="0" algn="just">
              <a:buNone/>
            </a:pPr>
            <a:r>
              <a:rPr lang="en-US" dirty="0" err="1">
                <a:solidFill>
                  <a:srgbClr val="0070C0"/>
                </a:solidFill>
              </a:rPr>
              <a:t>บัญชีสำหรับการทำงานร่วมกันของคลัสเตอร์เท่านั้น</a:t>
            </a:r>
            <a:r>
              <a:rPr lang="en-US" dirty="0"/>
              <a:t>. SSE ลดลงแบบ monotonically เมื่อจำนวนกลุ่มเพิ่มขึ้นซึ่งก็คือ</a:t>
            </a:r>
            <a:r>
              <a:rPr lang="en-US" dirty="0">
                <a:solidFill>
                  <a:srgbClr val="FF0000"/>
                </a:solidFill>
              </a:rPr>
              <a:t>ไม่ใช่คุณสมบัติที่ต้องการของการวัดที่ถูกต้อง</a:t>
            </a:r>
            <a:r>
              <a:rPr lang="en-US" dirty="0" smtClean="0">
                <a:solidFill>
                  <a:srgbClr val="FF0000"/>
                </a:solidFill>
              </a:rPr>
              <a:t>ของ</a:t>
            </a:r>
            <a:r>
              <a:rPr lang="th-TH" dirty="0" smtClean="0">
                <a:solidFill>
                  <a:srgbClr val="FF0000"/>
                </a:solidFill>
              </a:rPr>
              <a:t>ความเหมาะสม</a:t>
            </a:r>
            <a:r>
              <a:rPr lang="en-US" dirty="0" err="1" smtClean="0">
                <a:solidFill>
                  <a:srgbClr val="FF0000"/>
                </a:solidFill>
              </a:rPr>
              <a:t>ของคลัส</a:t>
            </a:r>
            <a:r>
              <a:rPr lang="en-US" dirty="0" err="1">
                <a:solidFill>
                  <a:srgbClr val="FF0000"/>
                </a:solidFill>
              </a:rPr>
              <a:t>เตอร์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14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วิธี Silhouette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คำนิยาม</a:t>
                </a:r>
                <a:r>
                  <a:rPr lang="en-US" dirty="0"/>
                  <a:t>: สำหรับแต่ละค่าข้อมูล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𝑆𝑖𝑙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𝑜𝑢𝑒𝑡𝑡𝑒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โดยที่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คือระยะห่างระหว่างค่าข้อมูลกับศูนย์คลัสเตอร์และ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คือระยะห่างระหว่างค่าข้อมูลกับศูนย์คลัสเตอร์ถัดไปที่ใกล้ที่สุด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 t="-2353" r="-1100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84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คุณสมบัติ</a:t>
            </a:r>
            <a:r>
              <a:rPr lang="en-US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ค่าบวก </a:t>
            </a:r>
            <a:r>
              <a:rPr lang="en-US" dirty="0"/>
              <a:t>คือ "</a:t>
            </a:r>
            <a:r>
              <a:rPr lang="en-US" dirty="0">
                <a:solidFill>
                  <a:srgbClr val="FF0000"/>
                </a:solidFill>
              </a:rPr>
              <a:t>ดี</a:t>
            </a:r>
            <a:r>
              <a:rPr lang="en-US" dirty="0"/>
              <a:t>” และยิ่งสูงยิ่งดี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ค่าที่ใกล้เคียงกับศูนย์ </a:t>
            </a:r>
            <a:r>
              <a:rPr lang="en-US" dirty="0" err="1"/>
              <a:t>ถือว่าเป็น“</a:t>
            </a:r>
            <a:r>
              <a:rPr lang="en-US" dirty="0" err="1">
                <a:solidFill>
                  <a:srgbClr val="FF0000"/>
                </a:solidFill>
              </a:rPr>
              <a:t>การมอบหมายที่อ่อนแอ</a:t>
            </a:r>
            <a:r>
              <a:rPr lang="en-US" dirty="0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ค่าลบ </a:t>
            </a:r>
            <a:r>
              <a:rPr lang="en-US" dirty="0"/>
              <a:t>บ่งชี้“</a:t>
            </a:r>
            <a:r>
              <a:rPr lang="en-US" dirty="0">
                <a:solidFill>
                  <a:srgbClr val="FF0000"/>
                </a:solidFill>
              </a:rPr>
              <a:t>จำแนก</a:t>
            </a:r>
            <a:r>
              <a:rPr lang="en-US" dirty="0"/>
              <a:t>” กล่าวคือการมอบหมายให้กับคลัสเตอร์ที่ใกล้เคียงที่สุดถัดไปน่าจะดีกว่า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75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6937" y="1498542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บัญชี Silhouette สำหรับทั้งคู่ </a:t>
                </a:r>
                <a:r>
                  <a:rPr lang="en-US" dirty="0" err="1">
                    <a:solidFill>
                      <a:srgbClr val="00B050"/>
                    </a:solidFill>
                  </a:rPr>
                  <a:t>การแยก</a:t>
                </a:r>
                <a:r>
                  <a:rPr lang="en-US" dirty="0"/>
                  <a:t> และ </a:t>
                </a:r>
                <a:r>
                  <a:rPr lang="en-US" dirty="0" err="1">
                    <a:solidFill>
                      <a:srgbClr val="00B050"/>
                    </a:solidFill>
                  </a:rPr>
                  <a:t>การติดต่อกัน</a:t>
                </a:r>
                <a:r>
                  <a:rPr lang="en-US" dirty="0"/>
                  <a:t> เพราะ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มูลค่า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แสดงให้เห็นถึงการทำงานร่วมกันในขณะที่มันวัดระยะทางระหว่างค่าข้อมูลและศูนย์คลัสเตอร์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มูลค่า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หมายถึงการแยกเนื่องจากเป็นการวัดระยะห่างระหว่างค่าข้อมูลกับคลัสเตอร์อื่น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6937" y="1498542"/>
                <a:ext cx="10372150" cy="4303509"/>
              </a:xfrm>
              <a:blipFill>
                <a:blip r:embed="rId2"/>
                <a:stretch>
                  <a:fillRect l="-1999" t="-2266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B146DB8-0595-4659-9B19-E150E442F7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95700" y="3650297"/>
            <a:ext cx="5254625" cy="24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42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การ </a:t>
            </a:r>
            <a:r>
              <a:rPr lang="en-US" dirty="0">
                <a:solidFill>
                  <a:srgbClr val="FF0000"/>
                </a:solidFill>
              </a:rPr>
              <a:t>ค่าเงาเฉลี่ย </a:t>
            </a:r>
            <a:r>
              <a:rPr lang="en-US" dirty="0"/>
              <a:t>ระเบียนทั้งหมดให้ผลการวัดที่มีประโยชน์ว่าโซลูชันคลัสเตอร์เหมาะกับข้อมูลได้ดีเพียงใด ในกรณีที่ไม่มีความเชี่ยวชาญของโดเมนผู้เชี่ยวชาญการตีความภาพเงาโดยเฉลี่ยต่อไปนี้สามารถใช้ได้: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0.5 หรือสูงกว่า</a:t>
            </a:r>
            <a:r>
              <a:rPr lang="en-US" dirty="0"/>
              <a:t>: หลักฐานที่ดีของความเป็นจริงของกลุ่มในข้อมูล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0.25 - 0.5</a:t>
            </a:r>
            <a:r>
              <a:rPr lang="en-US" dirty="0"/>
              <a:t>: หลักฐานบางอย่างเกี่ยวกับความเป็นจริงของกระจุกดาวในข้อมูล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น้อยกว่า 0.25</a:t>
            </a:r>
            <a:r>
              <a:rPr lang="en-US" dirty="0"/>
              <a:t>: หลักฐานไม่เพียงพอของความเป็นจริงของคลัสเตอร์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76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ใช้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 </a:t>
                </a:r>
                <a:r>
                  <a:rPr lang="en-US" dirty="0" err="1"/>
                  <a:t>หมายถึงการทำคลัสเตอร์กับชุดข้อมูลหนึ่งมิติต่อไปนี้ด้วย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ผล</a:t>
                </a:r>
                <a:r>
                  <a:rPr lang="en-US" dirty="0"/>
                  <a:t>: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คลัสเตอร์ 1 =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ศูนย์คลัสเตอร์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คลัสเตอร์ 2 =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ศูนย์คลัสเตอร์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2266" r="-1763" b="-5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145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D1431A8-128D-4B07-B8F4-808F6C5DDEC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6129231"/>
                  </p:ext>
                </p:extLst>
              </p:nvPr>
            </p:nvGraphicFramePr>
            <p:xfrm>
              <a:off x="6219825" y="2771773"/>
              <a:ext cx="5343525" cy="2571751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611174">
                      <a:extLst>
                        <a:ext uri="{9D8B030D-6E8A-4147-A177-3AD203B41FA5}">
                          <a16:colId xmlns:a16="http://schemas.microsoft.com/office/drawing/2014/main" val="938142171"/>
                        </a:ext>
                      </a:extLst>
                    </a:gridCol>
                    <a:gridCol w="611174">
                      <a:extLst>
                        <a:ext uri="{9D8B030D-6E8A-4147-A177-3AD203B41FA5}">
                          <a16:colId xmlns:a16="http://schemas.microsoft.com/office/drawing/2014/main" val="2573600139"/>
                        </a:ext>
                      </a:extLst>
                    </a:gridCol>
                    <a:gridCol w="611174">
                      <a:extLst>
                        <a:ext uri="{9D8B030D-6E8A-4147-A177-3AD203B41FA5}">
                          <a16:colId xmlns:a16="http://schemas.microsoft.com/office/drawing/2014/main" val="1170583509"/>
                        </a:ext>
                      </a:extLst>
                    </a:gridCol>
                    <a:gridCol w="1447293">
                      <a:extLst>
                        <a:ext uri="{9D8B030D-6E8A-4147-A177-3AD203B41FA5}">
                          <a16:colId xmlns:a16="http://schemas.microsoft.com/office/drawing/2014/main" val="3717223691"/>
                        </a:ext>
                      </a:extLst>
                    </a:gridCol>
                    <a:gridCol w="2062710">
                      <a:extLst>
                        <a:ext uri="{9D8B030D-6E8A-4147-A177-3AD203B41FA5}">
                          <a16:colId xmlns:a16="http://schemas.microsoft.com/office/drawing/2014/main" val="938760816"/>
                        </a:ext>
                      </a:extLst>
                    </a:gridCol>
                  </a:tblGrid>
                  <a:tr h="6588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00093743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8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94053532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4515975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6812646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28552106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8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8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0681415"/>
                      </a:ext>
                    </a:extLst>
                  </a:tr>
                  <a:tr h="318812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ค่าเฉลี่ย Silhouette =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60246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D1431A8-128D-4B07-B8F4-808F6C5DDEC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6129231"/>
                  </p:ext>
                </p:extLst>
              </p:nvPr>
            </p:nvGraphicFramePr>
            <p:xfrm>
              <a:off x="6219825" y="2771773"/>
              <a:ext cx="5343525" cy="2571751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611174">
                      <a:extLst>
                        <a:ext uri="{9D8B030D-6E8A-4147-A177-3AD203B41FA5}">
                          <a16:colId xmlns:a16="http://schemas.microsoft.com/office/drawing/2014/main" val="938142171"/>
                        </a:ext>
                      </a:extLst>
                    </a:gridCol>
                    <a:gridCol w="611174">
                      <a:extLst>
                        <a:ext uri="{9D8B030D-6E8A-4147-A177-3AD203B41FA5}">
                          <a16:colId xmlns:a16="http://schemas.microsoft.com/office/drawing/2014/main" val="2573600139"/>
                        </a:ext>
                      </a:extLst>
                    </a:gridCol>
                    <a:gridCol w="611174">
                      <a:extLst>
                        <a:ext uri="{9D8B030D-6E8A-4147-A177-3AD203B41FA5}">
                          <a16:colId xmlns:a16="http://schemas.microsoft.com/office/drawing/2014/main" val="1170583509"/>
                        </a:ext>
                      </a:extLst>
                    </a:gridCol>
                    <a:gridCol w="1447293">
                      <a:extLst>
                        <a:ext uri="{9D8B030D-6E8A-4147-A177-3AD203B41FA5}">
                          <a16:colId xmlns:a16="http://schemas.microsoft.com/office/drawing/2014/main" val="3717223691"/>
                        </a:ext>
                      </a:extLst>
                    </a:gridCol>
                    <a:gridCol w="2062710">
                      <a:extLst>
                        <a:ext uri="{9D8B030D-6E8A-4147-A177-3AD203B41FA5}">
                          <a16:colId xmlns:a16="http://schemas.microsoft.com/office/drawing/2014/main" val="938760816"/>
                        </a:ext>
                      </a:extLst>
                    </a:gridCol>
                  </a:tblGrid>
                  <a:tr h="658879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1923" r="-779167" b="-3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7959" t="-1923" r="-663265" b="-3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2083" t="-1923" r="-577083" b="-3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7193" t="-1923" r="-142982" b="-3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8896" t="-1923" b="-3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0093743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8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94053532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1.00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4515975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6812646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28552106"/>
                      </a:ext>
                    </a:extLst>
                  </a:tr>
                  <a:tr h="31881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10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8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8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0.75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0681415"/>
                      </a:ext>
                    </a:extLst>
                  </a:tr>
                  <a:tr h="318812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ค่าเฉลี่ย Silhouette =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602469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CB0B8CE-7FAB-402F-9DE3-EEEE0C31B8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8162" y="1787810"/>
            <a:ext cx="5681663" cy="4184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F4E08C-5F8F-49CB-9F4F-903F0D10FA26}"/>
              </a:ext>
            </a:extLst>
          </p:cNvPr>
          <p:cNvSpPr txBox="1"/>
          <p:nvPr/>
        </p:nvSpPr>
        <p:spPr>
          <a:xfrm>
            <a:off x="6086476" y="2247900"/>
            <a:ext cx="550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</a:rPr>
              <a:t>Individual Data Value Silhouettes and Mean Silhouette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การทำคลัสเตอร์มักจะทำในลักษณะ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ขั้นตอนเบื้องต้น </a:t>
            </a:r>
            <a:r>
              <a:rPr lang="en-US" dirty="0" err="1"/>
              <a:t>ใน</a:t>
            </a:r>
            <a:r>
              <a:rPr lang="en-US" dirty="0" err="1" smtClean="0"/>
              <a:t>กระบวนการ</a:t>
            </a:r>
            <a:r>
              <a:rPr lang="th-TH" dirty="0" smtClean="0"/>
              <a:t>        วิเคราะห์</a:t>
            </a:r>
            <a:r>
              <a:rPr lang="en-US" dirty="0" err="1" smtClean="0"/>
              <a:t>ข้อมูล</a:t>
            </a: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กลุ่มผลลัพธ์ที่ได้จะถูกนำมาใช้เป็นปัจจัยการผลิตเพิ่มเติมลงในเทคนิคปลายน้ำที่แตกต่าง</a:t>
            </a:r>
            <a:r>
              <a:rPr lang="en-US" dirty="0" smtClean="0"/>
              <a:t>กัน</a:t>
            </a:r>
            <a:r>
              <a:rPr lang="th-TH" dirty="0" smtClean="0"/>
              <a:t> </a:t>
            </a:r>
            <a:r>
              <a:rPr lang="en-US" dirty="0" err="1" smtClean="0"/>
              <a:t>เช่น</a:t>
            </a:r>
            <a:r>
              <a:rPr lang="th-TH" dirty="0" smtClean="0"/>
              <a:t> </a:t>
            </a:r>
            <a:r>
              <a:rPr lang="en-US" dirty="0" err="1" smtClean="0"/>
              <a:t>เครือข่าย</a:t>
            </a:r>
            <a:r>
              <a:rPr lang="en-US" dirty="0" err="1"/>
              <a:t>ประสาท</a:t>
            </a:r>
            <a:r>
              <a:rPr lang="en-US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เนื่องจากฐานข้อมูลจำนวนมากมีขนาดใหญ่จึงมักมีประโยชน์ในการใช้การวิเคราะห์การจัดกลุ่ม</a:t>
            </a:r>
            <a:r>
              <a:rPr lang="en-US" dirty="0" smtClean="0"/>
              <a:t>ก่อน</a:t>
            </a:r>
            <a:r>
              <a:rPr lang="th-TH" dirty="0" smtClean="0"/>
              <a:t> </a:t>
            </a:r>
            <a:r>
              <a:rPr lang="en-US" dirty="0" err="1" smtClean="0"/>
              <a:t>เพื่อ</a:t>
            </a:r>
            <a:r>
              <a:rPr lang="en-US" dirty="0" err="1"/>
              <a:t>ลดพื้นที่การค้นหาสำหรับอัลกอริทึมดาวน์สตรีม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7981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สถิติ Pseudo-F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สมมติว่าเรามี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กลุ่ม</a:t>
                </a:r>
                <a:r>
                  <a:rPr lang="th-TH" dirty="0"/>
                  <a:t> </a:t>
                </a:r>
                <a:r>
                  <a:rPr lang="en-US" dirty="0" err="1"/>
                  <a:t>ด้วย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h-TH" dirty="0"/>
                  <a:t> </a:t>
                </a:r>
                <a:r>
                  <a:rPr lang="en-US" dirty="0" err="1"/>
                  <a:t>ค่าข้อมูลในคลัสเตอร์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ดังนั้น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(ขนาดตัวอย่างทั้งหมด)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แสดงว่า</a:t>
                </a:r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th-TH" dirty="0"/>
                  <a:t> 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ค่าข้อมูลใน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th-TH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กลุ่ม</a:t>
                </a:r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เซนทรอยด์ของ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th-TH" dirty="0"/>
                  <a:t> </a:t>
                </a:r>
                <a:r>
                  <a:rPr lang="en-US" dirty="0"/>
                  <a:t>กลุ่ม </a:t>
                </a:r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: ความหมายที่ยิ่งใหญ่ของข้อมูลทั้งหมด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071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กำหนด </a:t>
                </a:r>
              </a:p>
              <a:p>
                <a:r>
                  <a:rPr lang="en-US" dirty="0"/>
                  <a:t>: </a:t>
                </a:r>
                <a:r>
                  <a:rPr lang="en-US" dirty="0" err="1"/>
                  <a:t>ผลรวมของกำลัง</a:t>
                </a:r>
                <a:r>
                  <a:rPr lang="en-US" dirty="0" err="1" smtClean="0"/>
                  <a:t>สอง</a:t>
                </a:r>
                <a:r>
                  <a:rPr lang="th-TH" dirty="0" smtClean="0"/>
                  <a:t> (</a:t>
                </a:r>
                <a:r>
                  <a:rPr lang="en-US" dirty="0" smtClean="0"/>
                  <a:t>𝑆𝑆𝐵: </a:t>
                </a:r>
                <a:r>
                  <a:rPr lang="en-US" dirty="0"/>
                  <a:t>the sum of </a:t>
                </a:r>
                <a:r>
                  <a:rPr lang="en-US" dirty="0" smtClean="0"/>
                  <a:t>squares</a:t>
                </a:r>
                <a:r>
                  <a:rPr lang="th-TH" dirty="0" smtClean="0"/>
                  <a:t>)</a:t>
                </a:r>
                <a:r>
                  <a:rPr lang="en-US" dirty="0" smtClean="0"/>
                  <a:t>  </a:t>
                </a:r>
                <a:r>
                  <a:rPr lang="en-US" dirty="0">
                    <a:solidFill>
                      <a:srgbClr val="0070C0"/>
                    </a:solidFill>
                  </a:rPr>
                  <a:t>ระหว่างกลุ่ม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𝑆𝑆𝐵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Distance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: </a:t>
                </a:r>
                <a:r>
                  <a:rPr lang="en-US" dirty="0" err="1"/>
                  <a:t>ผลรวมของกำลัง</a:t>
                </a:r>
                <a:r>
                  <a:rPr lang="en-US" dirty="0" err="1" smtClean="0"/>
                  <a:t>สอง</a:t>
                </a:r>
                <a:r>
                  <a:rPr lang="th-TH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𝑆𝑆𝐸</m:t>
                    </m:r>
                  </m:oMath>
                </a14:m>
                <a:r>
                  <a:rPr lang="en-US" dirty="0"/>
                  <a:t>: the sum of </a:t>
                </a:r>
                <a:r>
                  <a:rPr lang="en-US" dirty="0" smtClean="0"/>
                  <a:t>squares</a:t>
                </a:r>
                <a:r>
                  <a:rPr lang="th-TH" dirty="0" smtClean="0"/>
                  <a:t>)</a:t>
                </a:r>
                <a:r>
                  <a:rPr lang="en-US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ภายในกลุ่ม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Distance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สถิติ</a:t>
                </a:r>
                <a:r>
                  <a:rPr lang="th-TH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pseudo-F </a:t>
                </a:r>
                <a:r>
                  <a:rPr lang="en-US" dirty="0" err="1" smtClean="0"/>
                  <a:t>ถูก</a:t>
                </a:r>
                <a:r>
                  <a:rPr lang="en-US" dirty="0" err="1"/>
                  <a:t>กำหนดให้เป็น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𝑀𝑆𝐵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𝑀𝑆𝐸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𝑆𝑆𝐵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𝑆𝑆𝐸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07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ค่าข้างต้นสามารถใช้ในการทดสอบสมมติฐาน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h-TH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th-TH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ไม่มีกลุ่มในข้อมูล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h-TH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th-TH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มี</a:t>
                </a:r>
                <a:r>
                  <a:rPr lang="th-TH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ในข้อมูล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สมมติฐานว่างสามารถปฏิเสธได้ที่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ขนาดเล็ก , ซึ่งใน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𝑝𝑠𝑒𝑢𝑑𝑜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(</a:t>
                </a:r>
                <a:r>
                  <a:rPr lang="en-US" dirty="0" err="1">
                    <a:solidFill>
                      <a:srgbClr val="00B050"/>
                    </a:solidFill>
                  </a:rPr>
                  <a:t>ทดสอบฟิชเชอร์ที่</a:t>
                </a:r>
                <a:r>
                  <a:rPr lang="en-US" dirty="0" err="1">
                    <a:solidFill>
                      <a:srgbClr val="00B050"/>
                    </a:solidFill>
                  </a:rPr>
                  <a:t>หางขวา</a:t>
                </a:r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3258" b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566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ทำไมถึงเรียกว่า Pseudo-F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solidFill>
                      <a:srgbClr val="FF0000"/>
                    </a:solidFill>
                  </a:rPr>
                  <a:t>การทดสอบขึ้นอยู่กับ</a:t>
                </a:r>
                <a:r>
                  <a:rPr lang="en-US" dirty="0">
                    <a:solidFill>
                      <a:srgbClr val="FF0000"/>
                    </a:solidFill>
                  </a:rPr>
                  <a:t> pseudo-</a:t>
                </a:r>
                <a:r>
                  <a:rPr lang="en-US" i="1" dirty="0">
                    <a:solidFill>
                      <a:srgbClr val="FF0000"/>
                    </a:solidFill>
                  </a:rPr>
                  <a:t>F </a:t>
                </a:r>
                <a:r>
                  <a:rPr lang="en-US" dirty="0" err="1">
                    <a:solidFill>
                      <a:srgbClr val="FF0000"/>
                    </a:solidFill>
                  </a:rPr>
                  <a:t>สามารถปฏิเสธสมมติฐานว่างได้อย่างง่ายดาย</a:t>
                </a:r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ถ้าเราสร้างค่าข้อมูลสุ่ม (หรือมากกว่า) 100 </a:t>
                </a:r>
                <a:r>
                  <a:rPr lang="en-US" dirty="0" err="1"/>
                  <a:t>ค่าจากการกระจายแบบสม่ำเสมอในช่วง</a:t>
                </a:r>
                <a:r>
                  <a:rPr lang="en-US" dirty="0"/>
                  <a:t> [0,1] </a:t>
                </a:r>
                <a:r>
                  <a:rPr lang="en-US" dirty="0" err="1"/>
                  <a:t>และนำไปใช้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 </a:t>
                </a:r>
                <a:r>
                  <a:rPr lang="en-US" dirty="0" err="1"/>
                  <a:t>การจัดกลุ่มด้วย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จากนั้น pseudo-F </a:t>
                </a:r>
                <a:r>
                  <a:rPr lang="en-US" dirty="0" err="1"/>
                  <a:t>มักจะสูงมากด้วย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. </a:t>
                </a:r>
                <a:r>
                  <a:rPr lang="en-US" dirty="0" err="1"/>
                  <a:t>ดังนั้นสมมติฐานว่าง</a:t>
                </a:r>
                <a:r>
                  <a:rPr lang="en-US" dirty="0" err="1" smtClean="0"/>
                  <a:t>ของ</a:t>
                </a:r>
                <a:r>
                  <a:rPr lang="th-TH" dirty="0" smtClean="0"/>
                  <a:t> </a:t>
                </a:r>
                <a:r>
                  <a:rPr lang="en-US" dirty="0" smtClean="0"/>
                  <a:t>“</a:t>
                </a:r>
                <a:r>
                  <a:rPr lang="en-US" dirty="0" err="1" smtClean="0"/>
                  <a:t>ไม่</a:t>
                </a:r>
                <a:r>
                  <a:rPr lang="en-US" dirty="0" err="1"/>
                  <a:t>มีกลุ่ม</a:t>
                </a:r>
                <a:r>
                  <a:rPr lang="en-US" dirty="0"/>
                  <a:t>” </a:t>
                </a:r>
                <a:r>
                  <a:rPr lang="en-US" dirty="0" err="1"/>
                  <a:t>จะ</a:t>
                </a:r>
                <a:r>
                  <a:rPr lang="th-TH" dirty="0"/>
                  <a:t>ถูก</a:t>
                </a:r>
                <a:r>
                  <a:rPr lang="en-US" dirty="0" err="1"/>
                  <a:t>ปฏิเสธ</a:t>
                </a:r>
                <a:r>
                  <a:rPr lang="en-US" dirty="0"/>
                  <a:t> แต่ในความเป็นจริงชุดข้อมูลที่สร้างขึ้น</a:t>
                </a:r>
                <a:r>
                  <a:rPr lang="en-US" dirty="0">
                    <a:solidFill>
                      <a:srgbClr val="0070C0"/>
                    </a:solidFill>
                  </a:rPr>
                  <a:t>ต้องไม่มีกลุ่ม</a:t>
                </a:r>
                <a:r>
                  <a:rPr lang="en-US" dirty="0"/>
                  <a:t>!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2266" r="-1763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894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หมายเหตุ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514350" lvl="0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err="1"/>
                  <a:t>ไม่ควรใช้</a:t>
                </a:r>
                <a:r>
                  <a:rPr lang="th-TH" dirty="0"/>
                  <a:t> </a:t>
                </a:r>
                <a:r>
                  <a:rPr lang="en-US" dirty="0"/>
                  <a:t>F-statistic </a:t>
                </a:r>
                <a:r>
                  <a:rPr lang="en-US" dirty="0" err="1"/>
                  <a:t>เพื่อทดสอบการมีอยู่ของกลุ่มข้อมูล</a:t>
                </a:r>
                <a:endParaRPr lang="en-US" dirty="0"/>
              </a:p>
              <a:p>
                <a:pPr marL="514350" lvl="0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err="1" smtClean="0"/>
                  <a:t>แต่</a:t>
                </a:r>
                <a:r>
                  <a:rPr lang="th-TH" dirty="0" smtClean="0"/>
                  <a:t> </a:t>
                </a:r>
                <a:r>
                  <a:rPr lang="en-US" dirty="0" err="1" smtClean="0"/>
                  <a:t>ถ้า</a:t>
                </a:r>
                <a:r>
                  <a:rPr lang="en-US" dirty="0" err="1"/>
                  <a:t>เราเชื่อว่ามีกลุ่ม</a:t>
                </a:r>
                <a:r>
                  <a:rPr lang="th-TH" dirty="0"/>
                  <a:t>ลำดับ</a:t>
                </a:r>
                <a:r>
                  <a:rPr lang="en-US" dirty="0"/>
                  <a:t> (ด้วยเหตุผลบางอย่าง) </a:t>
                </a:r>
                <a:r>
                  <a:rPr lang="en-US" dirty="0" err="1"/>
                  <a:t>จากนั้นการทดสอบสามารถดำเนินการเพื่อทราบว่ามีกี่กลุ่มในข้อมูล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ขั้นตอน: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 err="1"/>
                  <a:t>ใช้</a:t>
                </a:r>
                <a:r>
                  <a:rPr lang="th-TH" sz="2800" dirty="0"/>
                  <a:t>คล</a:t>
                </a:r>
                <a:r>
                  <a:rPr lang="th-TH" sz="2800" dirty="0" err="1"/>
                  <a:t>ัสเต</a:t>
                </a:r>
                <a:r>
                  <a:rPr lang="th-TH" sz="2800" dirty="0"/>
                  <a:t>อร</a:t>
                </a:r>
                <a:r>
                  <a:rPr lang="th-TH" sz="2800" dirty="0" err="1"/>
                  <a:t>์</a:t>
                </a:r>
                <a:r>
                  <a:rPr lang="en-US" sz="2800" dirty="0" err="1"/>
                  <a:t>อัลกอริทึมเพื่อพัฒนาโซลูชันการทำคลัสเตอร์สำหรับค่าต่างๆ</a:t>
                </a:r>
                <a:r>
                  <a:rPr lang="en-US" sz="2800" dirty="0"/>
                  <a:t>  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คำนวณ pseudo-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statistic </a:t>
                </a:r>
                <a:r>
                  <a:rPr lang="th-TH" sz="2800" dirty="0"/>
                  <a:t>จากนั้น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-value </a:t>
                </a:r>
                <a:r>
                  <a:rPr lang="en-US" sz="2800" dirty="0" err="1" smtClean="0"/>
                  <a:t>สำหรับ</a:t>
                </a:r>
                <a:r>
                  <a:rPr lang="th-TH" sz="2800" dirty="0" smtClean="0"/>
                  <a:t>คู่แข่ง</a:t>
                </a:r>
                <a:r>
                  <a:rPr lang="en-US" sz="2800" dirty="0" err="1" smtClean="0"/>
                  <a:t>แต่ละ</a:t>
                </a:r>
                <a:r>
                  <a:rPr lang="th-TH" sz="2800" dirty="0" smtClean="0"/>
                  <a:t>อัน</a:t>
                </a:r>
                <a:r>
                  <a:rPr lang="en-US" sz="2800" dirty="0" err="1" smtClean="0"/>
                  <a:t>และเลือก</a:t>
                </a:r>
                <a:r>
                  <a:rPr lang="th-TH" sz="2800" dirty="0" smtClean="0"/>
                  <a:t>คู่แข่ง</a:t>
                </a:r>
                <a:r>
                  <a:rPr lang="en-US" sz="2800" dirty="0" err="1" smtClean="0"/>
                  <a:t>ที่</a:t>
                </a:r>
                <a:r>
                  <a:rPr lang="en-US" sz="2800" dirty="0" err="1"/>
                  <a:t>มี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-value </a:t>
                </a:r>
                <a:r>
                  <a:rPr lang="en-US" sz="2800" dirty="0" err="1"/>
                  <a:t>ขนาดเล็กที่สุด</a:t>
                </a:r>
                <a:r>
                  <a:rPr lang="th-TH" sz="2800" dirty="0"/>
                  <a:t>จะ</a:t>
                </a:r>
                <a:r>
                  <a:rPr lang="en-US" sz="2800" dirty="0" err="1"/>
                  <a:t>เป็น</a:t>
                </a:r>
                <a:r>
                  <a:rPr lang="th-TH" sz="2800" dirty="0"/>
                  <a:t>วิธี</a:t>
                </a:r>
                <a:r>
                  <a:rPr lang="en-US" sz="2800" dirty="0" err="1"/>
                  <a:t>การจัดกลุ่มที่ดีที่สุด</a:t>
                </a:r>
                <a:endParaRPr lang="en-US" sz="28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252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th-TH" dirty="0" smtClean="0"/>
                  <a:t>ประยุกต์</a:t>
                </a:r>
                <a:r>
                  <a:rPr lang="en-US" dirty="0" err="1" smtClean="0"/>
                  <a:t>ใช้</a:t>
                </a:r>
                <a:r>
                  <a:rPr lang="th-TH" dirty="0" smtClean="0"/>
                  <a:t> </a:t>
                </a:r>
                <a:r>
                  <a:rPr lang="en-US" dirty="0" smtClean="0"/>
                  <a:t>k-means </a:t>
                </a:r>
                <a:r>
                  <a:rPr lang="en-US" dirty="0" err="1" smtClean="0"/>
                  <a:t>ทำคลัส</a:t>
                </a:r>
                <a:r>
                  <a:rPr lang="en-US" dirty="0" err="1"/>
                  <a:t>เตอร์กับชุดข้อมูลหนึ่งมิติต่อไปนี้ด้วย</a:t>
                </a:r>
                <a:r>
                  <a:rPr lang="en-US" dirty="0"/>
                  <a:t> </a:t>
                </a:r>
                <a:r>
                  <a:rPr lang="en-US" dirty="0" smtClean="0"/>
                  <a:t>k=2 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u="sng" dirty="0"/>
                  <a:t>ผล</a:t>
                </a:r>
                <a:r>
                  <a:rPr lang="en-US" dirty="0"/>
                  <a:t>: </a:t>
                </a:r>
              </a:p>
              <a:p>
                <a:pPr marL="0" indent="0" algn="just">
                  <a:buNone/>
                </a:pPr>
                <a:r>
                  <a:rPr lang="en-US" dirty="0"/>
                  <a:t> คลัสเตอร์ 1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 </a:t>
                </a:r>
                <a:r>
                  <a:rPr lang="th-TH" dirty="0"/>
                  <a:t>กลุ่มลำดับกลาง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คลัสเตอร์ 2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  <a:r>
                  <a:rPr lang="th-TH" dirty="0"/>
                  <a:t> กลุ่มลำดับกลาง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3399" r="-1939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812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การวัดความเหมาะสมของคล</a:t>
            </a:r>
            <a:r>
              <a:rPr lang="th-TH" dirty="0" err="1" smtClean="0"/>
              <a:t>ัสเต</a:t>
            </a:r>
            <a:r>
              <a:rPr lang="th-TH" dirty="0" smtClean="0"/>
              <a:t>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Measuring Cluster Goodness)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49" y="1666874"/>
                <a:ext cx="10571279" cy="474245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/>
                  <a:t>จากผลลัพธ์:</a:t>
                </a:r>
                <a:r>
                  <a:rPr lang="th-TH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grand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mean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/>
                  <a:t>และ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𝑆𝑆𝐵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Distance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Distance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/>
                  <a:t> 	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th-TH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3200" dirty="0"/>
                  <a:t>จากนั้น</a:t>
                </a:r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𝑀𝑆𝐵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𝑀𝑆𝐸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𝑆𝑆𝐵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𝑆𝑆𝐸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dirty="0"/>
                  <a:t>	</a:t>
                </a:r>
                <a:r>
                  <a:rPr lang="en-US" sz="3200" i="1" dirty="0"/>
                  <a:t>p</a:t>
                </a:r>
                <a:r>
                  <a:rPr lang="en-US" sz="3200" dirty="0"/>
                  <a:t>-value = 0.06532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): = </a:t>
                </a:r>
                <a:r>
                  <a:rPr lang="en-US" sz="3200" dirty="0" err="1">
                    <a:solidFill>
                      <a:srgbClr val="0070C0"/>
                    </a:solidFill>
                  </a:rPr>
                  <a:t>ไม่มีหลักฐานชัดเจนที่สนับสนุนการมีอยู่ของสองกลุ่ม</a:t>
                </a:r>
                <a:r>
                  <a:rPr lang="en-US" sz="3200" dirty="0">
                    <a:solidFill>
                      <a:srgbClr val="0070C0"/>
                    </a:solidFill>
                  </a:rPr>
                  <a:t>!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49" y="1666874"/>
                <a:ext cx="10571279" cy="4742451"/>
              </a:xfrm>
              <a:blipFill>
                <a:blip r:embed="rId2"/>
                <a:stretch>
                  <a:fillRect l="-1211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4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พบการวิเคราะห์กลุ่ม</a:t>
            </a:r>
            <a:r>
              <a:rPr lang="en-US" dirty="0"/>
              <a:t> </a:t>
            </a:r>
            <a:r>
              <a:rPr lang="th-TH" dirty="0" smtClean="0">
                <a:solidFill>
                  <a:srgbClr val="0070C0"/>
                </a:solidFill>
              </a:rPr>
              <a:t>ประเด็น</a:t>
            </a:r>
            <a:r>
              <a:rPr lang="en-US" dirty="0" err="1" smtClean="0">
                <a:solidFill>
                  <a:srgbClr val="0070C0"/>
                </a:solidFill>
              </a:rPr>
              <a:t>ที่ค</a:t>
            </a:r>
            <a:r>
              <a:rPr lang="en-US" dirty="0" err="1">
                <a:solidFill>
                  <a:srgbClr val="0070C0"/>
                </a:solidFill>
              </a:rPr>
              <a:t>ล้ายกัน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เราจัดการกับการจำแนกประเภท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lvl="1"/>
            <a:r>
              <a:rPr lang="en-US" sz="2800" dirty="0"/>
              <a:t>วิธีการวัดความคล้ายคลึงกัน</a:t>
            </a:r>
          </a:p>
          <a:p>
            <a:pPr lvl="1"/>
            <a:r>
              <a:rPr lang="en-US" sz="2800" dirty="0"/>
              <a:t>วิธีการถอดรหัสตัวแปรเด็ดขาด</a:t>
            </a:r>
          </a:p>
          <a:p>
            <a:pPr lvl="1"/>
            <a:r>
              <a:rPr lang="en-US" sz="2800" dirty="0"/>
              <a:t>วิธีสร้างมาตรฐานหรือตัวแปรมาตรฐานให้เป็นมาตรฐาน</a:t>
            </a:r>
          </a:p>
          <a:p>
            <a:pPr lvl="1"/>
            <a:r>
              <a:rPr lang="en-US" sz="2800" dirty="0"/>
              <a:t>มีกี่กลุ่มที่เราควรใช้</a:t>
            </a:r>
          </a:p>
        </p:txBody>
      </p:sp>
    </p:spTree>
    <p:extLst>
      <p:ext uri="{BB962C8B-B14F-4D97-AF65-F5344CB8AC3E}">
        <p14:creationId xmlns:p14="http://schemas.microsoft.com/office/powerpoint/2010/main" val="109712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err="1"/>
                  <a:t>ในเซสชั่นนี้เรามุ่งเน้นระยะทางแบบยุค</a:t>
                </a:r>
                <a:r>
                  <a:rPr lang="en-US" dirty="0" err="1" smtClean="0"/>
                  <a:t>ลิด</a:t>
                </a:r>
                <a:r>
                  <a:rPr lang="th-TH" dirty="0" smtClean="0"/>
                  <a:t>(</a:t>
                </a:r>
                <a:r>
                  <a:rPr lang="en-US" dirty="0" smtClean="0"/>
                  <a:t>Euclidean</a:t>
                </a:r>
                <a:r>
                  <a:rPr lang="th-TH" dirty="0"/>
                  <a:t>)</a:t>
                </a:r>
                <a:r>
                  <a:rPr lang="en-US" dirty="0" err="1" smtClean="0"/>
                  <a:t>ระหว่าง</a:t>
                </a:r>
                <a:r>
                  <a:rPr lang="en-US" dirty="0" err="1"/>
                  <a:t>บันทึก</a:t>
                </a: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ตัวชี้วัดอื่น ๆ </a:t>
                </a:r>
                <a:r>
                  <a:rPr lang="en-US" dirty="0" err="1"/>
                  <a:t>เช่นระยะทางแมนฮัต</a:t>
                </a:r>
                <a:r>
                  <a:rPr lang="en-US" dirty="0" err="1" smtClean="0"/>
                  <a:t>ตัน</a:t>
                </a:r>
                <a:r>
                  <a:rPr lang="th-TH" dirty="0" smtClean="0"/>
                  <a:t> </a:t>
                </a:r>
                <a:r>
                  <a:rPr lang="en-US" dirty="0" err="1" smtClean="0"/>
                  <a:t>หรือ</a:t>
                </a:r>
                <a:r>
                  <a:rPr lang="en-US" dirty="0"/>
                  <a:t> </a:t>
                </a:r>
                <a:r>
                  <a:rPr lang="en-US" dirty="0" err="1"/>
                  <a:t>ระยะทางคอฟ</a:t>
                </a:r>
                <a:r>
                  <a:rPr lang="en-US" dirty="0" err="1"/>
                  <a:t>สกี</a:t>
                </a:r>
                <a:r>
                  <a:rPr lang="en-US" dirty="0"/>
                  <a:t> </a:t>
                </a:r>
                <a:r>
                  <a:rPr lang="th-TH" dirty="0" smtClean="0"/>
                  <a:t>(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</a:t>
                </a:r>
                <a:r>
                  <a:rPr lang="th-TH" dirty="0"/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ยัง</a:t>
                </a:r>
                <a:r>
                  <a:rPr lang="en-US" dirty="0"/>
                  <a:t>สามารถใช้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ข้อมูลยังต้องได้รับการทำให้เป็นมาตรฐานเพื่อไม่ให้มีตัวแปรหรือชุดย่อยของตัวแปรที่มีอิทธิพลเหนือการวิเคราะห์ </a:t>
                </a:r>
                <a:r>
                  <a:rPr lang="th-TH" dirty="0" smtClean="0"/>
                  <a:t>สามารถใช้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การ</a:t>
                </a:r>
                <a:r>
                  <a:rPr lang="en-US" dirty="0" err="1">
                    <a:solidFill>
                      <a:srgbClr val="0070C0"/>
                    </a:solidFill>
                  </a:rPr>
                  <a:t>ปรับค่าสูงสุด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ต่ำสุด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/>
                  <a:t>หรือ</a:t>
                </a:r>
                <a:r>
                  <a:rPr lang="en-US" dirty="0" smtClean="0"/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มาตรฐาน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Z-Score 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solidFill>
                      <a:srgbClr val="FF0000"/>
                    </a:solidFill>
                  </a:rPr>
                  <a:t>การปรับค่าสูงสุดต่ำสุด</a:t>
                </a:r>
                <a:r>
                  <a:rPr lang="en-US" sz="2800" dirty="0">
                    <a:solidFill>
                      <a:srgbClr val="FF0000"/>
                    </a:solidFill>
                  </a:rPr>
                  <a:t> - สูงสุด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𝑟𝑎𝑛𝑔𝑒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มาตรฐาน Z-score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mean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𝑆𝑇𝐷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646" t="-1700" r="-1351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70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กลุ่มควรมีขนาดเล็ก </a:t>
            </a:r>
            <a:r>
              <a:rPr lang="en-US" dirty="0" err="1">
                <a:solidFill>
                  <a:srgbClr val="0070C0"/>
                </a:solidFill>
              </a:rPr>
              <a:t>การเปลี่ยนแปลงภายในคลัสเตอร์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เมื่อเทียบกับ </a:t>
            </a:r>
            <a:r>
              <a:rPr lang="en-US" dirty="0">
                <a:solidFill>
                  <a:srgbClr val="0070C0"/>
                </a:solidFill>
              </a:rPr>
              <a:t>ความแตกต่างระหว่างคลัสเตอร์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EB2A0-A507-4107-B60E-6632CB63E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32" y="2750535"/>
            <a:ext cx="6678167" cy="33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2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วิธีการจัดกลุ่มลำดับ</a:t>
            </a:r>
            <a:r>
              <a:rPr lang="en-US" dirty="0" smtClean="0"/>
              <a:t>ชั้น</a:t>
            </a:r>
            <a:r>
              <a:rPr lang="th-TH" dirty="0" smtClean="0"/>
              <a:t> (</a:t>
            </a:r>
            <a:r>
              <a:rPr lang="en-US" dirty="0" smtClean="0"/>
              <a:t>Hierarchical Clustering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อัลกอริธึมการจัดกลุ่มเป็นแบบลำดับชั้นหรือไม่เป็นลำดับชั้น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ในการจัดกลุ่มตามลำดับชั้น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โครงสร้างคลัสเตอร์ treelike (</a:t>
            </a:r>
            <a:r>
              <a:rPr lang="en-US" dirty="0">
                <a:solidFill>
                  <a:srgbClr val="0070C0"/>
                </a:solidFill>
              </a:rPr>
              <a:t>dendrogram</a:t>
            </a:r>
            <a:r>
              <a:rPr lang="en-US" dirty="0"/>
              <a:t>) </a:t>
            </a:r>
            <a:r>
              <a:rPr lang="en-US" dirty="0" err="1"/>
              <a:t>ถูกสร้างขึ้นผ่านการแบ่งพาร์ติชันแบบเรียกซ้ำ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วิธีการแตกแยก</a:t>
            </a:r>
            <a:r>
              <a:rPr lang="en-US" dirty="0"/>
              <a:t>) </a:t>
            </a:r>
            <a:r>
              <a:rPr lang="en-US" dirty="0" err="1"/>
              <a:t>หรือการรวม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agglomerative</a:t>
            </a:r>
            <a:r>
              <a:rPr lang="en-US" dirty="0"/>
              <a:t>) ของกลุ่มที่มีอยู่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วิธีการจัดกลุ่มแบบกลุ่ม </a:t>
            </a:r>
            <a:r>
              <a:rPr lang="en-US" dirty="0" err="1"/>
              <a:t>เริ่มต้นการสังเกตแต่ละครั้งให้เป็นกลุ่มเล็ก</a:t>
            </a:r>
            <a:r>
              <a:rPr lang="en-US" dirty="0"/>
              <a:t> ๆ ของตัวเอง จากนั้นในขั้นตอนที่ประสบความสำเร็จคลัสเตอร์ที่อยู่ใกล้ที่สุดทั้งสองจะถูกรวมเข้าด้วยกันเป็นคลัสเตอร์รวมใหม่ </a:t>
            </a:r>
            <a:r>
              <a:rPr lang="en-US" dirty="0" err="1" smtClean="0"/>
              <a:t>จนกว</a:t>
            </a:r>
            <a:r>
              <a:rPr lang="th-TH" dirty="0" err="1" smtClean="0"/>
              <a:t>่า</a:t>
            </a:r>
            <a:r>
              <a:rPr lang="th-TH" dirty="0" smtClean="0"/>
              <a:t>บันทึก</a:t>
            </a:r>
            <a:r>
              <a:rPr lang="en-US" dirty="0" err="1" smtClean="0"/>
              <a:t>ทั้งหมด</a:t>
            </a:r>
            <a:r>
              <a:rPr lang="en-US" dirty="0" err="1"/>
              <a:t>จะรวมกันเป็นคลัสเตอร์ขนาดใหญ่เดียว</a:t>
            </a:r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วิธีการแบ่งกลุ่มแบบแยกส่วน </a:t>
            </a:r>
            <a:r>
              <a:rPr lang="en-US" dirty="0"/>
              <a:t>เริ่มต้นด้วยระเบียนทั้งหมดในหนึ่งคลัสเตอร์ใหญ่ จากนั้นระเบียนที่แตกต่างกันมากที่สุดจะถูกแยกออกแบบวนซ้ำในแต่ละคลัสเตอร์จนกระทั่งแต่ละระเบียนแสดงถึงกลุ่มของตนเอง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วิธีการจัดกลุ่มลำดับชั้น (</a:t>
            </a:r>
            <a:r>
              <a:rPr lang="en-US" dirty="0"/>
              <a:t>Hierarchical Clustering)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ใน</a:t>
            </a:r>
            <a:r>
              <a:rPr lang="th-TH" dirty="0" smtClean="0"/>
              <a:t>ส่วน</a:t>
            </a:r>
            <a:r>
              <a:rPr lang="en-US" dirty="0" err="1" smtClean="0"/>
              <a:t>นี้</a:t>
            </a:r>
            <a:r>
              <a:rPr lang="th-TH" dirty="0" smtClean="0"/>
              <a:t> </a:t>
            </a:r>
            <a:r>
              <a:rPr lang="en-US" dirty="0" err="1" smtClean="0"/>
              <a:t>เราหารือ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70C0"/>
                </a:solidFill>
              </a:rPr>
              <a:t>การทำคลัสเตอร์แบบลำดับชั้นโดยใช้วิธี</a:t>
            </a:r>
            <a:r>
              <a:rPr lang="en-US" dirty="0">
                <a:solidFill>
                  <a:srgbClr val="0070C0"/>
                </a:solidFill>
              </a:rPr>
              <a:t> agglomerative </a:t>
            </a:r>
            <a:r>
              <a:rPr lang="en-US" dirty="0"/>
              <a:t>(เทคนิคที่ใช้กันทั่วไปในโปรแกรมคอมพิวเตอร์ส่วนใหญ่)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มีการใช้เกณฑ์หลายเกณฑ์เพื่อช่วยพิจารณา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ระยะห่างระหว่างกลุ่ม</a:t>
            </a:r>
            <a:r>
              <a:rPr lang="en-US" dirty="0"/>
              <a:t> ของบันทึกรวมถึง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เชื่อมโยงเดียว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แนวทางเพื่อนบ้านที่ใกล้ที่สุด </a:t>
            </a:r>
            <a:r>
              <a:rPr lang="en-US" dirty="0"/>
              <a:t>ซึ่งขึ้นอยู่กับ </a:t>
            </a:r>
            <a:r>
              <a:rPr lang="en-US" dirty="0">
                <a:solidFill>
                  <a:srgbClr val="00B050"/>
                </a:solidFill>
              </a:rPr>
              <a:t>ระยะทางขั้นต่ำ </a:t>
            </a:r>
            <a:r>
              <a:rPr lang="en-US" dirty="0"/>
              <a:t>ระหว่างเร็กคอร์ดใด ๆ ในคลัสเตอร์ A และเร็กคอร์ดใด ๆ ในคลัสเตอร์ B โดยใช้วิธีนี้ความคล้ายคลึงกันของคลัสเตอร์จะขึ้นอยู่กับความคล้ายคลึงกันของ </a:t>
            </a:r>
            <a:r>
              <a:rPr lang="en-US" dirty="0">
                <a:solidFill>
                  <a:srgbClr val="00B050"/>
                </a:solidFill>
              </a:rPr>
              <a:t>สมาชิกที่คล้ายกันมากที่สุด </a:t>
            </a:r>
            <a:r>
              <a:rPr lang="en-US" dirty="0"/>
              <a:t>จากแต่ละคลัสเตอร์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/>
              <a:t>บันทึก</a:t>
            </a:r>
            <a:r>
              <a:rPr lang="en-US" dirty="0"/>
              <a:t>: การเชื่อมโยงเดี่ยวมีแนวโน้มที่จะก่อตัวเป็นกลุ่มยาวเรียวซึ่งบางครั้งอาจนำไปสู่ </a:t>
            </a:r>
            <a:r>
              <a:rPr lang="en-US" dirty="0">
                <a:solidFill>
                  <a:srgbClr val="00B050"/>
                </a:solidFill>
              </a:rPr>
              <a:t>บันทึกที่ไม่เหมือนกันถูกรวมเข้าด้วยกัน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5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3002</Words>
  <Application>Microsoft Office PowerPoint</Application>
  <PresentationFormat>Widescreen</PresentationFormat>
  <Paragraphs>469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Cordia New</vt:lpstr>
      <vt:lpstr>Georgia-Italic</vt:lpstr>
      <vt:lpstr>Times New Roman</vt:lpstr>
      <vt:lpstr>Office Theme</vt:lpstr>
      <vt:lpstr>Visio</vt:lpstr>
      <vt:lpstr>PowerPoint Presentation</vt:lpstr>
      <vt:lpstr>PowerPoint Presentation</vt:lpstr>
      <vt:lpstr>บทนำ</vt:lpstr>
      <vt:lpstr>บทนำ</vt:lpstr>
      <vt:lpstr>บทนำ</vt:lpstr>
      <vt:lpstr>บทนำ</vt:lpstr>
      <vt:lpstr>บทนำ</vt:lpstr>
      <vt:lpstr>วิธีการจัดกลุ่มลำดับชั้น (Hierarchical Clustering) </vt:lpstr>
      <vt:lpstr>วิธีการจัดกลุ่มลำดับชั้น (Hierarchical Clustering) </vt:lpstr>
      <vt:lpstr>วิธีการจัดกลุ่มลำดับชั้น</vt:lpstr>
      <vt:lpstr>วิธีการจัดกลุ่มลำดับชั้น</vt:lpstr>
      <vt:lpstr>วิธีการจัดกลุ่มลำดับชั้น</vt:lpstr>
      <vt:lpstr>วิธีการจัดกลุ่มลำดับชั้น</vt:lpstr>
      <vt:lpstr>วิธีการจัดกลุ่มลำดับชั้น</vt:lpstr>
      <vt:lpstr>วิธีการจัดกลุ่มลำดับชั้น</vt:lpstr>
      <vt:lpstr>วิธีการจัดกลุ่มลำดับชั้น</vt:lpstr>
      <vt:lpstr>การจัดกลุ่ม k-Means</vt:lpstr>
      <vt:lpstr>การจัดกลุ่ม k-Means</vt:lpstr>
      <vt:lpstr>k-Means Clustering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การจัดกลุ่ม k-Means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  <vt:lpstr>การวัดความเหมาะสมของคลัสเตอร์ (Measuring Cluster Goodness)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2119519</cp:lastModifiedBy>
  <cp:revision>67</cp:revision>
  <dcterms:created xsi:type="dcterms:W3CDTF">2019-10-02T07:34:54Z</dcterms:created>
  <dcterms:modified xsi:type="dcterms:W3CDTF">2020-06-02T04:51:26Z</dcterms:modified>
</cp:coreProperties>
</file>