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sldIdLst>
    <p:sldId id="257" r:id="rId2"/>
    <p:sldId id="293" r:id="rId3"/>
    <p:sldId id="290" r:id="rId4"/>
    <p:sldId id="294" r:id="rId5"/>
    <p:sldId id="298" r:id="rId6"/>
    <p:sldId id="297" r:id="rId7"/>
    <p:sldId id="296" r:id="rId8"/>
    <p:sldId id="299" r:id="rId9"/>
    <p:sldId id="300" r:id="rId10"/>
    <p:sldId id="301" r:id="rId11"/>
    <p:sldId id="306" r:id="rId12"/>
    <p:sldId id="305" r:id="rId13"/>
    <p:sldId id="304" r:id="rId14"/>
    <p:sldId id="303" r:id="rId15"/>
    <p:sldId id="307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38" r:id="rId37"/>
    <p:sldId id="337" r:id="rId38"/>
    <p:sldId id="336" r:id="rId39"/>
    <p:sldId id="335" r:id="rId40"/>
    <p:sldId id="334" r:id="rId41"/>
    <p:sldId id="333" r:id="rId42"/>
    <p:sldId id="332" r:id="rId43"/>
    <p:sldId id="331" r:id="rId44"/>
    <p:sldId id="329" r:id="rId45"/>
    <p:sldId id="330" r:id="rId46"/>
    <p:sldId id="348" r:id="rId47"/>
    <p:sldId id="347" r:id="rId48"/>
    <p:sldId id="346" r:id="rId49"/>
    <p:sldId id="345" r:id="rId50"/>
    <p:sldId id="344" r:id="rId51"/>
    <p:sldId id="343" r:id="rId52"/>
    <p:sldId id="342" r:id="rId53"/>
    <p:sldId id="341" r:id="rId54"/>
    <p:sldId id="340" r:id="rId55"/>
    <p:sldId id="358" r:id="rId56"/>
    <p:sldId id="357" r:id="rId57"/>
    <p:sldId id="356" r:id="rId58"/>
    <p:sldId id="355" r:id="rId59"/>
    <p:sldId id="354" r:id="rId60"/>
    <p:sldId id="353" r:id="rId61"/>
    <p:sldId id="352" r:id="rId62"/>
    <p:sldId id="351" r:id="rId63"/>
    <p:sldId id="339" r:id="rId64"/>
    <p:sldId id="350" r:id="rId65"/>
    <p:sldId id="349" r:id="rId66"/>
    <p:sldId id="369" r:id="rId67"/>
    <p:sldId id="368" r:id="rId68"/>
    <p:sldId id="367" r:id="rId69"/>
    <p:sldId id="366" r:id="rId70"/>
    <p:sldId id="365" r:id="rId71"/>
    <p:sldId id="364" r:id="rId72"/>
    <p:sldId id="363" r:id="rId73"/>
    <p:sldId id="362" r:id="rId74"/>
    <p:sldId id="361" r:id="rId75"/>
    <p:sldId id="360" r:id="rId76"/>
    <p:sldId id="380" r:id="rId77"/>
    <p:sldId id="379" r:id="rId78"/>
    <p:sldId id="378" r:id="rId79"/>
    <p:sldId id="377" r:id="rId80"/>
    <p:sldId id="376" r:id="rId81"/>
    <p:sldId id="375" r:id="rId82"/>
    <p:sldId id="371" r:id="rId83"/>
    <p:sldId id="372" r:id="rId84"/>
    <p:sldId id="373" r:id="rId85"/>
    <p:sldId id="374" r:id="rId86"/>
    <p:sldId id="381" r:id="rId87"/>
    <p:sldId id="386" r:id="rId88"/>
    <p:sldId id="385" r:id="rId89"/>
    <p:sldId id="384" r:id="rId90"/>
    <p:sldId id="383" r:id="rId91"/>
    <p:sldId id="382" r:id="rId92"/>
    <p:sldId id="396" r:id="rId93"/>
    <p:sldId id="395" r:id="rId94"/>
    <p:sldId id="394" r:id="rId95"/>
    <p:sldId id="397" r:id="rId96"/>
    <p:sldId id="393" r:id="rId97"/>
    <p:sldId id="392" r:id="rId98"/>
    <p:sldId id="391" r:id="rId99"/>
    <p:sldId id="390" r:id="rId100"/>
    <p:sldId id="389" r:id="rId101"/>
    <p:sldId id="388" r:id="rId102"/>
    <p:sldId id="402" r:id="rId103"/>
    <p:sldId id="401" r:id="rId104"/>
    <p:sldId id="400" r:id="rId105"/>
    <p:sldId id="399" r:id="rId106"/>
    <p:sldId id="398" r:id="rId107"/>
    <p:sldId id="407" r:id="rId108"/>
    <p:sldId id="406" r:id="rId109"/>
    <p:sldId id="405" r:id="rId110"/>
    <p:sldId id="404" r:id="rId111"/>
    <p:sldId id="403" r:id="rId112"/>
    <p:sldId id="411" r:id="rId113"/>
    <p:sldId id="410" r:id="rId114"/>
    <p:sldId id="409" r:id="rId115"/>
    <p:sldId id="408" r:id="rId116"/>
    <p:sldId id="416" r:id="rId117"/>
    <p:sldId id="415" r:id="rId118"/>
    <p:sldId id="414" r:id="rId119"/>
    <p:sldId id="413" r:id="rId120"/>
    <p:sldId id="412" r:id="rId121"/>
    <p:sldId id="417" r:id="rId122"/>
    <p:sldId id="427" r:id="rId123"/>
    <p:sldId id="426" r:id="rId124"/>
    <p:sldId id="425" r:id="rId125"/>
    <p:sldId id="424" r:id="rId126"/>
    <p:sldId id="423" r:id="rId127"/>
    <p:sldId id="422" r:id="rId128"/>
    <p:sldId id="421" r:id="rId129"/>
    <p:sldId id="420" r:id="rId1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34" autoAdjust="0"/>
    <p:restoredTop sz="94660"/>
  </p:normalViewPr>
  <p:slideViewPr>
    <p:cSldViewPr snapToGrid="0">
      <p:cViewPr>
        <p:scale>
          <a:sx n="70" d="100"/>
          <a:sy n="70" d="100"/>
        </p:scale>
        <p:origin x="48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การวิเคราะห์ข้อมูลประยุกต์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 </a:t>
            </a:r>
            <a:r>
              <a:rPr lang="th-TH" dirty="0"/>
              <a:t>ขั้นตอนวิธีการเพื่อนบ้านใกล้ที่สุด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ปัญหาที่เกี่ยวข้องในการสร้างตัวจําแนกโดยใช้อัลกอริทึมเพื่อนบ้านที่ใกล้ที่สุด k: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จะเลือกค่า k ได้อย่างไร?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วิธีวัดระยะทาง?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วิธีรวมข้อมูลจากการสังเกตมากกว่าหนึ่งครั้ง</a:t>
            </a:r>
          </a:p>
          <a:p>
            <a:pPr lvl="1"/>
            <a:r>
              <a:rPr lang="en-US" sz="2800" dirty="0" err="1">
                <a:solidFill>
                  <a:srgbClr val="0070C0"/>
                </a:solidFill>
              </a:rPr>
              <a:t>บางประเด็นควรมีอิทธิพลมากกว่าคนอื่น</a:t>
            </a:r>
            <a:r>
              <a:rPr lang="th-TH" sz="2800" dirty="0">
                <a:solidFill>
                  <a:srgbClr val="0070C0"/>
                </a:solidFill>
              </a:rPr>
              <a:t>ๆ</a:t>
            </a:r>
            <a:r>
              <a:rPr lang="en-US" sz="2800" dirty="0" err="1">
                <a:solidFill>
                  <a:srgbClr val="0070C0"/>
                </a:solidFill>
              </a:rPr>
              <a:t>หรือไม่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555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28775"/>
                <a:ext cx="10372150" cy="459105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การจำแนกNaïve Bayes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</a:t>
                </a:r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ในแง่ของความยากลำบากในการคำนวณการจำแนกแผนที่เป็นเรื่องง่าย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อย่างไรก็ตามการจำแนก MAP นั้นไม่สามารถนำไปใช้กับปัญหาการทำเหมืองข้อมูลในโลกแห่งความจริงได้เมื่อจำนวนผู้ทำนายสูงเนื่องจากความต้องการที่เราต้องค้นหา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การคำนวณ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err="1"/>
                  <a:t>ไม่ใช่ปัญหาเพราะโดยปกติจะมีจำนวนชั้นน้อย</a:t>
                </a:r>
                <a:r>
                  <a:rPr lang="th-TH" dirty="0"/>
                  <a:t> </a:t>
                </a:r>
                <a:r>
                  <a:rPr lang="en-US" dirty="0" err="1"/>
                  <a:t>แต่ปัญหาคือคำสาปของมิติเมื่อค้นหา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สำหรับชุดค่าผสมที่เป็นไปได้ทั้งหมดของ </a:t>
                </a:r>
                <a:r>
                  <a:rPr lang="th-TH" dirty="0"/>
                  <a:t>    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28775"/>
                <a:ext cx="10372150" cy="4591050"/>
              </a:xfrm>
              <a:blipFill>
                <a:blip r:embed="rId2"/>
                <a:stretch>
                  <a:fillRect l="-1234" t="-371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167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การคำนวณโดยใช้การจำแนก</a:t>
                </a:r>
                <a:r>
                  <a:rPr lang="en-US" dirty="0" err="1" smtClean="0"/>
                  <a:t>ประเภท</a:t>
                </a:r>
                <a:r>
                  <a:rPr lang="en-US" dirty="0" smtClean="0"/>
                  <a:t> MAP </a:t>
                </a:r>
                <a:r>
                  <a:rPr lang="en-US" dirty="0" err="1" smtClean="0"/>
                  <a:t>เป็นของ</a:t>
                </a:r>
                <a:r>
                  <a:rPr lang="th-TH" dirty="0" smtClean="0"/>
                  <a:t>ชุด</a:t>
                </a:r>
                <a:r>
                  <a:rPr lang="en-US" dirty="0" err="1" smtClean="0"/>
                  <a:t>สั่ง</a:t>
                </a:r>
                <a14:m>
                  <m:oMath xmlns:m="http://schemas.openxmlformats.org/officeDocument/2006/math">
                    <m:r>
                      <a:rPr lang="th-TH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th-TH" dirty="0"/>
                  <a:t> </a:t>
                </a:r>
                <a:r>
                  <a:rPr lang="en-US" dirty="0" smtClean="0"/>
                  <a:t>(</a:t>
                </a:r>
                <a:r>
                  <a:rPr lang="en-US" i="1" dirty="0"/>
                  <a:t>m</a:t>
                </a:r>
                <a:r>
                  <a:rPr lang="en-US" dirty="0" smtClean="0"/>
                  <a:t>: </a:t>
                </a:r>
                <a:r>
                  <a:rPr lang="en-US" dirty="0"/>
                  <a:t>จำนวนผู้ทำนาย;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: </a:t>
                </a:r>
                <a:r>
                  <a:rPr lang="en-US" dirty="0"/>
                  <a:t>จำนวนค่าของตัวทำนายแต่ละตัว)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</a:t>
                </a:r>
                <a:r>
                  <a:rPr lang="en-US" dirty="0" err="1"/>
                  <a:t>ใน</a:t>
                </a:r>
                <a:r>
                  <a:rPr lang="en-US" dirty="0" err="1" smtClean="0"/>
                  <a:t>ปัญหา</a:t>
                </a:r>
                <a:r>
                  <a:rPr lang="en-US" dirty="0" smtClean="0"/>
                  <a:t> Churn </a:t>
                </a:r>
                <a:r>
                  <a:rPr lang="en-US" dirty="0" err="1" smtClean="0"/>
                  <a:t>เรา</a:t>
                </a:r>
                <a:r>
                  <a:rPr lang="en-US" dirty="0" err="1"/>
                  <a:t>ต้องค้นหา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ความน่าจะเป็น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/>
                  <a:t>และ</a:t>
                </a:r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h-TH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th-TH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/>
                  <a:t>ปัญหาข้างต้นสามารถแก้ไขได้ด้วยสมมติฐาน</a:t>
                </a:r>
                <a:r>
                  <a:rPr lang="en-US" dirty="0"/>
                  <a:t>: ตัวแปรทำนายมีความเป็นอิสระตามเงื่อนไขโดยกำหนดมูลค่าเป้าหมาย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1700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0893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คำนิยาม</a:t>
                </a:r>
                <a:r>
                  <a:rPr lang="en-US" dirty="0"/>
                  <a:t>: มีการกล่าวถึงเหตุการณ์ A และ B สองเหตุการณ์ </a:t>
                </a:r>
                <a:r>
                  <a:rPr lang="en-US" dirty="0">
                    <a:solidFill>
                      <a:srgbClr val="0070C0"/>
                    </a:solidFill>
                  </a:rPr>
                  <a:t>เป็นอิสระตามเงื่อนไข</a:t>
                </a:r>
                <a:r>
                  <a:rPr lang="en-US" dirty="0"/>
                  <a:t> สำหรับเหตุการณ์ C ที่กำหนดถ้า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 err="1"/>
                  <a:t>ตัวอย่าง</a:t>
                </a:r>
                <a:r>
                  <a:rPr lang="en-US" u="sng" dirty="0" smtClean="0"/>
                  <a:t>: </a:t>
                </a:r>
                <a:r>
                  <a:rPr lang="en-US" dirty="0" err="1" smtClean="0"/>
                  <a:t>สำหรับ</a:t>
                </a:r>
                <a:r>
                  <a:rPr lang="en-US" dirty="0" err="1"/>
                  <a:t>ลูกค้า</a:t>
                </a:r>
                <a:r>
                  <a:rPr lang="en-US" dirty="0" err="1" smtClean="0"/>
                  <a:t>ที่</a:t>
                </a:r>
                <a:r>
                  <a:rPr lang="en-US" dirty="0" smtClean="0"/>
                  <a:t> Churn </a:t>
                </a:r>
                <a:r>
                  <a:rPr lang="en-US" dirty="0" err="1" smtClean="0"/>
                  <a:t>การ</a:t>
                </a:r>
                <a:r>
                  <a:rPr lang="en-US" dirty="0" err="1"/>
                  <a:t>เป็นสมาชิกในหนึ่งในสองแผน</a:t>
                </a:r>
                <a:r>
                  <a:rPr lang="en-US" dirty="0"/>
                  <a:t> (I หรือ V) จะไม่ส่งผลต่อความน่าจะเป็นของการเป็นสมาชิกในแผนอื่น </a:t>
                </a:r>
                <a:r>
                  <a:rPr lang="en-US" dirty="0" err="1"/>
                  <a:t>ในทำนองเดียวกันสำหรับลูกค้าที่</a:t>
                </a:r>
                <a:r>
                  <a:rPr lang="en-US" dirty="0" err="1" smtClean="0"/>
                  <a:t>ไม่</a:t>
                </a:r>
                <a:r>
                  <a:rPr lang="en-US" dirty="0" smtClean="0"/>
                  <a:t> Churn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3399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5506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สมมติฐานของความเป็นอิสระตามเงื่อนไขอาจแสดงได้ดังนี้: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และด้วยเหตุนี้ </a:t>
                </a:r>
                <a:r>
                  <a:rPr lang="en-US" dirty="0">
                    <a:solidFill>
                      <a:srgbClr val="0070C0"/>
                    </a:solidFill>
                  </a:rPr>
                  <a:t>การจำแนก Naes Bayesian </a:t>
                </a:r>
                <a:r>
                  <a:rPr lang="en-US" dirty="0"/>
                  <a:t>สามารถทำได้โดยการค้นหา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limLoc m:val="undOvr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การคำนวณโดยใช้การจัดหมวดหมู่ NB </a:t>
                </a:r>
                <a:r>
                  <a:rPr lang="en-US" dirty="0" err="1"/>
                  <a:t>เป็นของการ</a:t>
                </a:r>
                <a:r>
                  <a:rPr lang="en-US" dirty="0" err="1" smtClean="0"/>
                  <a:t>สั่ง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จำนวนผู้ทำนาย</a:t>
                </a:r>
                <a:r>
                  <a:rPr lang="en-US" dirty="0"/>
                  <a:t>;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: จำนวนค่าของตัวทำนายแต่ละตัว)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999" t="-1416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8479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</a:t>
                </a:r>
                <a:r>
                  <a:rPr lang="en-US" dirty="0" err="1"/>
                  <a:t>ใน</a:t>
                </a:r>
                <a:r>
                  <a:rPr lang="en-US" dirty="0" err="1" smtClean="0"/>
                  <a:t>ปัญหา</a:t>
                </a:r>
                <a:r>
                  <a:rPr lang="en-US" dirty="0" smtClean="0"/>
                  <a:t> Churn </a:t>
                </a:r>
                <a:r>
                  <a:rPr lang="en-US" dirty="0" err="1" smtClean="0"/>
                  <a:t>เรา</a:t>
                </a:r>
                <a:r>
                  <a:rPr lang="en-US" dirty="0" err="1"/>
                  <a:t>ต้องค้นหา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ความน่าจะเป็นซึ่ง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dirty="0"/>
                  <a:t>และ</a:t>
                </a:r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th-TH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ความน่าจะเป็นที่เข้าร่วมทั้งหมดสามารถคำนวณได้จากความน่าจะเป็นข้างต้นในวิธีที่ตรงไปตรงมา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2266" b="-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0840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>
                <a:solidFill>
                  <a:srgbClr val="00814A"/>
                </a:solidFill>
              </a:rPr>
              <a:t>วิธีการตรวจสอบความเป็นอิสระตามเงื่อนไข</a:t>
            </a:r>
            <a:r>
              <a:rPr lang="en-US" dirty="0">
                <a:solidFill>
                  <a:srgbClr val="00814A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err="1"/>
              <a:t>พิจารณาชุด</a:t>
            </a:r>
            <a:r>
              <a:rPr lang="en-US" dirty="0" err="1" smtClean="0"/>
              <a:t>ข้อมูล</a:t>
            </a:r>
            <a:r>
              <a:rPr lang="th-TH" dirty="0" smtClean="0"/>
              <a:t> </a:t>
            </a:r>
            <a:r>
              <a:rPr lang="en-US" dirty="0" smtClean="0"/>
              <a:t>Churn </a:t>
            </a:r>
            <a:r>
              <a:rPr lang="en-US" dirty="0" err="1" smtClean="0"/>
              <a:t>อีก</a:t>
            </a:r>
            <a:r>
              <a:rPr lang="en-US" dirty="0" err="1"/>
              <a:t>ครั้ง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E9CB083-0503-422F-AAFE-0C8857EAF0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4963638"/>
                  </p:ext>
                </p:extLst>
              </p:nvPr>
            </p:nvGraphicFramePr>
            <p:xfrm>
              <a:off x="1238251" y="2867026"/>
              <a:ext cx="10086974" cy="3038473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5040627">
                      <a:extLst>
                        <a:ext uri="{9D8B030D-6E8A-4147-A177-3AD203B41FA5}">
                          <a16:colId xmlns:a16="http://schemas.microsoft.com/office/drawing/2014/main" val="1982780224"/>
                        </a:ext>
                      </a:extLst>
                    </a:gridCol>
                    <a:gridCol w="5046347">
                      <a:extLst>
                        <a:ext uri="{9D8B030D-6E8A-4147-A177-3AD203B41FA5}">
                          <a16:colId xmlns:a16="http://schemas.microsoft.com/office/drawing/2014/main" val="447761118"/>
                        </a:ext>
                      </a:extLst>
                    </a:gridCol>
                  </a:tblGrid>
                  <a:tr h="37948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</m:d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222035"/>
                      </a:ext>
                    </a:extLst>
                  </a:tr>
                  <a:tr h="1138457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0745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2836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1656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0470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𝐷𝑖𝑓𝑓𝑒𝑟𝑒𝑛𝑐𝑒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0745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0470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0275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2091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2836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8344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2366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𝐷𝑖𝑓𝑓𝑒𝑟𝑒𝑛𝑐𝑒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2091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2366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0275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4495184"/>
                      </a:ext>
                    </a:extLst>
                  </a:tr>
                  <a:tr h="380348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</m:d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68105"/>
                      </a:ext>
                    </a:extLst>
                  </a:tr>
                  <a:tr h="114018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0196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0653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2954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0193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𝐷𝑖𝑓𝑓𝑒𝑟𝑒𝑛𝑐𝑒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0196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0193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0003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0456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0653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7046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0460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𝐷𝑖𝑓𝑓𝑒𝑟𝑒𝑛𝑐𝑒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0456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0460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0004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337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E9CB083-0503-422F-AAFE-0C8857EAF0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4963638"/>
                  </p:ext>
                </p:extLst>
              </p:nvPr>
            </p:nvGraphicFramePr>
            <p:xfrm>
              <a:off x="1238251" y="2867026"/>
              <a:ext cx="10086974" cy="3038473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5040627">
                      <a:extLst>
                        <a:ext uri="{9D8B030D-6E8A-4147-A177-3AD203B41FA5}">
                          <a16:colId xmlns:a16="http://schemas.microsoft.com/office/drawing/2014/main" val="1982780224"/>
                        </a:ext>
                      </a:extLst>
                    </a:gridCol>
                    <a:gridCol w="5046347">
                      <a:extLst>
                        <a:ext uri="{9D8B030D-6E8A-4147-A177-3AD203B41FA5}">
                          <a16:colId xmlns:a16="http://schemas.microsoft.com/office/drawing/2014/main" val="447761118"/>
                        </a:ext>
                      </a:extLst>
                    </a:gridCol>
                  </a:tblGrid>
                  <a:tr h="379486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52" r="-100252" b="-7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000" b="-7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222035"/>
                      </a:ext>
                    </a:extLst>
                  </a:tr>
                  <a:tr h="1138457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52" t="-33333" r="-100252" b="-1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000" t="-33333" b="-13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4495184"/>
                      </a:ext>
                    </a:extLst>
                  </a:tr>
                  <a:tr h="380348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52" t="-400000" r="-10025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000" t="-400000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68105"/>
                      </a:ext>
                    </a:extLst>
                  </a:tr>
                  <a:tr h="1140182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52" t="-166667" r="-100252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000" t="-16666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3371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821122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3B050F09-93A4-491E-8A72-DDE1020EF80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82330934"/>
                  </p:ext>
                </p:extLst>
              </p:nvPr>
            </p:nvGraphicFramePr>
            <p:xfrm>
              <a:off x="1158240" y="1910080"/>
              <a:ext cx="10078719" cy="3027679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5036501">
                      <a:extLst>
                        <a:ext uri="{9D8B030D-6E8A-4147-A177-3AD203B41FA5}">
                          <a16:colId xmlns:a16="http://schemas.microsoft.com/office/drawing/2014/main" val="319794979"/>
                        </a:ext>
                      </a:extLst>
                    </a:gridCol>
                    <a:gridCol w="5042218">
                      <a:extLst>
                        <a:ext uri="{9D8B030D-6E8A-4147-A177-3AD203B41FA5}">
                          <a16:colId xmlns:a16="http://schemas.microsoft.com/office/drawing/2014/main" val="768844605"/>
                        </a:ext>
                      </a:extLst>
                    </a:gridCol>
                  </a:tblGrid>
                  <a:tr h="3781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e>
                                    </m:acc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</m:d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e>
                                    </m:acc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3736488"/>
                      </a:ext>
                    </a:extLst>
                  </a:tr>
                  <a:tr h="113441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0911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7164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1656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1186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𝐷𝑖𝑓𝑓𝑒𝑟𝑒𝑛𝑐𝑒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0911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1186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0275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6253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7164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8344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5978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𝐷𝑖𝑓𝑓𝑒𝑟𝑒𝑛𝑐𝑒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6253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5878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0275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7852239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e>
                                    </m:acc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</m:d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e>
                                    </m:acc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0089250"/>
                      </a:ext>
                    </a:extLst>
                  </a:tr>
                  <a:tr h="113613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2758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9347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2954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2761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𝐷𝑖𝑓𝑓𝑒𝑟𝑒𝑛𝑐𝑒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2758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2761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0003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6589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9347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7046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6586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𝐷𝑖𝑓𝑓𝑒𝑟𝑒𝑛𝑐𝑒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6589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6586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0003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76196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3B050F09-93A4-491E-8A72-DDE1020EF80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82330934"/>
                  </p:ext>
                </p:extLst>
              </p:nvPr>
            </p:nvGraphicFramePr>
            <p:xfrm>
              <a:off x="1158240" y="1910080"/>
              <a:ext cx="10078719" cy="3027679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5036501">
                      <a:extLst>
                        <a:ext uri="{9D8B030D-6E8A-4147-A177-3AD203B41FA5}">
                          <a16:colId xmlns:a16="http://schemas.microsoft.com/office/drawing/2014/main" val="319794979"/>
                        </a:ext>
                      </a:extLst>
                    </a:gridCol>
                    <a:gridCol w="5042218">
                      <a:extLst>
                        <a:ext uri="{9D8B030D-6E8A-4147-A177-3AD203B41FA5}">
                          <a16:colId xmlns:a16="http://schemas.microsoft.com/office/drawing/2014/main" val="768844605"/>
                        </a:ext>
                      </a:extLst>
                    </a:gridCol>
                  </a:tblGrid>
                  <a:tr h="378137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52" t="-3333" r="-10025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252" t="-3333" r="-25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3736488"/>
                      </a:ext>
                    </a:extLst>
                  </a:tr>
                  <a:tr h="1134413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52" t="-34831" r="-100252" b="-135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252" t="-34831" r="-252" b="-135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7852239"/>
                      </a:ext>
                    </a:extLst>
                  </a:tr>
                  <a:tr h="378997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52" t="-400000" r="-10025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252" t="-400000" r="-252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0089250"/>
                      </a:ext>
                    </a:extLst>
                  </a:tr>
                  <a:tr h="1136132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52" t="-166667" r="-100252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252" t="-166667" r="-252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76196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1810CA71-61E1-4C6B-ABA5-1020D55A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46505" y="-445855"/>
            <a:ext cx="21952513" cy="10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976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โปรดทราบว่าสมมติฐานความเป็นอิสระตามเงื่อนไขดูเหมือนว่าจะเหมาะสมกว่าสำหรับผู้ที่ไม่ได้ปั่น ในคำสั่งนั้นจะเป็นการตรวจสอบที่ดีที่สุดสำหรับหมวดที่ไม่ได้หายาก นี่เป็นอีกเหตุผลหนึ่งที่สนับสนุนการปรับสมดุลข้อมูลเมื่อจำเป็น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สำหรับลูกค้าใหม่ที่มีทั้ง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𝐼𝑛𝑡𝑒𝑟𝑛𝑎𝑡𝑖𝑜𝑛𝑎𝑙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ใช่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𝑉𝑜𝑖𝑐𝑒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𝑀𝑎𝑖𝑙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ใช่</m:t>
                    </m:r>
                  </m:oMath>
                </a14:m>
                <a:r>
                  <a:rPr lang="en-US" dirty="0"/>
                  <a:t>, </a:t>
                </a:r>
                <a:r>
                  <a:rPr lang="th-TH" dirty="0"/>
                  <a:t>โดย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0470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0149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1449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0068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0470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8551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01658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ดังนั้นการจัดประเภท NB สำหรับลูกค้าใหม่นี้คือ“ Churn = False”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1700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4926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i="1" u="sng" dirty="0"/>
                  <a:t>The Log Posterior Odds Ratio </a:t>
                </a:r>
                <a:endParaRPr lang="en-US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Posterior Odds Ratio: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acc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th-TH" dirty="0"/>
                  <a:t>          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(</a:t>
                </a:r>
                <a:r>
                  <a:rPr lang="en-US" dirty="0"/>
                  <a:t>เนื่องจากสมมติฐานความเป็นอิสระตามเงื่อนไข)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3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33572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64640"/>
                <a:ext cx="10372150" cy="484468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Log Posterior Odds Ratio: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∏"/>
                                <m:limLoc m:val="undOv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num>
                          <m:den>
                            <m:nary>
                              <m:naryPr>
                                <m:chr m:val="∏"/>
                                <m:limLoc m:val="undOv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</m:nary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Log </a:t>
                </a:r>
                <a:r>
                  <a:rPr lang="en-US" dirty="0"/>
                  <a:t>posterior odd ratios </a:t>
                </a:r>
                <a:r>
                  <a:rPr lang="en-US" dirty="0" err="1"/>
                  <a:t>จะมีประโยชน์สำหรับวัตถุประสงค์ในการตีความเพราะแต่ละ</a:t>
                </a:r>
                <a:r>
                  <a:rPr lang="th-TH" dirty="0"/>
                  <a:t>ระยะ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dirty="0"/>
                  <a:t> ให้การสนับสนุนเพิ่มเติมของแต่ละแอตทริบิวต์ (สามารถบวกหรือลบได้)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64640"/>
                <a:ext cx="10372150" cy="4844685"/>
              </a:xfrm>
              <a:blipFill>
                <a:blip r:embed="rId2"/>
                <a:stretch>
                  <a:fillRect l="-588" t="-630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44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ฟังก์ชั่นระยะทาง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ฟังก์ชั่นระยะทางเป็นฟังก์ชั่นมูลค่าที่แท้จริง เช่นว่าสำหรับพิกัดใด ๆ  </a:t>
                </a:r>
                <a:r>
                  <a:rPr lang="en-US" dirty="0" err="1"/>
                  <a:t>และ</a:t>
                </a:r>
                <a:r>
                  <a:rPr lang="en-US" dirty="0"/>
                  <a:t>𝑥,𝑦 </a:t>
                </a:r>
                <a:r>
                  <a:rPr lang="th-TH" dirty="0" smtClean="0"/>
                  <a:t>และ</a:t>
                </a:r>
                <a:r>
                  <a:rPr lang="en-US" dirty="0" smtClean="0"/>
                  <a:t> </a:t>
                </a:r>
                <a:r>
                  <a:rPr lang="en-US" dirty="0"/>
                  <a:t>𝑧 : </a:t>
                </a:r>
              </a:p>
              <a:p>
                <a:pPr marL="457200" lvl="1" indent="0">
                  <a:buNone/>
                </a:pPr>
                <a:endParaRPr lang="th-TH" dirty="0"/>
              </a:p>
              <a:p>
                <a:pPr marL="457200" lvl="1" indent="0">
                  <a:buNone/>
                </a:pPr>
                <a:endParaRPr lang="th-TH" sz="2800" dirty="0">
                  <a:solidFill>
                    <a:srgbClr val="0070C0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 </a:t>
                </a:r>
                <a:r>
                  <a:rPr lang="th-TH" sz="2800" dirty="0">
                    <a:solidFill>
                      <a:srgbClr val="0070C0"/>
                    </a:solidFill>
                  </a:rPr>
                  <a:t>และ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th-TH" sz="2800" dirty="0">
                    <a:solidFill>
                      <a:srgbClr val="0070C0"/>
                    </a:solidFill>
                  </a:rPr>
                  <a:t>ถ้าและเพียงถ้า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endParaRPr lang="en-US" sz="2800" i="1" dirty="0">
                  <a:solidFill>
                    <a:srgbClr val="0070C0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85454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05281"/>
                <a:ext cx="10372150" cy="443637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</a:t>
                </a:r>
                <a:r>
                  <a:rPr lang="en-US" dirty="0" err="1"/>
                  <a:t>พิจารณา</a:t>
                </a:r>
                <a:r>
                  <a:rPr lang="en-US" dirty="0" err="1" smtClean="0"/>
                  <a:t>ปัญหาChurn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สำหรับ </a:t>
                </a:r>
                <a:r>
                  <a:rPr lang="en-US" i="1" dirty="0">
                    <a:solidFill>
                      <a:srgbClr val="FF0000"/>
                    </a:solidFill>
                  </a:rPr>
                  <a:t>แผนระหว่างประเทศ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2836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0653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6378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สำหรับ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แผนการฝากข้อความเสียง</a:t>
                </a:r>
                <a:r>
                  <a:rPr lang="en-US" dirty="0"/>
                  <a:t>:	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1656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2954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2514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ดังนั้นการเป็นสมาชิกใน </a:t>
                </a:r>
                <a:r>
                  <a:rPr lang="en-US" i="1" dirty="0"/>
                  <a:t>แผนระหว่างประเทศ</a:t>
                </a:r>
                <a:r>
                  <a:rPr lang="en-US" dirty="0"/>
                  <a:t> มีส่วนร่วมในทางบวกต่อโอกาสที่ลูกค้าบางราย</a:t>
                </a:r>
                <a:r>
                  <a:rPr lang="en-US" dirty="0" smtClean="0"/>
                  <a:t>จะChurnในขณะ</a:t>
                </a:r>
                <a:r>
                  <a:rPr lang="en-US" dirty="0"/>
                  <a:t>ที่การเป็นสมาชิกในแผนการฝากข้อความเสียงลดความน่าจะ</a:t>
                </a:r>
                <a:r>
                  <a:rPr lang="en-US" dirty="0" smtClean="0"/>
                  <a:t>เป็น Churn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05281"/>
                <a:ext cx="10372150" cy="4436378"/>
              </a:xfrm>
              <a:blipFill>
                <a:blip r:embed="rId2"/>
                <a:stretch>
                  <a:fillRect l="-646" t="-824" r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1428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เครือข่ายความเชื่อแบบเบย์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</a:t>
            </a:r>
            <a:endParaRPr lang="en-US" dirty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การจำแนกNaïve Bayes ถือว่าคุณสมบัติเป็นอิสระตามเงื่อนไขโดยกำหนดค่าของตัวแปรเป้าหมาย สมมติฐานนี้แข็งแกร่งเกินไปสำหรับสภาพแวดล้อมที่มีการพึ่งพากันระหว่างตัวแปรตัวทำนาย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เครือข่ายความเชื่อแบบเบย์ (BBNs) ได้รับการออกแบบมาเพื่ออนุญาต </a:t>
            </a:r>
            <a:r>
              <a:rPr lang="en-US" dirty="0">
                <a:solidFill>
                  <a:srgbClr val="FF0000"/>
                </a:solidFill>
              </a:rPr>
              <a:t>อิสระตามเงื่อนไขร่วมกัน </a:t>
            </a:r>
            <a:r>
              <a:rPr lang="en-US" dirty="0"/>
              <a:t>ที่จะกำหนดในหมู่ย่อยของตัวแปร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BBN ใช้รูปแบบของ </a:t>
            </a:r>
            <a:r>
              <a:rPr lang="en-US" dirty="0">
                <a:solidFill>
                  <a:srgbClr val="0070C0"/>
                </a:solidFill>
              </a:rPr>
              <a:t>กราฟเชิงเส้นกำกับ </a:t>
            </a:r>
            <a:r>
              <a:rPr lang="en-US" dirty="0"/>
              <a:t>(DAG) ซึ่งส่วนโค้งนั้นถูกข้ามในทิศทางเดียวเท่านั้นโหนดลูกจะวนกลับไปยังต้นกำเนิดใด ๆ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875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44320"/>
            <a:ext cx="10372150" cy="468375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/>
              <a:t>ตัวอย่าง</a:t>
            </a:r>
            <a:r>
              <a:rPr lang="en-US" dirty="0"/>
              <a:t>: </a:t>
            </a:r>
            <a:r>
              <a:rPr lang="en-US" dirty="0" err="1"/>
              <a:t>พิจารณา</a:t>
            </a:r>
            <a:r>
              <a:rPr lang="en-US" dirty="0" err="1" smtClean="0"/>
              <a:t>ปัญหา</a:t>
            </a:r>
            <a:r>
              <a:rPr lang="th-TH" dirty="0" smtClean="0"/>
              <a:t>ของรายการเสื้อผ้าที่ซื้อของ</a:t>
            </a:r>
            <a:r>
              <a:rPr lang="en-US" dirty="0" smtClean="0"/>
              <a:t>ผู้ค้า</a:t>
            </a:r>
            <a:r>
              <a:rPr lang="en-US" dirty="0"/>
              <a:t>ปลีกเปิดดำเนินการสองสาขาแห่งหนึ่งในนิวยอร์กและอีกแห่งหนึ่งในลอสแองเจลิสในสี่ฤดูกาล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ผู้ค้าปลีกมีความสนใจในความน่าจะเป็นที่เกี่ยวข้องกับเสื้อผ้าสามชิ้นกล่าวคือ </a:t>
            </a:r>
            <a:r>
              <a:rPr lang="en-US" dirty="0">
                <a:solidFill>
                  <a:srgbClr val="0070C0"/>
                </a:solidFill>
              </a:rPr>
              <a:t>เสื้อโค้ทที่อบอุ่น</a:t>
            </a:r>
            <a:r>
              <a:rPr lang="en-US" dirty="0"/>
              <a:t>, </a:t>
            </a:r>
            <a:r>
              <a:rPr lang="en-US" dirty="0" err="1">
                <a:solidFill>
                  <a:srgbClr val="0070C0"/>
                </a:solidFill>
              </a:rPr>
              <a:t>เสื้อ</a:t>
            </a:r>
            <a:r>
              <a:rPr lang="en-US" dirty="0" err="1" smtClean="0">
                <a:solidFill>
                  <a:srgbClr val="0070C0"/>
                </a:solidFill>
              </a:rPr>
              <a:t>ธุรกิจ</a:t>
            </a:r>
            <a:r>
              <a:rPr lang="th-TH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และ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กางเกงขาสั้นเบอร์มิวดา</a:t>
            </a:r>
            <a:r>
              <a:rPr lang="en-US" dirty="0"/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คำถามที่น่าสนใจ ได้แก่ </a:t>
            </a:r>
            <a:r>
              <a:rPr lang="en-US" dirty="0" err="1">
                <a:solidFill>
                  <a:srgbClr val="FF0000"/>
                </a:solidFill>
              </a:rPr>
              <a:t>น้ำหนักผ้า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ของ</a:t>
            </a:r>
            <a:r>
              <a:rPr lang="th-TH" dirty="0" smtClean="0"/>
              <a:t>ชนิด</a:t>
            </a:r>
            <a:r>
              <a:rPr lang="en-US" dirty="0" err="1" smtClean="0"/>
              <a:t>ของ</a:t>
            </a:r>
            <a:r>
              <a:rPr lang="en-US" dirty="0" err="1"/>
              <a:t>เสื้อผ้า</a:t>
            </a:r>
            <a:r>
              <a:rPr lang="en-US" dirty="0"/>
              <a:t> (</a:t>
            </a:r>
            <a:r>
              <a:rPr lang="en-US" dirty="0" err="1" smtClean="0"/>
              <a:t>เบา</a:t>
            </a:r>
            <a:r>
              <a:rPr lang="en-US" dirty="0" smtClean="0"/>
              <a:t>, </a:t>
            </a:r>
            <a:r>
              <a:rPr lang="en-US" dirty="0" err="1" smtClean="0"/>
              <a:t>กลาง</a:t>
            </a:r>
            <a:r>
              <a:rPr lang="en-US" dirty="0" err="1"/>
              <a:t>หรือหนัก</a:t>
            </a:r>
            <a:r>
              <a:rPr lang="en-US" dirty="0"/>
              <a:t>) และ </a:t>
            </a:r>
            <a:r>
              <a:rPr lang="en-US" dirty="0" err="1">
                <a:solidFill>
                  <a:srgbClr val="FF0000"/>
                </a:solidFill>
              </a:rPr>
              <a:t>สี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ของ</a:t>
            </a:r>
            <a:r>
              <a:rPr lang="th-TH" dirty="0" smtClean="0"/>
              <a:t>ชนิดเสื้อผ้า</a:t>
            </a:r>
            <a:r>
              <a:rPr lang="en-US" dirty="0" smtClean="0"/>
              <a:t> </a:t>
            </a:r>
            <a:r>
              <a:rPr lang="en-US" dirty="0"/>
              <a:t>(สว่าง, </a:t>
            </a:r>
            <a:r>
              <a:rPr lang="th-TH" dirty="0" smtClean="0"/>
              <a:t>ก</a:t>
            </a:r>
            <a:r>
              <a:rPr lang="en-US" dirty="0" err="1" smtClean="0"/>
              <a:t>ลาง</a:t>
            </a:r>
            <a:r>
              <a:rPr lang="en-US" dirty="0" err="1"/>
              <a:t>หรือมืด</a:t>
            </a:r>
            <a:r>
              <a:rPr lang="en-US" dirty="0"/>
              <a:t>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เครือข่ายแบบเบย์ที่เป็นตัวแทนของปัญหานั้นแสดงไว้ในภาพ</a:t>
            </a:r>
          </a:p>
        </p:txBody>
      </p:sp>
    </p:spTree>
    <p:extLst>
      <p:ext uri="{BB962C8B-B14F-4D97-AF65-F5344CB8AC3E}">
        <p14:creationId xmlns:p14="http://schemas.microsoft.com/office/powerpoint/2010/main" val="20082366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78AF09-D4B6-4979-B4C9-B8DAE627D9A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800" y="0"/>
            <a:ext cx="652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2644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ในรูป:</a:t>
                </a:r>
              </a:p>
              <a:p>
                <a:pPr marL="0" indent="0" algn="just">
                  <a:buNone/>
                </a:pPr>
                <a:endParaRPr lang="en-US" sz="1600" dirty="0"/>
              </a:p>
              <a:p>
                <a:pPr algn="just"/>
                <a:r>
                  <a:rPr lang="en-US" dirty="0"/>
                  <a:t>Node A </a:t>
                </a:r>
                <a:r>
                  <a:rPr lang="en-US" dirty="0" err="1" smtClean="0"/>
                  <a:t>เป็น</a:t>
                </a:r>
                <a:r>
                  <a:rPr lang="th-TH" dirty="0" smtClean="0"/>
                  <a:t>ตัวนำ </a:t>
                </a:r>
                <a:r>
                  <a:rPr lang="en-US" dirty="0" smtClean="0"/>
                  <a:t>(parent) </a:t>
                </a:r>
                <a:r>
                  <a:rPr lang="en-US" dirty="0" err="1" smtClean="0"/>
                  <a:t>หรือ</a:t>
                </a:r>
                <a:r>
                  <a:rPr lang="en-US" dirty="0" err="1"/>
                  <a:t>บรรพบุรุษของ</a:t>
                </a:r>
                <a:r>
                  <a:rPr lang="en-US" dirty="0"/>
                  <a:t> Node X และ Node X เป็นผู้สืบทอดของ Node A</a:t>
                </a:r>
              </a:p>
              <a:p>
                <a:pPr algn="just"/>
                <a:r>
                  <a:rPr lang="en-US" dirty="0"/>
                  <a:t>ความสัมพันธ์ภายในของตัวแปรในเครือข่ายแบบเบย์มีดังต่อไปนี้: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998" t="-3399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28954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ผู้ค้าปลีกมีห้าตัวแปร: </a:t>
            </a:r>
            <a:r>
              <a:rPr lang="en-US" dirty="0">
                <a:solidFill>
                  <a:srgbClr val="0070C0"/>
                </a:solidFill>
              </a:rPr>
              <a:t>ฤดู</a:t>
            </a:r>
            <a:r>
              <a:rPr lang="en-US" dirty="0"/>
              <a:t>, </a:t>
            </a:r>
            <a:r>
              <a:rPr lang="en-US" dirty="0" err="1">
                <a:solidFill>
                  <a:srgbClr val="0070C0"/>
                </a:solidFill>
              </a:rPr>
              <a:t>ที่ตั้ง</a:t>
            </a:r>
            <a:r>
              <a:rPr lang="en-US" dirty="0" smtClean="0">
                <a:solidFill>
                  <a:schemeClr val="accent1"/>
                </a:solidFill>
              </a:rPr>
              <a:t>,</a:t>
            </a:r>
            <a:r>
              <a:rPr lang="th-TH" dirty="0" smtClean="0">
                <a:solidFill>
                  <a:schemeClr val="accent1"/>
                </a:solidFill>
              </a:rPr>
              <a:t> </a:t>
            </a:r>
            <a:r>
              <a:rPr lang="th-TH" dirty="0" smtClean="0">
                <a:solidFill>
                  <a:schemeClr val="accent1"/>
                </a:solidFill>
              </a:rPr>
              <a:t>รายการ</a:t>
            </a:r>
            <a:r>
              <a:rPr lang="th-TH" dirty="0">
                <a:solidFill>
                  <a:schemeClr val="accent1"/>
                </a:solidFill>
              </a:rPr>
              <a:t>เสื้อผ้าที่ซื้อ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น้ำหนักผ้า</a:t>
            </a:r>
            <a:r>
              <a:rPr lang="en-US" dirty="0"/>
              <a:t>และ </a:t>
            </a:r>
            <a:r>
              <a:rPr lang="en-US" dirty="0">
                <a:solidFill>
                  <a:srgbClr val="0070C0"/>
                </a:solidFill>
              </a:rPr>
              <a:t>สี</a:t>
            </a:r>
            <a:r>
              <a:rPr lang="en-US" dirty="0"/>
              <a:t> และ </a:t>
            </a:r>
            <a:r>
              <a:rPr lang="en-US" dirty="0">
                <a:solidFill>
                  <a:srgbClr val="FF0000"/>
                </a:solidFill>
              </a:rPr>
              <a:t>ลำดับตรรกะ</a:t>
            </a:r>
            <a:r>
              <a:rPr lang="en-US" dirty="0"/>
              <a:t> ของห้าตัวแปรเหล่านี้ในเครือข่ายควรเป็น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</a:rPr>
              <a:t>ฤดูกาลสถานที่ตั้ง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th-TH" dirty="0" smtClean="0">
                <a:solidFill>
                  <a:srgbClr val="00B050"/>
                </a:solidFill>
              </a:rPr>
              <a:t>รายการ</a:t>
            </a:r>
            <a:r>
              <a:rPr lang="th-TH" dirty="0">
                <a:solidFill>
                  <a:srgbClr val="00B050"/>
                </a:solidFill>
              </a:rPr>
              <a:t>เสื้อผ้าที่ซื้อ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น้ำหนักผ้า, สี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/>
              <a:t>ซึ่งใน:</a:t>
            </a:r>
          </a:p>
          <a:p>
            <a:pPr lvl="1" algn="just"/>
            <a:r>
              <a:rPr lang="en-US" sz="2800" dirty="0"/>
              <a:t>ฤดูกาลและสถานที่ตั้งเป็นอิสระ</a:t>
            </a:r>
          </a:p>
          <a:p>
            <a:pPr lvl="1" algn="just"/>
            <a:r>
              <a:rPr lang="en-US" sz="2800" dirty="0"/>
              <a:t>น้ำหนักผ้าและสีมีความเป็นอิสระ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7298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rgbClr val="0070C0"/>
                </a:solidFill>
              </a:rPr>
              <a:t>สมมติฐาน: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สีเป็นไปตามเงื่อนไขของ</a:t>
            </a:r>
            <a:r>
              <a:rPr lang="en-US" dirty="0" err="1" smtClean="0"/>
              <a:t>ฤดูกาล</a:t>
            </a:r>
            <a:r>
              <a:rPr lang="th-TH" dirty="0" smtClean="0"/>
              <a:t> </a:t>
            </a:r>
            <a:r>
              <a:rPr lang="en-US" dirty="0" err="1" smtClean="0"/>
              <a:t>และ</a:t>
            </a:r>
            <a:r>
              <a:rPr lang="th-TH" dirty="0" smtClean="0"/>
              <a:t> </a:t>
            </a:r>
            <a:r>
              <a:rPr lang="th-TH" dirty="0" smtClean="0"/>
              <a:t>รายการ</a:t>
            </a:r>
            <a:r>
              <a:rPr lang="th-TH" dirty="0"/>
              <a:t>เสื้อผ้าที่ซื้อ</a:t>
            </a: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สีมีเงื่อนไขเป็นอิสระจากน้ำหนักของ</a:t>
            </a:r>
            <a:r>
              <a:rPr lang="en-US" dirty="0" err="1" smtClean="0"/>
              <a:t>ผ้า</a:t>
            </a:r>
            <a:r>
              <a:rPr lang="th-TH" dirty="0"/>
              <a:t> </a:t>
            </a:r>
            <a:r>
              <a:rPr lang="th-TH" dirty="0" smtClean="0"/>
              <a:t>และ รายการ</a:t>
            </a:r>
            <a:r>
              <a:rPr lang="th-TH" dirty="0" smtClean="0"/>
              <a:t>เสื้อผ้าที่ซื้อ</a:t>
            </a:r>
            <a:r>
              <a:rPr lang="en-US" dirty="0" smtClean="0"/>
              <a:t> </a:t>
            </a: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สีไม่ขึ้นอยู่กับสถานที่ตามเงื่อนไขที่</a:t>
            </a:r>
            <a:r>
              <a:rPr lang="en-US" dirty="0" err="1" smtClean="0"/>
              <a:t>กำหนด</a:t>
            </a:r>
            <a:r>
              <a:rPr lang="th-TH" dirty="0" smtClean="0"/>
              <a:t> และ รายการเสื้อผ้าที่ซื้อ</a:t>
            </a:r>
            <a:r>
              <a:rPr lang="en-US" dirty="0" smtClean="0"/>
              <a:t> </a:t>
            </a: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น้ำหนักผ้าไม่ขึ้นอยู่กับเงื่อนไขของ</a:t>
            </a:r>
            <a:r>
              <a:rPr lang="en-US" dirty="0" err="1" smtClean="0"/>
              <a:t>สี</a:t>
            </a:r>
            <a:r>
              <a:rPr lang="th-TH" dirty="0"/>
              <a:t> และ รายการเสื้อผ้าที่ซื้อ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น้ำหนัก</a:t>
            </a:r>
            <a:r>
              <a:rPr lang="en-US" dirty="0" err="1"/>
              <a:t>ผ้าไม่ขึ้นอยู่กับเงื่อนไขของ</a:t>
            </a:r>
            <a:r>
              <a:rPr lang="en-US" dirty="0" err="1" smtClean="0"/>
              <a:t>สถานที่</a:t>
            </a:r>
            <a:r>
              <a:rPr lang="th-TH" dirty="0"/>
              <a:t> และ รายการเสื้อผ้าที่ซื้อ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น้ำหนัก</a:t>
            </a:r>
            <a:r>
              <a:rPr lang="en-US" dirty="0"/>
              <a:t>ของผ้าขึ้นอยู่กับเงื่อนไขของ</a:t>
            </a:r>
            <a:r>
              <a:rPr lang="en-US" dirty="0" smtClean="0"/>
              <a:t>ฤดูกาล</a:t>
            </a:r>
            <a:r>
              <a:rPr lang="th-TH" dirty="0" smtClean="0"/>
              <a:t> และ รายการเสื้อผ้าที่ซื้อ</a:t>
            </a: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ฤดูกาล</a:t>
            </a:r>
            <a:r>
              <a:rPr lang="en-US" dirty="0" err="1" smtClean="0"/>
              <a:t>และ</a:t>
            </a:r>
            <a:r>
              <a:rPr lang="en-US" dirty="0" err="1"/>
              <a:t>สถานที่ต่างๆ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โดยไม่มีเงื่อนไข</a:t>
            </a:r>
            <a:r>
              <a:rPr lang="en-US" dirty="0"/>
              <a:t> อิสระ (</a:t>
            </a:r>
            <a:r>
              <a:rPr lang="en-US" dirty="0" err="1"/>
              <a:t>เพราะทั้งสองโหนดไม่มี</a:t>
            </a:r>
            <a:r>
              <a:rPr lang="en-US" dirty="0" err="1" smtClean="0"/>
              <a:t>ผู้ปกครองparent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3858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en-US" i="1" u="sng" dirty="0" err="1">
                    <a:solidFill>
                      <a:srgbClr val="00B050"/>
                    </a:solidFill>
                  </a:rPr>
                  <a:t>วิธีค้นหาความน่าจะเป็นโดยใช้</a:t>
                </a:r>
                <a:r>
                  <a:rPr lang="en-US" i="1" u="sng" dirty="0">
                    <a:solidFill>
                      <a:srgbClr val="00B050"/>
                    </a:solidFill>
                  </a:rPr>
                  <a:t> </a:t>
                </a:r>
                <a:r>
                  <a:rPr lang="en-US" i="1" u="sng" dirty="0" smtClean="0">
                    <a:solidFill>
                      <a:srgbClr val="00B050"/>
                    </a:solidFill>
                  </a:rPr>
                  <a:t>BBNs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dirty="0" err="1"/>
                  <a:t>ค้นหาความน่าจะเป็นที่การซื้อที่เกี่ยวข้องกับกางเกงขาสั้น</a:t>
                </a:r>
                <a:r>
                  <a:rPr lang="en-US" dirty="0" err="1" smtClean="0"/>
                  <a:t>ผ้า</a:t>
                </a:r>
                <a:r>
                  <a:rPr lang="th-TH" dirty="0" smtClean="0"/>
                  <a:t>เบา</a:t>
                </a:r>
                <a:r>
                  <a:rPr lang="en-US" dirty="0" err="1" smtClean="0"/>
                  <a:t>สี</a:t>
                </a:r>
                <a:r>
                  <a:rPr lang="th-TH" dirty="0" smtClean="0"/>
                  <a:t>ธรรมดา โดยกางเกง</a:t>
                </a:r>
                <a:r>
                  <a:rPr lang="en-US" dirty="0" err="1" smtClean="0"/>
                  <a:t>เบอร์</a:t>
                </a:r>
                <a:r>
                  <a:rPr lang="en-US" dirty="0" err="1"/>
                  <a:t>มิว</a:t>
                </a:r>
                <a:r>
                  <a:rPr lang="en-US" dirty="0" err="1" smtClean="0"/>
                  <a:t>ดา</a:t>
                </a:r>
                <a:r>
                  <a:rPr lang="th-TH" dirty="0" smtClean="0"/>
                  <a:t>ถูก</a:t>
                </a:r>
                <a:r>
                  <a:rPr lang="en-US" dirty="0" err="1" smtClean="0"/>
                  <a:t>ซื้อ</a:t>
                </a:r>
                <a:r>
                  <a:rPr lang="en-US" dirty="0" err="1"/>
                  <a:t>ในนิวยอร์กในฤดูหนาว</a:t>
                </a: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2600" i="1" dirty="0"/>
              </a:p>
              <a:p>
                <a:pPr marL="0" indent="0" algn="just">
                  <a:buNone/>
                </a:pP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/>
              </a:p>
              <a:p>
                <a:pPr marL="0" indent="0" algn="just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001</m:t>
                    </m:r>
                  </m:oMath>
                </a14:m>
                <a:endParaRPr lang="en-US" sz="2400" dirty="0"/>
              </a:p>
              <a:p>
                <a:pPr marL="0" indent="0" algn="just">
                  <a:buNone/>
                </a:pPr>
                <a:r>
                  <a:rPr lang="en-US" sz="2400" dirty="0"/>
                  <a:t> 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410" t="-4249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90934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lvl="0" indent="0">
                  <a:buNone/>
                </a:pPr>
                <a:r>
                  <a:rPr lang="en-US" dirty="0"/>
                  <a:t>2. ค้นหาความน่าจะเป็นก่อนหน้าของเสื้อโค้ทที่อบอุ่น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=0.2525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611" t="-3235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91156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buNone/>
                </a:pPr>
                <a:r>
                  <a:rPr lang="en-US" dirty="0"/>
                  <a:t>3. ค้นหาความน่าจะเป็นหลังที่ซื้อในฤดูหนาวเนื่องจากเป็นการซื้อเสื้อโค้ทที่อบอุ่น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th-TH" dirty="0"/>
                  <a:t>โดย</a:t>
                </a:r>
                <a:r>
                  <a:rPr lang="en-US" dirty="0"/>
                  <a:t>	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00" t="-2941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71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ฟังก์ชั่นระยะทาง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noFill/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ระยะทางแบบยุคลิด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b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ฟังก์ชั่นระยะทางที่ใช้กันมากที่สุด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𝐸𝑢𝑐𝑙𝑖𝑑𝑒𝑎𝑛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โดย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เป็นตัวแทนของ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h-TH" dirty="0"/>
                  <a:t> </a:t>
                </a:r>
                <a:r>
                  <a:rPr lang="en-US" dirty="0" err="1"/>
                  <a:t>ค่า</a:t>
                </a:r>
                <a:r>
                  <a:rPr lang="th-TH" dirty="0"/>
                  <a:t>คุณสมบัติ</a:t>
                </a:r>
                <a:r>
                  <a:rPr lang="en-US" dirty="0" err="1"/>
                  <a:t>ของทั้ง</a:t>
                </a:r>
                <a:r>
                  <a:rPr lang="en-US" dirty="0" err="1" smtClean="0"/>
                  <a:t>สอง</a:t>
                </a:r>
                <a:r>
                  <a:rPr lang="th-TH" dirty="0" smtClean="0"/>
                  <a:t>ชุด</a:t>
                </a:r>
                <a:r>
                  <a:rPr lang="en-US" dirty="0" err="1" smtClean="0"/>
                  <a:t>บันทึก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3399" b="-3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046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05281"/>
                <a:ext cx="10372150" cy="4436378"/>
              </a:xfrm>
            </p:spPr>
            <p:txBody>
              <a:bodyPr>
                <a:normAutofit fontScale="55000" lnSpcReduction="20000"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𝑎𝑛𝑦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h-TH" dirty="0"/>
              </a:p>
              <a:p>
                <a:pPr marL="0" indent="0">
                  <a:buNone/>
                </a:pPr>
                <a:r>
                  <a:rPr lang="en-US" dirty="0"/>
                  <a:t>ซึ่งใน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			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06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			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045</m:t>
                    </m:r>
                  </m:oMath>
                </a14:m>
                <a:r>
                  <a:rPr lang="en-US" dirty="0"/>
                  <a:t>                                              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ดังนั้น,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045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ดังนั้น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2525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4158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05281"/>
                <a:ext cx="10372150" cy="4436378"/>
              </a:xfrm>
              <a:blipFill>
                <a:blip r:embed="rId2"/>
                <a:stretch>
                  <a:fillRect l="-122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24388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แบบจำลองการประเมินมาตรการ</a:t>
            </a:r>
            <a:r>
              <a:rPr lang="en-US" dirty="0" err="1" smtClean="0"/>
              <a:t>สำหรับ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งาน</a:t>
            </a:r>
            <a:r>
              <a:rPr lang="en-US" dirty="0" err="1"/>
              <a:t>การจำแนกประเภท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พิจารณาผลการจำแนกว่ารายได้ของบุคคลนั้น</a:t>
                </a:r>
                <a:r>
                  <a:rPr lang="en-US" dirty="0" err="1"/>
                  <a:t>ต่ำ</a:t>
                </a:r>
                <a:r>
                  <a:rPr lang="th-TH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≤$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หรือสูง</a:t>
                </a:r>
                <a:r>
                  <a:rPr lang="en-US" dirty="0"/>
                  <a:t> (&gt;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รายงานใน</a:t>
                </a:r>
                <a:r>
                  <a:rPr lang="en-US" dirty="0" err="1" smtClean="0"/>
                  <a:t>ตารางดังต่อไปนี้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th-TH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(พิจารณา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ที่</a:t>
                </a:r>
                <a:r>
                  <a:rPr lang="th-TH" sz="2000" dirty="0"/>
                  <a:t>เป็น</a:t>
                </a:r>
                <a:r>
                  <a:rPr lang="en-US" sz="2000" dirty="0" err="1"/>
                  <a:t>ลบ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(0)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และ</a:t>
                </a:r>
                <a:r>
                  <a:rPr lang="th-TH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th-TH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sz="2000" dirty="0"/>
                  <a:t>ที่</a:t>
                </a:r>
                <a:r>
                  <a:rPr lang="en-US" sz="2000" dirty="0"/>
                  <a:t>เป็นบวก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(1)</a:t>
                </a:r>
                <a:r>
                  <a:rPr lang="en-US" sz="2000" dirty="0"/>
                  <a:t> 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4391" b="-2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FA92D45-3ACC-4A84-877C-28F7FB9986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6299512"/>
                  </p:ext>
                </p:extLst>
              </p:nvPr>
            </p:nvGraphicFramePr>
            <p:xfrm>
              <a:off x="2428240" y="3010694"/>
              <a:ext cx="7680961" cy="2274225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1624819">
                      <a:extLst>
                        <a:ext uri="{9D8B030D-6E8A-4147-A177-3AD203B41FA5}">
                          <a16:colId xmlns:a16="http://schemas.microsoft.com/office/drawing/2014/main" val="3657968743"/>
                        </a:ext>
                      </a:extLst>
                    </a:gridCol>
                    <a:gridCol w="1624819">
                      <a:extLst>
                        <a:ext uri="{9D8B030D-6E8A-4147-A177-3AD203B41FA5}">
                          <a16:colId xmlns:a16="http://schemas.microsoft.com/office/drawing/2014/main" val="3935297531"/>
                        </a:ext>
                      </a:extLst>
                    </a:gridCol>
                    <a:gridCol w="1624819">
                      <a:extLst>
                        <a:ext uri="{9D8B030D-6E8A-4147-A177-3AD203B41FA5}">
                          <a16:colId xmlns:a16="http://schemas.microsoft.com/office/drawing/2014/main" val="1453034476"/>
                        </a:ext>
                      </a:extLst>
                    </a:gridCol>
                    <a:gridCol w="1403252">
                      <a:extLst>
                        <a:ext uri="{9D8B030D-6E8A-4147-A177-3AD203B41FA5}">
                          <a16:colId xmlns:a16="http://schemas.microsoft.com/office/drawing/2014/main" val="1622590364"/>
                        </a:ext>
                      </a:extLst>
                    </a:gridCol>
                    <a:gridCol w="1403252">
                      <a:extLst>
                        <a:ext uri="{9D8B030D-6E8A-4147-A177-3AD203B41FA5}">
                          <a16:colId xmlns:a16="http://schemas.microsoft.com/office/drawing/2014/main" val="894904893"/>
                        </a:ext>
                      </a:extLst>
                    </a:gridCol>
                  </a:tblGrid>
                  <a:tr h="454845">
                    <a:tc rowSpan="2"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หมวดที่คาดการณ์ไว้</a:t>
                          </a:r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รวม</a:t>
                          </a:r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3982148"/>
                      </a:ext>
                    </a:extLst>
                  </a:tr>
                  <a:tr h="454845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1491652"/>
                      </a:ext>
                    </a:extLst>
                  </a:tr>
                  <a:tr h="454845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หมวดหมู่จริง</a:t>
                          </a:r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18197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819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19016</a:t>
                          </a:r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65041056"/>
                      </a:ext>
                    </a:extLst>
                  </a:tr>
                  <a:tr h="45484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2,561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3,423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5984</a:t>
                          </a:r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69938275"/>
                      </a:ext>
                    </a:extLst>
                  </a:tr>
                  <a:tr h="454845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</a:rPr>
                            <a:t>รวม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20758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4242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25,000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944273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FA92D45-3ACC-4A84-877C-28F7FB9986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6299512"/>
                  </p:ext>
                </p:extLst>
              </p:nvPr>
            </p:nvGraphicFramePr>
            <p:xfrm>
              <a:off x="2428240" y="3010694"/>
              <a:ext cx="7680961" cy="2274225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1624819">
                      <a:extLst>
                        <a:ext uri="{9D8B030D-6E8A-4147-A177-3AD203B41FA5}">
                          <a16:colId xmlns:a16="http://schemas.microsoft.com/office/drawing/2014/main" val="3657968743"/>
                        </a:ext>
                      </a:extLst>
                    </a:gridCol>
                    <a:gridCol w="1624819">
                      <a:extLst>
                        <a:ext uri="{9D8B030D-6E8A-4147-A177-3AD203B41FA5}">
                          <a16:colId xmlns:a16="http://schemas.microsoft.com/office/drawing/2014/main" val="3935297531"/>
                        </a:ext>
                      </a:extLst>
                    </a:gridCol>
                    <a:gridCol w="1624819">
                      <a:extLst>
                        <a:ext uri="{9D8B030D-6E8A-4147-A177-3AD203B41FA5}">
                          <a16:colId xmlns:a16="http://schemas.microsoft.com/office/drawing/2014/main" val="1453034476"/>
                        </a:ext>
                      </a:extLst>
                    </a:gridCol>
                    <a:gridCol w="1403252">
                      <a:extLst>
                        <a:ext uri="{9D8B030D-6E8A-4147-A177-3AD203B41FA5}">
                          <a16:colId xmlns:a16="http://schemas.microsoft.com/office/drawing/2014/main" val="1622590364"/>
                        </a:ext>
                      </a:extLst>
                    </a:gridCol>
                    <a:gridCol w="1403252">
                      <a:extLst>
                        <a:ext uri="{9D8B030D-6E8A-4147-A177-3AD203B41FA5}">
                          <a16:colId xmlns:a16="http://schemas.microsoft.com/office/drawing/2014/main" val="894904893"/>
                        </a:ext>
                      </a:extLst>
                    </a:gridCol>
                  </a:tblGrid>
                  <a:tr h="454845">
                    <a:tc rowSpan="2"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หมวดที่คาดการณ์ไว้</a:t>
                          </a:r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รวม</a:t>
                          </a:r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3982148"/>
                      </a:ext>
                    </a:extLst>
                  </a:tr>
                  <a:tr h="454845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99225" t="-119444" r="-171318" b="-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50909" t="-119444" r="-100909" b="-3222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1491652"/>
                      </a:ext>
                    </a:extLst>
                  </a:tr>
                  <a:tr h="454845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หมวดหมู่จริง</a:t>
                          </a:r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781" t="-219444" r="-273438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18197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819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19016</a:t>
                          </a:r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65041056"/>
                      </a:ext>
                    </a:extLst>
                  </a:tr>
                  <a:tr h="45484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781" t="-319444" r="-273438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2,561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3,423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5984</a:t>
                          </a:r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69938275"/>
                      </a:ext>
                    </a:extLst>
                  </a:tr>
                  <a:tr h="454845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</a:rPr>
                            <a:t>รวม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20758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4242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25,000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944273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882909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แบบจำลองการประเมินมาตรการ</a:t>
            </a:r>
            <a:r>
              <a:rPr lang="en-US" dirty="0" err="1" smtClean="0"/>
              <a:t>สำหรับ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งาน</a:t>
            </a:r>
            <a:r>
              <a:rPr lang="en-US" dirty="0" err="1"/>
              <a:t>การจำแนกประเภท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74801"/>
            <a:ext cx="10372150" cy="44668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ประสิทธิภาพของโมเดลการจำแนกประเภทสามารถประเมินได้ผ่านมาตรการบางอย่าง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u="sng" dirty="0"/>
              <a:t>ข้อความ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th-TH" dirty="0" smtClean="0"/>
              <a:t>TN</a:t>
            </a:r>
            <a:r>
              <a:rPr lang="en-US" dirty="0" smtClean="0"/>
              <a:t> </a:t>
            </a:r>
            <a:r>
              <a:rPr lang="en-US" dirty="0"/>
              <a:t>: จำนวนเชิงลบที่แท้จริง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th-TH" dirty="0" smtClean="0"/>
              <a:t>FN</a:t>
            </a:r>
            <a:r>
              <a:rPr lang="en-US" dirty="0"/>
              <a:t>: จำนวนเชิงลบที่ผิดพลาด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th-TH" dirty="0" smtClean="0"/>
              <a:t>TP</a:t>
            </a:r>
            <a:r>
              <a:rPr lang="en-US" dirty="0" smtClean="0"/>
              <a:t> </a:t>
            </a:r>
            <a:r>
              <a:rPr lang="en-US" dirty="0"/>
              <a:t>: จำนวนการบวกที่แท้จริง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th-TH" dirty="0" smtClean="0"/>
              <a:t>FP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จำนวนการบวกที่</a:t>
            </a:r>
            <a:r>
              <a:rPr lang="en-US" dirty="0" err="1" smtClean="0"/>
              <a:t>ผิด</a:t>
            </a:r>
            <a:r>
              <a:rPr lang="th-TH" dirty="0" smtClean="0"/>
              <a:t>พลาด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และ</a:t>
            </a:r>
          </a:p>
          <a:p>
            <a:pPr marL="0" indent="0">
              <a:buNone/>
            </a:pPr>
            <a:r>
              <a:rPr lang="th-TH" dirty="0" smtClean="0"/>
              <a:t>	TAN </a:t>
            </a:r>
            <a:r>
              <a:rPr lang="th-TH" dirty="0"/>
              <a:t>= </a:t>
            </a:r>
            <a:r>
              <a:rPr lang="th-TH" dirty="0" smtClean="0"/>
              <a:t>ผล</a:t>
            </a:r>
            <a:r>
              <a:rPr lang="en-US" dirty="0" err="1" smtClean="0"/>
              <a:t>รวม</a:t>
            </a:r>
            <a:r>
              <a:rPr lang="en-US" dirty="0" err="1"/>
              <a:t>เชิงลบจริง</a:t>
            </a:r>
            <a:r>
              <a:rPr lang="en-US" dirty="0"/>
              <a:t> </a:t>
            </a:r>
            <a:r>
              <a:rPr lang="th-TH" dirty="0"/>
              <a:t> = TN + FP</a:t>
            </a:r>
            <a:endParaRPr lang="en-US" dirty="0"/>
          </a:p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/>
              <a:t>TAP </a:t>
            </a:r>
            <a:r>
              <a:rPr lang="th-TH" dirty="0" smtClean="0"/>
              <a:t>= ผล</a:t>
            </a:r>
            <a:r>
              <a:rPr lang="en-US" dirty="0" err="1"/>
              <a:t>รวมจริง</a:t>
            </a:r>
            <a:r>
              <a:rPr lang="en-US" dirty="0" err="1"/>
              <a:t>ทั้งหมด</a:t>
            </a:r>
            <a:r>
              <a:rPr lang="th-TH" dirty="0"/>
              <a:t> =</a:t>
            </a:r>
            <a:r>
              <a:rPr lang="en-US" dirty="0"/>
              <a:t> </a:t>
            </a:r>
            <a:r>
              <a:rPr lang="th-TH" dirty="0"/>
              <a:t>FN + TP</a:t>
            </a:r>
            <a:endParaRPr lang="en-US" dirty="0"/>
          </a:p>
          <a:p>
            <a:pPr marL="0" indent="0">
              <a:buNone/>
            </a:pPr>
            <a:r>
              <a:rPr lang="th-TH" dirty="0" smtClean="0"/>
              <a:t>	TPN </a:t>
            </a:r>
            <a:r>
              <a:rPr lang="th-TH" dirty="0"/>
              <a:t>=</a:t>
            </a:r>
            <a:r>
              <a:rPr lang="en-US" dirty="0"/>
              <a:t> </a:t>
            </a:r>
            <a:r>
              <a:rPr lang="en-US" dirty="0" smtClean="0"/>
              <a:t>คาดการณ์</a:t>
            </a:r>
            <a:r>
              <a:rPr lang="en-US" dirty="0"/>
              <a:t>เชิงลบทั้งหมด </a:t>
            </a:r>
            <a:r>
              <a:rPr lang="th-TH" dirty="0"/>
              <a:t>= TN + FN</a:t>
            </a:r>
            <a:endParaRPr lang="en-US" dirty="0"/>
          </a:p>
          <a:p>
            <a:pPr marL="0" indent="0">
              <a:buNone/>
            </a:pPr>
            <a:r>
              <a:rPr lang="th-TH" dirty="0" smtClean="0"/>
              <a:t>	TPP =</a:t>
            </a:r>
            <a:r>
              <a:rPr lang="en-US" dirty="0" err="1"/>
              <a:t>คาดการณ์</a:t>
            </a:r>
            <a:r>
              <a:rPr lang="en-US" dirty="0" err="1" smtClean="0"/>
              <a:t>เชิง</a:t>
            </a:r>
            <a:r>
              <a:rPr lang="th-TH" dirty="0" smtClean="0"/>
              <a:t>บวก</a:t>
            </a:r>
            <a:r>
              <a:rPr lang="en-US" dirty="0" err="1" smtClean="0"/>
              <a:t>ทั้งหมด</a:t>
            </a:r>
            <a:r>
              <a:rPr lang="en-US" dirty="0" smtClean="0"/>
              <a:t> </a:t>
            </a:r>
            <a:r>
              <a:rPr lang="th-TH" dirty="0"/>
              <a:t>= TP + FP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โดยให้ </a:t>
            </a:r>
            <a:r>
              <a:rPr lang="th-TH" dirty="0" smtClean="0"/>
              <a:t>	N </a:t>
            </a:r>
            <a:r>
              <a:rPr lang="th-TH" dirty="0"/>
              <a:t>= TN + FN + TP + FP</a:t>
            </a:r>
            <a:r>
              <a:rPr lang="en-US" dirty="0"/>
              <a:t>: ผลรวมที่ยิ่งใหญ่ของการนับ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2295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แบบจำลองการประเมินมาตรการ</a:t>
            </a:r>
            <a:r>
              <a:rPr lang="en-US" dirty="0" err="1" smtClean="0"/>
              <a:t>สำหรับ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งาน</a:t>
            </a:r>
            <a:r>
              <a:rPr lang="en-US" dirty="0" err="1"/>
              <a:t>การจำแนกประเภท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3300" b="1" dirty="0">
                    <a:solidFill>
                      <a:srgbClr val="FF0000"/>
                    </a:solidFill>
                  </a:rPr>
                  <a:t>ความแม่นยำและอัตราข้อผิดพลาดโดยรวม</a:t>
                </a:r>
                <a:endParaRPr lang="en-US" sz="33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3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3300" dirty="0"/>
              </a:p>
              <a:p>
                <a:pPr marL="0" indent="0">
                  <a:buNone/>
                </a:pPr>
                <a:r>
                  <a:rPr lang="en-US" sz="3300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h-TH" sz="33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𝑂𝑣𝑒𝑟𝑎𝑙𝑙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𝐴𝑐𝑐𝑢𝑟𝑎𝑐𝑦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3300" dirty="0"/>
                  <a:t> </a:t>
                </a:r>
              </a:p>
              <a:p>
                <a:pPr marL="0" indent="0">
                  <a:buNone/>
                </a:pPr>
                <a:endParaRPr lang="th-TH" sz="3300" u="sng" dirty="0"/>
              </a:p>
              <a:p>
                <a:pPr marL="0" indent="0">
                  <a:buNone/>
                </a:pPr>
                <a:r>
                  <a:rPr lang="en-US" sz="3300" u="sng" dirty="0" err="1"/>
                  <a:t>ตัวอย่าง</a:t>
                </a:r>
                <a:r>
                  <a:rPr lang="en-US" sz="3300" dirty="0"/>
                  <a:t>: ใช้ข้อมูลในตาราง</a:t>
                </a:r>
              </a:p>
              <a:p>
                <a:pPr marL="0" indent="0">
                  <a:buNone/>
                </a:pPr>
                <a:r>
                  <a:rPr lang="en-US" sz="3300" dirty="0"/>
                  <a:t> </a:t>
                </a:r>
                <a:r>
                  <a:rPr lang="th-TH" sz="3300" dirty="0"/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𝐴𝑐𝑐𝑢𝑟𝑎𝑐𝑦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197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423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8648</m:t>
                    </m:r>
                  </m:oMath>
                </a14:m>
                <a:endParaRPr lang="en-US" sz="3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300" dirty="0"/>
                        <m:t> </m:t>
                      </m:r>
                    </m:oMath>
                  </m:oMathPara>
                </a14:m>
                <a:endParaRPr lang="en-US" sz="3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𝑂𝑣𝑒𝑟𝑎𝑙𝑙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1352</m:t>
                      </m:r>
                    </m:oMath>
                  </m:oMathPara>
                </a14:m>
                <a:endParaRPr lang="en-US" sz="33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367" t="-1765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02561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แบบจำลองการประเมินมาตรการ</a:t>
            </a:r>
            <a:r>
              <a:rPr lang="en-US" dirty="0" err="1" smtClean="0"/>
              <a:t>สำหรับ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งาน</a:t>
            </a:r>
            <a:r>
              <a:rPr lang="en-US" dirty="0" err="1"/>
              <a:t>การจำแนกประเภท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ความไวและ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ความจำเพาะ</a:t>
                </a:r>
                <a:r>
                  <a:rPr lang="th-TH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Sensitivity </a:t>
                </a:r>
                <a:r>
                  <a:rPr lang="en-US" dirty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Specificity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𝑆𝑒𝑛𝑠𝑖𝑡𝑖𝑣𝑖𝑡𝑦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𝑝𝑜𝑠𝑖𝑡𝑖𝑣𝑒𝑠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𝑝𝑜𝑠𝑖𝑡𝑖𝑣𝑒𝑠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𝑇𝐴𝑃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𝑆𝑝𝑒𝑐𝑖𝑓𝑖𝑐𝑖𝑡𝑦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𝑛𝑒𝑔𝑎𝑡𝑖𝑣𝑒𝑠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𝑛𝑒𝑔𝑎𝑡𝑖𝑣𝑒𝑠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𝑇𝐴𝑁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algn="just"/>
                <a:r>
                  <a:rPr lang="en-US" dirty="0" err="1"/>
                  <a:t>ความ</a:t>
                </a:r>
                <a:r>
                  <a:rPr lang="en-US" dirty="0" err="1" smtClean="0"/>
                  <a:t>ไว</a:t>
                </a:r>
                <a:r>
                  <a:rPr lang="th-TH" dirty="0" smtClean="0"/>
                  <a:t> </a:t>
                </a:r>
                <a:r>
                  <a:rPr lang="en-US" dirty="0" err="1" smtClean="0"/>
                  <a:t>เป็น</a:t>
                </a:r>
                <a:r>
                  <a:rPr lang="en-US" dirty="0" err="1"/>
                  <a:t>การวัดความสามารถของแบบจำลองเพื่อจัดประเภทเร็กคอร์ด</a:t>
                </a:r>
                <a:r>
                  <a:rPr lang="en-US" dirty="0"/>
                  <a:t>“ บวก” อย่างถูกต้อง”</a:t>
                </a:r>
              </a:p>
              <a:p>
                <a:pPr algn="just"/>
                <a:r>
                  <a:rPr lang="en-US" dirty="0" err="1" smtClean="0"/>
                  <a:t>ความจำเพาะ</a:t>
                </a:r>
                <a:r>
                  <a:rPr lang="th-TH" dirty="0" smtClean="0"/>
                  <a:t> </a:t>
                </a:r>
                <a:r>
                  <a:rPr lang="en-US" dirty="0" err="1" smtClean="0"/>
                  <a:t>เป็น</a:t>
                </a:r>
                <a:r>
                  <a:rPr lang="en-US" dirty="0" err="1"/>
                  <a:t>การวัดความสามารถของแบบจำลองในการจำแนกบันทึก</a:t>
                </a:r>
                <a:r>
                  <a:rPr lang="en-US" dirty="0"/>
                  <a:t>“ เชิงลบ” อย่างถูกต้อง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86993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แบบจำลองการประเมินมาตรการ</a:t>
            </a:r>
            <a:r>
              <a:rPr lang="en-US" dirty="0" err="1" smtClean="0"/>
              <a:t>สำหรับ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งาน</a:t>
            </a:r>
            <a:r>
              <a:rPr lang="en-US" dirty="0" err="1"/>
              <a:t>การจำแนกประเภท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54480"/>
                <a:ext cx="10372150" cy="485484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ใช้ข้อมูลในตาราง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𝑆𝑒𝑛𝑠𝑖𝑡𝑖𝑣𝑖𝑡𝑦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𝑝𝑜𝑠𝑖𝑡𝑖𝑣𝑒𝑠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𝑝𝑜𝑠𝑖𝑡𝑖𝑣𝑒𝑠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𝑇𝐴𝑃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423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984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5720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(ไม่ดี!)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𝑆𝑝𝑒𝑐𝑖𝑓𝑖𝑐𝑖𝑡𝑦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𝑛𝑒𝑔𝑎𝑡𝑖𝑣𝑒𝑠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𝑛𝑒𝑔𝑎𝑡𝑖𝑣𝑒𝑠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𝑇𝐴𝑁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197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016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9569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(ดี!)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algn="just"/>
                <a:r>
                  <a:rPr lang="en-US" dirty="0" err="1"/>
                  <a:t>ในบางสาขาความไวจะเรียกว่า</a:t>
                </a:r>
                <a:r>
                  <a:rPr lang="en-US" dirty="0"/>
                  <a:t> </a:t>
                </a:r>
                <a:r>
                  <a:rPr lang="en-US" i="1" dirty="0" smtClean="0"/>
                  <a:t>recall </a:t>
                </a:r>
                <a:r>
                  <a:rPr lang="en-US" dirty="0" err="1" smtClean="0"/>
                  <a:t>และ</a:t>
                </a:r>
                <a:r>
                  <a:rPr lang="en-US" dirty="0" err="1"/>
                  <a:t>รูปแบบการจำแนกที่ดีควรมี</a:t>
                </a:r>
                <a:r>
                  <a:rPr lang="en-US" dirty="0" err="1" smtClean="0"/>
                  <a:t>ความ</a:t>
                </a:r>
                <a:r>
                  <a:rPr lang="th-TH" dirty="0" smtClean="0"/>
                  <a:t>ไว</a:t>
                </a:r>
                <a:endParaRPr lang="en-US" dirty="0"/>
              </a:p>
              <a:p>
                <a:pPr algn="just"/>
                <a:r>
                  <a:rPr lang="en-US" dirty="0" err="1"/>
                  <a:t>นอกจาก</a:t>
                </a:r>
                <a:r>
                  <a:rPr lang="en-US" dirty="0" err="1" smtClean="0"/>
                  <a:t>ความ</a:t>
                </a:r>
                <a:r>
                  <a:rPr lang="th-TH" dirty="0" smtClean="0"/>
                  <a:t>ไว </a:t>
                </a:r>
                <a:r>
                  <a:rPr lang="en-US" dirty="0" err="1" smtClean="0"/>
                  <a:t>แล้วรู</a:t>
                </a:r>
                <a:r>
                  <a:rPr lang="en-US" dirty="0" err="1"/>
                  <a:t>ปแบบการจัดหมวดหมู่จำเป็นต้องเฉพาะเจาะจง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54480"/>
                <a:ext cx="10372150" cy="4854846"/>
              </a:xfrm>
              <a:blipFill>
                <a:blip r:embed="rId2"/>
                <a:stretch>
                  <a:fillRect l="-1234" t="-3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3972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แบบจำลองการประเมิน</a:t>
            </a:r>
            <a:r>
              <a:rPr lang="en-US" dirty="0" err="1" smtClean="0"/>
              <a:t>มาตรการ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สำหรับ</a:t>
            </a:r>
            <a:r>
              <a:rPr lang="en-US" dirty="0" err="1"/>
              <a:t>งานการจำแนกประเภท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ในตัวอย่างความไวไม่ดี แต่ความจำเพาะค่อนข้างดี โมเดลนั้นจะถือว่ายอมรับได้หรือไม่ขึ้นอยู่กับโดเมนของแอปพลิเคชัน ตัวอย่างเช่นหากใช้โมเดลสำหรับโดเมนแอปพลิเคชันเครดิตก็เป็นที่ยอมรับได้เนื่องจากมีความสำคัญมากกว่าในการระบุลูกค้าที่มีรายได้ต่ำ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1225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แบบจำลองการประเมิน</a:t>
            </a:r>
            <a:r>
              <a:rPr lang="en-US" dirty="0" err="1" smtClean="0"/>
              <a:t>มาตรการ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สำหรับงาน</a:t>
            </a:r>
            <a:r>
              <a:rPr lang="en-US" dirty="0" err="1"/>
              <a:t>การจำแนกประเภท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34161"/>
                <a:ext cx="10372150" cy="450749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FF0000"/>
                    </a:solidFill>
                  </a:rPr>
                  <a:t>อัตราบวก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เท็จ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และอัตราลบ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เท็จ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𝐹𝑎𝑙𝑠𝑒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𝑆𝑝𝑒𝑐𝑖𝑓𝑖𝑐𝑖𝑡𝑦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𝑇𝐴𝑁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𝐹𝑎𝑙𝑠𝑒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𝑁𝑒𝑔𝑎𝑡𝑖𝑣𝑒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𝑆𝑒𝑛𝑠𝑖𝑡𝑖𝑣𝑖𝑡𝑦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𝑇𝐴𝑃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u="sng" dirty="0"/>
                  <a:t>ตัวอย่าง</a:t>
                </a:r>
                <a:r>
                  <a:rPr lang="en-US" dirty="0"/>
                  <a:t>: ใช้ข้อมูลในตาราง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𝐹𝑎𝑙𝑠𝑒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0431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𝐹𝑎𝑙𝑠𝑒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𝑁𝑒𝑔𝑎𝑡𝑖𝑣𝑒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4280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err="1" smtClean="0"/>
                  <a:t>อัตราบวก</a:t>
                </a:r>
                <a:r>
                  <a:rPr lang="en-US" dirty="0" err="1"/>
                  <a:t>ที่ผิดพลาด</a:t>
                </a:r>
                <a:r>
                  <a:rPr lang="en-US" dirty="0" err="1" smtClean="0"/>
                  <a:t>ต่ำ</a:t>
                </a:r>
                <a:r>
                  <a:rPr lang="th-TH" dirty="0" smtClean="0"/>
                  <a:t>ของ</a:t>
                </a:r>
                <a:r>
                  <a:rPr lang="en-US" dirty="0" smtClean="0"/>
                  <a:t> </a:t>
                </a:r>
                <a:r>
                  <a:rPr lang="en-US" dirty="0"/>
                  <a:t>0.0431 บ่งชี้ว่าเราระบุรายได้ต่ำจริงอย่างไม่ถูกต้องเป็นรายได้สูงเพียง 4.31% ของเวลา </a:t>
                </a:r>
              </a:p>
              <a:p>
                <a:pPr marL="0" lvl="0" indent="0">
                  <a:buNone/>
                </a:pPr>
                <a:r>
                  <a:rPr lang="en-US" dirty="0" err="1" smtClean="0"/>
                  <a:t>อัตราลบ</a:t>
                </a:r>
                <a:r>
                  <a:rPr lang="en-US" dirty="0" err="1"/>
                  <a:t>ที่ผิดพลาดที่</a:t>
                </a:r>
                <a:r>
                  <a:rPr lang="en-US" dirty="0" err="1" smtClean="0"/>
                  <a:t>สูงมาก</a:t>
                </a:r>
                <a:r>
                  <a:rPr lang="th-TH" dirty="0" smtClean="0"/>
                  <a:t>ๆ</a:t>
                </a:r>
                <a:r>
                  <a:rPr lang="en-US" dirty="0" err="1" smtClean="0"/>
                  <a:t>ที่</a:t>
                </a:r>
                <a:r>
                  <a:rPr lang="en-US" dirty="0" smtClean="0"/>
                  <a:t> </a:t>
                </a:r>
                <a:r>
                  <a:rPr lang="en-US" dirty="0"/>
                  <a:t>0.4280 บ่งชี้ว่าเราระบุรายได้สูงจริงที่ไม่ถูกต้องเป็นรายได้ต่ำ 42.80% ของเวลา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34161"/>
                <a:ext cx="10372150" cy="4507498"/>
              </a:xfrm>
              <a:blipFill>
                <a:blip r:embed="rId2"/>
                <a:stretch>
                  <a:fillRect l="-999" t="-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30425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แบบจำลองการประเมินมาตรการ</a:t>
            </a:r>
            <a:r>
              <a:rPr lang="en-US" dirty="0" err="1" smtClean="0"/>
              <a:t>สำหรับ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งาน</a:t>
            </a:r>
            <a:r>
              <a:rPr lang="en-US" dirty="0" err="1"/>
              <a:t>การจำแนกประเภท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45921"/>
                <a:ext cx="10372150" cy="43957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สัดส่วนของ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ผลบวก</a:t>
                </a:r>
                <a:r>
                  <a:rPr lang="th-TH" b="1" dirty="0" smtClean="0">
                    <a:solidFill>
                      <a:srgbClr val="FF0000"/>
                    </a:solidFill>
                  </a:rPr>
                  <a:t>จริง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/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ผล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ลบ</a:t>
                </a:r>
                <a:r>
                  <a:rPr lang="th-TH" b="1" dirty="0" smtClean="0">
                    <a:solidFill>
                      <a:srgbClr val="FF0000"/>
                    </a:solidFill>
                  </a:rPr>
                  <a:t>จริง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&amp;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h-TH" b="1" dirty="0" smtClean="0">
                    <a:solidFill>
                      <a:srgbClr val="FF0000"/>
                    </a:solidFill>
                  </a:rPr>
                  <a:t>ที่</a:t>
                </a:r>
                <a:r>
                  <a:rPr lang="th-TH" b="1" dirty="0" smtClean="0">
                    <a:solidFill>
                      <a:srgbClr val="FF0000"/>
                    </a:solidFill>
                  </a:rPr>
                  <a:t>ผิดพลาดของบวก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/ </a:t>
                </a:r>
                <a:r>
                  <a:rPr lang="th-TH" b="1" dirty="0" smtClean="0">
                    <a:solidFill>
                      <a:srgbClr val="FF0000"/>
                    </a:solidFill>
                  </a:rPr>
                  <a:t>ลบ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𝑃𝑟𝑜𝑝𝑜𝑟𝑡𝑖𝑜𝑛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𝑃𝑜𝑠𝑖𝑡𝑖𝑣𝑒𝑠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𝑃𝑇𝑃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𝑃𝑟𝑜𝑝𝑜𝑟𝑡𝑖𝑜𝑛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𝑁𝑒𝑔𝑎𝑡𝑖𝑣𝑒𝑠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𝑃𝑇𝑁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𝑃𝑟𝑜𝑝𝑜𝑟𝑡𝑖𝑜𝑛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𝐹𝑎𝑙𝑠𝑒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𝑃𝑜𝑠𝑖𝑡𝑖𝑣𝑒𝑠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𝑃𝐹𝑃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𝑃𝑇𝑃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𝑃𝑟𝑜𝑝𝑜𝑟𝑡𝑖𝑜𝑛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𝐹𝑎𝑙𝑠𝑒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𝑁𝑒𝑔𝑎𝑡𝑖𝑣𝑒𝑠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𝑃𝐹𝑁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𝑃𝑇𝑁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𝑇𝑃𝑁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45921"/>
                <a:ext cx="10372150" cy="4395738"/>
              </a:xfrm>
              <a:blipFill>
                <a:blip r:embed="rId2"/>
                <a:stretch>
                  <a:fillRect l="-1410" t="-4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57885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แบบจำลองการประเมิน</a:t>
            </a:r>
            <a:r>
              <a:rPr lang="en-US" dirty="0" err="1" smtClean="0"/>
              <a:t>มาตรการ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สำหรับ</a:t>
            </a:r>
            <a:r>
              <a:rPr lang="en-US" dirty="0" err="1"/>
              <a:t>งานการจำแนกประเภท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ใช้ข้อมูลในตาราง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𝑃𝑇𝑃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8068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𝑃𝑇𝑁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8766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𝑃𝐹𝑃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1931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𝑃𝐹𝑁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1234</m:t>
                    </m:r>
                  </m:oMath>
                </a14:m>
                <a:endParaRPr lang="th-TH" dirty="0"/>
              </a:p>
              <a:p>
                <a:pPr marL="0" indent="0">
                  <a:buNone/>
                </a:pPr>
                <a:r>
                  <a:rPr lang="en-US" i="1" dirty="0" err="1">
                    <a:solidFill>
                      <a:srgbClr val="0070C0"/>
                    </a:solidFill>
                  </a:rPr>
                  <a:t>ความหมาย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n-US" dirty="0"/>
                  <a:t>มีความน่าจะเป็น 80.69% </a:t>
                </a:r>
                <a:r>
                  <a:rPr lang="en-US" dirty="0" err="1"/>
                  <a:t>ที่ลูกค้ามีรายได้สูงหากแบบจำลองนี้จัดว่า</a:t>
                </a:r>
                <a:r>
                  <a:rPr lang="th-TH" dirty="0"/>
                  <a:t> </a:t>
                </a:r>
                <a:r>
                  <a:rPr lang="en-US" dirty="0" err="1"/>
                  <a:t>เขา</a:t>
                </a:r>
                <a:r>
                  <a:rPr lang="en-US" dirty="0"/>
                  <a:t> / </a:t>
                </a:r>
                <a:r>
                  <a:rPr lang="en-US" dirty="0" err="1"/>
                  <a:t>เธอ</a:t>
                </a:r>
                <a:r>
                  <a:rPr lang="th-TH" dirty="0"/>
                  <a:t> </a:t>
                </a:r>
                <a:r>
                  <a:rPr lang="en-US" dirty="0" err="1"/>
                  <a:t>เป็น</a:t>
                </a:r>
                <a:r>
                  <a:rPr lang="en-US" dirty="0"/>
                  <a:t> "รายได้สูง"</a:t>
                </a:r>
              </a:p>
              <a:p>
                <a:pPr algn="just"/>
                <a:r>
                  <a:rPr lang="en-US" dirty="0"/>
                  <a:t>มีความน่าจะเป็น 87.66% </a:t>
                </a:r>
                <a:r>
                  <a:rPr lang="en-US" dirty="0" err="1"/>
                  <a:t>ที่ลูกค้ามีรายได้น้อยถ้าแบบจำลองนี้จัดว่า</a:t>
                </a:r>
                <a:r>
                  <a:rPr lang="th-TH" dirty="0"/>
                  <a:t> </a:t>
                </a:r>
                <a:r>
                  <a:rPr lang="en-US" dirty="0" err="1"/>
                  <a:t>เขา</a:t>
                </a:r>
                <a:r>
                  <a:rPr lang="th-TH" dirty="0"/>
                  <a:t> / เธอ</a:t>
                </a:r>
                <a:r>
                  <a:rPr lang="en-US" dirty="0" err="1"/>
                  <a:t>เป็น</a:t>
                </a:r>
                <a:r>
                  <a:rPr lang="th-TH" dirty="0"/>
                  <a:t> </a:t>
                </a:r>
                <a:r>
                  <a:rPr lang="en-US" dirty="0"/>
                  <a:t>"ผู้มีรายได้น้อย"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5241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18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ฟังก์ชั่นระยะทาง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𝐸𝑢𝑐𝑙𝑖𝑑𝑒𝑎𝑛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29A18-5DFA-4E4C-9B92-E217C67DC66F}"/>
                  </a:ext>
                </a:extLst>
              </p:cNvPr>
              <p:cNvSpPr txBox="1"/>
              <p:nvPr/>
            </p:nvSpPr>
            <p:spPr>
              <a:xfrm>
                <a:off x="771525" y="1738149"/>
                <a:ext cx="670083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ตัวอย่าง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ผู้ป่วย A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คือ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20 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ปีและมีอัตราส่วน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Na /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 ผู้ป่วย B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คือ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อายุ 30 ปีและมีอัตราส่วน Na /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2800" b="0" i="1" smtClean="0">
                            <a:latin typeface="Cambria Math" panose="02040503050406030204" pitchFamily="18" charset="0"/>
                          </a:rPr>
                          <m:t>ของ</m:t>
                        </m:r>
                        <m:r>
                          <a:rPr lang="th-TH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8 จากนั้นระยะทางแบบยุคลิดระหว่างจุดเหล่านี้คือ</a:t>
                </a:r>
              </a:p>
              <a:p>
                <a:pPr algn="just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29A18-5DFA-4E4C-9B92-E217C67DC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1738149"/>
                <a:ext cx="6700838" cy="2246769"/>
              </a:xfrm>
              <a:prstGeom prst="rect">
                <a:avLst/>
              </a:prstGeom>
              <a:blipFill>
                <a:blip r:embed="rId3"/>
                <a:stretch>
                  <a:fillRect l="-1894" t="-4494" r="-1894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10CA0D9-7BE6-4FA6-9CE1-EBE1A2D5012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58100" y="1628775"/>
            <a:ext cx="4047229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6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ฟังก์ชั่นระยะทาง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ระยะทางแมนฮัตตัน</a:t>
            </a:r>
            <a:endParaRPr lang="en-US" dirty="0"/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 result for Manhattan distance">
            <a:extLst>
              <a:ext uri="{FF2B5EF4-FFF2-40B4-BE49-F238E27FC236}">
                <a16:creationId xmlns:a16="http://schemas.microsoft.com/office/drawing/2014/main" id="{E26984FC-95A7-420C-8BEA-4DC0BFAA4C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1" y="1571625"/>
            <a:ext cx="4933950" cy="430350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A4FD5A-173D-6C4F-B3E1-809E3F4E619F}"/>
                  </a:ext>
                </a:extLst>
              </p:cNvPr>
              <p:cNvSpPr txBox="1"/>
              <p:nvPr/>
            </p:nvSpPr>
            <p:spPr>
              <a:xfrm>
                <a:off x="2469751" y="2776955"/>
                <a:ext cx="3626249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𝑀𝑎𝑛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𝑎𝑡𝑡𝑎𝑛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TH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A4FD5A-173D-6C4F-B3E1-809E3F4E6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751" y="2776955"/>
                <a:ext cx="3626249" cy="839269"/>
              </a:xfrm>
              <a:prstGeom prst="rect">
                <a:avLst/>
              </a:prstGeom>
              <a:blipFill>
                <a:blip r:embed="rId3"/>
                <a:stretch>
                  <a:fillRect t="-125373" b="-173134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61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ฟังก์ชั่นระยะทาง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ระยะทาง Minkowski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𝑀𝑖𝑛𝑘𝑜𝑤𝑠𝑘𝑖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นิยมใช้ค่าของ</a:t>
                </a:r>
                <a:r>
                  <a:rPr lang="en-US" dirty="0"/>
                  <a:t> 𝑝: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</a:t>
                </a:r>
                <a:r>
                  <a:rPr lang="th-TH" dirty="0"/>
                  <a:t>ระยะทางแมน</a:t>
                </a:r>
                <a:r>
                  <a:rPr lang="th-TH" dirty="0" err="1"/>
                  <a:t>ฮัต</a:t>
                </a:r>
                <a:r>
                  <a:rPr lang="th-TH" dirty="0"/>
                  <a:t>ตัน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: </a:t>
                </a:r>
                <a:r>
                  <a:rPr lang="th-TH" dirty="0"/>
                  <a:t>ระยะทางแบบยุคลิด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: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4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66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ฟังก์ชั่นระยะทาง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57339"/>
                <a:ext cx="10372150" cy="448432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th-TH" b="1" dirty="0" smtClean="0"/>
                  <a:t>การแจกแจงปกติ (</a:t>
                </a:r>
                <a:r>
                  <a:rPr lang="en-US" b="1" dirty="0" smtClean="0"/>
                  <a:t>Normalization</a:t>
                </a:r>
                <a:r>
                  <a:rPr lang="th-TH" b="1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 algn="just">
                  <a:buNone/>
                </a:pPr>
                <a:r>
                  <a:rPr lang="en-US" dirty="0"/>
                  <a:t>เมื่อทำการวัดระยะทางคุณลักษณะบางอย่างที่มีค่ามากอาจส่งผลกระทบต่อคุณลักษณะอื่น ๆ ที่วัดได้ในระดับที่เล็กลง </a:t>
                </a:r>
                <a:r>
                  <a:rPr lang="en-US" dirty="0" err="1"/>
                  <a:t>เพื่อหลีกเลี่ยงปัญหานี้เราควรทำให้ค่า</a:t>
                </a:r>
                <a:r>
                  <a:rPr lang="th-TH" dirty="0"/>
                  <a:t>คุณสมบัติ</a:t>
                </a:r>
                <a:r>
                  <a:rPr lang="en-US" dirty="0" err="1"/>
                  <a:t>เป็นปกติ</a:t>
                </a:r>
                <a:endParaRPr lang="en-US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 algn="just">
                  <a:buNone/>
                </a:pPr>
                <a:r>
                  <a:rPr lang="en-US" dirty="0"/>
                  <a:t>สำหรับตัวแปรต่อเนื่องอาจใช้การปรับมาตรฐานขั้นต่ำสำหรับการทำให้เป็นมาตรฐานหรือ Z-score: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sz="2800" dirty="0">
                    <a:solidFill>
                      <a:srgbClr val="FF0000"/>
                    </a:solidFill>
                  </a:rPr>
                  <a:t>การทำให้เป็นมาตรฐานต่ำสุด -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สูงสุด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𝑟𝑎𝑛𝑔𝑒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𝑚𝑎𝑥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lvl="1"/>
                <a:r>
                  <a:rPr lang="en-US" sz="2800" dirty="0">
                    <a:solidFill>
                      <a:srgbClr val="FF0000"/>
                    </a:solidFill>
                  </a:rPr>
                  <a:t>มาตรฐาน Z-score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mean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𝑆𝑇𝐷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57339"/>
                <a:ext cx="10372150" cy="4484320"/>
              </a:xfrm>
              <a:blipFill>
                <a:blip r:embed="rId2"/>
                <a:stretch>
                  <a:fillRect l="-1586" t="-4484" r="-881" b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26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ฟังก์ชั่นระยะทาง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85913"/>
                <a:ext cx="10372150" cy="4455745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800" dirty="0"/>
                  <a:t>สำหรับตัวแปรเด็ดขาดตัวชี้วัดระยะทางแบบยุคลิดไม่เหมาะสม ฟังก์ชัน“ แตกต่างจาก” ใช้เพื่อเปรียบเทียบ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3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th-TH" sz="3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800" dirty="0" err="1"/>
                  <a:t>ค่า</a:t>
                </a:r>
                <a:r>
                  <a:rPr lang="th-TH" sz="3800" dirty="0"/>
                  <a:t>คุณสมบัติ</a:t>
                </a:r>
                <a:r>
                  <a:rPr lang="en-US" sz="3800" dirty="0" err="1"/>
                  <a:t>ของคู่ของบันทึกควรกำหนดดังนี้</a:t>
                </a:r>
                <a:endParaRPr lang="en-US" sz="38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8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𝑑𝑖𝑓𝑓𝑒𝑟𝑒𝑛𝑡</m:t>
                      </m:r>
                      <m:d>
                        <m:dPr>
                          <m:ctrlPr>
                            <a:rPr lang="en-US" sz="3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3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3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3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𝑜𝑡</m:t>
                                </m:r>
                                <m:r>
                                  <a:rPr lang="en-US" sz="3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3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𝑒𝑟𝑤𝑖𝑠𝑒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h-TH" sz="3800" u="sng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800" u="sng" dirty="0" err="1"/>
                  <a:t>สังเกต</a:t>
                </a:r>
                <a:r>
                  <a:rPr lang="en-US" sz="3800" dirty="0"/>
                  <a:t>: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800" dirty="0"/>
                  <a:t>การทำให้เป็นมาตรฐาน min – max จะอยู่ระหว่าง 0 ถึง 1 เสมอในขณะที่มาตรฐาน z- คะแนนมักใช้ค่า - 3 &lt;z &lt;3 </a:t>
                </a:r>
                <a:r>
                  <a:rPr lang="en-US" sz="3800" dirty="0" err="1"/>
                  <a:t>ดังนั้นเมื่อ</a:t>
                </a:r>
                <a:r>
                  <a:rPr lang="en-US" sz="3800" dirty="0" err="1" smtClean="0"/>
                  <a:t>ผสม</a:t>
                </a:r>
                <a:r>
                  <a:rPr lang="th-TH" sz="3800" dirty="0" smtClean="0"/>
                  <a:t>การจำแนก และ</a:t>
                </a:r>
                <a:r>
                  <a:rPr lang="en-US" sz="3800" dirty="0" err="1" smtClean="0"/>
                  <a:t>ตัวแปรต่อเนื่อง</a:t>
                </a:r>
                <a:r>
                  <a:rPr lang="th-TH" sz="3800" dirty="0" smtClean="0"/>
                  <a:t> การกระจายแบบปกติ (</a:t>
                </a:r>
                <a:r>
                  <a:rPr lang="en-US" sz="3800" dirty="0" smtClean="0"/>
                  <a:t>min-max) </a:t>
                </a:r>
                <a:r>
                  <a:rPr lang="th-TH" sz="3800" dirty="0" smtClean="0"/>
                  <a:t>เป็นที่นิยม</a:t>
                </a:r>
                <a:endParaRPr lang="en-US" sz="3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85913"/>
                <a:ext cx="10372150" cy="4455745"/>
              </a:xfrm>
              <a:blipFill>
                <a:blip r:embed="rId2"/>
                <a:stretch>
                  <a:fillRect l="-1293" t="-1505" r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991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 </a:t>
            </a:r>
            <a:r>
              <a:rPr lang="th-TH" dirty="0"/>
              <a:t>ขั้นตอนวิธีการเพื่อนบ้านใกล้</a:t>
            </a:r>
            <a:r>
              <a:rPr lang="th-TH" dirty="0" smtClean="0"/>
              <a:t>ที่สุด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/>
              <a:t>ฟังก์ชั่นการรวมกัน</a:t>
            </a:r>
            <a:endParaRPr lang="en-US" dirty="0"/>
          </a:p>
          <a:p>
            <a:pPr marL="0" indent="0" algn="just">
              <a:buNone/>
            </a:pPr>
            <a:r>
              <a:rPr lang="en-US" i="1" u="sng" dirty="0">
                <a:solidFill>
                  <a:srgbClr val="FF0000"/>
                </a:solidFill>
              </a:rPr>
              <a:t>การลงคะแนนแบบไม่ถ่วง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/>
              <a:t>ขั้นตอนดังต่อไปนี้: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ตัดสินใจเกี่ยวกับมูลค่าของ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th-TH" i="1" dirty="0" smtClean="0"/>
              <a:t> </a:t>
            </a:r>
            <a:r>
              <a:rPr lang="en-US" dirty="0" err="1" smtClean="0"/>
              <a:t>คือจำนวนของระเบียนที่จะมีเสียงในการจำแนกระเบียนใหม่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กำหนด </a:t>
            </a:r>
            <a:r>
              <a:rPr lang="en-US" i="1" dirty="0"/>
              <a:t>k</a:t>
            </a:r>
            <a:r>
              <a:rPr lang="en-US" dirty="0"/>
              <a:t> เพื่อนบ้านที่ใกล้ที่สุดซึ่งมีระยะทางต่ำสุดจากบันทึกใหม่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จัดประเภทระเบียนใหม่ตามกฎ“ หนึ่งระเบียน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หนึ่งคะแนน” ระยะทางจากบันทึกใหม่ไปยังเพื่อนบ้านที่ใกล้ที่สุด k จะไม่นำมาพิจารณา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55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 </a:t>
            </a:r>
            <a:r>
              <a:rPr lang="th-TH" dirty="0"/>
              <a:t>ขั้นตอนวิธีการเพื่อนบ้านใกล้ที่สุด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i="1" u="sng" dirty="0">
                <a:solidFill>
                  <a:srgbClr val="FF0000"/>
                </a:solidFill>
              </a:rPr>
              <a:t>การลงคะแนนแบบถ่วงน้ำหนัก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dirty="0"/>
              <a:t>ในการโหวตแบบถ่วงน้ำหนักอิทธิพลของบันทึกหนึ่ง ๆ </a:t>
            </a:r>
            <a:r>
              <a:rPr lang="en-US" dirty="0" err="1"/>
              <a:t>นั้นแปรผกผันกับระยะทางของบันทึก</a:t>
            </a:r>
            <a:r>
              <a:rPr lang="th-TH" dirty="0"/>
              <a:t> </a:t>
            </a:r>
            <a:r>
              <a:rPr lang="en-US" dirty="0" err="1"/>
              <a:t>จากบันทึกใหม่ที่จะจัดประเภท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u="sng" dirty="0"/>
              <a:t>ตัวอย่าง</a:t>
            </a:r>
            <a:r>
              <a:rPr lang="en-US" dirty="0"/>
              <a:t>: พิจารณาการจัดประเภทยาสำหรับผู้ป่วยรายใหม่ที่อายุ 17 ปีด้วยอัตราส่วน Na / K ที่ 12.5 โดยใช้ </a:t>
            </a:r>
            <a:r>
              <a:rPr lang="en-US" i="1" dirty="0"/>
              <a:t>k</a:t>
            </a:r>
            <a:r>
              <a:rPr lang="en-US" dirty="0"/>
              <a:t>= 3 ข้อมูลเกี่ยวกับค่าสำหรับอายุและอัตราส่วน Na / K (พร้อมกับค่าการทำให้เป็นมาตรฐานขั้นต่ำ) สำหรับผู้ป่วยรายใหม่และเพื่อนบ้านที่ใกล้ที่สุดสาม A, B, C มีดังต่อไปนี้: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1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dirty="0" smtClean="0">
                <a:solidFill>
                  <a:srgbClr val="002060"/>
                </a:solidFill>
              </a:rPr>
              <a:t>ช่วงที่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>
                <a:solidFill>
                  <a:srgbClr val="002060"/>
                </a:solidFill>
              </a:rPr>
              <a:t>7: การจำแนกข้อมูล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 </a:t>
            </a:r>
            <a:r>
              <a:rPr lang="th-TH" dirty="0"/>
              <a:t>ขั้นตอนวิธีการเพื่อนบ้านใกล้ที่สุด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A69FFE9-DF29-4D22-8DA0-A86293C2F90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0547151"/>
                  </p:ext>
                </p:extLst>
              </p:nvPr>
            </p:nvGraphicFramePr>
            <p:xfrm>
              <a:off x="2100263" y="2128836"/>
              <a:ext cx="8515350" cy="2971434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2700337">
                      <a:extLst>
                        <a:ext uri="{9D8B030D-6E8A-4147-A177-3AD203B41FA5}">
                          <a16:colId xmlns:a16="http://schemas.microsoft.com/office/drawing/2014/main" val="1916371228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350565411"/>
                        </a:ext>
                      </a:extLst>
                    </a:gridCol>
                    <a:gridCol w="1385888">
                      <a:extLst>
                        <a:ext uri="{9D8B030D-6E8A-4147-A177-3AD203B41FA5}">
                          <a16:colId xmlns:a16="http://schemas.microsoft.com/office/drawing/2014/main" val="104163003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260262657"/>
                        </a:ext>
                      </a:extLst>
                    </a:gridCol>
                    <a:gridCol w="1657350">
                      <a:extLst>
                        <a:ext uri="{9D8B030D-6E8A-4147-A177-3AD203B41FA5}">
                          <a16:colId xmlns:a16="http://schemas.microsoft.com/office/drawing/2014/main" val="1305386176"/>
                        </a:ext>
                      </a:extLst>
                    </a:gridCol>
                  </a:tblGrid>
                  <a:tr h="92317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บันทึก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อายุ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h-TH" sz="24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</a:t>
                          </a: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K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Age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MMN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Na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den>
                                    </m:f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MMN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72148876"/>
                      </a:ext>
                    </a:extLst>
                  </a:tr>
                  <a:tr h="46214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ใหม่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12.5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0.25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19262960"/>
                      </a:ext>
                    </a:extLst>
                  </a:tr>
                  <a:tr h="46214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(สีเทาเข้ม)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16.8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12.4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0.0467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0.2471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20862705"/>
                      </a:ext>
                    </a:extLst>
                  </a:tr>
                  <a:tr h="46214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 (สีเทาปานกลาง)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17.2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10.5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0.0533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0.1912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9818908"/>
                      </a:ext>
                    </a:extLst>
                  </a:tr>
                  <a:tr h="46214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(สีเทาปานกลาง)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19.5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13.5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0.0917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0.2794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262902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A69FFE9-DF29-4D22-8DA0-A86293C2F90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0547151"/>
                  </p:ext>
                </p:extLst>
              </p:nvPr>
            </p:nvGraphicFramePr>
            <p:xfrm>
              <a:off x="2100263" y="2128836"/>
              <a:ext cx="8515350" cy="2771774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2700337">
                      <a:extLst>
                        <a:ext uri="{9D8B030D-6E8A-4147-A177-3AD203B41FA5}">
                          <a16:colId xmlns:a16="http://schemas.microsoft.com/office/drawing/2014/main" val="1916371228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350565411"/>
                        </a:ext>
                      </a:extLst>
                    </a:gridCol>
                    <a:gridCol w="1385888">
                      <a:extLst>
                        <a:ext uri="{9D8B030D-6E8A-4147-A177-3AD203B41FA5}">
                          <a16:colId xmlns:a16="http://schemas.microsoft.com/office/drawing/2014/main" val="104163003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260262657"/>
                        </a:ext>
                      </a:extLst>
                    </a:gridCol>
                    <a:gridCol w="1657350">
                      <a:extLst>
                        <a:ext uri="{9D8B030D-6E8A-4147-A177-3AD203B41FA5}">
                          <a16:colId xmlns:a16="http://schemas.microsoft.com/office/drawing/2014/main" val="1305386176"/>
                        </a:ext>
                      </a:extLst>
                    </a:gridCol>
                  </a:tblGrid>
                  <a:tr h="92317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บันทึก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อายุ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h-TH" sz="24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</a:t>
                          </a: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K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00926" t="-9589" r="-122222" b="-210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2977" t="-9589" r="-763" b="-2109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148876"/>
                      </a:ext>
                    </a:extLst>
                  </a:tr>
                  <a:tr h="46214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ใหม่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12.5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0.25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19262960"/>
                      </a:ext>
                    </a:extLst>
                  </a:tr>
                  <a:tr h="46214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(สีเทาเข้ม)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16.8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12.4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0.0467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0.2471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20862705"/>
                      </a:ext>
                    </a:extLst>
                  </a:tr>
                  <a:tr h="46214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 (สีเทาปานกลาง)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17.2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10.5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0.0533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0.1912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9818908"/>
                      </a:ext>
                    </a:extLst>
                  </a:tr>
                  <a:tr h="46214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(สีเทาปานกลาง)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19.5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13.5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0.0917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0.2794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262902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8409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 </a:t>
            </a:r>
            <a:r>
              <a:rPr lang="th-TH" dirty="0"/>
              <a:t>ขั้นตอนวิธีการเพื่อนบ้านใกล้ที่สุด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ระยะทางของระเบียน A, B, C จากระเบียนใหม่:</a:t>
                </a:r>
                <a:endParaRPr lang="th-TH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𝑁𝑒𝑤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0467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2471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004393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𝑁𝑒𝑤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0533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1912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58893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th-TH" dirty="0"/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𝑁𝑒𝑤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0917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2794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051022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หากคะแนนเสียงของบันทึกเหล่านี้มีน้ำหนักตามตารางผกผันของระยะทางแล้ว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th-TH" dirty="0"/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𝑉𝑜𝑡𝑒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𝑑𝑎𝑟𝑘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𝑔𝑟𝑎𝑦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818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𝑉𝑜𝑡𝑒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𝑚𝑒𝑑𝑖𝑢𝑚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𝑔𝑟𝑎𝑦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672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จากนั้นเราควรเลือกยา B หรือ C (สีเทาเข้ม) สำหรับผู้ป่วยรายใหม่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999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32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 </a:t>
            </a:r>
            <a:r>
              <a:rPr lang="th-TH" dirty="0"/>
              <a:t>ขั้นตอนวิธีการเพื่อนบ้านใกล้ที่สุด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 err="1"/>
                  <a:t>การยืดแกน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</a:t>
                </a:r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คุณลักษณะบางอย่างไม่เกี่ยวข้องกับการจัดหมวดหมู่เฉพาะคุณลักษณะที่มีประโยชน์ต่อการจัดหมวดหมู่เท่านั้นที่ควรนำมาพิจารณาในประเทศเพื่อนบ้านที่ใกล้เคียงที่สุด ดังนั้นนักวิเคราะห์อาจพิจารณา จำกัด อัลกอริธึมให้กับฟิลด์ที่ทราบว่ามีความสำคัญสำหรับการจำแนกเร็กคอร์ดใหม่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err="1"/>
                  <a:t>อย่างไรก็ตามมีทางเลือกอื่นที่ไม่ใช่กา</a:t>
                </a:r>
                <a:r>
                  <a:rPr lang="th-TH" dirty="0" err="1"/>
                  <a:t>ร</a:t>
                </a:r>
                <a:r>
                  <a:rPr lang="en-US" dirty="0" err="1"/>
                  <a:t>จำกัดฟิลด์ไว้ล่วงหน้านักวิเคราะห์อาจต้องการระบุว่า</a:t>
                </a:r>
                <a:r>
                  <a:rPr lang="th-TH" dirty="0"/>
                  <a:t>ด้าน</a:t>
                </a:r>
                <a:r>
                  <a:rPr lang="en-US" dirty="0" err="1"/>
                  <a:t>ใดมีความสำคัญมากขึ้นหรือน้อยลงในการจำแนกตัวแปรเป้าหมาย</a:t>
                </a:r>
                <a:r>
                  <a:rPr lang="en-US" dirty="0"/>
                  <a:t>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ปัญหาในการพิจารณาว่าฟิลด์ใดมีความสำคัญมากหรือน้อยนั้นเทียบเท่ากับการหาค่าสัมประสิทธิ์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โดยที่จะคูณ</a:t>
                </a:r>
                <a:r>
                  <a:rPr lang="th-TH" dirty="0"/>
                  <a:t>แกน</a:t>
                </a:r>
                <a:r>
                  <a:rPr lang="en-US" dirty="0"/>
                  <a:t>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dirty="0" err="1"/>
                  <a:t>ที่มีค่ามากกว่า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เกี่ยวข้องกับแกนตัวแปรที่สำคัญกว่า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1700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15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 </a:t>
            </a:r>
            <a:r>
              <a:rPr lang="th-TH" dirty="0"/>
              <a:t>ขั้นตอนวิธีการเพื่อนบ้านใกล้ที่สุด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</a:t>
                </a:r>
                <a:r>
                  <a:rPr lang="en-US" dirty="0" err="1"/>
                  <a:t>ในปัญหาการจำแนกประเภทยาที่ใช้สำหรับผู้ป่วยใหม่สมม</a:t>
                </a:r>
                <a:r>
                  <a:rPr lang="th-TH" dirty="0" err="1"/>
                  <a:t>ุ</a:t>
                </a:r>
                <a:r>
                  <a:rPr lang="en-US" dirty="0" err="1"/>
                  <a:t>ติว่าอัตราส่วน</a:t>
                </a:r>
                <a:r>
                  <a:rPr lang="en-US" dirty="0"/>
                  <a:t> Na/</a:t>
                </a:r>
                <a:r>
                  <a:rPr lang="en-US" dirty="0" err="1"/>
                  <a:t>Kถูกกำหนดให้มีความสำคัญเท่ากับอายุสามเท่าสำหรับการจำแนกประเภทยา</a:t>
                </a:r>
                <a:r>
                  <a:rPr lang="th-TH" dirty="0"/>
                  <a:t> โดย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𝑁𝑎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𝐴𝑔𝑒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 err="1"/>
                  <a:t>ระยะทางใหม่ของ</a:t>
                </a:r>
                <a:r>
                  <a:rPr lang="th-TH" dirty="0"/>
                  <a:t>การบันทึก</a:t>
                </a:r>
                <a:r>
                  <a:rPr lang="en-US" dirty="0"/>
                  <a:t> A, B, C </a:t>
                </a:r>
                <a:r>
                  <a:rPr lang="en-US" dirty="0" err="1"/>
                  <a:t>จาก</a:t>
                </a:r>
                <a:r>
                  <a:rPr lang="th-TH" dirty="0"/>
                  <a:t>การบันทึก</a:t>
                </a:r>
                <a:r>
                  <a:rPr lang="en-US" dirty="0" err="1"/>
                  <a:t>ใหม่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𝑁𝑒𝑤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05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0467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25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2471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009305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𝑁𝑒𝑤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05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0533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1912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17643</m:t>
                    </m:r>
                  </m:oMath>
                </a14:m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𝑁𝑒𝑤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05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0917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2794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09756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2266" r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95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 </a:t>
            </a:r>
            <a:r>
              <a:rPr lang="th-TH" dirty="0"/>
              <a:t>ขั้นตอนวิธีการเพื่อนบ้านใกล้ที่สุด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85913"/>
            <a:ext cx="10372150" cy="460057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/>
              <a:t>เลือก </a:t>
            </a:r>
            <a:r>
              <a:rPr lang="en-US" sz="3400" b="1" i="1" dirty="0"/>
              <a:t>k</a:t>
            </a:r>
            <a:endParaRPr lang="en-US" sz="3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400" dirty="0" err="1"/>
              <a:t>เมื่อเลือกค่าน้อยสำหรับ</a:t>
            </a:r>
            <a:r>
              <a:rPr lang="en-US" sz="3400" dirty="0"/>
              <a:t> </a:t>
            </a:r>
            <a:r>
              <a:rPr lang="th-TH" sz="3400" dirty="0"/>
              <a:t>(</a:t>
            </a:r>
            <a:r>
              <a:rPr lang="en-US" sz="3400" i="1" dirty="0"/>
              <a:t>k</a:t>
            </a:r>
            <a:r>
              <a:rPr lang="th-TH" sz="3400" i="1" dirty="0"/>
              <a:t>) </a:t>
            </a:r>
            <a:r>
              <a:rPr lang="en-US" sz="3400" dirty="0"/>
              <a:t>เป็นไปได้ว่าการจัดประเภทหรือการประมาณค่าอาจได้รับผลกระทบอย่างไม่เหมาะสมโดยผู้ผิดกฎหมายหรือการสังเกตที่ผิดปกติ </a:t>
            </a:r>
            <a:r>
              <a:rPr lang="th-TH" sz="3400" dirty="0"/>
              <a:t>(</a:t>
            </a:r>
            <a:r>
              <a:rPr lang="th-TH" sz="3400" dirty="0" err="1"/>
              <a:t>k</a:t>
            </a:r>
            <a:r>
              <a:rPr lang="th-TH" sz="3400" dirty="0"/>
              <a:t>) ลำดับขั้นตอน</a:t>
            </a:r>
            <a:r>
              <a:rPr lang="en-US" sz="3400" dirty="0" err="1"/>
              <a:t>จะคืนค่าเป้าหมายของการสังเกตที่ใกล้ที่สุดซึ่งอาจนำไปส</a:t>
            </a:r>
            <a:r>
              <a:rPr lang="th-TH" sz="3400" dirty="0" err="1"/>
              <a:t>ู่</a:t>
            </a:r>
            <a:r>
              <a:rPr lang="th-TH" sz="3400" dirty="0"/>
              <a:t>ลำดับขั้นตอนที่ </a:t>
            </a:r>
            <a:r>
              <a:rPr lang="th-TH" sz="3400" dirty="0" err="1"/>
              <a:t>overfitting</a:t>
            </a:r>
            <a:r>
              <a:rPr lang="en-US" sz="3400" dirty="0"/>
              <a:t> </a:t>
            </a:r>
            <a:r>
              <a:rPr lang="en-US" sz="3400" dirty="0" err="1"/>
              <a:t>กล่าวคือมีแนวโน้มที่จะจดจำข้อมูลการฝึกอบรมที่</a:t>
            </a:r>
            <a:r>
              <a:rPr lang="th-TH" sz="3400" dirty="0"/>
              <a:t>กำหนดโดย</a:t>
            </a:r>
            <a:r>
              <a:rPr lang="en-US" sz="3400" dirty="0" err="1"/>
              <a:t>ตั้งค่าใช้จ่าย</a:t>
            </a:r>
            <a:r>
              <a:rPr lang="th-TH" sz="3400" dirty="0"/>
              <a:t>สู่ประชากรเป้าหมาย</a:t>
            </a:r>
            <a:endParaRPr lang="en-US" sz="3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400" dirty="0" err="1"/>
              <a:t>การเลือกค่า</a:t>
            </a:r>
            <a:r>
              <a:rPr lang="th-TH" sz="3400" dirty="0"/>
              <a:t> (</a:t>
            </a:r>
            <a:r>
              <a:rPr lang="en-US" sz="3400" i="1" dirty="0"/>
              <a:t>k</a:t>
            </a:r>
            <a:r>
              <a:rPr lang="th-TH" sz="3400" i="1" dirty="0"/>
              <a:t>)</a:t>
            </a:r>
            <a:r>
              <a:rPr lang="en-US" sz="3400" dirty="0"/>
              <a:t> มีแนวโน้มที่จะทำให้พฤติกรรมที่แปลกประหลาดที่เรียนรู้จากชุดการฝึกอบรมเป็นไปอย่างราบรื่นและด้วยเหตุนี้พฤติกรรมที่น่าสนใจในท้องถิ่นจะถูกมองข้าม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400" dirty="0" err="1"/>
              <a:t>ขั้นตอนการตรวจสอบข้ามสามารถใช้ในการที่ค่าต่างๆของ</a:t>
            </a:r>
            <a:r>
              <a:rPr lang="en-US" sz="3400" dirty="0"/>
              <a:t> </a:t>
            </a:r>
            <a:r>
              <a:rPr lang="th-TH" sz="3400" dirty="0"/>
              <a:t>(</a:t>
            </a:r>
            <a:r>
              <a:rPr lang="en-US" sz="3400" i="1" dirty="0"/>
              <a:t>k</a:t>
            </a:r>
            <a:r>
              <a:rPr lang="th-TH" sz="3400" i="1" dirty="0"/>
              <a:t>)</a:t>
            </a:r>
            <a:r>
              <a:rPr lang="en-US" sz="3400" dirty="0"/>
              <a:t> ด้วยการสุ่มเลือกที่แตกต่างกัน </a:t>
            </a:r>
            <a:r>
              <a:rPr lang="en-US" sz="3400" dirty="0">
                <a:solidFill>
                  <a:srgbClr val="0070C0"/>
                </a:solidFill>
              </a:rPr>
              <a:t>ชุดฝึกอบรม </a:t>
            </a:r>
            <a:r>
              <a:rPr lang="en-US" sz="3400" dirty="0" err="1"/>
              <a:t>จะถูกนำไปใช้แล้วเลือกค่าของ</a:t>
            </a:r>
            <a:r>
              <a:rPr lang="en-US" sz="3400" dirty="0"/>
              <a:t> </a:t>
            </a:r>
            <a:r>
              <a:rPr lang="th-TH" sz="3400" dirty="0"/>
              <a:t>(</a:t>
            </a:r>
            <a:r>
              <a:rPr lang="en-US" sz="3400" i="1" dirty="0"/>
              <a:t>k</a:t>
            </a:r>
            <a:r>
              <a:rPr lang="th-TH" sz="3400" i="1" dirty="0"/>
              <a:t>)</a:t>
            </a:r>
            <a:r>
              <a:rPr lang="en-US" sz="3400" dirty="0"/>
              <a:t> </a:t>
            </a:r>
            <a:r>
              <a:rPr lang="en-US" sz="3400" dirty="0" err="1"/>
              <a:t>ที่ลดข้อผิดพลาด</a:t>
            </a:r>
            <a:r>
              <a:rPr lang="th-TH" sz="3400" dirty="0"/>
              <a:t>ของ</a:t>
            </a:r>
            <a:r>
              <a:rPr lang="en-US" sz="3400" dirty="0" err="1"/>
              <a:t>การจัดหมวดหมู่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60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การถดถอยเชิงเส้นใช้ในการประมาณความสัมพันธ์ระหว่าง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ตัวแปรตอบสนองต่อเนื่อง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และชุดของตัวแปรทำนาย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algn="just"/>
            <a:r>
              <a:rPr lang="en-US" dirty="0"/>
              <a:t>การถดถอยโลจิสติกใช้อธิบายความสัมพันธ์ระหว่าง </a:t>
            </a:r>
            <a:r>
              <a:rPr lang="en-US" dirty="0">
                <a:solidFill>
                  <a:srgbClr val="FF0000"/>
                </a:solidFill>
              </a:rPr>
              <a:t>ตัวแปรตอบสนองเด็ดขาด </a:t>
            </a:r>
            <a:r>
              <a:rPr lang="en-US" dirty="0"/>
              <a:t>และชุดของตัวแปรทำนาย 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algn="just"/>
            <a:r>
              <a:rPr lang="en-US" dirty="0"/>
              <a:t>ในส่วนนี้เราส่วนใหญ่สำรวจการใช้การถดถอยโลจิสติกสำหรับ </a:t>
            </a:r>
            <a:r>
              <a:rPr lang="en-US" dirty="0" err="1">
                <a:solidFill>
                  <a:srgbClr val="0070C0"/>
                </a:solidFill>
              </a:rPr>
              <a:t>ตัวแปรไบ</a:t>
            </a:r>
            <a:r>
              <a:rPr lang="en-US" dirty="0" err="1" smtClean="0">
                <a:solidFill>
                  <a:srgbClr val="0070C0"/>
                </a:solidFill>
              </a:rPr>
              <a:t>นารี</a:t>
            </a:r>
            <a:r>
              <a:rPr lang="th-TH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หรือ</a:t>
            </a:r>
            <a:r>
              <a:rPr lang="th-TH" dirty="0" smtClean="0">
                <a:solidFill>
                  <a:srgbClr val="0070C0"/>
                </a:solidFill>
              </a:rPr>
              <a:t> </a:t>
            </a:r>
            <a:r>
              <a:rPr lang="th-TH" dirty="0">
                <a:solidFill>
                  <a:srgbClr val="0070C0"/>
                </a:solidFill>
              </a:rPr>
              <a:t>ทวิวิภาค </a:t>
            </a:r>
            <a:r>
              <a:rPr lang="th-TH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dichotomous</a:t>
            </a:r>
            <a:r>
              <a:rPr lang="th-TH" dirty="0" smtClean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เท่านั้น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39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ตัวอย่างของการถดถอยโลจิสติก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นักวิจัยการแพทย์มีความสนใจในการสำรวจความสัมพันธ์ระหว่างอายุของผู้ป่วย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และ</a:t>
                </a:r>
                <a:r>
                  <a:rPr lang="th-TH" dirty="0"/>
                  <a:t>การมีอยู่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หรือไม่มี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ของโรคเฉพาะ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ข้อมูลที่รวบรวมจากผู้ป่วย 20 คนมีดังนี้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00" t="-1765" r="-1100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709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16109E-ADA8-413A-8E12-1575E842B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890707"/>
              </p:ext>
            </p:extLst>
          </p:nvPr>
        </p:nvGraphicFramePr>
        <p:xfrm>
          <a:off x="2028825" y="1957386"/>
          <a:ext cx="8515347" cy="3586164"/>
        </p:xfrm>
        <a:graphic>
          <a:graphicData uri="http://schemas.openxmlformats.org/drawingml/2006/table">
            <a:tbl>
              <a:tblPr firstRow="1" firstCol="1" bandRow="1">
                <a:tableStyleId>{00000000-0000-0000-0000-000000000000}</a:tableStyleId>
              </a:tblPr>
              <a:tblGrid>
                <a:gridCol w="2018297">
                  <a:extLst>
                    <a:ext uri="{9D8B030D-6E8A-4147-A177-3AD203B41FA5}">
                      <a16:colId xmlns:a16="http://schemas.microsoft.com/office/drawing/2014/main" val="508437083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1163636472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3071842231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2376873081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2745670391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1396518815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1397598721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3790270132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196902048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4028973677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1396412924"/>
                    </a:ext>
                  </a:extLst>
                </a:gridCol>
              </a:tblGrid>
              <a:tr h="597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ผู้ป่วย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11247"/>
                  </a:ext>
                </a:extLst>
              </a:tr>
              <a:tr h="597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อายุ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482538"/>
                  </a:ext>
                </a:extLst>
              </a:tr>
              <a:tr h="597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โรค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120072"/>
                  </a:ext>
                </a:extLst>
              </a:tr>
              <a:tr h="597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ผู้ป่วย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6185840"/>
                  </a:ext>
                </a:extLst>
              </a:tr>
              <a:tr h="597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อายุ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4331139"/>
                  </a:ext>
                </a:extLst>
              </a:tr>
              <a:tr h="597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โรค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6622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12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211248-050C-4A08-8D78-EF72F2F1DB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38313"/>
            <a:ext cx="6935209" cy="4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95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h-TH" dirty="0" smtClean="0"/>
              <a:t>การบันทึก</a:t>
            </a:r>
            <a:r>
              <a:rPr lang="en-US" dirty="0" err="1" smtClean="0"/>
              <a:t>แสดง</a:t>
            </a:r>
            <a:r>
              <a:rPr lang="en-US" dirty="0" err="1"/>
              <a:t>ให้เห็นถึง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เส้นถดถอยกำลังสองน้อยที่สุด </a:t>
            </a:r>
            <a:r>
              <a:rPr lang="en-US" dirty="0"/>
              <a:t>(เส้นประตรง) </a:t>
            </a:r>
            <a:r>
              <a:rPr lang="en-US" dirty="0" err="1"/>
              <a:t>และ</a:t>
            </a:r>
            <a:r>
              <a:rPr lang="en-US" dirty="0"/>
              <a:t> </a:t>
            </a:r>
            <a:r>
              <a:rPr lang="th-TH" dirty="0">
                <a:solidFill>
                  <a:srgbClr val="FF0000"/>
                </a:solidFill>
              </a:rPr>
              <a:t>เส้น</a:t>
            </a:r>
            <a:r>
              <a:rPr lang="en-US" dirty="0" err="1">
                <a:solidFill>
                  <a:srgbClr val="FF0000"/>
                </a:solidFill>
              </a:rPr>
              <a:t>การถดถอยโลจิสติก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(เส้นโค้งทึบ) พร้อมกับข้อผิดพลาดในการประมาณค่าสำหรับผู้ป่วย 11 (อายุ = 50, โรค = 0) สำหรับทั้งสองเส้น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algn="just"/>
            <a:r>
              <a:rPr lang="en-US" dirty="0"/>
              <a:t>บรรทัดการถดถอยกำลังสองน้อยที่สุดคือ </a:t>
            </a:r>
            <a:r>
              <a:rPr lang="en-US" dirty="0">
                <a:solidFill>
                  <a:srgbClr val="0070C0"/>
                </a:solidFill>
              </a:rPr>
              <a:t>เชิงเส้น</a:t>
            </a:r>
            <a:r>
              <a:rPr lang="en-US" dirty="0"/>
              <a:t> ในขณะที่สายการถดถอยโลจิสติกคือ </a:t>
            </a:r>
            <a:r>
              <a:rPr lang="en-US" dirty="0">
                <a:solidFill>
                  <a:srgbClr val="0070C0"/>
                </a:solidFill>
              </a:rPr>
              <a:t>ไม่เชิงเส้น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ข้อผิดพลาดในการทำนายสำหรับผู้ป่วยทั้งหมดนั้นดีกว่าสำหรับการถดถอยเชิงเส้นเมื่อเทียบกับการถดถอยแบบโลจิสติก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บทนำ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งาน</a:t>
            </a:r>
            <a:r>
              <a:rPr lang="th-TH" dirty="0" smtClean="0"/>
              <a:t>เหมือง</a:t>
            </a:r>
            <a:r>
              <a:rPr lang="en-US" dirty="0" err="1" smtClean="0"/>
              <a:t>ข้อมูล</a:t>
            </a:r>
            <a:r>
              <a:rPr lang="en-US" dirty="0" err="1"/>
              <a:t>ที่พบมากที่สุดคือการจำแนก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ตัวอย่าง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ธนาคาร: พิจารณาว่าการทำธุรกรรมบัตรเครดิตโดยเฉพาะนั้นเป็นการฉ้อโกงหรือไม่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ยา: การวินิจฉัยว่าเป็นโรคเฉพาะ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ในการจำแนกประเภท</a:t>
            </a:r>
            <a:r>
              <a:rPr lang="en-US" dirty="0"/>
              <a:t> </a:t>
            </a:r>
            <a:r>
              <a:rPr lang="th-TH" dirty="0">
                <a:solidFill>
                  <a:srgbClr val="FF0000"/>
                </a:solidFill>
              </a:rPr>
              <a:t>ตัวแปรเป้าหมาย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จะถูกแบ่งเป็นคลาสหรือหมวดหมู่ที่กำหนดไว้ล่วงหน้า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พิจารณาค่าเฉลี่ยตามเงื่อนไขของ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th-TH" dirty="0"/>
                  <a:t> โดย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u="sng" dirty="0"/>
                  <a:t>สำหรับการถดถอยเชิงเส้น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ซึ่ง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00" t="-2941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820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en-US" u="sng" dirty="0"/>
                  <a:t>สำหรับการถดถอยโลจิสติก</a:t>
                </a:r>
                <a:r>
                  <a:rPr lang="en-US" dirty="0"/>
                  <a:t>: แสดงว่า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สังเกตได้ว่า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และสามารถแสดงเป็นความน่าจะเป็นที่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คือความน่าจะเป็นที่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(เช่นผลบวกหรือโรค) </a:t>
                </a:r>
                <a:r>
                  <a:rPr lang="en-US" dirty="0" err="1"/>
                  <a:t>สำหรับ</a:t>
                </a:r>
                <a:r>
                  <a:rPr lang="th-TH" dirty="0"/>
                  <a:t>การ</a:t>
                </a:r>
                <a:r>
                  <a:rPr lang="en-US" dirty="0" err="1"/>
                  <a:t>บันทึกด้วย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endParaRPr lang="en-US" i="1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คือความน่าจะเป็นที่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(กล่าวคือไม่มีผลบวกหรือโรค) </a:t>
                </a:r>
                <a:r>
                  <a:rPr lang="en-US" dirty="0" err="1"/>
                  <a:t>สำหรับ</a:t>
                </a:r>
                <a:r>
                  <a:rPr lang="th-TH" dirty="0"/>
                  <a:t>การ</a:t>
                </a:r>
                <a:r>
                  <a:rPr lang="en-US" dirty="0" err="1"/>
                  <a:t>บันทึกด้วย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410" t="-4108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942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ข้อสันนิษฐานเกี่ยวกับข้อผิดพลาดของการถดถอยโลจิสติก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/>
                  <a:t>เนื่องจากการตอบสนองนั้น</a:t>
                </a:r>
                <a:r>
                  <a:rPr lang="en-US" dirty="0" err="1" smtClean="0"/>
                  <a:t>เป็น</a:t>
                </a:r>
                <a:r>
                  <a:rPr lang="th-TH" dirty="0" smtClean="0"/>
                  <a:t>ทวิวิภาค </a:t>
                </a:r>
                <a:r>
                  <a:rPr lang="en-US" dirty="0" err="1" smtClean="0"/>
                  <a:t>ข้อผิดพลาด</a:t>
                </a:r>
                <a:r>
                  <a:rPr lang="en-US" dirty="0" err="1"/>
                  <a:t>อาจมีเพียงหนึ่งในสองรูปแบบที่เป็นไปได้</a:t>
                </a:r>
                <a:r>
                  <a:rPr lang="en-US" dirty="0"/>
                  <a:t>: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ถ้า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ซึ่งเกิดขึ้นกับความน่าจะเป็น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จากนั้น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ระยะทางแนวตั้งระหว่างจุด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และเส้นโค้ง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ด้านล่างโดยตรงสำหรับ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ถ้า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ซึ่งเกิดขึ้นกับความน่าจะเป็น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จากนั้น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ระยะทางแนวตั้งระหว่างจุ</a:t>
                </a:r>
                <a:r>
                  <a:rPr lang="th-TH" dirty="0" err="1"/>
                  <a:t>ด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และเส้นโค้ง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/>
                  <a:t> </a:t>
                </a:r>
                <a:r>
                  <a:rPr lang="en-US" dirty="0"/>
                  <a:t>เหนือโดยตรงสำหรับ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410" t="-1700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456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ดังนั้นข้อผิดพลาด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เกิดจาก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การกระจาย</a:t>
                </a:r>
                <a:r>
                  <a:rPr lang="th-TH" dirty="0" err="1">
                    <a:solidFill>
                      <a:srgbClr val="0070C0"/>
                    </a:solidFill>
                  </a:rPr>
                  <a:t>เ</a:t>
                </a:r>
                <a:r>
                  <a:rPr lang="th-TH" dirty="0">
                    <a:solidFill>
                      <a:srgbClr val="0070C0"/>
                    </a:solidFill>
                  </a:rPr>
                  <a:t>บอเนลลี (</a:t>
                </a:r>
                <a:r>
                  <a:rPr lang="en-US" dirty="0">
                    <a:solidFill>
                      <a:srgbClr val="0070C0"/>
                    </a:solidFill>
                  </a:rPr>
                  <a:t>Bernoulli</a:t>
                </a:r>
                <a:r>
                  <a:rPr lang="th-TH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(กรณีพิเศษของการแจกแจงแบบทวินามที่มีการทดลองครั้งเดียว) พร้อมความแปรปรวน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 err="1"/>
                  <a:t>ดังนั้นตัวแปรตอบสนอง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ในการถดถอยโลจิสติกยังทำตาม</a:t>
                </a:r>
                <a:r>
                  <a:rPr lang="th-TH" dirty="0"/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การกระจาย</a:t>
                </a:r>
                <a:r>
                  <a:rPr lang="th-TH" dirty="0" err="1">
                    <a:solidFill>
                      <a:srgbClr val="0070C0"/>
                    </a:solidFill>
                  </a:rPr>
                  <a:t>เ</a:t>
                </a:r>
                <a:r>
                  <a:rPr lang="th-TH" dirty="0">
                    <a:solidFill>
                      <a:srgbClr val="0070C0"/>
                    </a:solidFill>
                  </a:rPr>
                  <a:t>บอเนลลี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th-TH" dirty="0">
                    <a:solidFill>
                      <a:srgbClr val="0070C0"/>
                    </a:solidFill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Bernoulli</a:t>
                </a:r>
                <a:r>
                  <a:rPr lang="th-TH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ด้วยความน่าจะเป็นของความสำเร็จ (เช่น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การแปลงที่มีประโยชน์สำหรับการถดถอยโลจิสติกซึ่งแสดงคุณสมบัติที่น่าสนใจหลายประการของตัวแบบการถดถอยเชิงเส้นคือการแปลง</a:t>
                </a:r>
                <a:r>
                  <a:rPr lang="en-US" dirty="0" smtClean="0"/>
                  <a:t>โลจิ</a:t>
                </a:r>
                <a:r>
                  <a:rPr lang="th-TH" dirty="0"/>
                  <a:t>ก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410" t="-2550" r="-13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522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การประมาณความน่าจะเป็นสูงสุด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การประมาณค่าความน่าจะเป็นสูงสุด (ไม่ใช่วิธีกำลังสองน้อยที่สุด) ซึ่งค้นหาการประมาณค่าพารามิเตอร์ที่ความน่าจะเป็นในการสังเกตข้อมูลที่สังเกตถูกขยายให้ใหญ่ที่สุดใช้ในการประมาณค่าพารามิเตอร์ของตัวแบบโลจิสติกส์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ฟังก์ชั่นความน่าจะเป็น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เป็นฟังก์ชั่นของพารามิเตอร์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เป็นการแสดงออกถึงความ </a:t>
                </a:r>
                <a:r>
                  <a:rPr lang="en-US" dirty="0">
                    <a:solidFill>
                      <a:srgbClr val="FF0000"/>
                    </a:solidFill>
                  </a:rPr>
                  <a:t>ความน่าจะเป็น</a:t>
                </a:r>
                <a:r>
                  <a:rPr lang="en-US" dirty="0"/>
                  <a:t> </a:t>
                </a:r>
                <a:r>
                  <a:rPr lang="en-US" dirty="0" err="1"/>
                  <a:t>จากข้อมูลที่สังเกต</a:t>
                </a:r>
                <a:r>
                  <a:rPr lang="en-US" dirty="0" err="1" smtClean="0"/>
                  <a:t>ได้</a:t>
                </a:r>
                <a:r>
                  <a:rPr lang="th-TH" dirty="0" smtClean="0"/>
                  <a:t> </a:t>
                </a:r>
                <a:r>
                  <a:rPr lang="en-US" dirty="0" smtClean="0"/>
                  <a:t>x </a:t>
                </a:r>
                <a:r>
                  <a:rPr lang="en-US" dirty="0"/>
                  <a:t>.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โดยการหาค่านิยมของ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ซึ่งเพิ่มขึ้น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เราสามารถตรวจสอบ </a:t>
                </a:r>
                <a:r>
                  <a:rPr lang="en-US" dirty="0" err="1">
                    <a:solidFill>
                      <a:srgbClr val="FF0000"/>
                    </a:solidFill>
                  </a:rPr>
                  <a:t>ตัวประมาณค่าความน่าจะเป็นสูงสุด</a:t>
                </a:r>
                <a:r>
                  <a:rPr lang="th-TH" dirty="0"/>
                  <a:t> กล่าวคือ</a:t>
                </a:r>
                <a:r>
                  <a:rPr lang="en-US" dirty="0" err="1"/>
                  <a:t>ค่าพารามิเตอร์</a:t>
                </a:r>
                <a:r>
                  <a:rPr lang="en-US" dirty="0"/>
                  <a:t> </a:t>
                </a:r>
                <a:r>
                  <a:rPr lang="th-TH" dirty="0">
                    <a:solidFill>
                      <a:srgbClr val="0070C0"/>
                    </a:solidFill>
                  </a:rPr>
                  <a:t>เป็นที่นิยม</a:t>
                </a:r>
                <a:r>
                  <a:rPr lang="en-US" dirty="0" err="1">
                    <a:solidFill>
                      <a:srgbClr val="0070C0"/>
                    </a:solidFill>
                  </a:rPr>
                  <a:t>มากที่สุด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โดยข้อมูลที่สังเกตได้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1700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589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สังเกตได้ว่า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คือความน่าจะเป็นของการตอบสนองเชิงบวกแล</a:t>
                </a:r>
                <a:r>
                  <a:rPr lang="th-TH" dirty="0"/>
                  <a:t>ะ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คือความน่าจะเป็นของการตอบสนองเชิงลบ</a:t>
                </a:r>
                <a:r>
                  <a:rPr lang="th-TH" dirty="0"/>
                  <a:t>จากข้อมูลที่ได้รับ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การสังเกตที่การตอบสนองเป็นบวก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จะช่วยสร้างความน่าจะเป็น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ในขณะที่การสังเกตที่การตอบสนองเป็นลบ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จะช่วยสร้างความน่าจะเป็น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h-TH" dirty="0"/>
                  <a:t>ให้เป็นไปได้</a:t>
                </a:r>
                <a:r>
                  <a:rPr lang="en-US" dirty="0" err="1"/>
                  <a:t>ดังนั้นการมีส่วนร่วม</a:t>
                </a:r>
                <a:r>
                  <a:rPr lang="th-TH" dirty="0"/>
                  <a:t>ใน</a:t>
                </a:r>
                <a:r>
                  <a:rPr lang="th-TH" dirty="0" err="1"/>
                  <a:t>การทำ</a:t>
                </a:r>
                <a:r>
                  <a:rPr lang="th-TH" dirty="0"/>
                  <a:t>ให้เป็นไปได้ของ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baseline="30000" dirty="0"/>
                  <a:t> </a:t>
                </a:r>
                <a:r>
                  <a:rPr lang="en-US" dirty="0" err="1"/>
                  <a:t>การสังเกตแสดงเป็น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1700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103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dirty="0" err="1"/>
                  <a:t>สมมติว่าการสังเกตมีความเป็นอิสระ</a:t>
                </a:r>
                <a:r>
                  <a:rPr lang="th-TH" dirty="0"/>
                  <a:t> ดังนั้น</a:t>
                </a:r>
                <a:r>
                  <a:rPr lang="en-US" dirty="0" err="1"/>
                  <a:t>ความน่าจะเป็นสามารถแสดงเป็น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00" t="-12941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073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 err="1" smtClean="0"/>
                  <a:t>ฟังก์ชั่น</a:t>
                </a:r>
                <a:r>
                  <a:rPr lang="th-TH" dirty="0" smtClean="0"/>
                  <a:t>อัตราส่วน</a:t>
                </a:r>
                <a:r>
                  <a:rPr lang="th-TH" dirty="0" err="1" smtClean="0"/>
                  <a:t>ไล</a:t>
                </a:r>
                <a:r>
                  <a:rPr lang="th-TH" dirty="0" err="1"/>
                  <a:t>ลีฮูด</a:t>
                </a:r>
                <a:r>
                  <a:rPr lang="th-TH" dirty="0"/>
                  <a:t> (</a:t>
                </a:r>
                <a:r>
                  <a:rPr lang="en-US" dirty="0"/>
                  <a:t>Likelihood) </a:t>
                </a:r>
                <a:r>
                  <a:rPr lang="en-US" dirty="0" err="1"/>
                  <a:t>เป็นสามารถคำนวณได้ง่ายขึ้น</a:t>
                </a:r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 err="1"/>
                  <a:t>ตัว</a:t>
                </a:r>
                <a:r>
                  <a:rPr lang="en-US" dirty="0" err="1" smtClean="0"/>
                  <a:t>ประมาณ</a:t>
                </a:r>
                <a:r>
                  <a:rPr lang="th-TH" dirty="0" err="1" smtClean="0"/>
                  <a:t>ไล</a:t>
                </a:r>
                <a:r>
                  <a:rPr lang="th-TH" dirty="0" err="1"/>
                  <a:t>ลีฮูด</a:t>
                </a:r>
                <a:r>
                  <a:rPr lang="th-TH" dirty="0"/>
                  <a:t> (</a:t>
                </a:r>
                <a:r>
                  <a:rPr lang="en-US" dirty="0"/>
                  <a:t>Likelihood) </a:t>
                </a:r>
                <a:r>
                  <a:rPr lang="en-US" dirty="0" err="1"/>
                  <a:t>สูงสุดนั้นอาจพบได้โดยการแยกพารามิเตอร์แต่ละตัว</a:t>
                </a:r>
                <a:r>
                  <a:rPr lang="en-US" dirty="0"/>
                  <a:t> </a:t>
                </a:r>
                <a:r>
                  <a:rPr lang="en-US" dirty="0" err="1"/>
                  <a:t>แต่</a:t>
                </a:r>
                <a:r>
                  <a:rPr lang="th-TH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โซลูชันแบบปิดสำหรับความแตกต่างเหล่านี้ไม่สามารถใช้ได้</a:t>
                </a:r>
                <a:r>
                  <a:rPr lang="en-US" dirty="0"/>
                  <a:t> ต้องใช้วิธีการเชิงตัวเลขเพื่อค้นหาวิธีแก้ปัญหา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2266" b="-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670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การตีความผลลัพธ์การถดถอยโลจิสติก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พิจารณาผลของอายุต่อปัญหาโรค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61EE58-698E-4D59-9450-24DB459BD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35743"/>
              </p:ext>
            </p:extLst>
          </p:nvPr>
        </p:nvGraphicFramePr>
        <p:xfrm>
          <a:off x="2148174" y="3006827"/>
          <a:ext cx="8343902" cy="3241308"/>
        </p:xfrm>
        <a:graphic>
          <a:graphicData uri="http://schemas.openxmlformats.org/drawingml/2006/table">
            <a:tbl>
              <a:tblPr firstRow="1" firstCol="1" bandRow="1">
                <a:tableStyleId>{00000000-0000-0000-0000-000000000000}</a:tableStyleId>
              </a:tblPr>
              <a:tblGrid>
                <a:gridCol w="1507362">
                  <a:extLst>
                    <a:ext uri="{9D8B030D-6E8A-4147-A177-3AD203B41FA5}">
                      <a16:colId xmlns:a16="http://schemas.microsoft.com/office/drawing/2014/main" val="1278407334"/>
                    </a:ext>
                  </a:extLst>
                </a:gridCol>
                <a:gridCol w="683654">
                  <a:extLst>
                    <a:ext uri="{9D8B030D-6E8A-4147-A177-3AD203B41FA5}">
                      <a16:colId xmlns:a16="http://schemas.microsoft.com/office/drawing/2014/main" val="57871230"/>
                    </a:ext>
                  </a:extLst>
                </a:gridCol>
                <a:gridCol w="683654">
                  <a:extLst>
                    <a:ext uri="{9D8B030D-6E8A-4147-A177-3AD203B41FA5}">
                      <a16:colId xmlns:a16="http://schemas.microsoft.com/office/drawing/2014/main" val="2469952734"/>
                    </a:ext>
                  </a:extLst>
                </a:gridCol>
                <a:gridCol w="683654">
                  <a:extLst>
                    <a:ext uri="{9D8B030D-6E8A-4147-A177-3AD203B41FA5}">
                      <a16:colId xmlns:a16="http://schemas.microsoft.com/office/drawing/2014/main" val="1648715875"/>
                    </a:ext>
                  </a:extLst>
                </a:gridCol>
                <a:gridCol w="683654">
                  <a:extLst>
                    <a:ext uri="{9D8B030D-6E8A-4147-A177-3AD203B41FA5}">
                      <a16:colId xmlns:a16="http://schemas.microsoft.com/office/drawing/2014/main" val="3795016868"/>
                    </a:ext>
                  </a:extLst>
                </a:gridCol>
                <a:gridCol w="683654">
                  <a:extLst>
                    <a:ext uri="{9D8B030D-6E8A-4147-A177-3AD203B41FA5}">
                      <a16:colId xmlns:a16="http://schemas.microsoft.com/office/drawing/2014/main" val="1432319282"/>
                    </a:ext>
                  </a:extLst>
                </a:gridCol>
                <a:gridCol w="683654">
                  <a:extLst>
                    <a:ext uri="{9D8B030D-6E8A-4147-A177-3AD203B41FA5}">
                      <a16:colId xmlns:a16="http://schemas.microsoft.com/office/drawing/2014/main" val="3596597887"/>
                    </a:ext>
                  </a:extLst>
                </a:gridCol>
                <a:gridCol w="683654">
                  <a:extLst>
                    <a:ext uri="{9D8B030D-6E8A-4147-A177-3AD203B41FA5}">
                      <a16:colId xmlns:a16="http://schemas.microsoft.com/office/drawing/2014/main" val="111691987"/>
                    </a:ext>
                  </a:extLst>
                </a:gridCol>
                <a:gridCol w="683654">
                  <a:extLst>
                    <a:ext uri="{9D8B030D-6E8A-4147-A177-3AD203B41FA5}">
                      <a16:colId xmlns:a16="http://schemas.microsoft.com/office/drawing/2014/main" val="2269283993"/>
                    </a:ext>
                  </a:extLst>
                </a:gridCol>
                <a:gridCol w="683654">
                  <a:extLst>
                    <a:ext uri="{9D8B030D-6E8A-4147-A177-3AD203B41FA5}">
                      <a16:colId xmlns:a16="http://schemas.microsoft.com/office/drawing/2014/main" val="856182233"/>
                    </a:ext>
                  </a:extLst>
                </a:gridCol>
                <a:gridCol w="683654">
                  <a:extLst>
                    <a:ext uri="{9D8B030D-6E8A-4147-A177-3AD203B41FA5}">
                      <a16:colId xmlns:a16="http://schemas.microsoft.com/office/drawing/2014/main" val="941670007"/>
                    </a:ext>
                  </a:extLst>
                </a:gridCol>
              </a:tblGrid>
              <a:tr h="540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ผู้ป่วย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56219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อายุ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6697031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โรค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5162137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ผู้ป่วย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9681227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อายุ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9069600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โรค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23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838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85913"/>
                <a:ext cx="10372150" cy="4455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ผลลัพธ์ของการถดถอยโลจิสติก</a:t>
                </a:r>
                <a:r>
                  <a:rPr lang="en-US" sz="2400" dirty="0" err="1"/>
                  <a:t>ของ</a:t>
                </a:r>
                <a:r>
                  <a:rPr lang="en-US" sz="2400" i="1" dirty="0" err="1"/>
                  <a:t>โรคเกี่ยวกับอายุ</a:t>
                </a:r>
                <a:r>
                  <a:rPr lang="en-US" sz="2400" dirty="0"/>
                  <a:t> (ใช้ Minitab) มีดังนี้: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จากผลลัพธ์: การประมาณของ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และ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คือ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372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06696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และ</a:t>
                </a:r>
                <a:r>
                  <a:rPr lang="th-TH" sz="2400" dirty="0"/>
                  <a:t>ความน่าจะ</a:t>
                </a:r>
                <a:r>
                  <a:rPr lang="th-TH" sz="2400" dirty="0" smtClean="0"/>
                  <a:t>เป็น</a:t>
                </a:r>
                <a:r>
                  <a:rPr lang="en-US" sz="2400" dirty="0" smtClean="0"/>
                  <a:t> </a:t>
                </a:r>
                <a:r>
                  <a:rPr lang="th-TH" sz="2400" dirty="0" smtClean="0"/>
                  <a:t>แบบ </a:t>
                </a:r>
                <a:r>
                  <a:rPr lang="en-US" sz="2400" dirty="0" smtClean="0"/>
                  <a:t>log </a:t>
                </a:r>
                <a:r>
                  <a:rPr lang="th-TH" sz="2400" dirty="0" err="1" smtClean="0"/>
                  <a:t>ไล</a:t>
                </a:r>
                <a:r>
                  <a:rPr lang="th-TH" sz="2400" dirty="0" err="1"/>
                  <a:t>ลีฮูด</a:t>
                </a:r>
                <a:r>
                  <a:rPr lang="th-TH" sz="2400" dirty="0"/>
                  <a:t> (</a:t>
                </a:r>
                <a:r>
                  <a:rPr lang="en-US" sz="2400" dirty="0"/>
                  <a:t>Likelihood) </a:t>
                </a:r>
                <a:r>
                  <a:rPr lang="th-TH" sz="2400" dirty="0" smtClean="0"/>
                  <a:t> </a:t>
                </a:r>
                <a:r>
                  <a:rPr lang="en-US" sz="2400" dirty="0" smtClean="0"/>
                  <a:t>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101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85913"/>
                <a:ext cx="10372150" cy="4455745"/>
              </a:xfrm>
              <a:blipFill>
                <a:blip r:embed="rId2"/>
                <a:stretch>
                  <a:fillRect l="-1586" t="-3557" r="-1293" b="-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84AFEA-7422-42B8-B3B2-07280F333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46" y="2384291"/>
            <a:ext cx="10098157" cy="26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3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บทนำ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14475"/>
            <a:ext cx="10372150" cy="45271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ตัวอย่าง</a:t>
            </a:r>
            <a:r>
              <a:rPr lang="en-US" dirty="0"/>
              <a:t>: </a:t>
            </a:r>
            <a:r>
              <a:rPr lang="en-US" i="1" dirty="0"/>
              <a:t>วงเล็บรายได้</a:t>
            </a:r>
            <a:r>
              <a:rPr lang="en-US" dirty="0"/>
              <a:t> แบ่งเป็นรายได้สูงรายได้ปานกลางและรายได้ต่ำ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แบบจำลอง</a:t>
            </a:r>
            <a:r>
              <a:rPr lang="th-TH" dirty="0"/>
              <a:t>ก</a:t>
            </a:r>
            <a:r>
              <a:rPr lang="en-US" dirty="0" err="1" smtClean="0"/>
              <a:t>าร</a:t>
            </a:r>
            <a:r>
              <a:rPr lang="th-TH" dirty="0" smtClean="0"/>
              <a:t>ทำเหมือง</a:t>
            </a:r>
            <a:r>
              <a:rPr lang="en-US" dirty="0" err="1" smtClean="0"/>
              <a:t>ข้อมูล</a:t>
            </a:r>
            <a:r>
              <a:rPr lang="en-US" dirty="0" err="1"/>
              <a:t>ตรวจสอบชุดของ</a:t>
            </a:r>
            <a:r>
              <a:rPr lang="th-TH" dirty="0"/>
              <a:t>การบันทึก</a:t>
            </a:r>
            <a:r>
              <a:rPr lang="en-US" dirty="0" err="1"/>
              <a:t>ขนาดใหญ่</a:t>
            </a:r>
            <a:r>
              <a:rPr lang="th-TH" dirty="0"/>
              <a:t> </a:t>
            </a:r>
            <a:r>
              <a:rPr lang="en-US" dirty="0" err="1"/>
              <a:t>แต่ละ</a:t>
            </a:r>
            <a:r>
              <a:rPr lang="th-TH" dirty="0"/>
              <a:t>การบันทึก</a:t>
            </a:r>
            <a:r>
              <a:rPr lang="en-US" dirty="0" err="1"/>
              <a:t>ประกอบด้วยข้อมูลบน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ตัวแปรเป้าหมาย </a:t>
            </a:r>
            <a:r>
              <a:rPr lang="en-US" dirty="0" err="1"/>
              <a:t>เช่นเดียวกับชุดของ</a:t>
            </a:r>
            <a:r>
              <a:rPr lang="th-TH" dirty="0"/>
              <a:t>การนำเข้าข้อมูล </a:t>
            </a:r>
            <a:r>
              <a:rPr lang="en-US" dirty="0" err="1"/>
              <a:t>หรือ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ตัวแปรตัวทำนาย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A21ED0-963F-4349-8C60-65D8E4375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322432"/>
              </p:ext>
            </p:extLst>
          </p:nvPr>
        </p:nvGraphicFramePr>
        <p:xfrm>
          <a:off x="2955235" y="2226972"/>
          <a:ext cx="6400800" cy="2020095"/>
        </p:xfrm>
        <a:graphic>
          <a:graphicData uri="http://schemas.openxmlformats.org/drawingml/2006/table">
            <a:tbl>
              <a:tblPr firstRow="1" firstCol="1" bandRow="1">
                <a:tableStyleId>{00000000-0000-0000-0000-000000000000}</a:tableStyleId>
              </a:tblPr>
              <a:tblGrid>
                <a:gridCol w="1126435">
                  <a:extLst>
                    <a:ext uri="{9D8B030D-6E8A-4147-A177-3AD203B41FA5}">
                      <a16:colId xmlns:a16="http://schemas.microsoft.com/office/drawing/2014/main" val="1776735168"/>
                    </a:ext>
                  </a:extLst>
                </a:gridCol>
                <a:gridCol w="649356">
                  <a:extLst>
                    <a:ext uri="{9D8B030D-6E8A-4147-A177-3AD203B41FA5}">
                      <a16:colId xmlns:a16="http://schemas.microsoft.com/office/drawing/2014/main" val="3600285442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1010405147"/>
                    </a:ext>
                  </a:extLst>
                </a:gridCol>
                <a:gridCol w="1746012">
                  <a:extLst>
                    <a:ext uri="{9D8B030D-6E8A-4147-A177-3AD203B41FA5}">
                      <a16:colId xmlns:a16="http://schemas.microsoft.com/office/drawing/2014/main" val="3080682237"/>
                    </a:ext>
                  </a:extLst>
                </a:gridCol>
                <a:gridCol w="1726058">
                  <a:extLst>
                    <a:ext uri="{9D8B030D-6E8A-4147-A177-3AD203B41FA5}">
                      <a16:colId xmlns:a16="http://schemas.microsoft.com/office/drawing/2014/main" val="2657597835"/>
                    </a:ext>
                  </a:extLst>
                </a:gridCol>
              </a:tblGrid>
              <a:tr h="404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เรื่อง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อายุ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เพศ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อาชีพ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วงเล็บรายได้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135161"/>
                  </a:ext>
                </a:extLst>
              </a:tr>
              <a:tr h="404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วิศวกรรมซอฟต์แวร์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สูง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31235"/>
                  </a:ext>
                </a:extLst>
              </a:tr>
              <a:tr h="404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002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ที่ปรึกษาด้านการตลาด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กลาง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4973586"/>
                  </a:ext>
                </a:extLst>
              </a:tr>
              <a:tr h="404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ว่างงาน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ต่ำ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487199"/>
                  </a:ext>
                </a:extLst>
              </a:tr>
              <a:tr h="404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536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39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ดังนั้น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h-TH" dirty="0"/>
                  <a:t> </a:t>
                </a:r>
                <a:r>
                  <a:rPr lang="en-US" dirty="0"/>
                  <a:t>คาดว่าจะเป็น: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372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06696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𝑎𝑔𝑒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372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06696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𝑎𝑔𝑒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th-TH" dirty="0" err="1"/>
                  <a:t>โลจิท</a:t>
                </a:r>
                <a:r>
                  <a:rPr lang="en-US" dirty="0" err="1"/>
                  <a:t>โดยประมาณ</a:t>
                </a:r>
                <a:r>
                  <a:rPr lang="en-US" dirty="0"/>
                  <a:t>: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372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06696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𝑎𝑔𝑒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เราสามารถใช้ผลลัพธ์ข้างต้นเพื่อประเมินความน่าจะเป็นที่โรคจะถูกนำเสนอในผู้ป่วยโดยเฉพาะเช่นอายุ 72 เช่น: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372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06696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72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449</m:t>
                    </m:r>
                  </m:oMath>
                </a14:m>
                <a:endParaRPr lang="en-US" sz="32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449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449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61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999" t="-3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952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>
                <a:solidFill>
                  <a:srgbClr val="00B050"/>
                </a:solidFill>
              </a:rPr>
              <a:t>ความสำคัญของโมเดล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คำถาม</a:t>
            </a:r>
            <a:r>
              <a:rPr lang="en-US" dirty="0"/>
              <a:t>: </a:t>
            </a:r>
            <a:r>
              <a:rPr lang="en-US" dirty="0" err="1"/>
              <a:t>รูปแบบที่มีตัวทำนายเฉพาะ</a:t>
            </a:r>
            <a:r>
              <a:rPr lang="th-TH" dirty="0"/>
              <a:t>จะ</a:t>
            </a:r>
            <a:r>
              <a:rPr lang="en-US" dirty="0" err="1"/>
              <a:t>ให้</a:t>
            </a:r>
            <a:r>
              <a:rPr lang="th-TH" dirty="0"/>
              <a:t>ความ</a:t>
            </a:r>
            <a:r>
              <a:rPr lang="en-US" dirty="0" err="1"/>
              <a:t>เหมาะสมกับตัวแปรตอบสนองดีกว่าแบบจำลองที่ไม่</a:t>
            </a:r>
            <a:r>
              <a:rPr lang="th-TH" dirty="0"/>
              <a:t>มี</a:t>
            </a:r>
            <a:r>
              <a:rPr lang="en-US" dirty="0" err="1"/>
              <a:t>ตัวทำนาย</a:t>
            </a:r>
            <a:r>
              <a:rPr lang="th-TH" dirty="0"/>
              <a:t>เฉพาะ</a:t>
            </a:r>
            <a:r>
              <a:rPr lang="en-US" dirty="0" err="1"/>
              <a:t>เหล่านี้หรือไม่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2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50505"/>
                <a:ext cx="10372150" cy="449115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400" u="sng" dirty="0"/>
                  <a:t>คำนิยาม</a:t>
                </a:r>
                <a:r>
                  <a:rPr lang="en-US" sz="3400" dirty="0"/>
                  <a:t>: A </a:t>
                </a:r>
                <a:r>
                  <a:rPr lang="en-US" sz="3400" i="1" dirty="0">
                    <a:solidFill>
                      <a:srgbClr val="FF0000"/>
                    </a:solidFill>
                  </a:rPr>
                  <a:t>แบบจำลองอิ่มตัว</a:t>
                </a:r>
                <a:r>
                  <a:rPr lang="en-US" sz="3400" dirty="0">
                    <a:solidFill>
                      <a:srgbClr val="FF0000"/>
                    </a:solidFill>
                  </a:rPr>
                  <a:t> </a:t>
                </a:r>
                <a:r>
                  <a:rPr lang="en-US" sz="3400" dirty="0"/>
                  <a:t>เป็นรุ่นที่มี </a:t>
                </a:r>
                <a:r>
                  <a:rPr lang="en-US" sz="3400" dirty="0">
                    <a:solidFill>
                      <a:srgbClr val="0070C0"/>
                    </a:solidFill>
                  </a:rPr>
                  <a:t>พารามิเตอร์มากที่สุดเท่าที่จุดข้อมูล</a:t>
                </a:r>
                <a:r>
                  <a:rPr lang="en-US" sz="3400" dirty="0"/>
                  <a:t>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400" dirty="0"/>
                  <a:t>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400" dirty="0" err="1"/>
                  <a:t>แบบจำลองที่อิ่มตัวทำนายตัวแปรการตอบสนองได้อย่างสมบูรณ์แบบเพราะ</a:t>
                </a:r>
                <a:r>
                  <a:rPr lang="en-US" sz="3400" dirty="0"/>
                  <a:t> </a:t>
                </a:r>
                <a:r>
                  <a:rPr lang="en-US" sz="3400" dirty="0">
                    <a:solidFill>
                      <a:srgbClr val="FF0000"/>
                    </a:solidFill>
                  </a:rPr>
                  <a:t>ไม่มีข้อผิดพลาดในการทำนาย</a:t>
                </a:r>
                <a:r>
                  <a:rPr lang="en-US" sz="3400" dirty="0"/>
                  <a:t>.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400" dirty="0"/>
                  <a:t>ค่าที่สังเกตได้ของตัวแปรตอบสนองถือได้ว่าเป็นค่าที่ทำนายจากตัวแบบอิ่มตัว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400" dirty="0"/>
                  <a:t>ในการเปรียบเทียบค่าที่ทำนายโดยโมเดลที่ติดตั้ง (ที่มีพารามิเตอร์น้อยกว่าจุดข้อมูล) กับค่าที่ทำนายโดยตัวแบบอิ่มตัวเราใช้ </a:t>
                </a:r>
                <a:r>
                  <a:rPr lang="en-US" sz="3400" dirty="0">
                    <a:solidFill>
                      <a:srgbClr val="0070C0"/>
                    </a:solidFill>
                  </a:rPr>
                  <a:t>ความเบี่ยงเบน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400" dirty="0"/>
                  <a:t>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400" dirty="0">
                    <a:solidFill>
                      <a:srgbClr val="00B050"/>
                    </a:solidFill>
                  </a:rPr>
                  <a:t>Deviance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3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𝑙𝑖𝑘𝑒𝑙𝑖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𝑜𝑜𝑑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𝑓𝑖𝑡𝑡𝑒𝑑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𝑚𝑜𝑑𝑒𝑙</m:t>
                            </m:r>
                          </m:num>
                          <m:den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𝑙𝑖𝑘𝑒𝑙𝑖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𝑜𝑜𝑑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𝑠𝑎𝑡𝑢𝑟𝑎𝑡𝑒𝑑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𝑚𝑜𝑑𝑒𝑙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50505"/>
                <a:ext cx="10372150" cy="4491154"/>
              </a:xfrm>
              <a:blipFill>
                <a:blip r:embed="rId2"/>
                <a:stretch>
                  <a:fillRect l="-1586" t="-1900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537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การทดสอบ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อัตราส่วน</a:t>
                </a:r>
                <a:r>
                  <a:rPr lang="th-TH" dirty="0" err="1" smtClean="0">
                    <a:solidFill>
                      <a:srgbClr val="FF0000"/>
                    </a:solidFill>
                  </a:rPr>
                  <a:t>ไลลีฮูด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Likelihood)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สำหรับ</a:t>
                </a:r>
                <a:r>
                  <a:rPr lang="en-US" dirty="0" err="1">
                    <a:solidFill>
                      <a:srgbClr val="FF0000"/>
                    </a:solidFill>
                  </a:rPr>
                  <a:t>การถดถอยโลจิสติก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จากนิยามของฟังก์ชันความน่าจะเป็น: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ความน่าจะเป็นของโมเดลอิ่มตัวคือ: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4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782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แสดงการประมาณของ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err="1"/>
                  <a:t>จากรุ่นที่ติดตั้งเป็น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เรามี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อันซ์: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หรือเพียงแค่: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ความเบี่ยงเบนแสดงถึงข้อผิดพลาดที่เหลืออยู่ในตัวแบบหลังจากตัวทำนายถูกนำมาใช้ (คล้ายกับผลรวมของความคลาดเคลื่อนกำลังสองในการถดถอยเชิงเส้น)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999" t="-3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176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67117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600" b="1" dirty="0"/>
                  <a:t>สถิติการทดสอบ</a:t>
                </a:r>
                <a:r>
                  <a:rPr lang="en-US" sz="1600" dirty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𝐃𝐞𝐯𝐢𝐚𝐧𝐜𝐞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𝒎𝒐𝒅𝒆𝒍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𝒘𝒊𝒕𝒉𝒐𝒖𝒕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𝒑𝒓𝒆𝒅𝒊𝒄𝒕𝒐𝒓</m:t>
                          </m:r>
                        </m:e>
                      </m:d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𝐃𝐞𝐯𝐢𝐚𝐧𝐜𝐞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𝒎𝒐𝒅𝒆𝒍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𝒘𝒊𝒕𝒉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𝒑𝒓𝒆𝒅𝒊𝒄𝒕𝒐𝒓</m:t>
                          </m:r>
                        </m:e>
                      </m:d>
                    </m:oMath>
                  </m:oMathPara>
                </a14:m>
                <a:endParaRPr lang="en-US" sz="1600" b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</m:oMath>
                  </m:oMathPara>
                </a14:m>
                <a:endParaRPr lang="en-US" sz="1600" b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Deviance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𝑚𝑜𝑑𝑒𝑙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𝑤𝑖𝑡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𝑝𝑟𝑒𝑑𝑖𝑐𝑡𝑜𝑟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ถูกกำหนดเป็น</a:t>
                </a:r>
                <a:r>
                  <a:rPr lang="en-US" sz="1600" dirty="0"/>
                  <a:t>:</a:t>
                </a:r>
                <a:endParaRPr lang="th-TH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   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bHide m:val="on"/>
                                            <m:supHide m:val="on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</m:d>
                              </m:e>
                            </m:nary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bHide m:val="on"/>
                                            <m:supHide m:val="on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</m:d>
                              </m:e>
                            </m:nary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nary>
                          </m: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nary>
                          </m:e>
                        </m:eqArr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   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𝑛𝑙𝑛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  	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𝑛𝑙𝑛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dirty="0" err="1"/>
                  <a:t>ซึ่ง</a:t>
                </a:r>
                <a:r>
                  <a:rPr lang="en-US" sz="1800" dirty="0"/>
                  <a:t>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671177"/>
              </a:xfrm>
              <a:blipFill>
                <a:blip r:embed="rId2"/>
                <a:stretch>
                  <a:fillRect l="-367" b="-13279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392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ดังนั้น,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𝑛𝑙𝑛</m:t>
                              </m:r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u="sng" dirty="0"/>
                  <a:t>ตัวอย่าง</a:t>
                </a:r>
                <a:r>
                  <a:rPr lang="en-US" sz="2600" dirty="0"/>
                  <a:t>: สำหรับผลของอายุต่อปัญหาโรค</a:t>
                </a:r>
              </a:p>
              <a:p>
                <a:pPr marL="0" indent="0">
                  <a:buNone/>
                </a:pPr>
                <a:endParaRPr lang="th-TH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101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e>
                              </m:d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696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algn="just"/>
                <a:r>
                  <a:rPr lang="en-US" sz="2600" dirty="0"/>
                  <a:t>สถิติทดสอบ G </a:t>
                </a:r>
                <a:r>
                  <a:rPr lang="en-US" sz="2600" dirty="0" err="1"/>
                  <a:t>ตามการแจกแจงแบบไคสแควร์</a:t>
                </a:r>
                <a:r>
                  <a:rPr lang="th-TH" sz="2600" dirty="0"/>
                  <a:t>ของค่าที่ใช้เพื่อชดเชยความผิดพลาด (</a:t>
                </a:r>
                <a:r>
                  <a:rPr lang="th-TH" sz="2600" dirty="0" err="1"/>
                  <a:t>Degree</a:t>
                </a:r>
                <a:r>
                  <a:rPr lang="th-TH" sz="2600" dirty="0"/>
                  <a:t> of </a:t>
                </a:r>
                <a:r>
                  <a:rPr lang="th-TH" sz="2600" dirty="0" err="1"/>
                  <a:t>freedom</a:t>
                </a:r>
                <a:r>
                  <a:rPr lang="th-TH" sz="2600" dirty="0"/>
                  <a:t>)เท่ากับ 1 </a:t>
                </a:r>
                <a:r>
                  <a:rPr lang="en-US" sz="2600" dirty="0" err="1"/>
                  <a:t>ดังนั้น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𝑜𝑏𝑠𝑒𝑟𝑣𝑒𝑑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696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017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ดังนั้นแบบจำลองนี้จึงมีประโยชน์ในการทำนายการปรากฏตัวของโรค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410" t="-3258" r="-1528" b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772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n-US" i="1" u="sng" dirty="0">
                    <a:solidFill>
                      <a:srgbClr val="00B050"/>
                    </a:solidFill>
                  </a:rPr>
                  <a:t>ความสำคัญของการทำนาย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u="sng" dirty="0"/>
                  <a:t>คำถาม</a:t>
                </a:r>
                <a:r>
                  <a:rPr lang="en-US" dirty="0"/>
                  <a:t>: </a:t>
                </a:r>
                <a:r>
                  <a:rPr lang="en-US" dirty="0" err="1"/>
                  <a:t>การคาดการณ์โดยเฉพาะมีความสำคัญและควรรวมอยู่ในแบบจำลองหรือไม่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สมมติฐาน: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u="sng" dirty="0" err="1">
                    <a:solidFill>
                      <a:srgbClr val="0070C0"/>
                    </a:solidFill>
                  </a:rPr>
                  <a:t>การทดสอบ</a:t>
                </a:r>
                <a:r>
                  <a:rPr lang="en-US" u="sng" dirty="0">
                    <a:solidFill>
                      <a:srgbClr val="0070C0"/>
                    </a:solidFill>
                  </a:rPr>
                  <a:t> Wald</a:t>
                </a:r>
                <a:r>
                  <a:rPr lang="en-US" dirty="0"/>
                  <a:t>: </a:t>
                </a:r>
                <a:r>
                  <a:rPr lang="en-US" dirty="0" err="1"/>
                  <a:t>หากสมมติฐานว่างถือเป็นจริงแล้ว</a:t>
                </a:r>
                <a:r>
                  <a:rPr lang="th-TH" dirty="0"/>
                  <a:t>ดังนั้น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𝑊𝑎𝑙𝑑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th-TH" dirty="0"/>
                  <a:t>ตามค่าการกระจายของข้อมูล (Standard </a:t>
                </a:r>
                <a:r>
                  <a:rPr lang="th-TH" dirty="0" err="1"/>
                  <a:t>normal</a:t>
                </a:r>
                <a:r>
                  <a:rPr lang="th-TH" dirty="0"/>
                  <a:t> </a:t>
                </a:r>
                <a:r>
                  <a:rPr lang="th-TH" dirty="0" err="1"/>
                  <a:t>distribution</a:t>
                </a:r>
                <a:r>
                  <a:rPr lang="th-TH" dirty="0"/>
                  <a:t>)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err="1"/>
                  <a:t>เป็นข้อผิดพลาด</a:t>
                </a:r>
                <a:r>
                  <a:rPr lang="th-TH" dirty="0"/>
                  <a:t>ตาม</a:t>
                </a:r>
                <a:r>
                  <a:rPr lang="en-US" dirty="0" err="1"/>
                  <a:t>มาตรฐานของสัมประสิทธิ์</a:t>
                </a: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586" t="-4674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8332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</a:t>
                </a:r>
                <a:r>
                  <a:rPr lang="en-US" dirty="0" err="1"/>
                  <a:t>สำหรับผล</a:t>
                </a:r>
                <a:r>
                  <a:rPr lang="th-TH" dirty="0"/>
                  <a:t>กระทบ</a:t>
                </a:r>
                <a:r>
                  <a:rPr lang="en-US" dirty="0" err="1"/>
                  <a:t>ของอายุ</a:t>
                </a:r>
                <a:r>
                  <a:rPr lang="th-TH" dirty="0"/>
                  <a:t>ต่อ</a:t>
                </a:r>
                <a:r>
                  <a:rPr lang="en-US" dirty="0" err="1"/>
                  <a:t>ปัญหาโรค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03232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𝑊𝑎𝑙𝑑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06696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03232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08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ดังนั้น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038</m:t>
                    </m:r>
                  </m:oMath>
                </a14:m>
                <a:r>
                  <a:rPr lang="en-US" dirty="0"/>
                  <a:t>: อายุถ้ามีนัยสำคัญสำหรับการทำนายโรค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ช่วงความเชื่อมั่นสำหรับค่าสัมประสิทธิ์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err="1"/>
                  <a:t>แบบจำลองการถดถอยโล</a:t>
                </a:r>
                <a:r>
                  <a:rPr lang="en-US" dirty="0" err="1" smtClean="0"/>
                  <a:t>จิส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ติกส์</a:t>
                </a:r>
                <a:r>
                  <a:rPr lang="en-US" dirty="0" err="1"/>
                  <a:t>สามารถสร้างได้</a:t>
                </a:r>
                <a:r>
                  <a:rPr lang="th-TH" dirty="0"/>
                  <a:t>จาก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𝑆𝐸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00379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13013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586" t="-4674" r="-1586" b="-17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622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2321" y="1560764"/>
                <a:ext cx="10372150" cy="4492487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 smtClean="0"/>
                  <a:t>อัตราส่วนOdd</a:t>
                </a:r>
                <a:r>
                  <a:rPr lang="en-US" sz="3200" b="1" dirty="0" smtClean="0"/>
                  <a:t> </a:t>
                </a:r>
                <a:r>
                  <a:rPr lang="en-US" sz="3200" b="1" dirty="0" err="1" smtClean="0"/>
                  <a:t>และ</a:t>
                </a:r>
                <a:r>
                  <a:rPr lang="en-US" sz="3200" b="1" dirty="0" err="1"/>
                  <a:t>ความเสี่ยงสัมพัทธ์</a:t>
                </a:r>
                <a:endParaRPr lang="en-US" sz="3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b="1" dirty="0"/>
                  <a:t> </a:t>
                </a:r>
                <a:endParaRPr lang="en-US" sz="3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Odds </a:t>
                </a:r>
                <a:r>
                  <a:rPr lang="en-US" sz="3200" dirty="0" smtClean="0"/>
                  <a:t>คือ</a:t>
                </a:r>
                <a:r>
                  <a:rPr lang="en-US" sz="3200" dirty="0"/>
                  <a:t>ความน่าจะเป็นที่เหตุการณ์เกิดขึ้นหารด้วยความน่าจะเป็นที่เหตุการณ์ไม่เกิดขึ้น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u="sng" dirty="0"/>
                  <a:t>ตัวอย่าง</a:t>
                </a:r>
                <a:r>
                  <a:rPr lang="en-US" sz="3200" dirty="0"/>
                  <a:t>: ความน่าจะเป็นโดยประมาณที่ผู้ป่วย 72 ปีมีโรค 61% และความน่าจะเป็นโดยประมาณที่ผู้ป่วย 72 ปีไม่มีโรค 39% </a:t>
                </a:r>
                <a:r>
                  <a:rPr lang="en-US" sz="3200" dirty="0" err="1" smtClean="0"/>
                  <a:t>ดังนั้น</a:t>
                </a:r>
                <a:r>
                  <a:rPr lang="en-US" sz="3200" dirty="0" smtClean="0"/>
                  <a:t> Odds </a:t>
                </a:r>
                <a:r>
                  <a:rPr lang="en-US" sz="3200" dirty="0" err="1" smtClean="0"/>
                  <a:t>ของ</a:t>
                </a:r>
                <a:r>
                  <a:rPr lang="en-US" sz="3200" dirty="0" err="1"/>
                  <a:t>ผู้ป่วยอายุ</a:t>
                </a:r>
                <a:r>
                  <a:rPr lang="en-US" sz="3200" dirty="0"/>
                  <a:t> 72 ปีคือ</a:t>
                </a:r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Odds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56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/>
                  <a:t> 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200" dirty="0" err="1"/>
                  <a:t>เมื่อมีเหตุการณ์เกิดขึ้นมากกว่าจะไม่เกิดขึ้นแล้ว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Odds &gt;1</a:t>
                </a:r>
                <a:endParaRPr lang="en-US" sz="3200" dirty="0"/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200" dirty="0" err="1"/>
                  <a:t>เมื่อเหตุการณ์มีโอกาสน้อยกว่าที่จะไม่เกิดขึ้นแล้ว</a:t>
                </a:r>
                <a:r>
                  <a:rPr lang="en-US" sz="3200" dirty="0"/>
                  <a:t> Odds </a:t>
                </a:r>
                <a:r>
                  <a:rPr lang="en-US" sz="3200" dirty="0" smtClean="0"/>
                  <a:t>&lt;1</a:t>
                </a:r>
                <a:endParaRPr lang="en-US" sz="3200" dirty="0"/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200" dirty="0" err="1"/>
                  <a:t>เมื่อเหตุการณ์ดังกล่าวมีแนวโน้มว่าจะไม่เกิดขึ้นแล้ว</a:t>
                </a:r>
                <a:r>
                  <a:rPr lang="en-US" sz="3200" dirty="0"/>
                  <a:t> Odds </a:t>
                </a:r>
                <a:r>
                  <a:rPr lang="en-US" sz="3200" dirty="0" smtClean="0"/>
                  <a:t>=1</a:t>
                </a:r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2321" y="1560764"/>
                <a:ext cx="10372150" cy="4492487"/>
              </a:xfrm>
              <a:blipFill>
                <a:blip r:embed="rId2"/>
                <a:stretch>
                  <a:fillRect l="-1235" t="-1628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34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บทนำ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600203"/>
            <a:ext cx="10372150" cy="461486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/>
              <a:t>งานการจำแนกประเภท</a:t>
            </a:r>
            <a:r>
              <a:rPr lang="en-US" sz="3200" dirty="0"/>
              <a:t>: เพื่อจัดประเภทรายได้ของบุคคลที่ไม่ได้อยู่ในฐานข้อมูลตามลักษณะอื่น ๆ </a:t>
            </a:r>
            <a:r>
              <a:rPr lang="en-US" sz="3200" dirty="0" err="1"/>
              <a:t>ที่เกี่ยวข้องกับบุคคลนั้นเช่น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70C0"/>
                </a:solidFill>
              </a:rPr>
              <a:t>อายุ</a:t>
            </a:r>
            <a:r>
              <a:rPr lang="th-TH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เพศและอาชีพ</a:t>
            </a:r>
            <a:r>
              <a:rPr lang="en-US" sz="3200" dirty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3200" dirty="0"/>
              <a:t>ขั้นตอนวิธี</a:t>
            </a:r>
            <a:r>
              <a:rPr lang="en-US" sz="3200" dirty="0" err="1"/>
              <a:t>การจำแนกประเภททำงานอย่างไร</a:t>
            </a:r>
            <a:endParaRPr lang="en-US" sz="3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ขั้นตอนวิธีแรกจะตรวจสอบ </a:t>
            </a:r>
            <a:r>
              <a:rPr lang="en-US" sz="3200" dirty="0">
                <a:solidFill>
                  <a:srgbClr val="FF0000"/>
                </a:solidFill>
              </a:rPr>
              <a:t>ชุดข้อมูลการฝึกอบรม </a:t>
            </a:r>
            <a:r>
              <a:rPr lang="en-US" sz="3200" dirty="0"/>
              <a:t>มีทั้งตัวแปรตัวทำนายและ </a:t>
            </a:r>
            <a:r>
              <a:rPr lang="en-US" sz="3200" i="1" dirty="0">
                <a:solidFill>
                  <a:srgbClr val="0070C0"/>
                </a:solidFill>
              </a:rPr>
              <a:t>จัดประเภทแล้ว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ตัวแปรเป้าหมายเพื่อเรียนรู้เกี่ยวกับการรวมกันของตัวแปรที่เกี่ยวข้องกับหมวดหมู่ / คลาสของตัวแปรเป้าหมาย (เช่นหญิงที่มีอายุมากกว่าอาจเกี่ยวข้องกับวงเล็บที่มีรายได้สูง)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en-US" sz="3200" dirty="0" err="1"/>
              <a:t>จากนั้น</a:t>
            </a:r>
            <a:r>
              <a:rPr lang="th-TH" sz="3200" dirty="0"/>
              <a:t>ขั้นตอนวิธี</a:t>
            </a:r>
            <a:r>
              <a:rPr lang="en-US" sz="3200" dirty="0" err="1"/>
              <a:t>จะดูระเบียนใหม่ซึ่งไม่มีข้อมูลเกี่ยวกับหมวดหมู่</a:t>
            </a:r>
            <a:r>
              <a:rPr lang="en-US" sz="3200" dirty="0"/>
              <a:t> / คลาสของตัวแปรเป้าหมาย </a:t>
            </a:r>
            <a:r>
              <a:rPr lang="en-US" sz="3200" dirty="0" err="1"/>
              <a:t>จากการจำแนกประเภทในชุดฝึกอบรม</a:t>
            </a:r>
            <a:r>
              <a:rPr lang="th-TH" sz="3200" dirty="0"/>
              <a:t> ขั้นตอนวิธี</a:t>
            </a:r>
            <a:r>
              <a:rPr lang="en-US" sz="3200" dirty="0" err="1"/>
              <a:t>จะกำหนดการจำแนกประเภทให้กับบันทึกใหม่</a:t>
            </a:r>
            <a:r>
              <a:rPr lang="en-US" sz="3200" dirty="0"/>
              <a:t> (เช่นศาสตราจารย์หญิงอายุ 63 ปีอาจถูกจัดประเภทในวงเล็บที่มีรายได้สูง)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60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50505"/>
                <a:ext cx="10372150" cy="449115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 smtClean="0"/>
                  <a:t>ในการ</a:t>
                </a:r>
                <a:r>
                  <a:rPr lang="en-US" dirty="0" err="1"/>
                  <a:t>ถดถอยโลจิ</a:t>
                </a:r>
                <a:r>
                  <a:rPr lang="en-US" dirty="0" err="1" smtClean="0"/>
                  <a:t>สติก</a:t>
                </a:r>
                <a:r>
                  <a:rPr lang="en-US" dirty="0" err="1">
                    <a:solidFill>
                      <a:srgbClr val="FF0000"/>
                    </a:solidFill>
                  </a:rPr>
                  <a:t>ไบนารี่</a:t>
                </a:r>
                <a:r>
                  <a:rPr lang="en-US" dirty="0"/>
                  <a:t> </a:t>
                </a:r>
                <a:r>
                  <a:rPr lang="en-US" dirty="0" err="1"/>
                  <a:t>ด้วย</a:t>
                </a:r>
                <a:r>
                  <a:rPr lang="th-TH" dirty="0" err="1"/>
                  <a:t>การทำ</a:t>
                </a:r>
                <a:r>
                  <a:rPr lang="th-TH" dirty="0"/>
                  <a:t>นาย</a:t>
                </a:r>
                <a:r>
                  <a:rPr lang="th-TH" dirty="0" smtClean="0"/>
                  <a:t>แบบทวีวิภาค</a:t>
                </a:r>
                <a:r>
                  <a:rPr lang="en-US" dirty="0" smtClean="0"/>
                  <a:t> </a:t>
                </a:r>
                <a:r>
                  <a:rPr lang="th-TH" dirty="0" smtClean="0"/>
                  <a:t>(</a:t>
                </a:r>
                <a:r>
                  <a:rPr lang="en-US" dirty="0" smtClean="0"/>
                  <a:t>dichotomous</a:t>
                </a:r>
                <a:r>
                  <a:rPr lang="th-TH" dirty="0" smtClean="0"/>
                  <a:t>)</a:t>
                </a:r>
                <a:endParaRPr lang="en-US" dirty="0"/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อัตราต่อรองที่ตัวแปรการตอบสนองเกิดขึ้น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สำหรับบันทึกด้วย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คือ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อัตราต่อรองที่ตัวแปรการตอบสนองเกิดขึ้น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สำหรับบันทึกด้วย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คือ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50505"/>
                <a:ext cx="10372150" cy="4491154"/>
              </a:xfrm>
              <a:blipFill>
                <a:blip r:embed="rId2"/>
                <a:stretch>
                  <a:fillRect l="-1234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0702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Odds Ratio</a:t>
                </a:r>
                <a:r>
                  <a:rPr lang="en-US" dirty="0" smtClean="0"/>
                  <a:t>(OR) </a:t>
                </a:r>
                <a:r>
                  <a:rPr lang="en-US" dirty="0"/>
                  <a:t>ถูกกำหนดเป็นอัตราส่วนระหว่างอัตราต่อรองที่ตัวแปรการตอบสนองที่เกิดขึ้นสำหรับบันทึกด้วย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และ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Odds Ratio</a:t>
                </a:r>
                <a:r>
                  <a:rPr lang="en-US" dirty="0" smtClean="0"/>
                  <a:t>ที่</a:t>
                </a:r>
                <a:r>
                  <a:rPr lang="en-US" dirty="0"/>
                  <a:t>ตัวแปรการตอบสนองเกิดขึ้นสำหรับ</a:t>
                </a:r>
                <a:r>
                  <a:rPr lang="th-TH" dirty="0"/>
                  <a:t>การ</a:t>
                </a:r>
                <a:r>
                  <a:rPr lang="en-US" dirty="0" err="1"/>
                  <a:t>บันทึกด้วย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𝑂𝑅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998" t="-3399" r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46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i="1" dirty="0">
                    <a:solidFill>
                      <a:srgbClr val="FF0000"/>
                    </a:solidFill>
                  </a:rPr>
                  <a:t>ความเสี่ยงสัมพัทธ์ </a:t>
                </a:r>
                <a:r>
                  <a:rPr lang="en-US" dirty="0"/>
                  <a:t>ถูกกำหนดให้เป็นอัตราส่วนระหว่างความน่าจะเป็นที่การตอบสนองเกิดขึ้น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และความน่าจะเป็นที่การตอบสนองนั้นเกิดขึ้น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Relative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Risk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algn="just"/>
                <a:r>
                  <a:rPr lang="en-US" dirty="0" smtClean="0"/>
                  <a:t>OR </a:t>
                </a:r>
                <a:r>
                  <a:rPr lang="en-US" dirty="0" err="1" smtClean="0"/>
                  <a:t>บางครั้ง</a:t>
                </a:r>
                <a:r>
                  <a:rPr lang="en-US" dirty="0" err="1"/>
                  <a:t>ใช้เพื่อประเมินความเสี่ยงสัมพัทธ์</a:t>
                </a:r>
                <a:r>
                  <a:rPr lang="en-US" dirty="0"/>
                  <a:t> การประมาณนี้มีความถูกต้องเฉพาะเมื่อ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ซึ่งอาจเกิดขึ้นเมื่อความน่าจะเป็นสำหรับการตอบสนองที่เกิดขึ้นมีน้อยสำหรับ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มีขนาดเล็ก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586" t="-4674" r="-1586" b="-5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6510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u="sng" dirty="0"/>
              <a:t>ตัวอย่าง</a:t>
            </a:r>
            <a:r>
              <a:rPr lang="en-US" dirty="0"/>
              <a:t>: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OR สำหรับมะเร็งปอดในหมู่ผู้สูบบุหรี่และผู้ไม่สูบบุหรี่มีรายงานว่าเป็น 2.0 นี่อาจตีความได้ว่าผู้สูบบุหรี่มีแนวโน้มที่จะเป็นมะเร็งปอดมากกว่าผู้ไม่สูบบุหรี่ถึงสองเท่า การตีความนี้ใช้ได้เนื่องจากความน่าจะเป็นในการพัฒนามะเร็งปอดสำหรับทั้งสอง</a:t>
            </a:r>
            <a:r>
              <a:rPr lang="en-US" dirty="0" smtClean="0"/>
              <a:t>กลุ่ม </a:t>
            </a:r>
            <a:r>
              <a:rPr lang="en-US" dirty="0" err="1" smtClean="0"/>
              <a:t>เช่น</a:t>
            </a:r>
            <a:r>
              <a:rPr lang="en-US" dirty="0" smtClean="0"/>
              <a:t> </a:t>
            </a:r>
            <a:r>
              <a:rPr lang="en-US" dirty="0" err="1" smtClean="0"/>
              <a:t>ผู้</a:t>
            </a:r>
            <a:r>
              <a:rPr lang="en-US" dirty="0" err="1"/>
              <a:t>สูบบุหรี่และผู้ไม่สูบบุหรี่มีขนาดเล็ก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60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 err="1"/>
              <a:t>การตีความการถดถอยโลจิสติกสำหรับตัว</a:t>
            </a:r>
            <a:r>
              <a:rPr lang="en-US" b="1" dirty="0" err="1" smtClean="0"/>
              <a:t>ทำนาย</a:t>
            </a:r>
            <a:r>
              <a:rPr lang="th-TH" b="1" dirty="0" smtClean="0"/>
              <a:t>ทวิวิภาค (</a:t>
            </a:r>
            <a:r>
              <a:rPr lang="en-US" b="1" dirty="0" smtClean="0"/>
              <a:t>Dichotomous)</a:t>
            </a:r>
            <a:endParaRPr lang="en-US" dirty="0"/>
          </a:p>
          <a:p>
            <a:pPr marL="0" indent="0" algn="just">
              <a:buNone/>
            </a:pPr>
            <a:r>
              <a:rPr lang="en-US" b="1" dirty="0"/>
              <a:t> 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พิจารณา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ปัญหา</a:t>
            </a:r>
            <a:r>
              <a:rPr lang="th-TH" dirty="0" smtClean="0">
                <a:solidFill>
                  <a:srgbClr val="FF0000"/>
                </a:solidFill>
              </a:rPr>
              <a:t>การยกเลิกบริการ</a:t>
            </a:r>
            <a:r>
              <a:rPr lang="en-US" dirty="0" smtClean="0">
                <a:solidFill>
                  <a:srgbClr val="FF0000"/>
                </a:solidFill>
              </a:rPr>
              <a:t> (churn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problem) </a:t>
            </a:r>
            <a:r>
              <a:rPr lang="en-US" dirty="0"/>
              <a:t>ที่เรามีความสนใจในการทำนายว่าลูกค้าจะออกจากบริการของ</a:t>
            </a:r>
            <a:r>
              <a:rPr lang="en-US" dirty="0" smtClean="0"/>
              <a:t>บริษัทโทรศัพท์มือถือ</a:t>
            </a:r>
            <a:r>
              <a:rPr lang="en-US" dirty="0"/>
              <a:t>ขึ้นอยู่กับชุดของตัวแปรทำนาย 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 err="1"/>
              <a:t>ก่อนอื่นให้พิจารณา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มี</a:t>
            </a:r>
            <a:r>
              <a:rPr lang="th-TH" dirty="0" smtClean="0">
                <a:solidFill>
                  <a:srgbClr val="0070C0"/>
                </a:solidFill>
              </a:rPr>
              <a:t>ตัว</a:t>
            </a:r>
            <a:r>
              <a:rPr lang="en-US" dirty="0" err="1" smtClean="0">
                <a:solidFill>
                  <a:srgbClr val="0070C0"/>
                </a:solidFill>
              </a:rPr>
              <a:t>ทำนายเพียง</a:t>
            </a:r>
            <a:r>
              <a:rPr lang="th-TH" dirty="0" smtClean="0">
                <a:solidFill>
                  <a:srgbClr val="0070C0"/>
                </a:solidFill>
              </a:rPr>
              <a:t>แบบ</a:t>
            </a:r>
            <a:r>
              <a:rPr lang="en-US" dirty="0" err="1" smtClean="0">
                <a:solidFill>
                  <a:srgbClr val="0070C0"/>
                </a:solidFill>
              </a:rPr>
              <a:t>เดียว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ซึ่งเป็น </a:t>
            </a:r>
            <a:r>
              <a:rPr lang="en-US" dirty="0">
                <a:solidFill>
                  <a:srgbClr val="0070C0"/>
                </a:solidFill>
              </a:rPr>
              <a:t>แผนการฝากข้อความเสีย</a:t>
            </a:r>
            <a:r>
              <a:rPr lang="en-US" dirty="0" smtClean="0">
                <a:solidFill>
                  <a:srgbClr val="0070C0"/>
                </a:solidFill>
              </a:rPr>
              <a:t>ง</a:t>
            </a:r>
            <a:r>
              <a:rPr lang="th-TH" dirty="0" smtClean="0"/>
              <a:t>กำหนด</a:t>
            </a:r>
            <a:r>
              <a:rPr lang="en-US" dirty="0" err="1" smtClean="0"/>
              <a:t>ตัวแปร</a:t>
            </a:r>
            <a:r>
              <a:rPr lang="th-TH" dirty="0" smtClean="0"/>
              <a:t>หลัก</a:t>
            </a:r>
            <a:r>
              <a:rPr lang="en-US" dirty="0" err="1" smtClean="0"/>
              <a:t>บ่งชี้</a:t>
            </a:r>
            <a:r>
              <a:rPr lang="en-US" dirty="0" err="1"/>
              <a:t>ความเป็น</a:t>
            </a:r>
            <a:r>
              <a:rPr lang="en-US" dirty="0" err="1" smtClean="0"/>
              <a:t>สมาชิก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512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u="sng" dirty="0" smtClean="0"/>
              <a:t>พิจารณา</a:t>
            </a:r>
            <a:r>
              <a:rPr lang="en-US" u="sng" dirty="0" err="1" smtClean="0"/>
              <a:t>ยกเลิก</a:t>
            </a:r>
            <a:r>
              <a:rPr lang="en-US" u="sng" dirty="0" err="1"/>
              <a:t>การเป็น</a:t>
            </a:r>
            <a:r>
              <a:rPr lang="en-US" u="sng" dirty="0" err="1" smtClean="0"/>
              <a:t>สมาชิก</a:t>
            </a:r>
            <a:r>
              <a:rPr lang="th-TH" u="sng" dirty="0" smtClean="0"/>
              <a:t>จาก</a:t>
            </a:r>
            <a:r>
              <a:rPr lang="en-US" u="sng" dirty="0" smtClean="0"/>
              <a:t>แผนการ</a:t>
            </a:r>
            <a:r>
              <a:rPr lang="en-US" u="sng" dirty="0"/>
              <a:t>ฝากข้อความเสียง</a:t>
            </a:r>
            <a:r>
              <a:rPr lang="th-TH" u="sng" dirty="0"/>
              <a:t> </a:t>
            </a:r>
            <a:r>
              <a:rPr lang="en-US" u="sng" dirty="0" smtClean="0"/>
              <a:t> 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F441552-4908-407C-85CA-52F960F76C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3056518"/>
                  </p:ext>
                </p:extLst>
              </p:nvPr>
            </p:nvGraphicFramePr>
            <p:xfrm>
              <a:off x="1745226" y="2385391"/>
              <a:ext cx="9149798" cy="36562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46616">
                      <a:extLst>
                        <a:ext uri="{9D8B030D-6E8A-4147-A177-3AD203B41FA5}">
                          <a16:colId xmlns:a16="http://schemas.microsoft.com/office/drawing/2014/main" val="2814181"/>
                        </a:ext>
                      </a:extLst>
                    </a:gridCol>
                    <a:gridCol w="1838545">
                      <a:extLst>
                        <a:ext uri="{9D8B030D-6E8A-4147-A177-3AD203B41FA5}">
                          <a16:colId xmlns:a16="http://schemas.microsoft.com/office/drawing/2014/main" val="2941996261"/>
                        </a:ext>
                      </a:extLst>
                    </a:gridCol>
                    <a:gridCol w="2013643">
                      <a:extLst>
                        <a:ext uri="{9D8B030D-6E8A-4147-A177-3AD203B41FA5}">
                          <a16:colId xmlns:a16="http://schemas.microsoft.com/office/drawing/2014/main" val="3871574485"/>
                        </a:ext>
                      </a:extLst>
                    </a:gridCol>
                    <a:gridCol w="1750994">
                      <a:extLst>
                        <a:ext uri="{9D8B030D-6E8A-4147-A177-3AD203B41FA5}">
                          <a16:colId xmlns:a16="http://schemas.microsoft.com/office/drawing/2014/main" val="1863715555"/>
                        </a:ext>
                      </a:extLst>
                    </a:gridCol>
                  </a:tblGrid>
                  <a:tr h="104464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Vmail = No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Vmail = Yes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13196628"/>
                      </a:ext>
                    </a:extLst>
                  </a:tr>
                  <a:tr h="104464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Churn = False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2008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842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2850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52168166"/>
                      </a:ext>
                    </a:extLst>
                  </a:tr>
                  <a:tr h="104464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Churn = True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403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483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93448564"/>
                      </a:ext>
                    </a:extLst>
                  </a:tr>
                  <a:tr h="52232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2411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922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3333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9059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F441552-4908-407C-85CA-52F960F76C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3056518"/>
                  </p:ext>
                </p:extLst>
              </p:nvPr>
            </p:nvGraphicFramePr>
            <p:xfrm>
              <a:off x="1745226" y="2385391"/>
              <a:ext cx="9149798" cy="36562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46616">
                      <a:extLst>
                        <a:ext uri="{9D8B030D-6E8A-4147-A177-3AD203B41FA5}">
                          <a16:colId xmlns:a16="http://schemas.microsoft.com/office/drawing/2014/main" val="2814181"/>
                        </a:ext>
                      </a:extLst>
                    </a:gridCol>
                    <a:gridCol w="1838545">
                      <a:extLst>
                        <a:ext uri="{9D8B030D-6E8A-4147-A177-3AD203B41FA5}">
                          <a16:colId xmlns:a16="http://schemas.microsoft.com/office/drawing/2014/main" val="2941996261"/>
                        </a:ext>
                      </a:extLst>
                    </a:gridCol>
                    <a:gridCol w="2013643">
                      <a:extLst>
                        <a:ext uri="{9D8B030D-6E8A-4147-A177-3AD203B41FA5}">
                          <a16:colId xmlns:a16="http://schemas.microsoft.com/office/drawing/2014/main" val="3871574485"/>
                        </a:ext>
                      </a:extLst>
                    </a:gridCol>
                    <a:gridCol w="1750994">
                      <a:extLst>
                        <a:ext uri="{9D8B030D-6E8A-4147-A177-3AD203B41FA5}">
                          <a16:colId xmlns:a16="http://schemas.microsoft.com/office/drawing/2014/main" val="1863715555"/>
                        </a:ext>
                      </a:extLst>
                    </a:gridCol>
                  </a:tblGrid>
                  <a:tr h="104464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3046" t="-581" r="-205960" b="-259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67372" t="-581" r="-87915" b="-259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13196628"/>
                      </a:ext>
                    </a:extLst>
                  </a:tr>
                  <a:tr h="1044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72" t="-101170" r="-158763" b="-161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2008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842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2850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52168166"/>
                      </a:ext>
                    </a:extLst>
                  </a:tr>
                  <a:tr h="1044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72" t="-200000" r="-158763" b="-6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403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483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93448564"/>
                      </a:ext>
                    </a:extLst>
                  </a:tr>
                  <a:tr h="52232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2411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922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3333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90592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63219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ผลของการถดถอยโลจิสติกจาก Minitab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46BBA-8AF3-45E8-BA04-394F08E320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2288" y="2349761"/>
            <a:ext cx="8322365" cy="35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93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จากผลลัพธ์: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 err="1"/>
                  <a:t>ความน่าจะเป็นใน</a:t>
                </a:r>
                <a:r>
                  <a:rPr lang="en-US" dirty="0" err="1" smtClean="0"/>
                  <a:t>การ</a:t>
                </a:r>
                <a:r>
                  <a:rPr lang="th-TH" dirty="0" smtClean="0"/>
                  <a:t>ยกเลิก</a:t>
                </a:r>
                <a:r>
                  <a:rPr lang="en-US" dirty="0" err="1" smtClean="0"/>
                  <a:t>สำหรับ</a:t>
                </a:r>
                <a:r>
                  <a:rPr lang="en-US" dirty="0" err="1"/>
                  <a:t>ลูกค้าที่เป็นของ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หรือไม่ได้เป็นของ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th-TH" dirty="0"/>
                  <a:t> </a:t>
                </a:r>
                <a:r>
                  <a:rPr lang="en-US" dirty="0" smtClean="0"/>
                  <a:t>แผนการ</a:t>
                </a:r>
                <a:r>
                  <a:rPr lang="en-US" dirty="0" err="1"/>
                  <a:t>ฝากข้อความเสียง</a:t>
                </a:r>
                <a:r>
                  <a:rPr lang="th-TH" dirty="0"/>
                  <a:t>โดย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60596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747795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60596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747795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ด้วย logit: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60596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747795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4"/>
                <a:stretch>
                  <a:fillRect l="-1998" t="-4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5989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>
                    <a:solidFill>
                      <a:srgbClr val="0070C0"/>
                    </a:solidFill>
                  </a:rPr>
                  <a:t>สำหรับ </a:t>
                </a:r>
                <a14:m>
                  <m:oMath xmlns:m="http://schemas.openxmlformats.org/officeDocument/2006/math">
                    <m:r>
                      <a:rPr lang="en-US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u="sng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3538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0868</m:t>
                    </m:r>
                  </m:oMath>
                </a14:m>
                <a:endParaRPr lang="th-TH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(ความน่าจะเป็นนี้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สามารถพบได้จากข้อมูลดิบ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922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ความหมาย</a:t>
                </a:r>
                <a:r>
                  <a:rPr lang="en-US" dirty="0"/>
                  <a:t>: </a:t>
                </a:r>
                <a:r>
                  <a:rPr lang="en-US" dirty="0" err="1"/>
                  <a:t>ความน่าจะเป็นโดยประมาณที่ลูกค้า</a:t>
                </a:r>
                <a:r>
                  <a:rPr lang="en-US" dirty="0" err="1" smtClean="0"/>
                  <a:t>ที่</a:t>
                </a:r>
                <a:r>
                  <a:rPr lang="th-TH" dirty="0" smtClean="0"/>
                  <a:t>ใช้การฝากข้อความเสียง</a:t>
                </a:r>
                <a:r>
                  <a:rPr lang="en-US" dirty="0" err="1" smtClean="0"/>
                  <a:t>จะ</a:t>
                </a:r>
                <a:r>
                  <a:rPr lang="th-TH" dirty="0" smtClean="0"/>
                  <a:t>ยกเลิกบริการ</a:t>
                </a:r>
                <a:r>
                  <a:rPr lang="en-US" dirty="0" err="1" smtClean="0"/>
                  <a:t>เพียง</a:t>
                </a:r>
                <a:r>
                  <a:rPr lang="en-US" dirty="0" smtClean="0"/>
                  <a:t> </a:t>
                </a:r>
                <a:r>
                  <a:rPr lang="en-US" dirty="0"/>
                  <a:t>8.68% </a:t>
                </a:r>
                <a:r>
                  <a:rPr lang="en-US" dirty="0" err="1"/>
                  <a:t>ซึ่งน้อยกว่าสัดส่วนโดยรวมของ</a:t>
                </a:r>
                <a:r>
                  <a:rPr lang="th-TH" dirty="0" smtClean="0"/>
                  <a:t>การยกเลิก</a:t>
                </a:r>
                <a:r>
                  <a:rPr lang="en-US" dirty="0" err="1" smtClean="0"/>
                  <a:t>ใน</a:t>
                </a:r>
                <a:r>
                  <a:rPr lang="en-US" dirty="0" err="1"/>
                  <a:t>ชุดข้อมูล</a:t>
                </a:r>
                <a:r>
                  <a:rPr lang="en-US" dirty="0"/>
                  <a:t> 14.5% </a:t>
                </a:r>
                <a:r>
                  <a:rPr lang="en-US" dirty="0" err="1"/>
                  <a:t>ซึ่งบ่งชี้</a:t>
                </a:r>
                <a:r>
                  <a:rPr lang="en-US" dirty="0" err="1" smtClean="0"/>
                  <a:t>ว่า</a:t>
                </a:r>
                <a:r>
                  <a:rPr lang="th-TH" dirty="0" smtClean="0"/>
                  <a:t>ความเกี่ยวข้องกับการฝากข้อความเสียง</a:t>
                </a:r>
                <a:r>
                  <a:rPr lang="en-US" dirty="0" err="1" smtClean="0"/>
                  <a:t>ป้องกันการ</a:t>
                </a:r>
                <a:r>
                  <a:rPr lang="th-TH" dirty="0" smtClean="0"/>
                  <a:t>ยกเลิก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4"/>
                <a:stretch>
                  <a:fillRect l="-1998" t="-3399" r="-1939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7129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>
                    <a:solidFill>
                      <a:srgbClr val="0070C0"/>
                    </a:solidFill>
                  </a:rPr>
                  <a:t>สำหรับ </a:t>
                </a:r>
                <a14:m>
                  <m:oMath xmlns:m="http://schemas.openxmlformats.org/officeDocument/2006/math">
                    <m:r>
                      <a:rPr lang="en-US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u="sng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60596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16715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(ความน่าจะเป็นนี้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สามารถพบได้จากข้อมูลดิบ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403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2411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ความหมาย:</a:t>
                </a:r>
                <a:r>
                  <a:rPr lang="en-US" dirty="0"/>
                  <a:t> </a:t>
                </a:r>
                <a:r>
                  <a:rPr lang="en-US" dirty="0" err="1"/>
                  <a:t>ความน่าจะเป็นโดยประมาณที่</a:t>
                </a:r>
                <a:r>
                  <a:rPr lang="en-US" dirty="0" err="1" smtClean="0"/>
                  <a:t>ลูกค้าไม่</a:t>
                </a:r>
                <a:r>
                  <a:rPr lang="th-TH" dirty="0" smtClean="0"/>
                  <a:t>เกี่ยวกับ</a:t>
                </a:r>
                <a:r>
                  <a:rPr lang="en-US" i="1" dirty="0" err="1" smtClean="0"/>
                  <a:t>การ</a:t>
                </a:r>
                <a:r>
                  <a:rPr lang="th-TH" i="1" dirty="0" smtClean="0"/>
                  <a:t>ยกเลิกจากการ</a:t>
                </a:r>
                <a:r>
                  <a:rPr lang="en-US" i="1" dirty="0" err="1"/>
                  <a:t>ฝากข้อความเสียง</a:t>
                </a:r>
                <a:r>
                  <a:rPr lang="en-US" i="1" dirty="0"/>
                  <a:t> </a:t>
                </a:r>
                <a:r>
                  <a:rPr lang="th-TH" dirty="0" smtClean="0"/>
                  <a:t>เ</a:t>
                </a:r>
                <a:r>
                  <a:rPr lang="en-US" dirty="0" err="1" smtClean="0"/>
                  <a:t>พียง</a:t>
                </a:r>
                <a:r>
                  <a:rPr lang="en-US" dirty="0" smtClean="0"/>
                  <a:t> </a:t>
                </a:r>
                <a:r>
                  <a:rPr lang="en-US" dirty="0"/>
                  <a:t>16.72% </a:t>
                </a:r>
                <a:r>
                  <a:rPr lang="en-US" dirty="0" err="1"/>
                  <a:t>ซึ่งสูงกว่าสัดส่วนโดยรวมของ</a:t>
                </a:r>
                <a:r>
                  <a:rPr lang="th-TH" dirty="0" smtClean="0"/>
                  <a:t>การยกเลิก</a:t>
                </a:r>
                <a:r>
                  <a:rPr lang="en-US" dirty="0" err="1" smtClean="0"/>
                  <a:t>ใน</a:t>
                </a:r>
                <a:r>
                  <a:rPr lang="en-US" dirty="0" err="1"/>
                  <a:t>ชุดข้อมูลเล็กน้อย</a:t>
                </a:r>
                <a:r>
                  <a:rPr lang="en-US" dirty="0"/>
                  <a:t> 14.5% </a:t>
                </a:r>
                <a:r>
                  <a:rPr lang="en-US" dirty="0" err="1"/>
                  <a:t>ระบุ</a:t>
                </a:r>
                <a:r>
                  <a:rPr lang="en-US" dirty="0" err="1" smtClean="0"/>
                  <a:t>ว่า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การไม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่เกี่ยวข้องกับการ</a:t>
                </a:r>
                <a:r>
                  <a:rPr lang="th-TH" dirty="0">
                    <a:solidFill>
                      <a:srgbClr val="0070C0"/>
                    </a:solidFill>
                  </a:rPr>
                  <a:t>ฝากข้อความ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เสียง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บ่ง</a:t>
                </a:r>
                <a:r>
                  <a:rPr lang="en-US" dirty="0" err="1">
                    <a:solidFill>
                      <a:srgbClr val="0070C0"/>
                    </a:solidFill>
                  </a:rPr>
                  <a:t>บอกถึง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การ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ยกเลิกเพียง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เล็กน้อย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6"/>
                <a:stretch>
                  <a:fillRect l="-1998" t="-4391" r="-1939" b="-3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90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 </a:t>
            </a:r>
            <a:r>
              <a:rPr lang="th-TH" dirty="0"/>
              <a:t>ขั้นตอนวิธีการเพื่อนบ้านใกล้ที่สุด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1E625-8F6F-4022-A765-AA0BAEAFCE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29592" y="1830598"/>
            <a:ext cx="5733415" cy="4118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159790-A4D8-429E-AA30-5CFF0961DFAD}"/>
              </a:ext>
            </a:extLst>
          </p:cNvPr>
          <p:cNvSpPr txBox="1"/>
          <p:nvPr/>
        </p:nvSpPr>
        <p:spPr>
          <a:xfrm>
            <a:off x="785813" y="1830598"/>
            <a:ext cx="48437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/>
              <a:t>ตัวอย่าง</a:t>
            </a:r>
            <a:r>
              <a:rPr lang="en-US" sz="2800" dirty="0"/>
              <a:t>: สมมติว่าเรามีความสนใจในการจำแนกประเภทของยาที่ผู้ป่วยควรกำหนดตามอายุของผู้ป่วยและอัตราส่วนโซเดียม / โพแทสเซียมของผู้ป่วย มีข้อมูลสำหรับกลุ่มตัวอย่าง 200 ราย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55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สามารถตรวจสอบได้ว่า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Odds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Ratio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747795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47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Odds Ratio </a:t>
                </a:r>
                <a:r>
                  <a:rPr lang="en-US" dirty="0" err="1" smtClean="0"/>
                  <a:t>สามารถ</a:t>
                </a:r>
                <a:r>
                  <a:rPr lang="en-US" dirty="0" err="1"/>
                  <a:t>กำหนดได้จากข้อมูลดิบดังต่อไปนี้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sz="2400" dirty="0"/>
                  <a:t>Odds </a:t>
                </a:r>
                <a:r>
                  <a:rPr lang="en-US" sz="2400" dirty="0" err="1"/>
                  <a:t>ของผู้</a:t>
                </a:r>
                <a:r>
                  <a:rPr lang="en-US" sz="2400" dirty="0" err="1" smtClean="0"/>
                  <a:t>ที</a:t>
                </a:r>
                <a:r>
                  <a:rPr lang="th-TH" sz="2400" dirty="0" smtClean="0"/>
                  <a:t>่ต้องการย</a:t>
                </a:r>
                <a:r>
                  <a:rPr lang="th-TH" sz="2400" i="1" dirty="0" smtClean="0"/>
                  <a:t>กเลิก จากการ</a:t>
                </a:r>
                <a:r>
                  <a:rPr lang="en-US" sz="2400" i="1" dirty="0" err="1" smtClean="0"/>
                  <a:t>ฝาก</a:t>
                </a:r>
                <a:r>
                  <a:rPr lang="en-US" sz="2400" i="1" dirty="0" err="1"/>
                  <a:t>ข้อความเสียง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842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0950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Odds </a:t>
                </a:r>
                <a:r>
                  <a:rPr lang="en-US" sz="2400" dirty="0" err="1"/>
                  <a:t>ของผู้ที่ไม่</a:t>
                </a:r>
                <a:r>
                  <a:rPr lang="en-US" sz="2400" dirty="0" err="1" smtClean="0"/>
                  <a:t>มี</a:t>
                </a:r>
                <a:r>
                  <a:rPr lang="en-US" sz="2400" i="1" dirty="0" err="1"/>
                  <a:t>แผนการ</a:t>
                </a:r>
                <a:r>
                  <a:rPr lang="th-TH" sz="2400" i="1" dirty="0" smtClean="0"/>
                  <a:t>ยกเลิกจากการ</a:t>
                </a:r>
                <a:r>
                  <a:rPr lang="en-US" sz="2400" i="1" dirty="0" err="1" smtClean="0"/>
                  <a:t>ฝาก</a:t>
                </a:r>
                <a:r>
                  <a:rPr lang="en-US" sz="2400" i="1" dirty="0" err="1"/>
                  <a:t>ข้อความเสียง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403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2008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2007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Odds Ratio(OR)=</a:t>
                </a:r>
                <a:r>
                  <a:rPr lang="th-TH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5"/>
                <a:stretch>
                  <a:fillRect l="-881" t="-5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6221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𝑊𝑎𝑙𝑑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747795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129101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79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 สำคัญมาก!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algn="just"/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th-TH" dirty="0"/>
                  <a:t> </a:t>
                </a:r>
                <a:r>
                  <a:rPr lang="en-US" dirty="0"/>
                  <a:t>ช่วงความเชื่อมั่นของ OR สามารถสร้างได้ตามช่วงความเชื่อมั่นสำหรับค่าสัมประสิทธิ์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978" t="-15294" r="-1100" b="-5588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5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dirty="0"/>
                  <a:t>ข้อผิดพลาดมาตรฐานสำหรับสัมประสิทธิ์โลจิสติก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สามารถประมาณได้ว่า (Bishop et al. (1975) - </a:t>
                </a:r>
                <a:r>
                  <a:rPr lang="en-US" i="1" dirty="0"/>
                  <a:t>Discrete Multivariate Analysis: Theory and Practice, </a:t>
                </a:r>
                <a:r>
                  <a:rPr lang="en-US" dirty="0"/>
                  <a:t>MIT Press, 1975)</a:t>
                </a:r>
              </a:p>
              <a:p>
                <a:pPr marL="0" lv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403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2008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842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129101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058" t="-3399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9533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ในตัวอย่าง churn สมาชิกวอยซ์เมลถูกเข้ารหัสเป็น 1 และผู้ที่ไม่ใช่สมาชิกเข้ารหัสเป็น 0 </a:t>
                </a:r>
                <a:r>
                  <a:rPr lang="en-US" dirty="0" err="1"/>
                  <a:t>นี่คือตัวอย่างของ</a:t>
                </a:r>
                <a:r>
                  <a:rPr lang="th-TH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การเข้ารหัสเซลล์อ้างอิง</a:t>
                </a:r>
                <a:r>
                  <a:rPr lang="th-TH" dirty="0">
                    <a:solidFill>
                      <a:srgbClr val="FF0000"/>
                    </a:solidFill>
                  </a:rPr>
                  <a:t> </a:t>
                </a:r>
                <a:r>
                  <a:rPr lang="th-TH" dirty="0"/>
                  <a:t>โดยที่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เซลล์อ้างอิงหมายถึงหมวดหมู่ที่กำหนดให้เป็น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ศูนย์</a:t>
                </a:r>
                <a:r>
                  <a:rPr lang="th-TH" dirty="0"/>
                  <a:t> </a:t>
                </a:r>
                <a:r>
                  <a:rPr lang="en-US" dirty="0" err="1" smtClean="0"/>
                  <a:t>โดยทั่วไป</a:t>
                </a:r>
                <a:r>
                  <a:rPr lang="en-US" dirty="0" err="1"/>
                  <a:t>แล้วสำหรับตัวแปรที่เขียนรหัสเป็น</a:t>
                </a:r>
                <a:r>
                  <a:rPr lang="en-US" i="1" dirty="0"/>
                  <a:t> </a:t>
                </a:r>
                <a:r>
                  <a:rPr lang="th-TH" i="1" dirty="0" err="1"/>
                  <a:t>a</a:t>
                </a:r>
                <a:r>
                  <a:rPr lang="th-TH" i="1" dirty="0"/>
                  <a:t> </a:t>
                </a:r>
                <a:r>
                  <a:rPr lang="en-US" dirty="0" err="1"/>
                  <a:t>และ</a:t>
                </a:r>
                <a:r>
                  <a:rPr lang="en-US" dirty="0"/>
                  <a:t> </a:t>
                </a:r>
                <a:r>
                  <a:rPr lang="th-TH" i="1" dirty="0"/>
                  <a:t>b</a:t>
                </a:r>
                <a:r>
                  <a:rPr lang="en-US" i="1" dirty="0"/>
                  <a:t> </a:t>
                </a:r>
                <a:r>
                  <a:rPr lang="en-US" dirty="0"/>
                  <a:t>มากกว่า 0 และ 1 </a:t>
                </a:r>
                <a:r>
                  <a:rPr lang="en-US" dirty="0" smtClean="0"/>
                  <a:t>(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เนื่องจาก</a:t>
                </a:r>
                <a:r>
                  <a:rPr lang="en-US" dirty="0" err="1">
                    <a:solidFill>
                      <a:srgbClr val="0070C0"/>
                    </a:solidFill>
                  </a:rPr>
                  <a:t>ความซับซ้อนในการคำนวณ</a:t>
                </a:r>
                <a:r>
                  <a:rPr lang="en-US" dirty="0"/>
                  <a:t>)</a:t>
                </a:r>
                <a:endParaRPr lang="th-TH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OR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998" t="-3399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6772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การตีความการถดถอยโลจิสติกสำหรับตัวทำนายพหุนิยม</a:t>
            </a:r>
            <a:endParaRPr lang="en-US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 smtClean="0"/>
              <a:t>พิจารณาปัญหา</a:t>
            </a:r>
            <a:r>
              <a:rPr lang="en-US" sz="2000" dirty="0" smtClean="0"/>
              <a:t> churn </a:t>
            </a:r>
            <a:r>
              <a:rPr lang="en-US" sz="2000" dirty="0" err="1" smtClean="0"/>
              <a:t>อีก</a:t>
            </a:r>
            <a:r>
              <a:rPr lang="en-US" sz="2000" dirty="0" err="1"/>
              <a:t>ครั้ง</a:t>
            </a:r>
            <a:r>
              <a:rPr lang="en-US" sz="2000" dirty="0"/>
              <a:t> แต่ด้วยการคาดคะเนคือการบริการลูกค้าสัมพันธ์ซึ่งมีสามประเภทที่แสดงโดย </a:t>
            </a:r>
            <a:r>
              <a:rPr lang="en-US" sz="2000" i="1" dirty="0"/>
              <a:t>CSC </a:t>
            </a:r>
            <a:r>
              <a:rPr lang="en-US" sz="2000" dirty="0"/>
              <a:t>= </a:t>
            </a:r>
            <a:r>
              <a:rPr lang="en-US" sz="2000" i="1" dirty="0"/>
              <a:t>ต่ำ</a:t>
            </a:r>
            <a:r>
              <a:rPr lang="en-US" sz="2000" dirty="0"/>
              <a:t>, </a:t>
            </a:r>
            <a:r>
              <a:rPr lang="en-US" sz="2000" i="1" dirty="0"/>
              <a:t>CSC </a:t>
            </a:r>
            <a:r>
              <a:rPr lang="en-US" sz="2000" dirty="0"/>
              <a:t>= </a:t>
            </a:r>
            <a:r>
              <a:rPr lang="en-US" sz="2000" i="1" dirty="0"/>
              <a:t>กลาง</a:t>
            </a:r>
            <a:r>
              <a:rPr lang="en-US" sz="2000" dirty="0"/>
              <a:t>และ </a:t>
            </a:r>
            <a:r>
              <a:rPr lang="en-US" sz="2000" i="1" dirty="0"/>
              <a:t>CSC </a:t>
            </a:r>
            <a:r>
              <a:rPr lang="en-US" sz="2000" dirty="0"/>
              <a:t>= </a:t>
            </a:r>
            <a:r>
              <a:rPr lang="en-US" sz="2000" i="1" dirty="0"/>
              <a:t>สูง</a:t>
            </a:r>
            <a:r>
              <a:rPr lang="en-US" sz="2000" dirty="0"/>
              <a:t>. ดังนั้น CSC </a:t>
            </a:r>
            <a:r>
              <a:rPr lang="en-US" sz="2000" dirty="0" err="1"/>
              <a:t>จึงเป็นตัวทำนาย</a:t>
            </a:r>
            <a:r>
              <a:rPr lang="en-US" sz="2000" dirty="0" err="1" smtClean="0"/>
              <a:t>แบบไตร</a:t>
            </a:r>
            <a:r>
              <a:rPr lang="en-US" sz="2000" dirty="0" err="1"/>
              <a:t>โคโตแมส</a:t>
            </a:r>
            <a:endParaRPr lang="en-US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(</a:t>
            </a:r>
            <a:r>
              <a:rPr lang="th-TH" sz="2000" dirty="0" smtClean="0"/>
              <a:t>สามตัวแปร)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เลือก </a:t>
            </a:r>
            <a:r>
              <a:rPr lang="en-US" sz="2000" i="1" dirty="0"/>
              <a:t>CSC = ต่ำ</a:t>
            </a:r>
            <a:r>
              <a:rPr lang="en-US" sz="2000" dirty="0"/>
              <a:t> เป็นเซลล์อ้างอิงและแนะนำตัวแปรตัวบ่งชี้สองตัว </a:t>
            </a:r>
            <a:r>
              <a:rPr lang="en-US" sz="2000" i="1" dirty="0" err="1"/>
              <a:t>CSC_Med</a:t>
            </a:r>
            <a:r>
              <a:rPr lang="en-US" sz="2000" i="1" dirty="0"/>
              <a:t> </a:t>
            </a:r>
            <a:r>
              <a:rPr lang="en-US" sz="2000" dirty="0"/>
              <a:t>และ </a:t>
            </a:r>
            <a:r>
              <a:rPr lang="en-US" sz="2000" i="1" dirty="0" err="1"/>
              <a:t>CSC_Hi</a:t>
            </a:r>
            <a:r>
              <a:rPr lang="en-US" sz="2000" dirty="0"/>
              <a:t> ด้วยค่าที่กำหนดไว้ในตารางที่กำหนด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A888AAF-D878-4412-979D-9A70B750C3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548592"/>
                  </p:ext>
                </p:extLst>
              </p:nvPr>
            </p:nvGraphicFramePr>
            <p:xfrm>
              <a:off x="3285377" y="4502226"/>
              <a:ext cx="6069496" cy="15394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75306">
                      <a:extLst>
                        <a:ext uri="{9D8B030D-6E8A-4147-A177-3AD203B41FA5}">
                          <a16:colId xmlns:a16="http://schemas.microsoft.com/office/drawing/2014/main" val="721775368"/>
                        </a:ext>
                      </a:extLst>
                    </a:gridCol>
                    <a:gridCol w="1565241">
                      <a:extLst>
                        <a:ext uri="{9D8B030D-6E8A-4147-A177-3AD203B41FA5}">
                          <a16:colId xmlns:a16="http://schemas.microsoft.com/office/drawing/2014/main" val="2725999709"/>
                        </a:ext>
                      </a:extLst>
                    </a:gridCol>
                    <a:gridCol w="1728949">
                      <a:extLst>
                        <a:ext uri="{9D8B030D-6E8A-4147-A177-3AD203B41FA5}">
                          <a16:colId xmlns:a16="http://schemas.microsoft.com/office/drawing/2014/main" val="871852846"/>
                        </a:ext>
                      </a:extLst>
                    </a:gridCol>
                  </a:tblGrid>
                  <a:tr h="38485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𝐶𝑆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𝑀𝑒𝑑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𝐶𝑆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03351962"/>
                      </a:ext>
                    </a:extLst>
                  </a:tr>
                  <a:tr h="38485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 (0-1 calls)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8911311"/>
                      </a:ext>
                    </a:extLst>
                  </a:tr>
                  <a:tr h="38485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Medium (2-3 calls)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17120674"/>
                      </a:ext>
                    </a:extLst>
                  </a:tr>
                  <a:tr h="38485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High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4 calls)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006314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A888AAF-D878-4412-979D-9A70B750C3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548592"/>
                  </p:ext>
                </p:extLst>
              </p:nvPr>
            </p:nvGraphicFramePr>
            <p:xfrm>
              <a:off x="3285377" y="4502226"/>
              <a:ext cx="6069496" cy="15394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75306">
                      <a:extLst>
                        <a:ext uri="{9D8B030D-6E8A-4147-A177-3AD203B41FA5}">
                          <a16:colId xmlns:a16="http://schemas.microsoft.com/office/drawing/2014/main" val="721775368"/>
                        </a:ext>
                      </a:extLst>
                    </a:gridCol>
                    <a:gridCol w="1565241">
                      <a:extLst>
                        <a:ext uri="{9D8B030D-6E8A-4147-A177-3AD203B41FA5}">
                          <a16:colId xmlns:a16="http://schemas.microsoft.com/office/drawing/2014/main" val="2725999709"/>
                        </a:ext>
                      </a:extLst>
                    </a:gridCol>
                    <a:gridCol w="1728949">
                      <a:extLst>
                        <a:ext uri="{9D8B030D-6E8A-4147-A177-3AD203B41FA5}">
                          <a16:colId xmlns:a16="http://schemas.microsoft.com/office/drawing/2014/main" val="871852846"/>
                        </a:ext>
                      </a:extLst>
                    </a:gridCol>
                  </a:tblGrid>
                  <a:tr h="38485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77821" t="-1563" r="-112062" b="-3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51408" t="-1563" r="-1408" b="-3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351962"/>
                      </a:ext>
                    </a:extLst>
                  </a:tr>
                  <a:tr h="38485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 (0-1 calls)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8911311"/>
                      </a:ext>
                    </a:extLst>
                  </a:tr>
                  <a:tr h="38485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Medium (2-3 calls)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17120674"/>
                      </a:ext>
                    </a:extLst>
                  </a:tr>
                  <a:tr h="384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19" t="-304762" r="-119518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006314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675922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ข้อมูลมีดังนี้:</a:t>
            </a:r>
          </a:p>
          <a:p>
            <a:pPr marL="0" indent="0" algn="ctr">
              <a:buNone/>
            </a:pPr>
            <a:r>
              <a:rPr lang="en-US" sz="2000" b="1" dirty="0" smtClean="0"/>
              <a:t>Churn </a:t>
            </a:r>
            <a:r>
              <a:rPr lang="en-US" sz="2000" b="1" dirty="0" err="1" smtClean="0"/>
              <a:t>โดย</a:t>
            </a:r>
            <a:r>
              <a:rPr lang="en-US" sz="2000" b="1" dirty="0" smtClean="0"/>
              <a:t> </a:t>
            </a:r>
            <a:r>
              <a:rPr lang="en-US" sz="2000" b="1" dirty="0"/>
              <a:t>CSC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E081BA2-C3D6-4852-8C31-42D99A164A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068279"/>
                  </p:ext>
                </p:extLst>
              </p:nvPr>
            </p:nvGraphicFramePr>
            <p:xfrm>
              <a:off x="2115458" y="2758414"/>
              <a:ext cx="8409334" cy="24028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17741">
                      <a:extLst>
                        <a:ext uri="{9D8B030D-6E8A-4147-A177-3AD203B41FA5}">
                          <a16:colId xmlns:a16="http://schemas.microsoft.com/office/drawing/2014/main" val="4184349037"/>
                        </a:ext>
                      </a:extLst>
                    </a:gridCol>
                    <a:gridCol w="1497898">
                      <a:extLst>
                        <a:ext uri="{9D8B030D-6E8A-4147-A177-3AD203B41FA5}">
                          <a16:colId xmlns:a16="http://schemas.microsoft.com/office/drawing/2014/main" val="3434121034"/>
                        </a:ext>
                      </a:extLst>
                    </a:gridCol>
                    <a:gridCol w="1925869">
                      <a:extLst>
                        <a:ext uri="{9D8B030D-6E8A-4147-A177-3AD203B41FA5}">
                          <a16:colId xmlns:a16="http://schemas.microsoft.com/office/drawing/2014/main" val="1911476333"/>
                        </a:ext>
                      </a:extLst>
                    </a:gridCol>
                    <a:gridCol w="1569227">
                      <a:extLst>
                        <a:ext uri="{9D8B030D-6E8A-4147-A177-3AD203B41FA5}">
                          <a16:colId xmlns:a16="http://schemas.microsoft.com/office/drawing/2014/main" val="2993084315"/>
                        </a:ext>
                      </a:extLst>
                    </a:gridCol>
                    <a:gridCol w="998599">
                      <a:extLst>
                        <a:ext uri="{9D8B030D-6E8A-4147-A177-3AD203B41FA5}">
                          <a16:colId xmlns:a16="http://schemas.microsoft.com/office/drawing/2014/main" val="3928113492"/>
                        </a:ext>
                      </a:extLst>
                    </a:gridCol>
                  </a:tblGrid>
                  <a:tr h="40048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CSC = Low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CSC = Medium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CSC=High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07053347"/>
                      </a:ext>
                    </a:extLst>
                  </a:tr>
                  <a:tr h="80096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Churn = False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1664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1057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129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2850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54815666"/>
                      </a:ext>
                    </a:extLst>
                  </a:tr>
                  <a:tr h="80096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Churn = True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214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131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138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483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9497163"/>
                      </a:ext>
                    </a:extLst>
                  </a:tr>
                  <a:tr h="40048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1878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1188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267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3333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67723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E081BA2-C3D6-4852-8C31-42D99A164A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068279"/>
                  </p:ext>
                </p:extLst>
              </p:nvPr>
            </p:nvGraphicFramePr>
            <p:xfrm>
              <a:off x="2115458" y="2758414"/>
              <a:ext cx="8409334" cy="24028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17741">
                      <a:extLst>
                        <a:ext uri="{9D8B030D-6E8A-4147-A177-3AD203B41FA5}">
                          <a16:colId xmlns:a16="http://schemas.microsoft.com/office/drawing/2014/main" val="4184349037"/>
                        </a:ext>
                      </a:extLst>
                    </a:gridCol>
                    <a:gridCol w="1497898">
                      <a:extLst>
                        <a:ext uri="{9D8B030D-6E8A-4147-A177-3AD203B41FA5}">
                          <a16:colId xmlns:a16="http://schemas.microsoft.com/office/drawing/2014/main" val="3434121034"/>
                        </a:ext>
                      </a:extLst>
                    </a:gridCol>
                    <a:gridCol w="1925869">
                      <a:extLst>
                        <a:ext uri="{9D8B030D-6E8A-4147-A177-3AD203B41FA5}">
                          <a16:colId xmlns:a16="http://schemas.microsoft.com/office/drawing/2014/main" val="1911476333"/>
                        </a:ext>
                      </a:extLst>
                    </a:gridCol>
                    <a:gridCol w="1569227">
                      <a:extLst>
                        <a:ext uri="{9D8B030D-6E8A-4147-A177-3AD203B41FA5}">
                          <a16:colId xmlns:a16="http://schemas.microsoft.com/office/drawing/2014/main" val="2993084315"/>
                        </a:ext>
                      </a:extLst>
                    </a:gridCol>
                    <a:gridCol w="998599">
                      <a:extLst>
                        <a:ext uri="{9D8B030D-6E8A-4147-A177-3AD203B41FA5}">
                          <a16:colId xmlns:a16="http://schemas.microsoft.com/office/drawing/2014/main" val="3928113492"/>
                        </a:ext>
                      </a:extLst>
                    </a:gridCol>
                  </a:tblGrid>
                  <a:tr h="40048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CSC = Low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CSC = Medium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CSC=High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07053347"/>
                      </a:ext>
                    </a:extLst>
                  </a:tr>
                  <a:tr h="8009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04" t="-53030" r="-248615" b="-162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1664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1057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129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2850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54815666"/>
                      </a:ext>
                    </a:extLst>
                  </a:tr>
                  <a:tr h="8009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04" t="-154198" r="-248615" b="-64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214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131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138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483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9497163"/>
                      </a:ext>
                    </a:extLst>
                  </a:tr>
                  <a:tr h="40048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1878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1188</a:t>
                          </a:r>
                          <a:endParaRPr lang="en-US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267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3333</a:t>
                          </a:r>
                          <a:endParaRPr lang="en-US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677238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96203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ผลของการถดถอยโลจิสติกจาก Minitab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00052-1440-4BA1-A608-EE9A43E8F2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2288" y="2377757"/>
            <a:ext cx="9024729" cy="36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32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จากผลลัพธ์: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 err="1"/>
                  <a:t>ความน่าจะเป็นของ</a:t>
                </a:r>
                <a:r>
                  <a:rPr lang="en-US" dirty="0" err="1" smtClean="0"/>
                  <a:t>การChurnจะ</a:t>
                </a:r>
                <a:r>
                  <a:rPr lang="en-US" dirty="0" err="1"/>
                  <a:t>ประมาณเป็น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051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0369891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𝐶𝑆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𝑀𝑒𝑑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11844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𝐶𝑆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051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0369891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𝐶𝑆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𝑀𝑒𝑑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11844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𝐶𝑆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ด้วย logit: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051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0369891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𝑀𝑒𝑑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11844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7962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>
                    <a:solidFill>
                      <a:srgbClr val="0070C0"/>
                    </a:solidFill>
                  </a:rPr>
                  <a:t>สำหรับลูกค้าที่มีการโทรจำนวนน้อย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051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114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(ความน่าจะเป็นนี้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สามารถพบได้จากข้อมูลดิบ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214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1878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ความหมาย:</a:t>
                </a:r>
                <a:r>
                  <a:rPr lang="en-US" dirty="0"/>
                  <a:t> ความน่าจะเป็นโดยประมาณที่ลูกค้าที่มีจำนวนการโทรติดต่อฝ่ายบริการลูกค้าต่ำ</a:t>
                </a:r>
                <a:r>
                  <a:rPr lang="en-US" dirty="0" smtClean="0"/>
                  <a:t>จะ churn </a:t>
                </a:r>
                <a:r>
                  <a:rPr lang="en-US" dirty="0" err="1" smtClean="0"/>
                  <a:t>เพียง</a:t>
                </a:r>
                <a:r>
                  <a:rPr lang="en-US" dirty="0" smtClean="0"/>
                  <a:t> </a:t>
                </a:r>
                <a:r>
                  <a:rPr lang="en-US" dirty="0"/>
                  <a:t>11.4% ซึ่งน้อยกว่าสัดส่วนโดยรวมของ churners ในชุดข้อมูล 14.5% ระบุว่า </a:t>
                </a:r>
                <a:r>
                  <a:rPr lang="en-US" dirty="0" err="1">
                    <a:solidFill>
                      <a:srgbClr val="00B050"/>
                    </a:solidFill>
                  </a:rPr>
                  <a:t>ลูกค้าที่มีจำนวนการโทรติดต่อฝ่ายบริการลูกค้าต่ำมีแนวโน้มที่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จะ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churn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น้อย</a:t>
                </a:r>
                <a:r>
                  <a:rPr lang="en-US" dirty="0" err="1">
                    <a:solidFill>
                      <a:srgbClr val="00B050"/>
                    </a:solidFill>
                  </a:rPr>
                  <a:t>กว่า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4"/>
                <a:stretch>
                  <a:fillRect l="-1821" t="-3258" r="-1763" b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2364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>
                    <a:solidFill>
                      <a:srgbClr val="0070C0"/>
                    </a:solidFill>
                  </a:rPr>
                  <a:t>สำหรับลูกค้าที่มีการโทรติดต่อในระดับปานกลาง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088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110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(ความน่าจะเป็นนี้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สามารถพบได้จากข้อมูลดิบ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1188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ความหมาย:</a:t>
                </a:r>
                <a:r>
                  <a:rPr lang="en-US" dirty="0"/>
                  <a:t>ความน่าจะเป็นโดยประมาณที่ลูกค้าที่มีจำนวนการโทรติดต่อลูกค้าในระดับกลาง</a:t>
                </a:r>
                <a:r>
                  <a:rPr lang="en-US" dirty="0" smtClean="0"/>
                  <a:t>จะChurnเพียง </a:t>
                </a:r>
                <a:r>
                  <a:rPr lang="en-US" dirty="0"/>
                  <a:t>11.0% ซึ่งใกล้เคียงกับกลุ่มลูกค้าที่มีจำนวนการโทรติดต่อลูกค้าในระดับต่ำ ดังนั้น,</a:t>
                </a:r>
                <a:r>
                  <a:rPr lang="en-US" dirty="0">
                    <a:solidFill>
                      <a:srgbClr val="00B050"/>
                    </a:solidFill>
                  </a:rPr>
                  <a:t>ทั้งสองหมวดนี้สามารถรวมกันเป็นหนึ่ง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821" t="-2266" r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3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 </a:t>
            </a:r>
            <a:r>
              <a:rPr lang="th-TH" dirty="0"/>
              <a:t>ขั้นตอนวิธีการเพื่อนบ้านใกล้ที่สุด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ยา</a:t>
            </a:r>
            <a:r>
              <a:rPr lang="th-TH" dirty="0" smtClean="0"/>
              <a:t>เฉพาะทาง</a:t>
            </a:r>
            <a:r>
              <a:rPr lang="en-US" dirty="0" err="1" smtClean="0"/>
              <a:t>ที่กำ</a:t>
            </a:r>
            <a:r>
              <a:rPr lang="en-US" dirty="0" err="1"/>
              <a:t>หนดโดยเฉพาะจะถูกสัญลักษณ์ด้วยเฉดสีของจุด</a:t>
            </a:r>
            <a:r>
              <a:rPr lang="en-US" dirty="0"/>
              <a:t> จุดสีเทาอ่อนหมายถึงยา Y; จุดสีเทากลางแสดงถึงยา A หรือ X; จุดสีเทาเข้มบ่งบอกถึงยา B หรือ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ปัญหาที่น่าสนใจ</a:t>
            </a:r>
            <a:r>
              <a:rPr lang="en-US" dirty="0"/>
              <a:t>: ถ้าเรามีประวัติผู้ป่วยใหม่ที่ไม่มีการจัดประเภทยาควรกำหนดยาใดสำหรับผู้ป่วยใหม่ตามยาที่กำหนดไว้สำหรับผู้ป่วยรายอื่นที่</a:t>
            </a:r>
            <a:r>
              <a:rPr lang="en-US" dirty="0" smtClean="0"/>
              <a:t>มีสมบัติ</a:t>
            </a:r>
            <a:r>
              <a:rPr lang="en-US" dirty="0"/>
              <a:t>คล้ายกันในชุดข้อมูล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59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>
                    <a:solidFill>
                      <a:srgbClr val="0070C0"/>
                    </a:solidFill>
                  </a:rPr>
                  <a:t>สำหรับลูกค้าที่มีการเรียกใช้บริการจำนวนมาก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06744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5169</m:t>
                    </m:r>
                  </m:oMath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(ความน่าจะเป็นนี้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สามารถพบได้จากข้อมูลดิบ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267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ความหมาย:</a:t>
                </a:r>
                <a:r>
                  <a:rPr lang="en-US" dirty="0"/>
                  <a:t>ความน่าจะเป็นโดยประมาณที่ลูกค้าที่มีการโทรติดต่อฝ่ายบริการลูกค้าจำนวนมาก</a:t>
                </a:r>
                <a:r>
                  <a:rPr lang="en-US" dirty="0" smtClean="0"/>
                  <a:t>จะ Churn </a:t>
                </a:r>
                <a:r>
                  <a:rPr lang="en-US" dirty="0" err="1" smtClean="0"/>
                  <a:t>เพียง</a:t>
                </a:r>
                <a:r>
                  <a:rPr lang="en-US" dirty="0" smtClean="0"/>
                  <a:t> </a:t>
                </a:r>
                <a:r>
                  <a:rPr lang="en-US" dirty="0"/>
                  <a:t>51.7% ซึ่งสูงกว่าสัดส่วนโดยรวมของ churners ในชุดข้อมูล 14.5% </a:t>
                </a:r>
                <a:r>
                  <a:rPr lang="en-US" dirty="0" err="1"/>
                  <a:t>ดังนั้น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บริษัทต้อง</a:t>
                </a:r>
                <a:r>
                  <a:rPr lang="en-US" dirty="0">
                    <a:solidFill>
                      <a:srgbClr val="00B050"/>
                    </a:solidFill>
                  </a:rPr>
                  <a:t>ให้ความสำคัญกับลูกค้ากลุ่มนี้ในการแทรกแซงพวกเขาก่อนที่พวกเขาจะออกจากบริการของ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บริษัท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4249" r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1532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สามารถตรวจสอบได้ว่า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rgbClr val="0070C0"/>
                    </a:solidFill>
                  </a:rPr>
                  <a:t>สำหรับ CSC = Medium: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Odds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Ratio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0369891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Odds </a:t>
                </a:r>
                <a:r>
                  <a:rPr lang="en-US" dirty="0"/>
                  <a:t>ratio </a:t>
                </a:r>
                <a:r>
                  <a:rPr lang="en-US" dirty="0" err="1"/>
                  <a:t>สามารถกำหนดได้จากข้อมูลดิบดังต่อไปนี้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Odds </a:t>
                </a:r>
                <a:r>
                  <a:rPr lang="en-US" dirty="0" err="1" smtClean="0"/>
                  <a:t>ของ</a:t>
                </a:r>
                <a:r>
                  <a:rPr lang="en-US" dirty="0" err="1"/>
                  <a:t>ผู้ที่มี</a:t>
                </a:r>
                <a:r>
                  <a:rPr lang="en-US" dirty="0"/>
                  <a:t> </a:t>
                </a:r>
                <a:r>
                  <a:rPr lang="en-US" i="1" dirty="0"/>
                  <a:t>CSC = Medium </a:t>
                </a:r>
                <a:r>
                  <a:rPr lang="en-US" dirty="0"/>
                  <a:t>churning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1057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Odds </a:t>
                </a:r>
                <a:r>
                  <a:rPr lang="en-US" dirty="0" err="1"/>
                  <a:t>ของผู้ที่มี</a:t>
                </a:r>
                <a:r>
                  <a:rPr lang="en-US" dirty="0"/>
                  <a:t> </a:t>
                </a:r>
                <a:r>
                  <a:rPr lang="en-US" i="1" dirty="0" smtClean="0"/>
                  <a:t>CSC </a:t>
                </a:r>
                <a:r>
                  <a:rPr lang="en-US" i="1" dirty="0"/>
                  <a:t>= </a:t>
                </a:r>
                <a:r>
                  <a:rPr lang="en-US" i="1" dirty="0" smtClean="0"/>
                  <a:t>Low </a:t>
                </a:r>
                <a:r>
                  <a:rPr lang="en-US" dirty="0"/>
                  <a:t>churning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214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1664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 smtClean="0"/>
                  <a:t> 	Odds </a:t>
                </a:r>
                <a:r>
                  <a:rPr lang="en-US" dirty="0"/>
                  <a:t>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96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3824" b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3229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0070C0"/>
                    </a:solidFill>
                  </a:rPr>
                  <a:t>สำหรับ CSC = High:</a:t>
                </a:r>
                <a:endParaRPr lang="en-US" u="sng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Odds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Ratio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11844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Odds ratio </a:t>
                </a:r>
                <a:r>
                  <a:rPr lang="en-US" dirty="0" err="1"/>
                  <a:t>สามารถกำหนดได้จากข้อมูลดิบดังต่อไปนี้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Odds </a:t>
                </a:r>
                <a:r>
                  <a:rPr lang="th-TH" dirty="0" smtClean="0"/>
                  <a:t>ของผู้</a:t>
                </a:r>
                <a:r>
                  <a:rPr lang="en-US" dirty="0" err="1" smtClean="0"/>
                  <a:t>ที่</a:t>
                </a:r>
                <a:r>
                  <a:rPr lang="en-US" dirty="0" err="1"/>
                  <a:t>มี</a:t>
                </a:r>
                <a:r>
                  <a:rPr lang="en-US" dirty="0"/>
                  <a:t> </a:t>
                </a:r>
                <a:r>
                  <a:rPr lang="en-US" i="1" dirty="0"/>
                  <a:t>CSC = </a:t>
                </a:r>
                <a:r>
                  <a:rPr lang="en-US" i="1" dirty="0" smtClean="0"/>
                  <a:t>High </a:t>
                </a:r>
                <a:r>
                  <a:rPr lang="en-US" dirty="0"/>
                  <a:t>churning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129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Odds </a:t>
                </a:r>
                <a:r>
                  <a:rPr lang="th-TH" dirty="0"/>
                  <a:t>ของผู้</a:t>
                </a:r>
                <a:r>
                  <a:rPr lang="en-US" dirty="0" err="1"/>
                  <a:t>ที่มี</a:t>
                </a:r>
                <a:r>
                  <a:rPr lang="en-US" dirty="0"/>
                  <a:t> </a:t>
                </a:r>
                <a:r>
                  <a:rPr lang="en-US" i="1" dirty="0" smtClean="0"/>
                  <a:t>CSC </a:t>
                </a:r>
                <a:r>
                  <a:rPr lang="en-US" i="1" dirty="0"/>
                  <a:t>= </a:t>
                </a:r>
                <a:r>
                  <a:rPr lang="en-US" i="1" dirty="0" smtClean="0"/>
                  <a:t>Low </a:t>
                </a:r>
                <a:r>
                  <a:rPr lang="en-US" dirty="0"/>
                  <a:t>churning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214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1664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 smtClean="0"/>
                  <a:t>	Odds </a:t>
                </a:r>
                <a:r>
                  <a:rPr lang="en-US" dirty="0"/>
                  <a:t>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5241" b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2927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สำหรับค่าสัมประสิทธิ์ </a:t>
                </a:r>
                <a:r>
                  <a:rPr lang="en-US" i="1" dirty="0" err="1">
                    <a:solidFill>
                      <a:srgbClr val="0070C0"/>
                    </a:solidFill>
                  </a:rPr>
                  <a:t>CSC_Med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𝑊𝑎𝑙𝑑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0369891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117701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31426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31426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753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ไม่สำคัญ! </a:t>
                </a:r>
                <a:r>
                  <a:rPr lang="en-US" dirty="0">
                    <a:solidFill>
                      <a:srgbClr val="00B050"/>
                    </a:solidFill>
                  </a:rPr>
                  <a:t>สิ่งนี้เป็นที่เข้าใจได้อย่างที่ได้กล่าวไว้ก่อนหน้านี้ว่าทั้งสองหมวด </a:t>
                </a:r>
                <a:r>
                  <a:rPr lang="en-US" i="1" dirty="0">
                    <a:solidFill>
                      <a:srgbClr val="00B050"/>
                    </a:solidFill>
                  </a:rPr>
                  <a:t>CSC =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Low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และ </a:t>
                </a:r>
                <a:r>
                  <a:rPr lang="en-US" i="1" dirty="0">
                    <a:solidFill>
                      <a:srgbClr val="00B050"/>
                    </a:solidFill>
                  </a:rPr>
                  <a:t>CSC = Medium</a:t>
                </a:r>
                <a:r>
                  <a:rPr lang="en-US" dirty="0">
                    <a:solidFill>
                      <a:srgbClr val="00B050"/>
                    </a:solidFill>
                  </a:rPr>
                  <a:t> ควรรวมกันเป็นหนึ่งเดียว</a:t>
                </a:r>
                <a:r>
                  <a:rPr lang="en-US" dirty="0"/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สำหรับค่าสัมประสิทธิ์ </a:t>
                </a:r>
                <a:r>
                  <a:rPr lang="en-US" i="1" dirty="0" err="1">
                    <a:solidFill>
                      <a:srgbClr val="0070C0"/>
                    </a:solidFill>
                  </a:rPr>
                  <a:t>CSC_Hi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𝑊𝑎𝑙𝑑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11844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142380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88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 สำคัญมาก!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1841" r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0432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ช่วงความ</a:t>
                </a:r>
                <a:r>
                  <a:rPr lang="en-US" dirty="0" err="1" smtClean="0"/>
                  <a:t>เชื่อมั่น</a:t>
                </a:r>
                <a:r>
                  <a:rPr lang="en-US" dirty="0" smtClean="0"/>
                  <a:t> OR </a:t>
                </a:r>
                <a:r>
                  <a:rPr lang="en-US" dirty="0" err="1" smtClean="0"/>
                  <a:t>สามารถ</a:t>
                </a:r>
                <a:r>
                  <a:rPr lang="en-US" dirty="0" err="1"/>
                  <a:t>สร้างขึ้นตามช่วงความเชื่อมั่นสำหรับค่าสัมประสิทธิ์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(หมายเหตุ: ช่วงความมั่นใจรวมถึง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 err="1">
                    <a:solidFill>
                      <a:srgbClr val="0070C0"/>
                    </a:solidFill>
                  </a:rPr>
                  <a:t>ไม่แตกต่างกันอย่างมีนัยสำคัญในแง่ของ</a:t>
                </a:r>
                <a:r>
                  <a:rPr lang="en-US" sz="2200" dirty="0" err="1" smtClean="0">
                    <a:solidFill>
                      <a:srgbClr val="0070C0"/>
                    </a:solidFill>
                  </a:rPr>
                  <a:t>การChurn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0070C0"/>
                    </a:solidFill>
                  </a:rPr>
                  <a:t>เมื่อ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เปรียบเทียบระหว่าง</a:t>
                </a:r>
                <a:r>
                  <a:rPr lang="en-US" sz="2200" dirty="0">
                    <a:solidFill>
                      <a:srgbClr val="0070C0"/>
                    </a:solidFill>
                  </a:rPr>
                  <a:t> "ลูกค้าที่มีบริการต่ำ" และ "ลูกค้าที่มีบริการปานกลาง")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sz="22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2266" r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8704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การถดถอยโลจิสติก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ข้อผิดพลาดมาตรฐานสำหรับสัมประสิทธิ์โลจิสติก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สามารถประมาณเป็น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131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1664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214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1057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117701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138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1664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214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129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142380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978" t="-1471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5477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10748"/>
                <a:ext cx="10372150" cy="489857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ทฤษฎีบทของเบย์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:</a:t>
                </a:r>
                <a:r>
                  <a:rPr lang="th-TH" sz="2000" b="1" dirty="0"/>
                  <a:t> ให้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เป็นชุดของ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ครบถ้วนสมบูรณ์โดยรวม </a:t>
                </a:r>
                <a:r>
                  <a:rPr lang="en-US" sz="2000" dirty="0"/>
                  <a:t>กิจกรรมคือพวกเขา</a:t>
                </a:r>
                <a:r>
                  <a:rPr lang="en-US" sz="2000" i="1" dirty="0"/>
                  <a:t>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พิเศษร่วมกัน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เหตุการณ์ดังกล่าวว่า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(พื้นที่ตัวอย่าง) และ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เป็นเหตุการณ์ที่ไม่แน่นอน สามารถแสดงออกได้ว่า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∪…∪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 err="1" smtClean="0"/>
                  <a:t>ตั้งแต่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เป็น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พิเศษร่วมกัน</a:t>
                </a:r>
                <a:r>
                  <a:rPr lang="en-US" sz="2000" dirty="0"/>
                  <a:t>, </a:t>
                </a:r>
                <a:r>
                  <a:rPr lang="th-TH" sz="2000" dirty="0"/>
                  <a:t>โดย</a:t>
                </a:r>
                <a:r>
                  <a:rPr lang="en-US" sz="2000" dirty="0" err="1"/>
                  <a:t>มี</a:t>
                </a:r>
                <a:endParaRPr lang="en-US" sz="2000" i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h-TH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ดังนั้น</a:t>
                </a:r>
                <a:r>
                  <a:rPr lang="th-TH" sz="2000" dirty="0"/>
                  <a:t> </a:t>
                </a:r>
                <a:r>
                  <a:rPr lang="en-US" sz="2000" dirty="0" smtClean="0"/>
                  <a:t>		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 </a:t>
                </a:r>
                <a:r>
                  <a:rPr lang="th-TH" sz="2000" dirty="0" smtClean="0"/>
                  <a:t>เพราะฉะนั้น</a:t>
                </a:r>
                <a:r>
                  <a:rPr lang="en-US" sz="2000" dirty="0" smtClean="0"/>
                  <a:t>,		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th-TH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กฎของเบย์)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10748"/>
                <a:ext cx="10372150" cy="4898577"/>
              </a:xfrm>
              <a:blipFill>
                <a:blip r:embed="rId2"/>
                <a:stretch>
                  <a:fillRect l="-1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8965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จำ: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หมายเหตุ: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เป็น </a:t>
                </a:r>
                <a:r>
                  <a:rPr lang="en-US" sz="2800" dirty="0">
                    <a:solidFill>
                      <a:srgbClr val="FF0000"/>
                    </a:solidFill>
                  </a:rPr>
                  <a:t>ก่อน</a:t>
                </a:r>
                <a:r>
                  <a:rPr lang="en-US" sz="2800" dirty="0"/>
                  <a:t> ความน่าจะเป็น</a:t>
                </a:r>
                <a:endParaRPr lang="en-US" sz="2800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เป็น</a:t>
                </a:r>
                <a:r>
                  <a:rPr lang="en-US" sz="2800" dirty="0"/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หลัง</a:t>
                </a:r>
                <a:r>
                  <a:rPr lang="en-US" sz="2800" dirty="0"/>
                  <a:t> ความน่าจะเป็น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2517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วิธีการแบบเบย์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lvl="0" indent="0" algn="just">
              <a:buNone/>
            </a:pPr>
            <a:r>
              <a:rPr lang="th-TH" dirty="0" smtClean="0">
                <a:solidFill>
                  <a:srgbClr val="0070C0"/>
                </a:solidFill>
              </a:rPr>
              <a:t>สถิติแบบคลาส</a:t>
            </a:r>
            <a:r>
              <a:rPr lang="th-TH" dirty="0" err="1" smtClean="0">
                <a:solidFill>
                  <a:srgbClr val="0070C0"/>
                </a:solidFill>
              </a:rPr>
              <a:t>ิก</a:t>
            </a:r>
            <a:r>
              <a:rPr lang="en-US" dirty="0" smtClean="0"/>
              <a:t> </a:t>
            </a:r>
            <a:r>
              <a:rPr lang="en-US" dirty="0"/>
              <a:t>(หรือ </a:t>
            </a:r>
            <a:r>
              <a:rPr lang="en-US" dirty="0">
                <a:solidFill>
                  <a:srgbClr val="0070C0"/>
                </a:solidFill>
              </a:rPr>
              <a:t>frequentist</a:t>
            </a:r>
            <a:r>
              <a:rPr lang="en-US" dirty="0"/>
              <a:t>) แนวทางสู่ความน่าจะเป็น, พารามิเตอร์ประชากรเป็นค่าคงที่ซึ่งไม่ทราบค่า แต่ความน่าจะเป็นของค่าเหล่านี้สามารถพบได้โดยใช้ความถี่สัมพัทธ์ของหมวดหมู่ต่างๆจากข้อมูลประวัติของการทดลองซ้ำหรือเหตุผลเชิงตรรกะ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19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u="sng" dirty="0" smtClean="0"/>
                  <a:t>ตัวอย่าง</a:t>
                </a:r>
                <a:r>
                  <a:rPr lang="en-US" sz="2400" dirty="0"/>
                  <a:t>: การตรวจเลือดนั้นมีประสิทธิภาพ 95% ในการตรวจหาโรคเมื่อมีอยู่ ผลการทดสอบให้ผลบวกที่ผิดพลาดสำหรับ 1% ของผู้ที่มีสุขภาพดีที่ทำการทดสอบ ระบุว่า 0.5% </a:t>
                </a:r>
                <a:r>
                  <a:rPr lang="en-US" sz="2400" dirty="0" err="1"/>
                  <a:t>ของประชากร</a:t>
                </a:r>
                <a:r>
                  <a:rPr lang="th-TH" sz="2400" dirty="0"/>
                  <a:t>ที่</a:t>
                </a:r>
                <a:r>
                  <a:rPr lang="en-US" sz="2400" dirty="0" err="1"/>
                  <a:t>มีโรค</a:t>
                </a:r>
                <a:r>
                  <a:rPr lang="th-TH" sz="2400" dirty="0"/>
                  <a:t> โดยหาความน่าจะเป็นโดยการสุ่ม</a:t>
                </a:r>
                <a:r>
                  <a:rPr lang="th-TH" sz="2400" dirty="0" smtClean="0"/>
                  <a:t>เลือก</a:t>
                </a:r>
                <a:r>
                  <a:rPr lang="en-US" sz="2400" dirty="0" err="1" smtClean="0"/>
                  <a:t>ว่า</a:t>
                </a:r>
                <a:r>
                  <a:rPr lang="en-US" sz="2400" dirty="0" err="1"/>
                  <a:t>คนที่เลือกแบบสุ่มมีการทดสอบบวก</a:t>
                </a:r>
                <a:r>
                  <a:rPr lang="en-US" sz="2400" dirty="0"/>
                  <a:t> / ลบ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แสดงว่า: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:r>
                  <a:rPr lang="th-TH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บุคคลที่ผ่านการทดสอบมีโรค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sz="2400" b="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dirty="0" err="1"/>
                  <a:t>บุคคลที่ผ่านการ</a:t>
                </a:r>
                <a:r>
                  <a:rPr lang="en-US" sz="2400" dirty="0" err="1" smtClean="0"/>
                  <a:t>ทดสอบ</a:t>
                </a:r>
                <a:r>
                  <a:rPr lang="th-TH" sz="2400" dirty="0" smtClean="0"/>
                  <a:t>ไม่</a:t>
                </a:r>
                <a:r>
                  <a:rPr lang="en-US" sz="2400" dirty="0" err="1" smtClean="0"/>
                  <a:t>มี</a:t>
                </a:r>
                <a:r>
                  <a:rPr lang="en-US" sz="2400" dirty="0" err="1"/>
                  <a:t>โรค</a:t>
                </a: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:r>
                  <a:rPr lang="th-TH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ผลการทดสอบเป็นค่าบวก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sz="24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ผลการทดสอบเป็นลบ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410" t="-1700" r="-1351" b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0E787CA-F6EA-4FD5-9AE3-FB9897D5C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872770"/>
              </p:ext>
            </p:extLst>
          </p:nvPr>
        </p:nvGraphicFramePr>
        <p:xfrm>
          <a:off x="8096494" y="3429000"/>
          <a:ext cx="2819770" cy="298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6" name="Visio" r:id="rId4" imgW="1771634" imgH="1876311" progId="Visio.Drawing.11">
                  <p:embed/>
                </p:oleObj>
              </mc:Choice>
              <mc:Fallback>
                <p:oleObj name="Visio" r:id="rId4" imgW="1771634" imgH="187631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494" y="3429000"/>
                        <a:ext cx="2819770" cy="29803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51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 </a:t>
            </a:r>
            <a:r>
              <a:rPr lang="th-TH" dirty="0"/>
              <a:t>ขั้นตอนวิธีการเพื่อนบ้านใกล้ที่สุด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dirty="0"/>
              <a:t>พิจารณาผู้ป่วยรายใหม่ 1 ที่มีอายุ 40 ปีโดยมีอัตราส่วน Na / K เท่ากับ 29 วางผู้ป่วยรายนี้ในแผนภาพกระจายและค้นหาผู้ป่วยที่ใกล้ที่สุด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ผู้ป่วยรายใหม่ 1 ควรจัดเป็น“ ยา Y” เมื่อใช้ k = 1, 2, 3 สำหรับอัลกอริทึมเพื่อนบ้านที่ใกล้ที่สุด</a:t>
            </a:r>
          </a:p>
          <a:p>
            <a:pPr lvl="0" algn="just"/>
            <a:r>
              <a:rPr lang="en-US" dirty="0"/>
              <a:t>พิจารณาผู้ป่วยรายใหม่ 2 ที่มีอายุ 17 ปีด้วยอัตราส่วน Na / K ที่ 12.5 การใช้ k = 1: ผู้ป่วยใหม่ 2 จะถูกจัดประเภทเป็นยา B หรือ C (สีเทาเข้ม) การใช้ k = 2: หนึ่งในสองจุดที่ใกล้เคียงที่สุดคืออันหนึ่งเป็นสีเทาเข้มและอีกอันคือสีเทาปานกลางและด้วยเหตุนี้การลงคะแนนจะไม่ช่วยอะไร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ไม่สามารถตัดสินใจได้ แต่การใช้ k = 3: หนึ่งในสามจุดที่ใกล้เคียงที่สุดคือหนึ่งเป็นสีเทาเข้มและอีกสองเป็นสีเทากลางและด้วยเหตุนี้การลงคะแนนสามารถช่วยในการตัดสินใจ: ใช้ยา A หรือ X (สีเทากลาง)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276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77009"/>
                <a:ext cx="10372150" cy="483231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จากปัญหาข้างต้น </a:t>
                </a:r>
                <a:r>
                  <a:rPr lang="en-US" i="1" dirty="0">
                    <a:solidFill>
                      <a:srgbClr val="FF0000"/>
                    </a:solidFill>
                  </a:rPr>
                  <a:t>ความน่าจะเป็นก่อนหน้า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005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995</m:t>
                    </m:r>
                  </m:oMath>
                </a14:m>
                <a:r>
                  <a:rPr lang="en-US" dirty="0"/>
                  <a:t> สามารถกำหนดได้จากวิธีการที่ใช้บ่อย (หรือความรู้จากผู้เชี่ยวชาญ)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หากการทดสอบข้างต้นดำเนินการกับกลุ่มบุคคลเราจะมีชุดข้อมูลที่มีบันทึก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(บวก) </a:t>
                </a:r>
                <a:r>
                  <a:rPr lang="en-US" dirty="0" err="1"/>
                  <a:t>และ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(ลบ)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สำหรับผู้ที่เพิ่งทดสอบใหม่คำถามที่น่าสนใจก็คือเขา / เธอจะถูกจัดอยู่ในกลุ่ม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” </a:t>
                </a:r>
                <a:r>
                  <a:rPr lang="th-TH" dirty="0"/>
                  <a:t>หรือ</a:t>
                </a:r>
                <a:r>
                  <a:rPr lang="en-US" dirty="0"/>
                  <a:t> 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”</a:t>
                </a:r>
                <a:r>
                  <a:rPr lang="th-TH" dirty="0"/>
                  <a:t> โดย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005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995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0147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005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995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9853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ดังนั้นจึงมีความน่าจะเป็นสูงมากคือ 98.53% ผู้ที่ผ่านการทดสอบจะมีผลการทดสอบเป็น "ลบ"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77009"/>
                <a:ext cx="10372150" cy="4832317"/>
              </a:xfrm>
              <a:blipFill>
                <a:blip r:embed="rId2"/>
                <a:stretch>
                  <a:fillRect l="-1234" t="-1641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1967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10749"/>
                <a:ext cx="10372150" cy="4898578"/>
              </a:xfrm>
            </p:spPr>
            <p:txBody>
              <a:bodyPr>
                <a:normAutofit fontScale="62500" lnSpcReduction="20000"/>
              </a:bodyPr>
              <a:lstStyle/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ในทางปฏิบัติมีปัญหาอื่น: หากการทดสอบเป็นบวก / ลบผู้ทดสอบควรจัดอยู่ในกลุ่มใด? “ ติดเชื้อ” หรือ“ ไม่ติด”? นี่คือสถานการณ์ที่ควรใช้กฎของเบย์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ความน่าจะ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เป็น</a:t>
                </a:r>
                <a:r>
                  <a:rPr lang="th-TH" i="1" dirty="0" smtClean="0">
                    <a:solidFill>
                      <a:srgbClr val="FF0000"/>
                    </a:solidFill>
                  </a:rPr>
                  <a:t>ส่วน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หลัง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/>
                  <a:t>สามารถ</a:t>
                </a:r>
                <a:r>
                  <a:rPr lang="th-TH" dirty="0" smtClean="0"/>
                  <a:t>แสดง</a:t>
                </a:r>
                <a:r>
                  <a:rPr lang="en-US" dirty="0" err="1" smtClean="0"/>
                  <a:t>ได้</a:t>
                </a:r>
                <a:r>
                  <a:rPr lang="en-US" dirty="0" err="1"/>
                  <a:t>ดังนี้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005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0147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323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995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0147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677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005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9853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0003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995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9853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9997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10749"/>
                <a:ext cx="10372150" cy="4898578"/>
              </a:xfrm>
              <a:blipFill>
                <a:blip r:embed="rId2"/>
                <a:stretch>
                  <a:fillRect l="-999" t="-1245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2018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จะเห็นได้ว่าบุคคลที่ผ่านการทดสอบจะถูกจัดประเภทเป็นกลุ่ม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th-TH" dirty="0" smtClean="0">
                <a:solidFill>
                  <a:srgbClr val="FF0000"/>
                </a:solidFill>
              </a:rPr>
              <a:t>ไม่ติด</a:t>
            </a:r>
            <a:r>
              <a:rPr lang="en-US" dirty="0" err="1" smtClean="0">
                <a:solidFill>
                  <a:srgbClr val="FF0000"/>
                </a:solidFill>
              </a:rPr>
              <a:t>เชื้อ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(เนื่องจากความน่าจะเป็นหลังสูงกว่า) </a:t>
            </a:r>
            <a:r>
              <a:rPr lang="en-US" dirty="0">
                <a:solidFill>
                  <a:srgbClr val="0070C0"/>
                </a:solidFill>
              </a:rPr>
              <a:t>โดยไม่คำนึงถึงผลการทดสอบ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B050"/>
                </a:solidFill>
              </a:rPr>
              <a:t>สิ่งนี้เกิดขึ้นเนื่องจากประชากรไม่สมดุลอย่างมาก!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9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b="1" u="sng" dirty="0" smtClean="0"/>
                  <a:t>ภูมิ</a:t>
                </a:r>
                <a:r>
                  <a:rPr lang="en-US" b="1" u="sng" dirty="0" err="1" smtClean="0"/>
                  <a:t>หลัง</a:t>
                </a:r>
                <a:r>
                  <a:rPr lang="en-US" b="1" u="sng" dirty="0" err="1"/>
                  <a:t>ทั่วไป</a:t>
                </a:r>
                <a:endParaRPr lang="en-US" b="1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ในวิธีการแบบเบย์พารามิเตอร์ของประชากรนั้นถือเป็นตัวแปรสุ่มหลังจากการกระจายของค่าที่เป็นไปได้และเราใช้ข้อมูลที่สังเกตได้เพื่อหาค่าที่เป็นไปได้มากที่สุดของพารามิเตอร์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th-TH" dirty="0" smtClean="0"/>
                  <a:t>ให้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แสดงถึงพารามิเตอร์ของการกระจาย</a:t>
                </a:r>
                <a:r>
                  <a:rPr lang="en-US" dirty="0"/>
                  <a:t> เราจำเป็นต้องค้นหา</a:t>
                </a:r>
                <a:r>
                  <a:rPr lang="en-US" dirty="0">
                    <a:solidFill>
                      <a:srgbClr val="FF0000"/>
                    </a:solidFill>
                  </a:rPr>
                  <a:t>การกระจายก่อน </a:t>
                </a:r>
                <a:r>
                  <a:rPr lang="en-US" dirty="0"/>
                  <a:t>สำหรับ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การเผยแพร่ก่อนหน้านี้อาจมาจากความรู้จาก</a:t>
                </a:r>
                <a:r>
                  <a:rPr lang="en-US" dirty="0" err="1" smtClean="0"/>
                  <a:t>ผู้เชี่ยวชาญ</a:t>
                </a:r>
                <a:r>
                  <a:rPr lang="th-TH" dirty="0"/>
                  <a:t> </a:t>
                </a:r>
                <a:r>
                  <a:rPr lang="en-US" dirty="0" err="1" smtClean="0"/>
                  <a:t>หากมี</a:t>
                </a:r>
                <a:r>
                  <a:rPr lang="th-TH" dirty="0" smtClean="0"/>
                  <a:t>/</a:t>
                </a:r>
                <a:r>
                  <a:rPr lang="en-US" dirty="0" err="1" smtClean="0"/>
                  <a:t>ไม่มี</a:t>
                </a:r>
                <a:r>
                  <a:rPr lang="th-TH" dirty="0" smtClean="0"/>
                  <a:t> </a:t>
                </a:r>
                <a:r>
                  <a:rPr lang="en-US" dirty="0" smtClean="0"/>
                  <a:t>ความรู้</a:t>
                </a:r>
                <a:r>
                  <a:rPr lang="en-US" dirty="0"/>
                  <a:t>จากผู้เชี่ยวชาญเกี่ยวกับการแจกจ่ายก่อนหน้านักวิเคราะห์ของเบย์อาจเรียกสิ่งที่เรียกว่า</a:t>
                </a:r>
                <a:r>
                  <a:rPr lang="en-US" dirty="0">
                    <a:solidFill>
                      <a:srgbClr val="0070C0"/>
                    </a:solidFill>
                  </a:rPr>
                  <a:t>ไม่ให้ข้อมูลก่อน </a:t>
                </a:r>
                <a:r>
                  <a:rPr lang="en-US" dirty="0"/>
                  <a:t>ซึ่งกำหนดความน่าจะเป็นที่เท่ากันให้กับค่าทั้งหมดของพารามิเตอร์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410" t="-1700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6778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err="1"/>
                  <a:t>สำหรับการบันทึกข้อมูล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ที่สังเกตแต่ละครั้ง</a:t>
                </a:r>
                <a:r>
                  <a:rPr lang="en-US" dirty="0"/>
                  <a:t> </a:t>
                </a:r>
                <a:r>
                  <a:rPr lang="en-US" b="1" dirty="0"/>
                  <a:t> </a:t>
                </a:r>
                <a:r>
                  <a:rPr lang="en-US" dirty="0"/>
                  <a:t>ในชุดข้อมูลการกระจายหลังของ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dirty="0" err="1" smtClean="0"/>
                  <a:t>สามารถ</a:t>
                </a:r>
                <a:r>
                  <a:rPr lang="th-TH" dirty="0" smtClean="0"/>
                  <a:t>แสดง</a:t>
                </a:r>
                <a:r>
                  <a:rPr lang="en-US" dirty="0" err="1" smtClean="0"/>
                  <a:t>ได้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ซึ่งใน: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แสดงถึงฟังก์ชั่นความน่าจะเป็น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แสดงถึงความน่าจะเป็นจากการแจกแจงก่อนหน้า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dirty="0"/>
                  <a:t>แสดงถึงการกระจายของข้อมูลที่มีบทบาท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		</a:t>
                </a:r>
                <a:r>
                  <a:rPr lang="en-US" dirty="0" err="1" smtClean="0"/>
                  <a:t>ของ</a:t>
                </a:r>
                <a:r>
                  <a:rPr lang="en-US" dirty="0" err="1"/>
                  <a:t>ปัจจัย</a:t>
                </a:r>
                <a:r>
                  <a:rPr lang="en-US" dirty="0"/>
                  <a:t> normalizing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999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4327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dirty="0"/>
                  <a:t>เพื่อวัตถุประสงค์ในการจำแนกประเภท </a:t>
                </a:r>
                <a:r>
                  <a:rPr lang="en-US" dirty="0" err="1">
                    <a:solidFill>
                      <a:srgbClr val="FF0000"/>
                    </a:solidFill>
                  </a:rPr>
                  <a:t>โหมด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หลัง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 </a:t>
                </a:r>
                <a:r>
                  <a:rPr lang="th-TH" dirty="0" err="1" smtClean="0">
                    <a:solidFill>
                      <a:srgbClr val="FF0000"/>
                    </a:solidFill>
                  </a:rPr>
                  <a:t>ตย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 smtClean="0"/>
                  <a:t>ค่า</a:t>
                </a:r>
                <a:r>
                  <a:rPr lang="en-US" dirty="0" err="1"/>
                  <a:t>ของ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ที่ทำให้เกิดประโยชน์สูงสุด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dirty="0"/>
                  <a:t>จะถูกเลือก - </a:t>
                </a:r>
                <a:r>
                  <a:rPr lang="en-US" dirty="0">
                    <a:solidFill>
                      <a:srgbClr val="0070C0"/>
                    </a:solidFill>
                  </a:rPr>
                  <a:t>The </a:t>
                </a:r>
                <a:r>
                  <a:rPr lang="en-US" i="1" dirty="0">
                    <a:solidFill>
                      <a:srgbClr val="0070C0"/>
                    </a:solidFill>
                  </a:rPr>
                  <a:t>maximum a posteriori </a:t>
                </a:r>
                <a:r>
                  <a:rPr lang="en-US" dirty="0">
                    <a:solidFill>
                      <a:srgbClr val="0070C0"/>
                    </a:solidFill>
                  </a:rPr>
                  <a:t>(MAP) method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algn="just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dirty="0"/>
                  <a:t>likelihood function </a:t>
                </a:r>
                <a:r>
                  <a:rPr lang="en-US" dirty="0" err="1"/>
                  <a:t>มักจะมาจากข้อสันนิษฐานที่ว่าการสังเกตในการบันทึก</a:t>
                </a:r>
                <a:r>
                  <a:rPr lang="en-US" dirty="0" err="1" smtClean="0"/>
                  <a:t>ข้อมูล</a:t>
                </a:r>
                <a:r>
                  <a:rPr lang="th-TH" dirty="0" smtClean="0"/>
                  <a:t>ที่</a:t>
                </a:r>
                <a:r>
                  <a:rPr lang="en-US" dirty="0" err="1" smtClean="0"/>
                  <a:t>มี</a:t>
                </a:r>
                <a:r>
                  <a:rPr lang="en-US" dirty="0" err="1"/>
                  <a:t>ความเป็นอิสระ</a:t>
                </a: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1983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2897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ในตัวอย่างการทดสอบโรคสมมติว่าบันทึกข้อมูลมีข้อสังเกตสองประการ: หนึ่งคือผลการทดสอบและอีกหนึ่งคือว่าผู้ที่ทดสอบมีไข้หรือไม่ (แสดงโดย Y / N) จากนั้น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00" t="-2941" r="-1100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1573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การจำแนกประเภทหลังสูงสุด (MAP)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ในวิธี MAP เราจะต้องค้นหา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ที่ทำให้เกิดประโยชน์สูงสุด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dirty="0"/>
                  <a:t>. ดังนั้น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00" t="-2941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5078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600" u="sng" dirty="0" smtClean="0"/>
                  <a:t>ตัวอย่าง</a:t>
                </a:r>
                <a:r>
                  <a:rPr lang="en-US" sz="2600" dirty="0"/>
                  <a:t>: </a:t>
                </a:r>
                <a:r>
                  <a:rPr lang="en-US" sz="2600" dirty="0" err="1"/>
                  <a:t>พิจารณา</a:t>
                </a:r>
                <a:r>
                  <a:rPr lang="en-US" sz="2600" dirty="0" err="1" smtClean="0"/>
                  <a:t>ปัญหาChurnอีก</a:t>
                </a:r>
                <a:r>
                  <a:rPr lang="en-US" sz="2600" dirty="0" err="1"/>
                  <a:t>ครั้ง</a:t>
                </a:r>
                <a:r>
                  <a:rPr lang="en-US" sz="2600" dirty="0"/>
                  <a:t> แต่มีตัวแปรทำนายสองหมวดหมู่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600" dirty="0"/>
                  <a:t> </a:t>
                </a:r>
              </a:p>
              <a:p>
                <a:pPr lvl="1" algn="just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70C0"/>
                    </a:solidFill>
                  </a:rPr>
                  <a:t>แผนระหว่างประเทศ</a:t>
                </a:r>
                <a:r>
                  <a:rPr lang="th-TH" sz="2600" i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th-TH" sz="2600" dirty="0"/>
                  <a:t> </a:t>
                </a:r>
                <a:r>
                  <a:rPr lang="en-US" sz="2600" dirty="0"/>
                  <a:t>ซึ่งใน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th-TH" sz="2600" dirty="0" smtClean="0"/>
                  <a:t>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600" dirty="0"/>
                  <a:t>  </a:t>
                </a:r>
                <a:r>
                  <a:rPr lang="th-TH" sz="2600" dirty="0"/>
                  <a:t>หมายถึง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𝐼𝑛𝑡𝑒𝑟𝑛𝑎𝑡𝑖𝑜𝑛𝑎𝑙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sz="2600" b="0" i="1" smtClean="0">
                        <a:latin typeface="Cambria Math" panose="02040503050406030204" pitchFamily="18" charset="0"/>
                      </a:rPr>
                      <m:t>ใช่</m:t>
                    </m:r>
                  </m:oMath>
                </a14:m>
                <a:endParaRPr lang="en-US" sz="26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th-TH" sz="26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2600" dirty="0"/>
                  <a:t>  </a:t>
                </a:r>
                <a:r>
                  <a:rPr lang="th-TH" sz="2600" dirty="0"/>
                  <a:t>หมายถึง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𝐼𝑛𝑡𝑒𝑟𝑛𝑎𝑡𝑖𝑜𝑛𝑎𝑙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sz="2600" b="0" i="1" smtClean="0">
                        <a:latin typeface="Cambria Math" panose="02040503050406030204" pitchFamily="18" charset="0"/>
                      </a:rPr>
                      <m:t>ไม่ใช่</m:t>
                    </m:r>
                  </m:oMath>
                </a14:m>
                <a:endParaRPr lang="en-US" sz="26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600" dirty="0"/>
                  <a:t> </a:t>
                </a:r>
              </a:p>
              <a:p>
                <a:pPr lvl="1" algn="just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600" i="1" dirty="0" err="1">
                    <a:solidFill>
                      <a:srgbClr val="0070C0"/>
                    </a:solidFill>
                  </a:rPr>
                  <a:t>แผนการฝากข้อความเสียง</a:t>
                </a:r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600" dirty="0"/>
                  <a:t> ซึ่งใน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th-TH" sz="2600" dirty="0" smtClean="0"/>
                  <a:t>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/>
                  <a:t>  </a:t>
                </a:r>
                <a:r>
                  <a:rPr lang="th-TH" sz="2600" dirty="0"/>
                  <a:t>หมายถึง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𝑉𝑜𝑖𝑐𝑒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𝑀𝑎𝑖𝑙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sz="2600" b="0" i="1" smtClean="0">
                        <a:latin typeface="Cambria Math" panose="02040503050406030204" pitchFamily="18" charset="0"/>
                      </a:rPr>
                      <m:t>ใช่</m:t>
                    </m:r>
                  </m:oMath>
                </a14:m>
                <a:endParaRPr lang="en-US" sz="26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th-TH" sz="26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600" dirty="0"/>
                  <a:t>  </a:t>
                </a:r>
                <a:r>
                  <a:rPr lang="th-TH" sz="2600" dirty="0"/>
                  <a:t>หมายถึง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𝑉𝑜𝑖𝑐𝑒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𝑀𝑎𝑖𝑙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sz="2600" b="0" i="1" smtClean="0">
                        <a:latin typeface="Cambria Math" panose="02040503050406030204" pitchFamily="18" charset="0"/>
                      </a:rPr>
                      <m:t>ไม่ใช่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586" t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9104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ตัวแปรเป้าหมายแบบหมวดหมู่คือ</a:t>
                </a:r>
                <a:r>
                  <a:rPr lang="en-US" dirty="0"/>
                  <a:t> </a:t>
                </a:r>
                <a:r>
                  <a:rPr lang="en-US" i="1" dirty="0" smtClean="0"/>
                  <a:t>Churn</a:t>
                </a:r>
                <a:r>
                  <a:rPr lang="th-TH" i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th-TH" dirty="0"/>
                  <a:t> </a:t>
                </a:r>
                <a:r>
                  <a:rPr lang="en-US" dirty="0"/>
                  <a:t>ซึ่งใน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 </a:t>
                </a:r>
                <a:r>
                  <a:rPr lang="th-TH" dirty="0"/>
                  <a:t>หมายถึง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𝑢𝑟𝑛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ใช่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:r>
                  <a:rPr lang="th-TH" dirty="0"/>
                  <a:t>หมายถึง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𝑢𝑟𝑛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ไม่ใช่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ปัญหาคือการจำแนกระเบียนใหม่เป็น churners หรือไม่ใช่ churners ตามสมาคมของ churn </a:t>
                </a:r>
                <a:r>
                  <a:rPr lang="en-US" dirty="0" err="1"/>
                  <a:t>กับตัวแปรทำนาย</a:t>
                </a:r>
                <a:r>
                  <a:rPr lang="en-US" dirty="0" err="1" smtClean="0"/>
                  <a:t>สอ</a:t>
                </a:r>
                <a:r>
                  <a:rPr lang="th-TH" dirty="0" smtClean="0"/>
                  <a:t>งชุดการ</a:t>
                </a:r>
                <a:r>
                  <a:rPr lang="en-US" dirty="0" err="1" smtClean="0"/>
                  <a:t>เรียนรู้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3399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7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 </a:t>
            </a:r>
            <a:r>
              <a:rPr lang="th-TH" dirty="0"/>
              <a:t>ขั้นตอนวิธีการเพื่อนบ้านใกล้ที่สุด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79B151-3EA2-4D28-B936-57EBB4FF12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8137" y="2046113"/>
            <a:ext cx="3592891" cy="3255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6A5D19-53CF-479B-BD87-8EFA9F6AB305}"/>
              </a:ext>
            </a:extLst>
          </p:cNvPr>
          <p:cNvSpPr txBox="1"/>
          <p:nvPr/>
        </p:nvSpPr>
        <p:spPr>
          <a:xfrm>
            <a:off x="1057275" y="1700213"/>
            <a:ext cx="6900862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พิจารณาผู้ป่วยรายใหม่ 3 </a:t>
            </a:r>
            <a:r>
              <a:rPr lang="th-T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ราย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ที่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มีอายุ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47 ปีด้วยอัตราส่วน Na / K เท่ากับ 13.5 การใช้ k = 1: ผู้ป่วยใหม่ 2 </a:t>
            </a:r>
            <a:r>
              <a:rPr lang="th-T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ราย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จะ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ถูกจัดประเภทเป็นยา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 หรือ C (สีเทาเข้ม) การใช้ k = 2: หนึ่งในสองจุดที่ใกล้เคียงที่สุดคืออันหนึ่งเป็นสีเทาเข้มและอีกอันคือสีเทาปานกลางและด้วยเหตุนี้การลงคะแนนจะไม่ช่วยอะไ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ไม่สามารถตัดสินใจได้ การใช้ k = 3: หนึ่งในสามจุดที่ใกล้เคียงที่สุดคือหนึ่งคือสีเทาเข้มหนึ่งคือสีเทากลางและหนึ่งคือสีเทาอ่อนและด้วยเหตุนี้การลงคะแนนไม่สามารถช่วยด้วย</a:t>
            </a:r>
          </a:p>
        </p:txBody>
      </p:sp>
    </p:spTree>
    <p:extLst>
      <p:ext uri="{BB962C8B-B14F-4D97-AF65-F5344CB8AC3E}">
        <p14:creationId xmlns:p14="http://schemas.microsoft.com/office/powerpoint/2010/main" val="37781541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สำหรับบันทึกใหม่ที่มีทั้ง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𝐼𝑛𝑡𝑒𝑟𝑛𝑎𝑡𝑖𝑜𝑛𝑎𝑙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ใช่</m:t>
                    </m:r>
                  </m:oMath>
                </a14:m>
                <a:r>
                  <a:rPr lang="en-US" dirty="0"/>
                  <a:t> และ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𝑉𝑜𝑖𝑐𝑒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𝑀𝑎𝑖𝑙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ใช่</m:t>
                    </m:r>
                  </m:oMath>
                </a14:m>
                <a:r>
                  <a:rPr lang="en-US" dirty="0"/>
                  <a:t> การจำแนกประเภทจะขึ้นอยู่กับ: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สมการที่คล้ายกันสามารถรับได้สำหรับระเบียนอื่นที่มีแผนแตกต่างกัน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1360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ความน่าจะเป็นที่จำเป็นสำหรับการคำนวณตามข้อมูลได้มาในตารางต่อไปนี้</a:t>
            </a:r>
          </a:p>
          <a:p>
            <a:pPr marL="0" indent="0" algn="ctr">
              <a:buNone/>
            </a:pPr>
            <a:r>
              <a:rPr lang="en-US" sz="2400" b="1" u="sng" dirty="0"/>
              <a:t>ความน่าจะเป็นที่มีเงื่อนไข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40AD81E-03D5-405C-B506-C6E6A703BE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727154"/>
                  </p:ext>
                </p:extLst>
              </p:nvPr>
            </p:nvGraphicFramePr>
            <p:xfrm>
              <a:off x="1400175" y="3286125"/>
              <a:ext cx="9982200" cy="24594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405893">
                      <a:extLst>
                        <a:ext uri="{9D8B030D-6E8A-4147-A177-3AD203B41FA5}">
                          <a16:colId xmlns:a16="http://schemas.microsoft.com/office/drawing/2014/main" val="152789007"/>
                        </a:ext>
                      </a:extLst>
                    </a:gridCol>
                    <a:gridCol w="1316266">
                      <a:extLst>
                        <a:ext uri="{9D8B030D-6E8A-4147-A177-3AD203B41FA5}">
                          <a16:colId xmlns:a16="http://schemas.microsoft.com/office/drawing/2014/main" val="1271124492"/>
                        </a:ext>
                      </a:extLst>
                    </a:gridCol>
                    <a:gridCol w="1238839">
                      <a:extLst>
                        <a:ext uri="{9D8B030D-6E8A-4147-A177-3AD203B41FA5}">
                          <a16:colId xmlns:a16="http://schemas.microsoft.com/office/drawing/2014/main" val="2171656351"/>
                        </a:ext>
                      </a:extLst>
                    </a:gridCol>
                    <a:gridCol w="4021202">
                      <a:extLst>
                        <a:ext uri="{9D8B030D-6E8A-4147-A177-3AD203B41FA5}">
                          <a16:colId xmlns:a16="http://schemas.microsoft.com/office/drawing/2014/main" val="2504284454"/>
                        </a:ext>
                      </a:extLst>
                    </a:gridCol>
                  </a:tblGrid>
                  <a:tr h="491893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Count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Count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Probability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6360256"/>
                      </a:ext>
                    </a:extLst>
                  </a:tr>
                  <a:tr h="983786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Churn = True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Given International Plan = Yes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False 186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True 137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137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137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186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4241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48781295"/>
                      </a:ext>
                    </a:extLst>
                  </a:tr>
                  <a:tr h="983786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Churn = True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Given Voice Mail Plan = Yes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False 842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True 80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842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0868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32359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40AD81E-03D5-405C-B506-C6E6A703BE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727154"/>
                  </p:ext>
                </p:extLst>
              </p:nvPr>
            </p:nvGraphicFramePr>
            <p:xfrm>
              <a:off x="1400175" y="3286125"/>
              <a:ext cx="9982200" cy="24594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405893">
                      <a:extLst>
                        <a:ext uri="{9D8B030D-6E8A-4147-A177-3AD203B41FA5}">
                          <a16:colId xmlns:a16="http://schemas.microsoft.com/office/drawing/2014/main" val="152789007"/>
                        </a:ext>
                      </a:extLst>
                    </a:gridCol>
                    <a:gridCol w="1316266">
                      <a:extLst>
                        <a:ext uri="{9D8B030D-6E8A-4147-A177-3AD203B41FA5}">
                          <a16:colId xmlns:a16="http://schemas.microsoft.com/office/drawing/2014/main" val="1271124492"/>
                        </a:ext>
                      </a:extLst>
                    </a:gridCol>
                    <a:gridCol w="1238839">
                      <a:extLst>
                        <a:ext uri="{9D8B030D-6E8A-4147-A177-3AD203B41FA5}">
                          <a16:colId xmlns:a16="http://schemas.microsoft.com/office/drawing/2014/main" val="2171656351"/>
                        </a:ext>
                      </a:extLst>
                    </a:gridCol>
                    <a:gridCol w="4021202">
                      <a:extLst>
                        <a:ext uri="{9D8B030D-6E8A-4147-A177-3AD203B41FA5}">
                          <a16:colId xmlns:a16="http://schemas.microsoft.com/office/drawing/2014/main" val="2504284454"/>
                        </a:ext>
                      </a:extLst>
                    </a:gridCol>
                  </a:tblGrid>
                  <a:tr h="491893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Count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Count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Probability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6360256"/>
                      </a:ext>
                    </a:extLst>
                  </a:tr>
                  <a:tr h="983786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Churn = True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Given International Plan = Yes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False 186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True 137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48485" t="-58385" r="-606" b="-10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8781295"/>
                      </a:ext>
                    </a:extLst>
                  </a:tr>
                  <a:tr h="983786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Churn = True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Given Voice Mail Plan = Yes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False 842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True 80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48485" t="-157407" r="-606" b="-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359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08018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52575"/>
            <a:ext cx="10372150" cy="4489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err="1"/>
              <a:t>ความน่าจะ</a:t>
            </a:r>
            <a:r>
              <a:rPr lang="en-US" sz="2400" b="1" u="sng" dirty="0" err="1" smtClean="0"/>
              <a:t>เป็น</a:t>
            </a:r>
            <a:r>
              <a:rPr lang="th-TH" sz="2400" b="1" u="sng" dirty="0" smtClean="0"/>
              <a:t>ส่วนเพิ่ม</a:t>
            </a:r>
            <a:r>
              <a:rPr lang="en-US" sz="2400" b="1" u="sng" dirty="0" err="1" smtClean="0"/>
              <a:t>และ</a:t>
            </a:r>
            <a:r>
              <a:rPr lang="th-TH" sz="2400" b="1" u="sng" dirty="0" smtClean="0"/>
              <a:t>ส่วน</a:t>
            </a:r>
            <a:r>
              <a:rPr lang="en-US" sz="2400" b="1" u="sng" dirty="0" err="1" smtClean="0"/>
              <a:t>ด้านหลัง</a:t>
            </a:r>
            <a:endParaRPr lang="th-TH" sz="2400" b="1" u="sng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6EEB825-897B-46E1-A589-0BB894353B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515861"/>
                  </p:ext>
                </p:extLst>
              </p:nvPr>
            </p:nvGraphicFramePr>
            <p:xfrm>
              <a:off x="1420812" y="2108200"/>
              <a:ext cx="9172575" cy="40286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23023">
                      <a:extLst>
                        <a:ext uri="{9D8B030D-6E8A-4147-A177-3AD203B41FA5}">
                          <a16:colId xmlns:a16="http://schemas.microsoft.com/office/drawing/2014/main" val="3684933894"/>
                        </a:ext>
                      </a:extLst>
                    </a:gridCol>
                    <a:gridCol w="1610545">
                      <a:extLst>
                        <a:ext uri="{9D8B030D-6E8A-4147-A177-3AD203B41FA5}">
                          <a16:colId xmlns:a16="http://schemas.microsoft.com/office/drawing/2014/main" val="3217395104"/>
                        </a:ext>
                      </a:extLst>
                    </a:gridCol>
                    <a:gridCol w="1525780">
                      <a:extLst>
                        <a:ext uri="{9D8B030D-6E8A-4147-A177-3AD203B41FA5}">
                          <a16:colId xmlns:a16="http://schemas.microsoft.com/office/drawing/2014/main" val="1066260059"/>
                        </a:ext>
                      </a:extLst>
                    </a:gridCol>
                    <a:gridCol w="3413227">
                      <a:extLst>
                        <a:ext uri="{9D8B030D-6E8A-4147-A177-3AD203B41FA5}">
                          <a16:colId xmlns:a16="http://schemas.microsoft.com/office/drawing/2014/main" val="4130123671"/>
                        </a:ext>
                      </a:extLst>
                    </a:gridCol>
                  </a:tblGrid>
                  <a:tr h="25769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Count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Count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Probability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69806917"/>
                      </a:ext>
                    </a:extLst>
                  </a:tr>
                  <a:tr h="48834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International Plan 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 3010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Yes 323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323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323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3010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0909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45123773"/>
                      </a:ext>
                    </a:extLst>
                  </a:tr>
                  <a:tr h="48834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Voice Mail Plan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 2411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 922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922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922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2411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2766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37912106"/>
                      </a:ext>
                    </a:extLst>
                  </a:tr>
                  <a:tr h="48834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Churn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False 2850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True 483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483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483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2850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1449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69243010"/>
                      </a:ext>
                    </a:extLst>
                  </a:tr>
                  <a:tr h="51537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International Plan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Given Churn = False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 2664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 186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186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186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2644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0653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98093838"/>
                      </a:ext>
                    </a:extLst>
                  </a:tr>
                  <a:tr h="51537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Voice Mail Plan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Given Churn = False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 2008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 842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842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842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2008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2954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34902806"/>
                      </a:ext>
                    </a:extLst>
                  </a:tr>
                  <a:tr h="51537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International Plan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Given Churn = True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 346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 137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137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137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346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2836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17228952"/>
                      </a:ext>
                    </a:extLst>
                  </a:tr>
                  <a:tr h="51537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Voice Mail Plan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Given Churn = True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 403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 80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403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1656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133154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6EEB825-897B-46E1-A589-0BB894353B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515861"/>
                  </p:ext>
                </p:extLst>
              </p:nvPr>
            </p:nvGraphicFramePr>
            <p:xfrm>
              <a:off x="1420812" y="2108200"/>
              <a:ext cx="9172575" cy="40286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23023">
                      <a:extLst>
                        <a:ext uri="{9D8B030D-6E8A-4147-A177-3AD203B41FA5}">
                          <a16:colId xmlns:a16="http://schemas.microsoft.com/office/drawing/2014/main" val="3684933894"/>
                        </a:ext>
                      </a:extLst>
                    </a:gridCol>
                    <a:gridCol w="1610545">
                      <a:extLst>
                        <a:ext uri="{9D8B030D-6E8A-4147-A177-3AD203B41FA5}">
                          <a16:colId xmlns:a16="http://schemas.microsoft.com/office/drawing/2014/main" val="3217395104"/>
                        </a:ext>
                      </a:extLst>
                    </a:gridCol>
                    <a:gridCol w="1525780">
                      <a:extLst>
                        <a:ext uri="{9D8B030D-6E8A-4147-A177-3AD203B41FA5}">
                          <a16:colId xmlns:a16="http://schemas.microsoft.com/office/drawing/2014/main" val="1066260059"/>
                        </a:ext>
                      </a:extLst>
                    </a:gridCol>
                    <a:gridCol w="3413227">
                      <a:extLst>
                        <a:ext uri="{9D8B030D-6E8A-4147-A177-3AD203B41FA5}">
                          <a16:colId xmlns:a16="http://schemas.microsoft.com/office/drawing/2014/main" val="413012367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Count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Count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Probability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69806917"/>
                      </a:ext>
                    </a:extLst>
                  </a:tr>
                  <a:tr h="5199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International Plan 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 3010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Yes 323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8929" t="-66279" r="-714" b="-6441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123773"/>
                      </a:ext>
                    </a:extLst>
                  </a:tr>
                  <a:tr h="5199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Voice Mail Plan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 2411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 922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8929" t="-168235" r="-714" b="-55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7912106"/>
                      </a:ext>
                    </a:extLst>
                  </a:tr>
                  <a:tr h="5199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Churn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False 2850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True 483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8929" t="-268235" r="-714" b="-45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924301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International Plan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Given Churn = False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 2664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 186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8929" t="-343956" r="-714" b="-321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09383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Voice Mail Plan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Given Churn = False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 2008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 842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8929" t="-448889" r="-714" b="-22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90280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International Plan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Given Churn = True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 346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 137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8929" t="-548889" r="-714" b="-12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722895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Voice Mail Plan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Given Churn = True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 403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 80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8929" t="-648889" r="-714" b="-2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33154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252509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err="1"/>
              <a:t>ความน่าจะ</a:t>
            </a:r>
            <a:r>
              <a:rPr lang="en-US" b="1" u="sng" dirty="0" err="1" smtClean="0"/>
              <a:t>เป็น</a:t>
            </a:r>
            <a:r>
              <a:rPr lang="th-TH" b="1" u="sng" dirty="0" smtClean="0"/>
              <a:t>ส่วนเพิ่ม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D13ECC-6BE5-45CE-AAA5-CD9E83229F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3292676"/>
                  </p:ext>
                </p:extLst>
              </p:nvPr>
            </p:nvGraphicFramePr>
            <p:xfrm>
              <a:off x="1792288" y="2562225"/>
              <a:ext cx="9265661" cy="3178177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5061074">
                      <a:extLst>
                        <a:ext uri="{9D8B030D-6E8A-4147-A177-3AD203B41FA5}">
                          <a16:colId xmlns:a16="http://schemas.microsoft.com/office/drawing/2014/main" val="2874123515"/>
                        </a:ext>
                      </a:extLst>
                    </a:gridCol>
                    <a:gridCol w="4204587">
                      <a:extLst>
                        <a:ext uri="{9D8B030D-6E8A-4147-A177-3AD203B41FA5}">
                          <a16:colId xmlns:a16="http://schemas.microsoft.com/office/drawing/2014/main" val="1111913338"/>
                        </a:ext>
                      </a:extLst>
                    </a:gridCol>
                  </a:tblGrid>
                  <a:tr h="634481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0969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9031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2766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7234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782583"/>
                      </a:ext>
                    </a:extLst>
                  </a:tr>
                  <a:tr h="635924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1449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8551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0653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9347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0829775"/>
                      </a:ext>
                    </a:extLst>
                  </a:tr>
                  <a:tr h="635924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2954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7046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2836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7164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0030807"/>
                      </a:ext>
                    </a:extLst>
                  </a:tr>
                  <a:tr h="635924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1656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8344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4241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5759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108505"/>
                      </a:ext>
                    </a:extLst>
                  </a:tr>
                  <a:tr h="635924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d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0868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9132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37653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D13ECC-6BE5-45CE-AAA5-CD9E83229F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3292676"/>
                  </p:ext>
                </p:extLst>
              </p:nvPr>
            </p:nvGraphicFramePr>
            <p:xfrm>
              <a:off x="1792288" y="2562225"/>
              <a:ext cx="9265661" cy="3178177"/>
            </p:xfrm>
            <a:graphic>
              <a:graphicData uri="http://schemas.openxmlformats.org/drawingml/2006/table">
                <a:tbl>
                  <a:tblPr firstRow="1" firstCol="1" bandRow="1">
                    <a:tableStyleId>{00000000-0000-0000-0000-000000000000}</a:tableStyleId>
                  </a:tblPr>
                  <a:tblGrid>
                    <a:gridCol w="5061074">
                      <a:extLst>
                        <a:ext uri="{9D8B030D-6E8A-4147-A177-3AD203B41FA5}">
                          <a16:colId xmlns:a16="http://schemas.microsoft.com/office/drawing/2014/main" val="2874123515"/>
                        </a:ext>
                      </a:extLst>
                    </a:gridCol>
                    <a:gridCol w="4204587">
                      <a:extLst>
                        <a:ext uri="{9D8B030D-6E8A-4147-A177-3AD203B41FA5}">
                          <a16:colId xmlns:a16="http://schemas.microsoft.com/office/drawing/2014/main" val="1111913338"/>
                        </a:ext>
                      </a:extLst>
                    </a:gridCol>
                  </a:tblGrid>
                  <a:tr h="634481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51" r="-83208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0846" r="-302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782583"/>
                      </a:ext>
                    </a:extLst>
                  </a:tr>
                  <a:tr h="635924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51" t="-98039" r="-83208" b="-2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0846" t="-98039" r="-302" b="-2960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0829775"/>
                      </a:ext>
                    </a:extLst>
                  </a:tr>
                  <a:tr h="635924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51" t="-202000" r="-83208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0846" t="-202000" r="-302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0030807"/>
                      </a:ext>
                    </a:extLst>
                  </a:tr>
                  <a:tr h="635924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51" t="-296078" r="-83208" b="-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0846" t="-296078" r="-302" b="-980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108505"/>
                      </a:ext>
                    </a:extLst>
                  </a:tr>
                  <a:tr h="635924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51" t="-404000" r="-8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37653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204822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/>
              <a:t>เข้าร่วมความน่าจะเป็นตามเงื่อนไข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4FE5230-7689-4310-94EB-8775D16B75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4411749"/>
                  </p:ext>
                </p:extLst>
              </p:nvPr>
            </p:nvGraphicFramePr>
            <p:xfrm>
              <a:off x="1300480" y="2306320"/>
              <a:ext cx="4754879" cy="35458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7588">
                      <a:extLst>
                        <a:ext uri="{9D8B030D-6E8A-4147-A177-3AD203B41FA5}">
                          <a16:colId xmlns:a16="http://schemas.microsoft.com/office/drawing/2014/main" val="896017731"/>
                        </a:ext>
                      </a:extLst>
                    </a:gridCol>
                    <a:gridCol w="1207588">
                      <a:extLst>
                        <a:ext uri="{9D8B030D-6E8A-4147-A177-3AD203B41FA5}">
                          <a16:colId xmlns:a16="http://schemas.microsoft.com/office/drawing/2014/main" val="4070630529"/>
                        </a:ext>
                      </a:extLst>
                    </a:gridCol>
                    <a:gridCol w="1207588">
                      <a:extLst>
                        <a:ext uri="{9D8B030D-6E8A-4147-A177-3AD203B41FA5}">
                          <a16:colId xmlns:a16="http://schemas.microsoft.com/office/drawing/2014/main" val="2123205277"/>
                        </a:ext>
                      </a:extLst>
                    </a:gridCol>
                    <a:gridCol w="1132115">
                      <a:extLst>
                        <a:ext uri="{9D8B030D-6E8A-4147-A177-3AD203B41FA5}">
                          <a16:colId xmlns:a16="http://schemas.microsoft.com/office/drawing/2014/main" val="720071230"/>
                        </a:ext>
                      </a:extLst>
                    </a:gridCol>
                  </a:tblGrid>
                  <a:tr h="590749">
                    <a:tc rowSpan="2"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Churn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8205059"/>
                      </a:ext>
                    </a:extLst>
                  </a:tr>
                  <a:tr h="590749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False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True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51936551"/>
                      </a:ext>
                    </a:extLst>
                  </a:tr>
                  <a:tr h="590749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No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2794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447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94186228"/>
                      </a:ext>
                    </a:extLst>
                  </a:tr>
                  <a:tr h="5907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Yes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56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36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3280131"/>
                      </a:ext>
                    </a:extLst>
                  </a:tr>
                  <a:tr h="590749"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36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447</m:t>
                                        </m:r>
                                      </m:e>
                                    </m:d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0745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9133855"/>
                      </a:ext>
                    </a:extLst>
                  </a:tr>
                  <a:tr h="592093"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56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2794</m:t>
                                        </m:r>
                                      </m:e>
                                    </m:d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0196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580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4FE5230-7689-4310-94EB-8775D16B75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4411749"/>
                  </p:ext>
                </p:extLst>
              </p:nvPr>
            </p:nvGraphicFramePr>
            <p:xfrm>
              <a:off x="1300480" y="2306320"/>
              <a:ext cx="4754879" cy="35458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7588">
                      <a:extLst>
                        <a:ext uri="{9D8B030D-6E8A-4147-A177-3AD203B41FA5}">
                          <a16:colId xmlns:a16="http://schemas.microsoft.com/office/drawing/2014/main" val="896017731"/>
                        </a:ext>
                      </a:extLst>
                    </a:gridCol>
                    <a:gridCol w="1207588">
                      <a:extLst>
                        <a:ext uri="{9D8B030D-6E8A-4147-A177-3AD203B41FA5}">
                          <a16:colId xmlns:a16="http://schemas.microsoft.com/office/drawing/2014/main" val="4070630529"/>
                        </a:ext>
                      </a:extLst>
                    </a:gridCol>
                    <a:gridCol w="1207588">
                      <a:extLst>
                        <a:ext uri="{9D8B030D-6E8A-4147-A177-3AD203B41FA5}">
                          <a16:colId xmlns:a16="http://schemas.microsoft.com/office/drawing/2014/main" val="2123205277"/>
                        </a:ext>
                      </a:extLst>
                    </a:gridCol>
                    <a:gridCol w="1132115">
                      <a:extLst>
                        <a:ext uri="{9D8B030D-6E8A-4147-A177-3AD203B41FA5}">
                          <a16:colId xmlns:a16="http://schemas.microsoft.com/office/drawing/2014/main" val="720071230"/>
                        </a:ext>
                      </a:extLst>
                    </a:gridCol>
                  </a:tblGrid>
                  <a:tr h="590749">
                    <a:tc rowSpan="2"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Churn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8205059"/>
                      </a:ext>
                    </a:extLst>
                  </a:tr>
                  <a:tr h="590749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False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True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51936551"/>
                      </a:ext>
                    </a:extLst>
                  </a:tr>
                  <a:tr h="590749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05" t="-100515" r="-296465" b="-1463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No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2794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447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94186228"/>
                      </a:ext>
                    </a:extLst>
                  </a:tr>
                  <a:tr h="5907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Yes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56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36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3280131"/>
                      </a:ext>
                    </a:extLst>
                  </a:tr>
                  <a:tr h="590749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8" t="-401031" r="-512" b="-19278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9133855"/>
                      </a:ext>
                    </a:extLst>
                  </a:tr>
                  <a:tr h="592093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8" t="-501031" r="-512" b="-9278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5802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9A103D1-61FC-435E-9348-6F69D909F8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67662"/>
                  </p:ext>
                </p:extLst>
              </p:nvPr>
            </p:nvGraphicFramePr>
            <p:xfrm>
              <a:off x="6465628" y="2306320"/>
              <a:ext cx="4852612" cy="35458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32409">
                      <a:extLst>
                        <a:ext uri="{9D8B030D-6E8A-4147-A177-3AD203B41FA5}">
                          <a16:colId xmlns:a16="http://schemas.microsoft.com/office/drawing/2014/main" val="3008937856"/>
                        </a:ext>
                      </a:extLst>
                    </a:gridCol>
                    <a:gridCol w="1232409">
                      <a:extLst>
                        <a:ext uri="{9D8B030D-6E8A-4147-A177-3AD203B41FA5}">
                          <a16:colId xmlns:a16="http://schemas.microsoft.com/office/drawing/2014/main" val="755806035"/>
                        </a:ext>
                      </a:extLst>
                    </a:gridCol>
                    <a:gridCol w="1232409">
                      <a:extLst>
                        <a:ext uri="{9D8B030D-6E8A-4147-A177-3AD203B41FA5}">
                          <a16:colId xmlns:a16="http://schemas.microsoft.com/office/drawing/2014/main" val="2640701443"/>
                        </a:ext>
                      </a:extLst>
                    </a:gridCol>
                    <a:gridCol w="1155385">
                      <a:extLst>
                        <a:ext uri="{9D8B030D-6E8A-4147-A177-3AD203B41FA5}">
                          <a16:colId xmlns:a16="http://schemas.microsoft.com/office/drawing/2014/main" val="592965155"/>
                        </a:ext>
                      </a:extLst>
                    </a:gridCol>
                  </a:tblGrid>
                  <a:tr h="590749">
                    <a:tc rowSpan="2"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Churn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8856321"/>
                      </a:ext>
                    </a:extLst>
                  </a:tr>
                  <a:tr h="590749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False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True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17737937"/>
                      </a:ext>
                    </a:extLst>
                  </a:tr>
                  <a:tr h="590749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2720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382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145697"/>
                      </a:ext>
                    </a:extLst>
                  </a:tr>
                  <a:tr h="5907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130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88409182"/>
                      </a:ext>
                    </a:extLst>
                  </a:tr>
                  <a:tr h="590749"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101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382</m:t>
                                        </m:r>
                                      </m:e>
                                    </m:d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2091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413321"/>
                      </a:ext>
                    </a:extLst>
                  </a:tr>
                  <a:tr h="592092"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130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130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2720</m:t>
                                        </m:r>
                                      </m:e>
                                    </m:d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0456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233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9A103D1-61FC-435E-9348-6F69D909F8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67662"/>
                  </p:ext>
                </p:extLst>
              </p:nvPr>
            </p:nvGraphicFramePr>
            <p:xfrm>
              <a:off x="6465628" y="2306320"/>
              <a:ext cx="4852612" cy="35458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32409">
                      <a:extLst>
                        <a:ext uri="{9D8B030D-6E8A-4147-A177-3AD203B41FA5}">
                          <a16:colId xmlns:a16="http://schemas.microsoft.com/office/drawing/2014/main" val="3008937856"/>
                        </a:ext>
                      </a:extLst>
                    </a:gridCol>
                    <a:gridCol w="1232409">
                      <a:extLst>
                        <a:ext uri="{9D8B030D-6E8A-4147-A177-3AD203B41FA5}">
                          <a16:colId xmlns:a16="http://schemas.microsoft.com/office/drawing/2014/main" val="755806035"/>
                        </a:ext>
                      </a:extLst>
                    </a:gridCol>
                    <a:gridCol w="1232409">
                      <a:extLst>
                        <a:ext uri="{9D8B030D-6E8A-4147-A177-3AD203B41FA5}">
                          <a16:colId xmlns:a16="http://schemas.microsoft.com/office/drawing/2014/main" val="2640701443"/>
                        </a:ext>
                      </a:extLst>
                    </a:gridCol>
                    <a:gridCol w="1155385">
                      <a:extLst>
                        <a:ext uri="{9D8B030D-6E8A-4147-A177-3AD203B41FA5}">
                          <a16:colId xmlns:a16="http://schemas.microsoft.com/office/drawing/2014/main" val="592965155"/>
                        </a:ext>
                      </a:extLst>
                    </a:gridCol>
                  </a:tblGrid>
                  <a:tr h="590749">
                    <a:tc rowSpan="2"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Churn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8856321"/>
                      </a:ext>
                    </a:extLst>
                  </a:tr>
                  <a:tr h="590749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False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True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17737937"/>
                      </a:ext>
                    </a:extLst>
                  </a:tr>
                  <a:tr h="590749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95" t="-100515" r="-296535" b="-1463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2720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382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145697"/>
                      </a:ext>
                    </a:extLst>
                  </a:tr>
                  <a:tr h="5907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130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88409182"/>
                      </a:ext>
                    </a:extLst>
                  </a:tr>
                  <a:tr h="590749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25" t="-401031" r="-502" b="-19278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413321"/>
                      </a:ext>
                    </a:extLst>
                  </a:tr>
                  <a:tr h="592092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25" t="-501031" r="-502" b="-9278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2334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75499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/>
              <a:t>เข้าร่วมความน่าจะเป็นตามเงื่อนไข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43F9230-56A2-46AD-BEA3-331B7EA2DC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800781"/>
                  </p:ext>
                </p:extLst>
              </p:nvPr>
            </p:nvGraphicFramePr>
            <p:xfrm>
              <a:off x="1402081" y="2377440"/>
              <a:ext cx="4958080" cy="34747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59195">
                      <a:extLst>
                        <a:ext uri="{9D8B030D-6E8A-4147-A177-3AD203B41FA5}">
                          <a16:colId xmlns:a16="http://schemas.microsoft.com/office/drawing/2014/main" val="3432634623"/>
                        </a:ext>
                      </a:extLst>
                    </a:gridCol>
                    <a:gridCol w="1259195">
                      <a:extLst>
                        <a:ext uri="{9D8B030D-6E8A-4147-A177-3AD203B41FA5}">
                          <a16:colId xmlns:a16="http://schemas.microsoft.com/office/drawing/2014/main" val="1003343954"/>
                        </a:ext>
                      </a:extLst>
                    </a:gridCol>
                    <a:gridCol w="1259195">
                      <a:extLst>
                        <a:ext uri="{9D8B030D-6E8A-4147-A177-3AD203B41FA5}">
                          <a16:colId xmlns:a16="http://schemas.microsoft.com/office/drawing/2014/main" val="2919648961"/>
                        </a:ext>
                      </a:extLst>
                    </a:gridCol>
                    <a:gridCol w="1180495">
                      <a:extLst>
                        <a:ext uri="{9D8B030D-6E8A-4147-A177-3AD203B41FA5}">
                          <a16:colId xmlns:a16="http://schemas.microsoft.com/office/drawing/2014/main" val="288109799"/>
                        </a:ext>
                      </a:extLst>
                    </a:gridCol>
                  </a:tblGrid>
                  <a:tr h="578901">
                    <a:tc rowSpan="2"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Churn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825698"/>
                      </a:ext>
                    </a:extLst>
                  </a:tr>
                  <a:tr h="578901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False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True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85411040"/>
                      </a:ext>
                    </a:extLst>
                  </a:tr>
                  <a:tr h="578901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2064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439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01313057"/>
                      </a:ext>
                    </a:extLst>
                  </a:tr>
                  <a:tr h="57890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786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38239226"/>
                      </a:ext>
                    </a:extLst>
                  </a:tr>
                  <a:tr h="578901"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44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439</m:t>
                                        </m:r>
                                      </m:e>
                                    </m:d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0911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542631"/>
                      </a:ext>
                    </a:extLst>
                  </a:tr>
                  <a:tr h="580216"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786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786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2064</m:t>
                                        </m:r>
                                      </m:e>
                                    </m:d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2758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33381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43F9230-56A2-46AD-BEA3-331B7EA2DC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800781"/>
                  </p:ext>
                </p:extLst>
              </p:nvPr>
            </p:nvGraphicFramePr>
            <p:xfrm>
              <a:off x="1402081" y="2377440"/>
              <a:ext cx="4958080" cy="34747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59195">
                      <a:extLst>
                        <a:ext uri="{9D8B030D-6E8A-4147-A177-3AD203B41FA5}">
                          <a16:colId xmlns:a16="http://schemas.microsoft.com/office/drawing/2014/main" val="3432634623"/>
                        </a:ext>
                      </a:extLst>
                    </a:gridCol>
                    <a:gridCol w="1259195">
                      <a:extLst>
                        <a:ext uri="{9D8B030D-6E8A-4147-A177-3AD203B41FA5}">
                          <a16:colId xmlns:a16="http://schemas.microsoft.com/office/drawing/2014/main" val="1003343954"/>
                        </a:ext>
                      </a:extLst>
                    </a:gridCol>
                    <a:gridCol w="1259195">
                      <a:extLst>
                        <a:ext uri="{9D8B030D-6E8A-4147-A177-3AD203B41FA5}">
                          <a16:colId xmlns:a16="http://schemas.microsoft.com/office/drawing/2014/main" val="2919648961"/>
                        </a:ext>
                      </a:extLst>
                    </a:gridCol>
                    <a:gridCol w="1180495">
                      <a:extLst>
                        <a:ext uri="{9D8B030D-6E8A-4147-A177-3AD203B41FA5}">
                          <a16:colId xmlns:a16="http://schemas.microsoft.com/office/drawing/2014/main" val="288109799"/>
                        </a:ext>
                      </a:extLst>
                    </a:gridCol>
                  </a:tblGrid>
                  <a:tr h="578901">
                    <a:tc rowSpan="2"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Churn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825698"/>
                      </a:ext>
                    </a:extLst>
                  </a:tr>
                  <a:tr h="578901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False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True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85411040"/>
                      </a:ext>
                    </a:extLst>
                  </a:tr>
                  <a:tr h="578901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66" t="-100524" r="-295169" b="-146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2064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439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01313057"/>
                      </a:ext>
                    </a:extLst>
                  </a:tr>
                  <a:tr h="57890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786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38239226"/>
                      </a:ext>
                    </a:extLst>
                  </a:tr>
                  <a:tr h="578901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46" t="-403158" r="-491" b="-19473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542631"/>
                      </a:ext>
                    </a:extLst>
                  </a:tr>
                  <a:tr h="580216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46" t="-503158" r="-491" b="-9473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33381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5C5DD04-8C20-498F-8B2F-A1DDC5B0C3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695430"/>
                  </p:ext>
                </p:extLst>
              </p:nvPr>
            </p:nvGraphicFramePr>
            <p:xfrm>
              <a:off x="6657368" y="2356739"/>
              <a:ext cx="4757393" cy="34954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8227">
                      <a:extLst>
                        <a:ext uri="{9D8B030D-6E8A-4147-A177-3AD203B41FA5}">
                          <a16:colId xmlns:a16="http://schemas.microsoft.com/office/drawing/2014/main" val="248896322"/>
                        </a:ext>
                      </a:extLst>
                    </a:gridCol>
                    <a:gridCol w="1208227">
                      <a:extLst>
                        <a:ext uri="{9D8B030D-6E8A-4147-A177-3AD203B41FA5}">
                          <a16:colId xmlns:a16="http://schemas.microsoft.com/office/drawing/2014/main" val="3122118942"/>
                        </a:ext>
                      </a:extLst>
                    </a:gridCol>
                    <a:gridCol w="1208227">
                      <a:extLst>
                        <a:ext uri="{9D8B030D-6E8A-4147-A177-3AD203B41FA5}">
                          <a16:colId xmlns:a16="http://schemas.microsoft.com/office/drawing/2014/main" val="352450820"/>
                        </a:ext>
                      </a:extLst>
                    </a:gridCol>
                    <a:gridCol w="1132712">
                      <a:extLst>
                        <a:ext uri="{9D8B030D-6E8A-4147-A177-3AD203B41FA5}">
                          <a16:colId xmlns:a16="http://schemas.microsoft.com/office/drawing/2014/main" val="991727940"/>
                        </a:ext>
                      </a:extLst>
                    </a:gridCol>
                  </a:tblGrid>
                  <a:tr h="582350">
                    <a:tc rowSpan="2"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Churn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137579"/>
                      </a:ext>
                    </a:extLst>
                  </a:tr>
                  <a:tr h="582350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False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True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92564209"/>
                      </a:ext>
                    </a:extLst>
                  </a:tr>
                  <a:tr h="582350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972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181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36418129"/>
                      </a:ext>
                    </a:extLst>
                  </a:tr>
                  <a:tr h="58235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1878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302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22522996"/>
                      </a:ext>
                    </a:extLst>
                  </a:tr>
                  <a:tr h="582350"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302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302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181</m:t>
                                        </m:r>
                                      </m:e>
                                    </m:d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6253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1556789"/>
                      </a:ext>
                    </a:extLst>
                  </a:tr>
                  <a:tr h="583673"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1878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1878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972</m:t>
                                        </m:r>
                                      </m:e>
                                    </m:d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6589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2338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5C5DD04-8C20-498F-8B2F-A1DDC5B0C3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695430"/>
                  </p:ext>
                </p:extLst>
              </p:nvPr>
            </p:nvGraphicFramePr>
            <p:xfrm>
              <a:off x="6657368" y="2356739"/>
              <a:ext cx="4757393" cy="34954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8227">
                      <a:extLst>
                        <a:ext uri="{9D8B030D-6E8A-4147-A177-3AD203B41FA5}">
                          <a16:colId xmlns:a16="http://schemas.microsoft.com/office/drawing/2014/main" val="248896322"/>
                        </a:ext>
                      </a:extLst>
                    </a:gridCol>
                    <a:gridCol w="1208227">
                      <a:extLst>
                        <a:ext uri="{9D8B030D-6E8A-4147-A177-3AD203B41FA5}">
                          <a16:colId xmlns:a16="http://schemas.microsoft.com/office/drawing/2014/main" val="3122118942"/>
                        </a:ext>
                      </a:extLst>
                    </a:gridCol>
                    <a:gridCol w="1208227">
                      <a:extLst>
                        <a:ext uri="{9D8B030D-6E8A-4147-A177-3AD203B41FA5}">
                          <a16:colId xmlns:a16="http://schemas.microsoft.com/office/drawing/2014/main" val="352450820"/>
                        </a:ext>
                      </a:extLst>
                    </a:gridCol>
                    <a:gridCol w="1132712">
                      <a:extLst>
                        <a:ext uri="{9D8B030D-6E8A-4147-A177-3AD203B41FA5}">
                          <a16:colId xmlns:a16="http://schemas.microsoft.com/office/drawing/2014/main" val="991727940"/>
                        </a:ext>
                      </a:extLst>
                    </a:gridCol>
                  </a:tblGrid>
                  <a:tr h="582350">
                    <a:tc rowSpan="2"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Churn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137579"/>
                      </a:ext>
                    </a:extLst>
                  </a:tr>
                  <a:tr h="582350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False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True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92564209"/>
                      </a:ext>
                    </a:extLst>
                  </a:tr>
                  <a:tr h="58235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5" t="-101047" r="-296465" b="-147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No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972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181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36418129"/>
                      </a:ext>
                    </a:extLst>
                  </a:tr>
                  <a:tr h="58235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1878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302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22522996"/>
                      </a:ext>
                    </a:extLst>
                  </a:tr>
                  <a:tr h="58235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28" t="-400000" r="-512" b="-1937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1556789"/>
                      </a:ext>
                    </a:extLst>
                  </a:tr>
                  <a:tr h="583673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28" t="-500000" r="-512" b="-937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23382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44913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buNone/>
                </a:pPr>
                <a:r>
                  <a:rPr lang="en-US" sz="4200" dirty="0"/>
                  <a:t>จากข้อมูล </a:t>
                </a:r>
              </a:p>
              <a:p>
                <a:pPr algn="just"/>
                <a:r>
                  <a:rPr lang="en-US" sz="4200" dirty="0"/>
                  <a:t>สำหรับลูกค้าใหม่ที่มีทั้งคู่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</a:rPr>
                      <m:t>𝐼𝑛𝑡𝑒𝑟𝑛𝑎𝑡𝑖𝑜𝑛𝑎𝑙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sz="4200" b="0" i="1" smtClean="0">
                        <a:latin typeface="Cambria Math" panose="02040503050406030204" pitchFamily="18" charset="0"/>
                      </a:rPr>
                      <m:t>ใช่</m:t>
                    </m:r>
                  </m:oMath>
                </a14:m>
                <a:r>
                  <a:rPr lang="en-US" sz="4200" dirty="0"/>
                  <a:t> </a:t>
                </a:r>
                <a:r>
                  <a:rPr lang="th-TH" sz="4200" dirty="0"/>
                  <a:t>และ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</a:rPr>
                      <m:t>𝑉𝑜𝑖𝑐𝑒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𝑀𝑎𝑖𝑙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sz="4200" b="0" i="1" smtClean="0">
                        <a:latin typeface="Cambria Math" panose="02040503050406030204" pitchFamily="18" charset="0"/>
                      </a:rPr>
                      <m:t>ใช่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sz="4200" b="0" i="0" smtClean="0">
                        <a:latin typeface="Cambria Math" panose="02040503050406030204" pitchFamily="18" charset="0"/>
                      </a:rPr>
                      <m:t>โดย</m:t>
                    </m:r>
                  </m:oMath>
                </a14:m>
                <a:r>
                  <a:rPr lang="en-US" sz="4200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sz="4200" dirty="0"/>
                  <a:t> </a:t>
                </a:r>
                <a:r>
                  <a:rPr lang="th-TH" sz="4200" dirty="0"/>
                  <a:t>        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0745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1449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0108</m:t>
                    </m:r>
                  </m:oMath>
                </a14:m>
                <a:endParaRPr lang="en-US" sz="4200" dirty="0"/>
              </a:p>
              <a:p>
                <a:pPr marL="0" indent="0" algn="just">
                  <a:buNone/>
                </a:pPr>
                <a:r>
                  <a:rPr lang="en-US" sz="4200" dirty="0"/>
                  <a:t>	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4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0196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8551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0168</m:t>
                    </m:r>
                  </m:oMath>
                </a14:m>
                <a:r>
                  <a:rPr lang="en-US" sz="4200" dirty="0"/>
                  <a:t> &gt;0.0108</a:t>
                </a:r>
              </a:p>
              <a:p>
                <a:pPr marL="0" indent="0" algn="just">
                  <a:buNone/>
                </a:pPr>
                <a:r>
                  <a:rPr lang="en-US" sz="4200" dirty="0"/>
                  <a:t>ดังนั้นประมาณการ MAP ของการปั่นสำหรับลูกค้าใหม่นี้คือ“ Churn = False”</a:t>
                </a:r>
              </a:p>
              <a:p>
                <a:pPr marL="0" indent="0" algn="just">
                  <a:buNone/>
                </a:pPr>
                <a:r>
                  <a:rPr lang="en-US" sz="4200" dirty="0"/>
                  <a:t> </a:t>
                </a:r>
              </a:p>
              <a:p>
                <a:pPr algn="just"/>
                <a:r>
                  <a:rPr lang="en-US" sz="4200" dirty="0" err="1"/>
                  <a:t>สำหรับลูกค้าใหม่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</a:rPr>
                      <m:t>𝐼𝑛𝑡𝑒𝑟𝑛𝑎𝑡𝑖𝑜𝑛𝑎𝑙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sz="4200" b="0" i="1" smtClean="0">
                        <a:latin typeface="Cambria Math" panose="02040503050406030204" pitchFamily="18" charset="0"/>
                      </a:rPr>
                      <m:t>ใช่</m:t>
                    </m:r>
                  </m:oMath>
                </a14:m>
                <a:r>
                  <a:rPr lang="en-US" sz="4200" dirty="0"/>
                  <a:t> </a:t>
                </a:r>
                <a:r>
                  <a:rPr lang="th-TH" sz="4200" dirty="0"/>
                  <a:t>และ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</a:rPr>
                      <m:t>𝑉𝑜𝑖𝑐𝑒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𝑀𝑎𝑖𝑙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sz="4200" b="0" i="1" smtClean="0">
                        <a:latin typeface="Cambria Math" panose="02040503050406030204" pitchFamily="18" charset="0"/>
                      </a:rPr>
                      <m:t>ไม่ใช่</m:t>
                    </m:r>
                  </m:oMath>
                </a14:m>
                <a:r>
                  <a:rPr lang="en-US" sz="4200" dirty="0"/>
                  <a:t>, </a:t>
                </a:r>
                <a:r>
                  <a:rPr lang="th-TH" sz="4200" dirty="0"/>
                  <a:t>โดย</a:t>
                </a:r>
                <a:r>
                  <a:rPr lang="en-US" sz="4200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sz="4200" dirty="0"/>
                  <a:t>  	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2091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1449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0303</m:t>
                    </m:r>
                  </m:oMath>
                </a14:m>
                <a:endParaRPr lang="en-US" sz="4200" dirty="0"/>
              </a:p>
              <a:p>
                <a:pPr marL="0" indent="0" algn="just">
                  <a:buNone/>
                </a:pPr>
                <a:r>
                  <a:rPr lang="en-US" sz="4200" dirty="0"/>
                  <a:t>	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e>
                        <m:acc>
                          <m:accPr>
                            <m:chr m:val="̅"/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4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0456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8551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0390</m:t>
                    </m:r>
                  </m:oMath>
                </a14:m>
                <a:r>
                  <a:rPr lang="en-US" sz="4200" dirty="0"/>
                  <a:t> &gt;0.0303</a:t>
                </a:r>
              </a:p>
              <a:p>
                <a:pPr marL="0" indent="0" algn="just">
                  <a:buNone/>
                </a:pPr>
                <a:r>
                  <a:rPr lang="en-US" sz="4200" dirty="0"/>
                  <a:t>ดังนั้นประมาณการ MAP ของการปั่นสำหรับลูกค้าใหม่นี้คือ“ Churn = False”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469" t="-4249" r="-411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7526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สำหรับลูกค้าใหม่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𝐼𝑛𝑡𝑒𝑟𝑛𝑎𝑡𝑖𝑜𝑛𝑎𝑙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ไม่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𝑉𝑜𝑖𝑐𝑒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𝑀𝑎𝑖𝑙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ใช่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โดย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0911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1449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0132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2758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8551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2358</m:t>
                    </m:r>
                  </m:oMath>
                </a14:m>
                <a:r>
                  <a:rPr lang="en-US" dirty="0"/>
                  <a:t> &gt;0.0132</a:t>
                </a:r>
              </a:p>
              <a:p>
                <a:pPr marL="0" indent="0">
                  <a:buNone/>
                </a:pPr>
                <a:r>
                  <a:rPr lang="en-US" dirty="0"/>
                  <a:t> ดังนั้นประมาณการ MAP ของการปั่นสำหรับลูกค้าใหม่นี้คือ“ Churn = False”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 err="1"/>
                  <a:t>สำหรับลูกค้าใหม่ที่มีทั้ง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𝐼𝑛𝑡𝑒𝑟𝑛𝑎𝑡𝑖𝑜𝑛𝑎𝑙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ไม่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และ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𝑉𝑜𝑖𝑐𝑒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𝑀𝑎𝑖𝑙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𝑃𝑙𝑎𝑛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ไม่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โดย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6253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1449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0906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6859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8551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5634</m:t>
                    </m:r>
                  </m:oMath>
                </a14:m>
                <a:r>
                  <a:rPr lang="en-US" dirty="0"/>
                  <a:t> &gt;0.0906</a:t>
                </a:r>
              </a:p>
              <a:p>
                <a:pPr marL="0" indent="0">
                  <a:buNone/>
                </a:pPr>
                <a:r>
                  <a:rPr lang="en-US" dirty="0"/>
                  <a:t> ดังนั้นประมาณการ MAP ของการปั่นสำหรับลูกค้าใหม่นี้คือ“ Churn = False”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4674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7391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19251"/>
                <a:ext cx="10372150" cy="442240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Odds Ratio </a:t>
                </a:r>
                <a:r>
                  <a:rPr lang="th-TH" b="1" dirty="0" smtClean="0"/>
                  <a:t>ส่วน</a:t>
                </a:r>
                <a:r>
                  <a:rPr lang="en-US" b="1" dirty="0" err="1" smtClean="0"/>
                  <a:t>หลัง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Odds </a:t>
                </a:r>
                <a:r>
                  <a:rPr lang="en-US" dirty="0"/>
                  <a:t>Ratio </a:t>
                </a:r>
                <a:r>
                  <a:rPr lang="en-US" dirty="0" err="1" smtClean="0"/>
                  <a:t>แสดง</a:t>
                </a:r>
                <a:r>
                  <a:rPr lang="en-US" dirty="0" err="1"/>
                  <a:t>ถึงการวัด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ความแข็งแกร่งของหลักฐาน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เป็นที่</a:t>
                </a:r>
                <a:r>
                  <a:rPr lang="en-US" dirty="0" err="1" smtClean="0"/>
                  <a:t>โปรด</a:t>
                </a:r>
                <a:r>
                  <a:rPr lang="en-US" dirty="0" err="1"/>
                  <a:t>ปรานของการจำแนกประเภทโดยเฉพาะอย่างยิ่ง</a:t>
                </a: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ที่ซึ่ง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แสดงถึงการจำแนกประเภทเฉพาะของตัวแปรเป้าหมาย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อัตราส่วนอัตราต่อรองหลัง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	</a:t>
                </a:r>
                <a:r>
                  <a:rPr lang="en-US" dirty="0" smtClean="0"/>
                  <a:t> </a:t>
                </a:r>
                <a:r>
                  <a:rPr lang="en-US" dirty="0"/>
                  <a:t>= 1: การกระจายหลังสนับสนุนการจัดประเภททั้งสองเท่ากัน</a:t>
                </a:r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	</a:t>
                </a:r>
                <a:r>
                  <a:rPr lang="en-US" dirty="0" smtClean="0"/>
                  <a:t> </a:t>
                </a:r>
                <a:r>
                  <a:rPr lang="en-US" dirty="0"/>
                  <a:t>&gt; 1: การกระจายหลังสนับสนุนการจัดประเภทเป็นบวก</a:t>
                </a:r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th-TH" dirty="0" smtClean="0"/>
                  <a:t>	</a:t>
                </a:r>
                <a:r>
                  <a:rPr lang="en-US" dirty="0" smtClean="0"/>
                  <a:t>&lt;</a:t>
                </a:r>
                <a:r>
                  <a:rPr lang="en-US" dirty="0"/>
                  <a:t>1: การแจกแจงหลังไม่นิยมการแบ่งประเภทที่เป็นบวก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19251"/>
                <a:ext cx="10372150" cy="4422408"/>
              </a:xfrm>
              <a:blipFill>
                <a:blip r:embed="rId2"/>
                <a:stretch>
                  <a:fillRect l="-646" t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8922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เครือข่ายแบบเบย์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/>
              <a:t>การทำดาต้าบาลานซ์</a:t>
            </a:r>
            <a:r>
              <a:rPr lang="th-TH" b="1" dirty="0"/>
              <a:t> (Data </a:t>
            </a:r>
            <a:r>
              <a:rPr lang="th-TH" b="1" dirty="0" err="1"/>
              <a:t>Balance</a:t>
            </a:r>
            <a:r>
              <a:rPr lang="th-TH" b="1" dirty="0"/>
              <a:t>)</a:t>
            </a: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 </a:t>
            </a: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ใน</a:t>
            </a:r>
            <a:r>
              <a:rPr lang="en-US" dirty="0" err="1" smtClean="0"/>
              <a:t>ปัญหา</a:t>
            </a:r>
            <a:r>
              <a:rPr lang="th-TH" dirty="0" smtClean="0"/>
              <a:t> </a:t>
            </a:r>
            <a:r>
              <a:rPr lang="en-US" dirty="0" smtClean="0"/>
              <a:t>Churn</a:t>
            </a:r>
            <a:r>
              <a:rPr lang="th-TH" dirty="0" smtClean="0"/>
              <a:t> </a:t>
            </a:r>
            <a:r>
              <a:rPr lang="en-US" dirty="0" err="1" smtClean="0"/>
              <a:t>ลูกค้า</a:t>
            </a:r>
            <a:r>
              <a:rPr lang="en-US" dirty="0" err="1"/>
              <a:t>ใหม่ทั้งหมดจะถูกจัดประเภทเป็น</a:t>
            </a:r>
            <a:r>
              <a:rPr lang="en-US" dirty="0"/>
              <a:t> </a:t>
            </a:r>
            <a:r>
              <a:rPr lang="en-US" dirty="0" smtClean="0"/>
              <a:t>"Churn" </a:t>
            </a:r>
            <a:r>
              <a:rPr lang="en-US" dirty="0"/>
              <a:t>โดยไม่คำนึงถึง </a:t>
            </a:r>
            <a:r>
              <a:rPr lang="en-US" i="1" dirty="0"/>
              <a:t>แผนระหว่างประเทศ</a:t>
            </a:r>
            <a:r>
              <a:rPr lang="en-US" dirty="0"/>
              <a:t> และ </a:t>
            </a:r>
            <a:r>
              <a:rPr lang="en-US" i="1" dirty="0"/>
              <a:t>แผนการฝากข้อความเสียง</a:t>
            </a:r>
            <a:r>
              <a:rPr lang="en-US" dirty="0"/>
              <a:t>. </a:t>
            </a:r>
            <a:r>
              <a:rPr lang="en-US" dirty="0" err="1"/>
              <a:t>สิ่งนี้เกิดขึ้นเนื่องจากความเหนือกว่าของผู้</a:t>
            </a:r>
            <a:r>
              <a:rPr lang="en-US" dirty="0" err="1" smtClean="0"/>
              <a:t>ไม่</a:t>
            </a:r>
            <a:r>
              <a:rPr lang="th-TH" dirty="0" smtClean="0"/>
              <a:t> </a:t>
            </a:r>
            <a:r>
              <a:rPr lang="en-US" dirty="0" smtClean="0"/>
              <a:t>Churn</a:t>
            </a:r>
            <a:r>
              <a:rPr lang="th-TH" dirty="0" smtClean="0"/>
              <a:t> </a:t>
            </a:r>
            <a:r>
              <a:rPr lang="en-US" dirty="0" err="1" smtClean="0"/>
              <a:t>ใน</a:t>
            </a:r>
            <a:r>
              <a:rPr lang="en-US" dirty="0" err="1"/>
              <a:t>ชุดข้อมูลการฝึกอบรม</a:t>
            </a:r>
            <a:r>
              <a:rPr lang="en-US" dirty="0"/>
              <a:t> สำหรับการใช้งานจริงควรใช้ชุดข้อมูลที่มีความสมดุลมากขึ้น สามารถทำได้ทั้งโดย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endParaRPr lang="en-US" sz="2600" dirty="0">
              <a:solidFill>
                <a:srgbClr val="0070C0"/>
              </a:solidFill>
            </a:endParaRPr>
          </a:p>
          <a:p>
            <a:pPr marL="971550" lvl="1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solidFill>
                  <a:srgbClr val="0070C0"/>
                </a:solidFill>
              </a:rPr>
              <a:t>ลองบันทึกจำนวนที่หายากอีกครั้ง</a:t>
            </a:r>
          </a:p>
          <a:p>
            <a:pPr marL="971550" lvl="1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solidFill>
                  <a:srgbClr val="0070C0"/>
                </a:solidFill>
              </a:rPr>
              <a:t>ตั้งค่าจำนวนระเบียนที่ไม่ได้หายาก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5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5238</Words>
  <Application>Microsoft Office PowerPoint</Application>
  <PresentationFormat>Widescreen</PresentationFormat>
  <Paragraphs>1283</Paragraphs>
  <Slides>129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8" baseType="lpstr">
      <vt:lpstr>Arial</vt:lpstr>
      <vt:lpstr>Calibri</vt:lpstr>
      <vt:lpstr>Calibri Light</vt:lpstr>
      <vt:lpstr>Cambria Math</vt:lpstr>
      <vt:lpstr>Cordia New</vt:lpstr>
      <vt:lpstr>Times New Roman</vt:lpstr>
      <vt:lpstr>Wingdings</vt:lpstr>
      <vt:lpstr>Office Theme</vt:lpstr>
      <vt:lpstr>Visio</vt:lpstr>
      <vt:lpstr>PowerPoint Presentation</vt:lpstr>
      <vt:lpstr>PowerPoint Presentation</vt:lpstr>
      <vt:lpstr>บทนำ</vt:lpstr>
      <vt:lpstr>บทนำ</vt:lpstr>
      <vt:lpstr>บทนำ</vt:lpstr>
      <vt:lpstr>k- ขั้นตอนวิธีการเพื่อนบ้านใกล้ที่สุด</vt:lpstr>
      <vt:lpstr>k- ขั้นตอนวิธีการเพื่อนบ้านใกล้ที่สุด</vt:lpstr>
      <vt:lpstr>k- ขั้นตอนวิธีการเพื่อนบ้านใกล้ที่สุด</vt:lpstr>
      <vt:lpstr>k- ขั้นตอนวิธีการเพื่อนบ้านใกล้ที่สุด</vt:lpstr>
      <vt:lpstr>k- ขั้นตอนวิธีการเพื่อนบ้านใกล้ที่สุด</vt:lpstr>
      <vt:lpstr>ฟังก์ชั่นระยะทาง</vt:lpstr>
      <vt:lpstr>ฟังก์ชั่นระยะทาง</vt:lpstr>
      <vt:lpstr>ฟังก์ชั่นระยะทาง</vt:lpstr>
      <vt:lpstr>ฟังก์ชั่นระยะทาง</vt:lpstr>
      <vt:lpstr>ฟังก์ชั่นระยะทาง</vt:lpstr>
      <vt:lpstr>ฟังก์ชั่นระยะทาง</vt:lpstr>
      <vt:lpstr>ฟังก์ชั่นระยะทาง</vt:lpstr>
      <vt:lpstr>k- ขั้นตอนวิธีการเพื่อนบ้านใกล้ที่สุด</vt:lpstr>
      <vt:lpstr>k- ขั้นตอนวิธีการเพื่อนบ้านใกล้ที่สุด</vt:lpstr>
      <vt:lpstr>k- ขั้นตอนวิธีการเพื่อนบ้านใกล้ที่สุด</vt:lpstr>
      <vt:lpstr>k- ขั้นตอนวิธีการเพื่อนบ้านใกล้ที่สุด</vt:lpstr>
      <vt:lpstr>k- ขั้นตอนวิธีการเพื่อนบ้านใกล้ที่สุด</vt:lpstr>
      <vt:lpstr>k- ขั้นตอนวิธีการเพื่อนบ้านใกล้ที่สุด</vt:lpstr>
      <vt:lpstr>k- ขั้นตอนวิธีการเพื่อนบ้านใกล้ที่สุด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การถดถอยโลจิสติก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PowerPoint Presentation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เครือข่ายแบบเบย์</vt:lpstr>
      <vt:lpstr>แบบจำลองการประเมินมาตรการสำหรับ งานการจำแนกประเภท</vt:lpstr>
      <vt:lpstr>แบบจำลองการประเมินมาตรการสำหรับ งานการจำแนกประเภท</vt:lpstr>
      <vt:lpstr>แบบจำลองการประเมินมาตรการสำหรับ งานการจำแนกประเภท</vt:lpstr>
      <vt:lpstr>แบบจำลองการประเมินมาตรการสำหรับ งานการจำแนกประเภท</vt:lpstr>
      <vt:lpstr>แบบจำลองการประเมินมาตรการสำหรับ งานการจำแนกประเภท</vt:lpstr>
      <vt:lpstr>แบบจำลองการประเมินมาตรการ สำหรับงานการจำแนกประเภท</vt:lpstr>
      <vt:lpstr>แบบจำลองการประเมินมาตรการ สำหรับงานการจำแนกประเภท</vt:lpstr>
      <vt:lpstr>แบบจำลองการประเมินมาตรการสำหรับ งานการจำแนกประเภท</vt:lpstr>
      <vt:lpstr>แบบจำลองการประเมินมาตรการ สำหรับงานการจำแนกประเภท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2119519</cp:lastModifiedBy>
  <cp:revision>135</cp:revision>
  <dcterms:created xsi:type="dcterms:W3CDTF">2019-10-02T07:34:54Z</dcterms:created>
  <dcterms:modified xsi:type="dcterms:W3CDTF">2020-07-07T15:54:35Z</dcterms:modified>
</cp:coreProperties>
</file>