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9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9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u="sng" dirty="0">
                    <a:solidFill>
                      <a:srgbClr val="0070C0"/>
                    </a:solidFill>
                  </a:rPr>
                  <a:t>Least Square Function</a:t>
                </a:r>
                <a:r>
                  <a:rPr lang="en-US" sz="3300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	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(note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  <m:sup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𝐗𝐁</m:t>
                    </m:r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𝛃</m:t>
                                </m:r>
                              </m:e>
                              <m:sup>
                                <m:r>
                                  <a:rPr lang="en-US" sz="3300" b="1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 i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300" b="1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300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p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300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  <m:sup>
                        <m:r>
                          <a:rPr lang="en-US" sz="33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 i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3300" dirty="0"/>
                  <a:t> is a scalar)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Least Square Normal Equations: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sz="33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Least Square Estimators of  </a:t>
                </a:r>
                <a14:m>
                  <m:oMath xmlns:m="http://schemas.openxmlformats.org/officeDocument/2006/math">
                    <m:r>
                      <a:rPr lang="en-US" sz="33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sz="3300" dirty="0"/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3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sz="33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Fitted Regression Model: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300" dirty="0"/>
                  <a:t>  	or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b="1" i="0" smtClean="0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23" t="-992" b="-1345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0839966-AA0A-4D55-B380-F3419B402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95637"/>
              </p:ext>
            </p:extLst>
          </p:nvPr>
        </p:nvGraphicFramePr>
        <p:xfrm>
          <a:off x="2897195" y="2327284"/>
          <a:ext cx="6761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4" imgW="6756120" imgH="761760" progId="Equation.DSMT4">
                  <p:embed/>
                </p:oleObj>
              </mc:Choice>
              <mc:Fallback>
                <p:oleObj name="Equation" r:id="rId4" imgW="675612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95" y="2327284"/>
                        <a:ext cx="6761162" cy="7683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31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Residual: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	or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 b="1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Sum of Squares of the Residuals (error sum of squares):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			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(degrees of freedom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764" t="-8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F3CE61-41B1-4A92-915C-3A015312B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81675"/>
              </p:ext>
            </p:extLst>
          </p:nvPr>
        </p:nvGraphicFramePr>
        <p:xfrm>
          <a:off x="4703755" y="3360732"/>
          <a:ext cx="32131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4" imgW="3213000" imgH="1942920" progId="Equation.DSMT4">
                  <p:embed/>
                </p:oleObj>
              </mc:Choice>
              <mc:Fallback>
                <p:oleObj name="Equation" r:id="rId4" imgW="3213000" imgH="1942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55" y="3360732"/>
                        <a:ext cx="32131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08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5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BA9800-B3E0-46D0-9414-AA388F8B8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38726"/>
              </p:ext>
            </p:extLst>
          </p:nvPr>
        </p:nvGraphicFramePr>
        <p:xfrm>
          <a:off x="4497388" y="2522537"/>
          <a:ext cx="25971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4" imgW="2590560" imgH="901440" progId="Equation.DSMT4">
                  <p:embed/>
                </p:oleObj>
              </mc:Choice>
              <mc:Fallback>
                <p:oleObj name="Equation" r:id="rId4" imgW="259056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2522537"/>
                        <a:ext cx="2597150" cy="906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13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Investigate the effects of reaction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and catalyst feed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on viscosity of a polymer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567" r="-11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EE9546-7C84-4C11-BA4F-DD0B2D837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511232"/>
                  </p:ext>
                </p:extLst>
              </p:nvPr>
            </p:nvGraphicFramePr>
            <p:xfrm>
              <a:off x="3161347" y="3041174"/>
              <a:ext cx="5869305" cy="2743200"/>
            </p:xfrm>
            <a:graphic>
              <a:graphicData uri="http://schemas.openxmlformats.org/drawingml/2006/table">
                <a:tbl>
                  <a:tblPr/>
                  <a:tblGrid>
                    <a:gridCol w="733425">
                      <a:extLst>
                        <a:ext uri="{9D8B030D-6E8A-4147-A177-3AD203B41FA5}">
                          <a16:colId xmlns:a16="http://schemas.microsoft.com/office/drawing/2014/main" val="2267899670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08695672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6810985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4282500078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999143785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2252409609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428891212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79878617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Obs.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Obs.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71616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2426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2330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2379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2317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2328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053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EE9546-7C84-4C11-BA4F-DD0B2D837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511232"/>
                  </p:ext>
                </p:extLst>
              </p:nvPr>
            </p:nvGraphicFramePr>
            <p:xfrm>
              <a:off x="3161347" y="3041174"/>
              <a:ext cx="5869305" cy="2743200"/>
            </p:xfrm>
            <a:graphic>
              <a:graphicData uri="http://schemas.openxmlformats.org/drawingml/2006/table">
                <a:tbl>
                  <a:tblPr/>
                  <a:tblGrid>
                    <a:gridCol w="733425">
                      <a:extLst>
                        <a:ext uri="{9D8B030D-6E8A-4147-A177-3AD203B41FA5}">
                          <a16:colId xmlns:a16="http://schemas.microsoft.com/office/drawing/2014/main" val="2267899670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08695672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6810985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4282500078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999143785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2252409609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428891212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79878617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Obs.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174" t="-24000" r="-598347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33" t="-24000" r="-503333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Obs.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7521" t="-24000" r="-200000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500" t="-24000" r="-101667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7161623"/>
                      </a:ext>
                    </a:extLst>
                  </a:tr>
                  <a:tr h="24384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2426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2330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2379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2317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2328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053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333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Least square estimators of parameters: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4EDE7F-EB08-47E5-9916-B5D2BD501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24096"/>
              </p:ext>
            </p:extLst>
          </p:nvPr>
        </p:nvGraphicFramePr>
        <p:xfrm>
          <a:off x="3576638" y="2986087"/>
          <a:ext cx="452596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3" imgW="4520880" imgH="1549080" progId="Equation.DSMT4">
                  <p:embed/>
                </p:oleObj>
              </mc:Choice>
              <mc:Fallback>
                <p:oleObj name="Equation" r:id="rId3" imgW="4520880" imgH="1549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986087"/>
                        <a:ext cx="4525962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93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71613"/>
            <a:ext cx="10372150" cy="4672012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Predicted values – Residuals – Other diagnostics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B793FBE-CDC0-4D95-A9D3-3895A25DE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27913"/>
              </p:ext>
            </p:extLst>
          </p:nvPr>
        </p:nvGraphicFramePr>
        <p:xfrm>
          <a:off x="2160593" y="2074863"/>
          <a:ext cx="81280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3" imgW="5737690" imgH="3910427" progId="Word.Document.12">
                  <p:embed/>
                </p:oleObj>
              </mc:Choice>
              <mc:Fallback>
                <p:oleObj name="Document" r:id="rId3" imgW="5737690" imgH="391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0593" y="2074863"/>
                        <a:ext cx="8128000" cy="406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06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: the diagonal element of the “hat” matrix </a:t>
                </a:r>
                <a:r>
                  <a:rPr lang="en-US" b="1" dirty="0"/>
                  <a:t>H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: studentized residual which is defined as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It is better to construct residual plots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567" b="-17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Studentized residual is a scaled residual.  Another scaled residual that might be used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>
                    <a:solidFill>
                      <a:srgbClr val="FF0000"/>
                    </a:solidFill>
                  </a:rPr>
                  <a:t>standardized residual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Standardized residuals are useful in detecting </a:t>
                </a:r>
                <a:r>
                  <a:rPr lang="en-US" dirty="0">
                    <a:solidFill>
                      <a:srgbClr val="0070C0"/>
                    </a:solidFill>
                  </a:rPr>
                  <a:t>outliers</a:t>
                </a:r>
                <a:r>
                  <a:rPr lang="en-US" dirty="0"/>
                  <a:t>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567" r="-11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measures the squared distance between the least squares estimate based on all </a:t>
                </a:r>
                <a:r>
                  <a:rPr lang="en-US" i="1" dirty="0"/>
                  <a:t>n</a:t>
                </a:r>
                <a:r>
                  <a:rPr lang="en-US" dirty="0"/>
                  <a:t>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en-US" dirty="0"/>
                  <a:t> and the estimates obtained by deleting the </a:t>
                </a:r>
                <a:r>
                  <a:rPr lang="en-US" i="1" dirty="0" err="1"/>
                  <a:t>i</a:t>
                </a:r>
                <a:r>
                  <a:rPr lang="en-US" dirty="0"/>
                  <a:t>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 corresponding observation is considered to be </a:t>
                </a:r>
                <a:r>
                  <a:rPr lang="en-US" dirty="0">
                    <a:solidFill>
                      <a:srgbClr val="FF0000"/>
                    </a:solidFill>
                  </a:rPr>
                  <a:t>influential</a:t>
                </a:r>
                <a:r>
                  <a:rPr lang="en-US" dirty="0"/>
                  <a:t> (on regression coefficients).  This observation might be eliminated if it is a “bad” value, or it should be further investigated if it controls key model properties.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850" r="-88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5913"/>
                <a:ext cx="10372150" cy="4657725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sz="2400" i="1" dirty="0"/>
                  <a:t>R</a:t>
                </a:r>
                <a:r>
                  <a:rPr lang="en-US" sz="2400" dirty="0"/>
                  <a:t>-Student: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i="1" dirty="0"/>
                  <a:t>R</a:t>
                </a:r>
                <a:r>
                  <a:rPr lang="en-US" sz="2400" dirty="0"/>
                  <a:t>-student is an externally studentized residual: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in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is the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with the </a:t>
                </a:r>
                <a:r>
                  <a:rPr lang="en-US" sz="2400" i="1" dirty="0" err="1"/>
                  <a:t>i-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observation removed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Noted that </a:t>
                </a:r>
                <a:r>
                  <a:rPr lang="en-US" sz="2400" i="1" dirty="0"/>
                  <a:t>R</a:t>
                </a:r>
                <a:r>
                  <a:rPr lang="en-US" sz="2400" dirty="0"/>
                  <a:t>-student has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distribution.  This residual offers a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more formal procedure </a:t>
                </a:r>
                <a:r>
                  <a:rPr lang="en-US" sz="2400" dirty="0"/>
                  <a:t>for outlier detection than studentized residual because it is more sensitive to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influential observations</a:t>
                </a:r>
                <a:r>
                  <a:rPr lang="en-US" sz="2400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5913"/>
                <a:ext cx="10372150" cy="4657725"/>
              </a:xfrm>
              <a:blipFill>
                <a:blip r:embed="rId3"/>
                <a:stretch>
                  <a:fillRect l="-999" r="-881" b="-22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9038BB4-75E2-4BDE-96C7-996D1D907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34539"/>
              </p:ext>
            </p:extLst>
          </p:nvPr>
        </p:nvGraphicFramePr>
        <p:xfrm>
          <a:off x="4264025" y="3573465"/>
          <a:ext cx="36655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4" imgW="3670200" imgH="1193760" progId="Equation.DSMT4">
                  <p:embed/>
                </p:oleObj>
              </mc:Choice>
              <mc:Fallback>
                <p:oleObj name="Equation" r:id="rId4" imgW="3670200" imgH="1193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3573465"/>
                        <a:ext cx="3665538" cy="11985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6: Regression Analysis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000" b="1" dirty="0"/>
              <a:t>PRESS</a:t>
            </a:r>
            <a:r>
              <a:rPr lang="en-US" sz="2000" dirty="0"/>
              <a:t> Residuals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PRESS:  Prediction Error Sum of Squares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PRESS residual:  the </a:t>
            </a:r>
            <a:r>
              <a:rPr lang="en-US" sz="2000" i="1" dirty="0" err="1"/>
              <a:t>i</a:t>
            </a:r>
            <a:r>
              <a:rPr lang="en-US" sz="2000" dirty="0" err="1"/>
              <a:t>th</a:t>
            </a:r>
            <a:r>
              <a:rPr lang="en-US" sz="2000" dirty="0"/>
              <a:t> PRESS residual is the prediction error for point </a:t>
            </a:r>
            <a:r>
              <a:rPr lang="en-US" sz="2000" i="1" dirty="0" err="1"/>
              <a:t>i</a:t>
            </a:r>
            <a:r>
              <a:rPr lang="en-US" sz="2000" dirty="0"/>
              <a:t> when its fitted value is determined from the regression model in which point </a:t>
            </a:r>
            <a:r>
              <a:rPr lang="en-US" sz="2000" i="1" dirty="0" err="1"/>
              <a:t>i</a:t>
            </a:r>
            <a:r>
              <a:rPr lang="en-US" sz="2000" dirty="0"/>
              <a:t> is removed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F50AFC5-9E17-4406-A4A3-C53E499DE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06790"/>
              </p:ext>
            </p:extLst>
          </p:nvPr>
        </p:nvGraphicFramePr>
        <p:xfrm>
          <a:off x="1891298" y="4521338"/>
          <a:ext cx="21637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3" imgW="2158920" imgH="685800" progId="Equation.DSMT4">
                  <p:embed/>
                </p:oleObj>
              </mc:Choice>
              <mc:Fallback>
                <p:oleObj name="Equation" r:id="rId3" imgW="215892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298" y="4521338"/>
                        <a:ext cx="2163762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1CF708F-A3D7-4E2E-8FB7-5EE65FAF6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21623"/>
              </p:ext>
            </p:extLst>
          </p:nvPr>
        </p:nvGraphicFramePr>
        <p:xfrm>
          <a:off x="4708087" y="4449898"/>
          <a:ext cx="5595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5" imgW="5600520" imgH="812520" progId="Equation.DSMT4">
                  <p:embed/>
                </p:oleObj>
              </mc:Choice>
              <mc:Fallback>
                <p:oleObj name="Equation" r:id="rId5" imgW="560052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087" y="4449898"/>
                        <a:ext cx="5595937" cy="809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60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Call: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lm</a:t>
            </a:r>
            <a:r>
              <a:rPr lang="en-US" dirty="0"/>
              <a:t>(formula = Viscosity ~ </a:t>
            </a:r>
            <a:r>
              <a:rPr lang="en-US" dirty="0" err="1"/>
              <a:t>Reaction.Temperature</a:t>
            </a:r>
            <a:r>
              <a:rPr lang="en-US" dirty="0"/>
              <a:t> + </a:t>
            </a:r>
            <a:r>
              <a:rPr lang="en-US" dirty="0" err="1"/>
              <a:t>Catalyst.Feed.Rate</a:t>
            </a:r>
            <a:r>
              <a:rPr lang="en-US" dirty="0"/>
              <a:t>, 	</a:t>
            </a:r>
            <a:r>
              <a:rPr lang="en-US" u="sng" dirty="0">
                <a:solidFill>
                  <a:srgbClr val="FF0000"/>
                </a:solidFill>
              </a:rPr>
              <a:t>Notes: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data = </a:t>
            </a:r>
            <a:r>
              <a:rPr lang="en-US" dirty="0" err="1"/>
              <a:t>ViscosityData</a:t>
            </a:r>
            <a:r>
              <a:rPr lang="en-US" dirty="0"/>
              <a:t>)					</a:t>
            </a:r>
            <a:r>
              <a:rPr lang="en-US" dirty="0">
                <a:solidFill>
                  <a:srgbClr val="0070C0"/>
                </a:solidFill>
              </a:rPr>
              <a:t>Total degree of freedom = 15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					</a:t>
            </a:r>
            <a:r>
              <a:rPr lang="en-US" dirty="0">
                <a:solidFill>
                  <a:srgbClr val="0070C0"/>
                </a:solidFill>
              </a:rPr>
              <a:t>Degree of freedom of Regression =2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Residuals:						</a:t>
            </a:r>
            <a:r>
              <a:rPr lang="en-US" dirty="0">
                <a:solidFill>
                  <a:srgbClr val="0070C0"/>
                </a:solidFill>
              </a:rPr>
              <a:t>Degree of freedom of Residual Error = 15-2 = 13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Min       1Q   Median       3Q      Max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-21.4972 -13.1978  -0.4736  10.5558  25.4299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Coefficients: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                       Estimate      Std. Error      t value      </a:t>
            </a:r>
            <a:r>
              <a:rPr lang="en-US" dirty="0" err="1"/>
              <a:t>Pr</a:t>
            </a:r>
            <a:r>
              <a:rPr lang="en-US" dirty="0"/>
              <a:t>(&gt;|t|)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(Intercept)                        1566.0778    61.5918        25.43       1.80e-12 ***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Reaction.Temperature</a:t>
            </a:r>
            <a:r>
              <a:rPr lang="en-US" dirty="0"/>
              <a:t>           7.6213      0.6184        12.32       1.52e-08 ***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Catalyst.Feed.Rate</a:t>
            </a:r>
            <a:r>
              <a:rPr lang="en-US" dirty="0"/>
              <a:t>                8.5848      2.4387          3.52       0.00376 **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---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Signif</a:t>
            </a:r>
            <a:r>
              <a:rPr lang="en-US" dirty="0"/>
              <a:t>. codes:  0 ‘***’ 0.001 ‘**’ 0.01 ‘*’ 0.05 ‘.’ 0.1 ‘ ’ 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Residual standard error: 16.36 on 13 degrees of freedom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Multiple R-squared:  0.927,      Adjusted R-squared:  0.9157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F-statistic:  82.5 on 2 and 13 DF,  p-value: 4.1e-08	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7D520-9C8A-4ADD-BA1E-29C47D7C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65" y="4544965"/>
            <a:ext cx="5731764" cy="1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ON INDIVIDUAL REGRESSION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Hypotheses: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Test statistic: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	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in which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		diagonal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	standard error (deviation)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Rejection region: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1133" b="-1147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ON THE USEFULNESS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Hypotheses: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at least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Test statistic: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in which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Rejection region: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81" t="-99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F6A6E60-68B1-4962-BBD3-C5EA367BF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01005"/>
              </p:ext>
            </p:extLst>
          </p:nvPr>
        </p:nvGraphicFramePr>
        <p:xfrm>
          <a:off x="1485895" y="3889903"/>
          <a:ext cx="2547937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4" imgW="2552400" imgH="1269720" progId="Equation.DSMT4">
                  <p:embed/>
                </p:oleObj>
              </mc:Choice>
              <mc:Fallback>
                <p:oleObj name="Equation" r:id="rId4" imgW="2552400" imgH="1269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5" y="3889903"/>
                        <a:ext cx="2547937" cy="1273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0A264D3-9990-4684-B644-7D730044D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440954"/>
              </p:ext>
            </p:extLst>
          </p:nvPr>
        </p:nvGraphicFramePr>
        <p:xfrm>
          <a:off x="4509287" y="3889108"/>
          <a:ext cx="2830513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6" imgW="2831760" imgH="1269720" progId="Equation.DSMT4">
                  <p:embed/>
                </p:oleObj>
              </mc:Choice>
              <mc:Fallback>
                <p:oleObj name="Equation" r:id="rId6" imgW="283176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287" y="3889108"/>
                        <a:ext cx="2830513" cy="12747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CE5A771-1425-4FF2-ACCF-A5C39D6B6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40191"/>
              </p:ext>
            </p:extLst>
          </p:nvPr>
        </p:nvGraphicFramePr>
        <p:xfrm>
          <a:off x="7609101" y="4512201"/>
          <a:ext cx="361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8" imgW="3619440" imgH="444240" progId="Equation.DSMT4">
                  <p:embed/>
                </p:oleObj>
              </mc:Choice>
              <mc:Fallback>
                <p:oleObj name="Equation" r:id="rId8" imgW="36194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101" y="4512201"/>
                        <a:ext cx="3619500" cy="444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17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</a:rPr>
                  <a:t>Coefficient of Multiple Determination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measure of the amount of reduction in the variability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obtained by using the regressor variables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Weakness</a:t>
                </a:r>
                <a:r>
                  <a:rPr lang="en-US" dirty="0"/>
                  <a:t>:  Adding a variable to the model will </a:t>
                </a:r>
                <a:r>
                  <a:rPr lang="en-US" dirty="0">
                    <a:solidFill>
                      <a:srgbClr val="0070C0"/>
                    </a:solidFill>
                  </a:rPr>
                  <a:t>always increase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regardless of whether this variable is significant or not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058" t="-1133" r="-99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4C21F5-3A76-49FC-BEA5-BF464A9F4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20394"/>
              </p:ext>
            </p:extLst>
          </p:nvPr>
        </p:nvGraphicFramePr>
        <p:xfrm>
          <a:off x="4533900" y="2433641"/>
          <a:ext cx="25733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4" imgW="2577960" imgH="863280" progId="Equation.DSMT4">
                  <p:embed/>
                </p:oleObj>
              </mc:Choice>
              <mc:Fallback>
                <p:oleObj name="Equation" r:id="rId4" imgW="25779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433641"/>
                        <a:ext cx="2573338" cy="8683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3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</a:rPr>
                  <a:t>Adjusted Coefficient of Multiple Determination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Adding an unnecessary variable will often decrease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Big difference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indicator of </a:t>
                </a:r>
                <a:r>
                  <a:rPr lang="en-US" dirty="0">
                    <a:solidFill>
                      <a:srgbClr val="0070C0"/>
                    </a:solidFill>
                  </a:rPr>
                  <a:t>nonsignificant terms </a:t>
                </a:r>
                <a:r>
                  <a:rPr lang="en-US" dirty="0"/>
                  <a:t>included in the model.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567" r="-11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64813E-C914-43F2-BFC0-F0D237055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86948"/>
              </p:ext>
            </p:extLst>
          </p:nvPr>
        </p:nvGraphicFramePr>
        <p:xfrm>
          <a:off x="3008313" y="2582863"/>
          <a:ext cx="61769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4" imgW="6172200" imgH="1028520" progId="Equation.DSMT4">
                  <p:embed/>
                </p:oleObj>
              </mc:Choice>
              <mc:Fallback>
                <p:oleObj name="Equation" r:id="rId4" imgW="6172200" imgH="1028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582863"/>
                        <a:ext cx="6176962" cy="10287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49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</a:rPr>
                  <a:t>Prediction Coefficient of Multiple Determination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𝑃𝑟𝑒𝑑𝑖𝑐𝑡𝑖𝑜𝑛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a measure of the overall predictive capability of the model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Consider the experiment on viscosity of polymer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PRESS</a:t>
                </a:r>
                <a:r>
                  <a:rPr lang="en-US" dirty="0"/>
                  <a:t> = 5207.9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𝑃𝑟𝑒𝑑𝑖𝑐𝑡𝑖𝑜𝑛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𝐏𝐑𝐄𝐒𝐒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5207.7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47635.9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=0.89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model explains about 89% of the variability in predicting new observations.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81" t="-992" r="-88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1BFAF0C-FF2E-4DEF-9967-0F25E772B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90064"/>
              </p:ext>
            </p:extLst>
          </p:nvPr>
        </p:nvGraphicFramePr>
        <p:xfrm>
          <a:off x="4989513" y="2351088"/>
          <a:ext cx="26622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4" imgW="2666880" imgH="799920" progId="Equation.DSMT4">
                  <p:embed/>
                </p:oleObj>
              </mc:Choice>
              <mc:Fallback>
                <p:oleObj name="Equation" r:id="rId4" imgW="2666880" imgH="799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351088"/>
                        <a:ext cx="2662237" cy="8048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0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PROCEDURE FOR LACK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b="1" dirty="0">
                    <a:solidFill>
                      <a:srgbClr val="0070C0"/>
                    </a:solidFill>
                  </a:rPr>
                  <a:t>Step 1.</a:t>
                </a:r>
                <a:r>
                  <a:rPr lang="en-US" sz="3100" dirty="0"/>
                  <a:t>  Divide the error sum of square into two components based on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100" dirty="0"/>
                  <a:t>: the </a:t>
                </a:r>
                <a:r>
                  <a:rPr lang="en-US" sz="3100" dirty="0" err="1"/>
                  <a:t>jth</a:t>
                </a:r>
                <a:r>
                  <a:rPr lang="en-US" sz="3100" dirty="0"/>
                  <a:t> observation on the response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Total number of observations: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3100" dirty="0"/>
                  <a:t> Sum of squares due to </a:t>
                </a:r>
                <a:r>
                  <a:rPr lang="en-US" sz="3100" i="1" dirty="0">
                    <a:solidFill>
                      <a:srgbClr val="FF0000"/>
                    </a:solidFill>
                  </a:rPr>
                  <a:t>pure error</a:t>
                </a:r>
                <a:r>
                  <a:rPr lang="en-US" sz="3100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3100" dirty="0"/>
                  <a:t> Sum of squares due to </a:t>
                </a:r>
                <a:r>
                  <a:rPr lang="en-US" sz="3100" i="1" dirty="0">
                    <a:solidFill>
                      <a:srgbClr val="FF0000"/>
                    </a:solidFill>
                  </a:rPr>
                  <a:t>lack of fit</a:t>
                </a:r>
                <a:r>
                  <a:rPr lang="en-US" sz="3100" dirty="0"/>
                  <a:t>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81" t="-99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B11E95-FC0F-4604-8A73-B896D30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E8F3FF3-07D8-4DE6-9D69-CCC4D0910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80360"/>
              </p:ext>
            </p:extLst>
          </p:nvPr>
        </p:nvGraphicFramePr>
        <p:xfrm>
          <a:off x="6484934" y="4516436"/>
          <a:ext cx="28321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4" imgW="2831760" imgH="850680" progId="Equation.DSMT4">
                  <p:embed/>
                </p:oleObj>
              </mc:Choice>
              <mc:Fallback>
                <p:oleObj name="Equation" r:id="rId4" imgW="2831760" imgH="850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4" y="4516436"/>
                        <a:ext cx="28321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>
            <a:extLst>
              <a:ext uri="{FF2B5EF4-FFF2-40B4-BE49-F238E27FC236}">
                <a16:creationId xmlns:a16="http://schemas.microsoft.com/office/drawing/2014/main" id="{FEDD0FAF-93B7-49BD-A8D8-6B1F3065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7C5902F-26F4-4EEE-A7E9-2BB1FA97E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09987"/>
              </p:ext>
            </p:extLst>
          </p:nvPr>
        </p:nvGraphicFramePr>
        <p:xfrm>
          <a:off x="6473825" y="5293752"/>
          <a:ext cx="28114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6" imgW="2806560" imgH="787320" progId="Equation.DSMT4">
                  <p:embed/>
                </p:oleObj>
              </mc:Choice>
              <mc:Fallback>
                <p:oleObj name="Equation" r:id="rId6" imgW="2806560" imgH="787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5293752"/>
                        <a:ext cx="28114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E59142F4-4F68-44A0-B586-EDD4E6AF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F6FB2E7-63ED-4BEB-872C-890CEB052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32462"/>
              </p:ext>
            </p:extLst>
          </p:nvPr>
        </p:nvGraphicFramePr>
        <p:xfrm>
          <a:off x="2833688" y="2273303"/>
          <a:ext cx="69643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8" imgW="6959520" imgH="850680" progId="Equation.DSMT4">
                  <p:embed/>
                </p:oleObj>
              </mc:Choice>
              <mc:Fallback>
                <p:oleObj name="Equation" r:id="rId8" imgW="695952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273303"/>
                        <a:ext cx="6964362" cy="8556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41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PROCEDURE FOR LACK OF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Compute the test statistic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3. </a:t>
            </a:r>
            <a:r>
              <a:rPr lang="en-US" dirty="0"/>
              <a:t>There is a strong evidence of lack of fit, i.e., </a:t>
            </a:r>
            <a:r>
              <a:rPr lang="en-US" i="1" dirty="0">
                <a:solidFill>
                  <a:srgbClr val="00B050"/>
                </a:solidFill>
              </a:rPr>
              <a:t>the regression function is not linear</a:t>
            </a:r>
            <a:r>
              <a:rPr lang="en-US" dirty="0"/>
              <a:t>, if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B11E95-FC0F-4604-8A73-B896D30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EDD0FAF-93B7-49BD-A8D8-6B1F3065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59142F4-4F68-44A0-B586-EDD4E6AF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483CC32-FF68-44C3-8C12-B991E333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000B881-91A4-4B63-9331-E9DE6B7EB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6129"/>
              </p:ext>
            </p:extLst>
          </p:nvPr>
        </p:nvGraphicFramePr>
        <p:xfrm>
          <a:off x="3987800" y="2522542"/>
          <a:ext cx="42164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Equation" r:id="rId3" imgW="4216320" imgH="1015920" progId="Equation.DSMT4">
                  <p:embed/>
                </p:oleObj>
              </mc:Choice>
              <mc:Fallback>
                <p:oleObj name="Equation" r:id="rId3" imgW="421632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522542"/>
                        <a:ext cx="4216400" cy="10207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92B1972-7B73-4AF8-A18D-56189F09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924FEB6-3A65-40FC-ABF7-8CA998641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33810"/>
              </p:ext>
            </p:extLst>
          </p:nvPr>
        </p:nvGraphicFramePr>
        <p:xfrm>
          <a:off x="5095875" y="5097461"/>
          <a:ext cx="20018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5" imgW="2006280" imgH="469800" progId="Equation.DSMT4">
                  <p:embed/>
                </p:oleObj>
              </mc:Choice>
              <mc:Fallback>
                <p:oleObj name="Equation" r:id="rId5" imgW="2006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097461"/>
                        <a:ext cx="2001838" cy="4746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23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>
                    <a:solidFill>
                      <a:srgbClr val="0070C0"/>
                    </a:solidFill>
                  </a:rPr>
                  <a:t>Regression analysis</a:t>
                </a:r>
                <a:r>
                  <a:rPr lang="en-US" dirty="0"/>
                  <a:t> is the process of constructing a mathematical model or function that can be used to predict or determine one variable by other variables. </a:t>
                </a:r>
              </a:p>
              <a:p>
                <a:pPr algn="just"/>
                <a:r>
                  <a:rPr lang="en-US" dirty="0"/>
                  <a:t>Use for prediction, process optimization, or process control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Variables: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Dependent variable or response: </a:t>
                </a:r>
                <a:r>
                  <a:rPr lang="en-US" dirty="0"/>
                  <a:t>the variable to be predicted, usually denoted by y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Independent variable or regressors: </a:t>
                </a:r>
                <a:r>
                  <a:rPr lang="en-US" dirty="0"/>
                  <a:t>the predictor or explanatory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REGRESSION/MULTIPLE LINEAR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Linear Regression Model: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normal form of a multiple linear regression model: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EB3C4C-3772-4537-BB12-61A8E3899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170678"/>
              </p:ext>
            </p:extLst>
          </p:nvPr>
        </p:nvGraphicFramePr>
        <p:xfrm>
          <a:off x="4608513" y="2647950"/>
          <a:ext cx="23447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3" imgW="2349360" imgH="431640" progId="Equation.DSMT4">
                  <p:embed/>
                </p:oleObj>
              </mc:Choice>
              <mc:Fallback>
                <p:oleObj name="Equation" r:id="rId3" imgW="23493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2647950"/>
                        <a:ext cx="2344737" cy="4270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63FA480-8040-4ED8-9C33-137CBB692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57376"/>
              </p:ext>
            </p:extLst>
          </p:nvPr>
        </p:nvGraphicFramePr>
        <p:xfrm>
          <a:off x="3351213" y="4271963"/>
          <a:ext cx="4857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Equation" r:id="rId5" imgW="4851360" imgH="431640" progId="Equation.DSMT4">
                  <p:embed/>
                </p:oleObj>
              </mc:Choice>
              <mc:Fallback>
                <p:oleObj name="Equation" r:id="rId5" imgW="4851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4271963"/>
                        <a:ext cx="4857750" cy="427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REGRESSION/MULTIPLE LINEAR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u="sng" dirty="0">
                <a:solidFill>
                  <a:srgbClr val="0070C0"/>
                </a:solidFill>
              </a:rPr>
              <a:t>Other forms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(first-order model with interaction term)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(second-order response surface model)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Linear regression models:  models that are linear in the parameters, regardless of the shape of the response surface that it generates.</a:t>
            </a:r>
          </a:p>
          <a:p>
            <a:pPr algn="just"/>
            <a:r>
              <a:rPr lang="en-US" dirty="0"/>
              <a:t>Model Fitting:  Estimate the parameters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6629AF7-2063-4340-8689-7969FA5A2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4002"/>
              </p:ext>
            </p:extLst>
          </p:nvPr>
        </p:nvGraphicFramePr>
        <p:xfrm>
          <a:off x="4167188" y="2073275"/>
          <a:ext cx="4305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3" imgW="4305240" imgH="393480" progId="Equation.DSMT4">
                  <p:embed/>
                </p:oleObj>
              </mc:Choice>
              <mc:Fallback>
                <p:oleObj name="Equation" r:id="rId3" imgW="4305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2073275"/>
                        <a:ext cx="4305300" cy="388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5D243EF-3A6F-4E0B-B1C9-7B8ADB3C7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94439"/>
              </p:ext>
            </p:extLst>
          </p:nvPr>
        </p:nvGraphicFramePr>
        <p:xfrm>
          <a:off x="3163888" y="3321054"/>
          <a:ext cx="6311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5" imgW="6311880" imgH="444240" progId="Equation.DSMT4">
                  <p:embed/>
                </p:oleObj>
              </mc:Choice>
              <mc:Fallback>
                <p:oleObj name="Equation" r:id="rId5" imgW="63118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321054"/>
                        <a:ext cx="6311900" cy="444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6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Suppose we have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observations on the response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For each response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 a corresponding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for regressor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Assumption: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The error term in the model has: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𝑉𝐴𝑅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are uncorrelated random variables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4B10D0-E561-4461-9142-02F744CFA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9544"/>
              </p:ext>
            </p:extLst>
          </p:nvPr>
        </p:nvGraphicFramePr>
        <p:xfrm>
          <a:off x="3001168" y="3635375"/>
          <a:ext cx="61896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4" imgW="6184800" imgH="774360" progId="Equation.DSMT4">
                  <p:embed/>
                </p:oleObj>
              </mc:Choice>
              <mc:Fallback>
                <p:oleObj name="Equation" r:id="rId4" imgW="61848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168" y="3635375"/>
                        <a:ext cx="6189663" cy="769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71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FF0000"/>
                    </a:solidFill>
                  </a:rPr>
                  <a:t>Least Square Method: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s to minimize the least square function, which is the sum of squares of the errors 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Least Square Function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1416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2966F2-7FD6-4887-AC35-8DE8EDC2A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31427"/>
              </p:ext>
            </p:extLst>
          </p:nvPr>
        </p:nvGraphicFramePr>
        <p:xfrm>
          <a:off x="3606800" y="4641845"/>
          <a:ext cx="49784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4" imgW="4978080" imgH="1130040" progId="Equation.DSMT4">
                  <p:embed/>
                </p:oleObj>
              </mc:Choice>
              <mc:Fallback>
                <p:oleObj name="Equation" r:id="rId4" imgW="497808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641845"/>
                        <a:ext cx="4978400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1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Least Square Normal Equations: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 equations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The solution</a:t>
                </a:r>
                <a:r>
                  <a:rPr lang="en-US" dirty="0"/>
                  <a:t>:  least square estimators of the regression coefficients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588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D438345-1136-4CB4-98BF-CCB72C68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75970"/>
              </p:ext>
            </p:extLst>
          </p:nvPr>
        </p:nvGraphicFramePr>
        <p:xfrm>
          <a:off x="3071812" y="2317751"/>
          <a:ext cx="6048375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4" imgW="6045120" imgH="2539800" progId="Equation.DSMT4">
                  <p:embed/>
                </p:oleObj>
              </mc:Choice>
              <mc:Fallback>
                <p:oleObj name="Equation" r:id="rId4" imgW="6045120" imgH="25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317751"/>
                        <a:ext cx="6048375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48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Matrix Form</a:t>
                </a:r>
              </a:p>
              <a:p>
                <a:pPr marL="0" indent="0" algn="just">
                  <a:buNone/>
                </a:pPr>
                <a:r>
                  <a:rPr lang="en-US" dirty="0"/>
                  <a:t>Regression Model: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where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	 	 	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888BA-C6C5-4346-A8C7-5D9E0E834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04" y="3429000"/>
            <a:ext cx="10251248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1356</Words>
  <Application>Microsoft Office PowerPoint</Application>
  <PresentationFormat>Widescreen</PresentationFormat>
  <Paragraphs>291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Document</vt:lpstr>
      <vt:lpstr>PowerPoint Presentation</vt:lpstr>
      <vt:lpstr>PowerPoint Presentation</vt:lpstr>
      <vt:lpstr>Introduction</vt:lpstr>
      <vt:lpstr>LINEAR REGRESSION/MULTIPLE LINEAR REGRESSION MODELS</vt:lpstr>
      <vt:lpstr>LINEAR REGRESSION/MULTIPLE LINEAR REGRESSION MODELS</vt:lpstr>
      <vt:lpstr>LEAST SQUARE METHOD</vt:lpstr>
      <vt:lpstr>LEAST SQUARE METHOD</vt:lpstr>
      <vt:lpstr>LEAST SQUARE METHOD</vt:lpstr>
      <vt:lpstr>LEAST SQUARE METHOD</vt:lpstr>
      <vt:lpstr>LEAST SQUARE METHOD</vt:lpstr>
      <vt:lpstr>RESIDUAL ANALYSIS</vt:lpstr>
      <vt:lpstr>RESIDUAL ANALYSIS</vt:lpstr>
      <vt:lpstr>RESIDUAL ANALYSIS</vt:lpstr>
      <vt:lpstr>RESIDUAL ANALYSIS</vt:lpstr>
      <vt:lpstr>RESIDUAL ANALYSIS</vt:lpstr>
      <vt:lpstr>RESIDUAL ANALYSIS</vt:lpstr>
      <vt:lpstr>RESIDUAL ANALYSIS</vt:lpstr>
      <vt:lpstr>RESIDUAL ANALYSIS</vt:lpstr>
      <vt:lpstr>RESIDUAL ANALYSIS</vt:lpstr>
      <vt:lpstr>RESIDUAL ANALYSIS</vt:lpstr>
      <vt:lpstr>RESULTS</vt:lpstr>
      <vt:lpstr>TEST ON INDIVIDUAL REGRESSION COEFFICIENTS</vt:lpstr>
      <vt:lpstr>TEST ON THE USEFULNESS OF THE MODEL</vt:lpstr>
      <vt:lpstr>COEFFICIENT OF DETERMINATION</vt:lpstr>
      <vt:lpstr>COEFFICIENT OF DETERMINATION</vt:lpstr>
      <vt:lpstr>COEFFICIENT OF DETERMINATION</vt:lpstr>
      <vt:lpstr>TESTING PROCEDURE FOR LACK OF FIT</vt:lpstr>
      <vt:lpstr>TESTING PROCEDURE FOR LACK OF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luong@ait.ac.th</cp:lastModifiedBy>
  <cp:revision>56</cp:revision>
  <dcterms:created xsi:type="dcterms:W3CDTF">2019-10-02T07:34:54Z</dcterms:created>
  <dcterms:modified xsi:type="dcterms:W3CDTF">2020-02-25T09:40:04Z</dcterms:modified>
</cp:coreProperties>
</file>