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51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2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การวิเคราะห์ข้อมูลประยุกต์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</a:t>
            </a:r>
            <a:r>
              <a:rPr lang="th-TH" dirty="0" err="1"/>
              <a:t>กําลัง</a:t>
            </a:r>
            <a:r>
              <a:rPr lang="th-TH" dirty="0"/>
              <a:t>สองน้อยที่สุด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4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u="sng" dirty="0">
                    <a:solidFill>
                      <a:srgbClr val="0070C0"/>
                    </a:solidFill>
                  </a:rPr>
                  <a:t>ฟังก์ชั่นสแควร์น้อยที่สุด</a:t>
                </a:r>
                <a:r>
                  <a:rPr lang="en-US" sz="3300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/>
                  <a:t>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dirty="0" smtClean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 smtClean="0"/>
                  <a:t>(</a:t>
                </a:r>
                <a:r>
                  <a:rPr lang="en-US" sz="3300" dirty="0" err="1"/>
                  <a:t>โปรดสังเกตว่า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  <m:sup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33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>
                        <a:latin typeface="Cambria Math" panose="02040503050406030204" pitchFamily="18" charset="0"/>
                      </a:rPr>
                      <m:t>𝐗𝐁</m:t>
                    </m:r>
                    <m:r>
                      <a:rPr lang="en-US" sz="33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3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𝛃</m:t>
                                </m:r>
                              </m:e>
                              <m:sup>
                                <m:r>
                                  <a:rPr lang="en-US" sz="3300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3300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300" b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</m:e>
                      <m:sup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300" dirty="0" err="1" smtClean="0"/>
                  <a:t>เพราะ</a:t>
                </a:r>
                <a:r>
                  <a:rPr lang="en-US" sz="33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  <m:sup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 smtClean="0"/>
                  <a:t>เป็น</a:t>
                </a:r>
                <a:r>
                  <a:rPr lang="en-US" sz="3300" dirty="0" err="1"/>
                  <a:t>เซนต์คิตส์และเนวิส</a:t>
                </a:r>
                <a:r>
                  <a:rPr lang="en-US" sz="3300" dirty="0"/>
                  <a:t>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 err="1" smtClean="0"/>
                  <a:t>สมการ</a:t>
                </a:r>
                <a:r>
                  <a:rPr lang="en-US" sz="3300" dirty="0" err="1"/>
                  <a:t>ปกติน้อยที่สุดของสแควร์</a:t>
                </a:r>
                <a:r>
                  <a:rPr lang="en-US" sz="3300" dirty="0"/>
                  <a:t>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  <m:r>
                      <a:rPr lang="en-US" sz="33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sz="3300" b="1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/>
                  <a:t>เครื่องมือประมาณค่าน้อยที่สุดของ </a:t>
                </a:r>
                <a:r>
                  <a:rPr lang="en-US" sz="3300" dirty="0" smtClean="0"/>
                  <a:t>:</a:t>
                </a:r>
                <a14:m>
                  <m:oMath xmlns:m="http://schemas.openxmlformats.org/officeDocument/2006/math">
                    <m:r>
                      <a:rPr lang="en-US" sz="33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en-US" sz="3300" dirty="0" smtClean="0"/>
                  <a:t>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  <m:r>
                      <a:rPr lang="en-US" sz="33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3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3300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3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300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sz="3300" b="1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b="1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 err="1"/>
                  <a:t>โมเดลการถดถอยที่เหมาะสม</a:t>
                </a:r>
                <a:r>
                  <a:rPr lang="en-US" sz="3300" dirty="0" smtClean="0"/>
                  <a:t>: 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300" dirty="0"/>
                  <a:t>  	</a:t>
                </a:r>
                <a:r>
                  <a:rPr lang="th-TH" sz="3300" dirty="0" smtClean="0"/>
                  <a:t>หรือ</a:t>
                </a:r>
                <a:r>
                  <a:rPr lang="en-US" sz="33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  <m:r>
                      <a:rPr lang="en-US" sz="33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300" b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endParaRPr lang="en-US" sz="1800" b="1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3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300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764" t="-8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0839966-AA0A-4D55-B380-F3419B402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72752"/>
              </p:ext>
            </p:extLst>
          </p:nvPr>
        </p:nvGraphicFramePr>
        <p:xfrm>
          <a:off x="2820995" y="2322379"/>
          <a:ext cx="6761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Equation" r:id="rId4" imgW="6756120" imgH="761760" progId="Equation.DSMT4">
                  <p:embed/>
                </p:oleObj>
              </mc:Choice>
              <mc:Fallback>
                <p:oleObj name="Equation" r:id="rId4" imgW="675612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95" y="2322379"/>
                        <a:ext cx="6761162" cy="7683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31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</a:t>
            </a:r>
            <a:r>
              <a:rPr lang="en-US" dirty="0" smtClean="0"/>
              <a:t>วิเคราะห์</a:t>
            </a:r>
            <a:r>
              <a:rPr lang="th-TH" dirty="0" smtClean="0"/>
              <a:t>เศษตกค้าง (</a:t>
            </a:r>
            <a:r>
              <a:rPr lang="en-US" dirty="0" smtClean="0"/>
              <a:t>Residual</a:t>
            </a:r>
            <a:r>
              <a:rPr lang="th-TH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ที่เหลือ: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	</a:t>
                </a:r>
                <a:r>
                  <a:rPr lang="th-TH" dirty="0" smtClean="0"/>
                  <a:t>หรือ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endParaRPr lang="en-US" b="1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b="1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ผลรวมของกำลัง</a:t>
                </a:r>
                <a:r>
                  <a:rPr lang="en-US" dirty="0" err="1" smtClean="0"/>
                  <a:t>สอง</a:t>
                </a:r>
                <a:r>
                  <a:rPr lang="en-US" dirty="0" smtClean="0"/>
                  <a:t> </a:t>
                </a:r>
                <a:r>
                  <a:rPr lang="en-US" dirty="0"/>
                  <a:t>(ผลรวมข้อผิดพลาดของกำลังสอง):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(</a:t>
                </a:r>
                <a:r>
                  <a:rPr lang="en-US" dirty="0" err="1" smtClean="0"/>
                  <a:t>องศา</a:t>
                </a:r>
                <a:r>
                  <a:rPr lang="en-US" dirty="0" err="1"/>
                  <a:t>อิสระ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234" t="-1700" b="-25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F3CE61-41B1-4A92-915C-3A015312B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481675"/>
              </p:ext>
            </p:extLst>
          </p:nvPr>
        </p:nvGraphicFramePr>
        <p:xfrm>
          <a:off x="4703755" y="3360732"/>
          <a:ext cx="32131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4" imgW="3213000" imgH="1942920" progId="Equation.DSMT4">
                  <p:embed/>
                </p:oleObj>
              </mc:Choice>
              <mc:Fallback>
                <p:oleObj name="Equation" r:id="rId4" imgW="3213000" imgH="1942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55" y="3360732"/>
                        <a:ext cx="32131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08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</a:t>
            </a:r>
            <a:r>
              <a:rPr lang="th-TH" dirty="0"/>
              <a:t>เศษตกค้าง (</a:t>
            </a:r>
            <a:r>
              <a:rPr lang="en-US" dirty="0"/>
              <a:t>Residual</a:t>
            </a:r>
            <a:r>
              <a:rPr lang="th-TH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/>
                  <a:t>ค่าประมาณของ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99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BA9800-B3E0-46D0-9414-AA388F8B8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238726"/>
              </p:ext>
            </p:extLst>
          </p:nvPr>
        </p:nvGraphicFramePr>
        <p:xfrm>
          <a:off x="4497388" y="2522537"/>
          <a:ext cx="25971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4" imgW="2590560" imgH="901440" progId="Equation.DSMT4">
                  <p:embed/>
                </p:oleObj>
              </mc:Choice>
              <mc:Fallback>
                <p:oleObj name="Equation" r:id="rId4" imgW="2590560" imgH="901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2522537"/>
                        <a:ext cx="2597150" cy="9064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13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</a:t>
            </a:r>
            <a:r>
              <a:rPr lang="th-TH" dirty="0"/>
              <a:t>เศษตกค้าง (</a:t>
            </a:r>
            <a:r>
              <a:rPr lang="en-US" dirty="0"/>
              <a:t>Residual</a:t>
            </a:r>
            <a:r>
              <a:rPr lang="th-TH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 smtClean="0"/>
                  <a:t>ตัวอย่าง</a:t>
                </a:r>
                <a:r>
                  <a:rPr lang="en-US" dirty="0"/>
                  <a:t>: </a:t>
                </a:r>
                <a:r>
                  <a:rPr lang="en-US" dirty="0" err="1"/>
                  <a:t>ตรวจสอบผลกระทบของอุณหภูมิปฏิกิริยา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 err="1"/>
                  <a:t>และ</a:t>
                </a:r>
                <a:r>
                  <a:rPr lang="en-US" dirty="0" err="1" smtClean="0"/>
                  <a:t>อัตราตัวเร่ง</a:t>
                </a:r>
                <a:r>
                  <a:rPr lang="en-US" dirty="0" err="1"/>
                  <a:t>ปฏิกิริยา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ความหนืดของโพลีเมอร์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r="-193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7EE9546-7C84-4C11-BA4F-DD0B2D8375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755167"/>
                  </p:ext>
                </p:extLst>
              </p:nvPr>
            </p:nvGraphicFramePr>
            <p:xfrm>
              <a:off x="3161347" y="3298458"/>
              <a:ext cx="5869305" cy="2743200"/>
            </p:xfrm>
            <a:graphic>
              <a:graphicData uri="http://schemas.openxmlformats.org/drawingml/2006/table">
                <a:tbl>
                  <a:tblPr/>
                  <a:tblGrid>
                    <a:gridCol w="733425">
                      <a:extLst>
                        <a:ext uri="{9D8B030D-6E8A-4147-A177-3AD203B41FA5}">
                          <a16:colId xmlns:a16="http://schemas.microsoft.com/office/drawing/2014/main" val="2267899670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3086956721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68109851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4282500078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val="3999143785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val="2252409609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val="428891212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val="79878617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Obs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Obs</a:t>
                          </a:r>
                          <a:endParaRPr lang="en-US" sz="20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0716162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2256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2340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2426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2330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2250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2409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2379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2440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2404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2317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2309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2328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053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EE9546-7C84-4C11-BA4F-DD0B2D8375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755167"/>
                  </p:ext>
                </p:extLst>
              </p:nvPr>
            </p:nvGraphicFramePr>
            <p:xfrm>
              <a:off x="3161347" y="3298458"/>
              <a:ext cx="5869305" cy="2743200"/>
            </p:xfrm>
            <a:graphic>
              <a:graphicData uri="http://schemas.openxmlformats.org/drawingml/2006/table">
                <a:tbl>
                  <a:tblPr/>
                  <a:tblGrid>
                    <a:gridCol w="73342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67899670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86956721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8109851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82500078"/>
                        </a:ext>
                      </a:extLst>
                    </a:gridCol>
                    <a:gridCol w="73342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99143785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52409609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8891212"/>
                        </a:ext>
                      </a:extLst>
                    </a:gridCol>
                    <a:gridCol w="7340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9878617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Obs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9174" t="-26000" r="-598347" b="-8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833" t="-26000" r="-503333" b="-8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Obs</a:t>
                          </a:r>
                          <a:endParaRPr lang="en-US" sz="20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97521" t="-26000" r="-200000" b="-8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02500" t="-26000" r="-101667" b="-8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07161623"/>
                      </a:ext>
                    </a:extLst>
                  </a:tr>
                  <a:tr h="24384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2256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2340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2426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2330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2250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2409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85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86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2379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2440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2364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2404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2317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2309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2328</a:t>
                          </a:r>
                          <a:endParaRPr lang="en-US" sz="20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1053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333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</a:t>
            </a:r>
            <a:r>
              <a:rPr lang="th-TH" dirty="0"/>
              <a:t>เศษตกค้าง (</a:t>
            </a:r>
            <a:r>
              <a:rPr lang="en-US" dirty="0"/>
              <a:t>Residual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ตัวประมาณกำลังสองน้อยที่สุดของพารามิเตอร์: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D4EDE7F-EB08-47E5-9916-B5D2BD501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924096"/>
              </p:ext>
            </p:extLst>
          </p:nvPr>
        </p:nvGraphicFramePr>
        <p:xfrm>
          <a:off x="3576638" y="2986087"/>
          <a:ext cx="4525962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Equation" r:id="rId3" imgW="4520880" imgH="1549080" progId="Equation.DSMT4">
                  <p:embed/>
                </p:oleObj>
              </mc:Choice>
              <mc:Fallback>
                <p:oleObj name="Equation" r:id="rId3" imgW="4520880" imgH="1549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986087"/>
                        <a:ext cx="4525962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93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</a:t>
            </a:r>
            <a:r>
              <a:rPr lang="th-TH" dirty="0"/>
              <a:t>เศษตกค้าง (</a:t>
            </a:r>
            <a:r>
              <a:rPr lang="en-US" dirty="0"/>
              <a:t>Residual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471613"/>
            <a:ext cx="10372150" cy="4672012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ค่าที่ทำนาย - ส่วนที่เหลือ - การวินิจฉัยอื่น ๆ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B793FBE-CDC0-4D95-A9D3-3895A25DE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427913"/>
              </p:ext>
            </p:extLst>
          </p:nvPr>
        </p:nvGraphicFramePr>
        <p:xfrm>
          <a:off x="2160593" y="2074863"/>
          <a:ext cx="8128000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Document" r:id="rId3" imgW="5737690" imgH="3910427" progId="Word.Document.12">
                  <p:embed/>
                </p:oleObj>
              </mc:Choice>
              <mc:Fallback>
                <p:oleObj name="Document" r:id="rId3" imgW="5737690" imgH="3910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0593" y="2074863"/>
                        <a:ext cx="8128000" cy="406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06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</a:t>
            </a:r>
            <a:r>
              <a:rPr lang="th-TH" dirty="0"/>
              <a:t>เศษตกค้าง (</a:t>
            </a:r>
            <a:r>
              <a:rPr lang="en-US" dirty="0"/>
              <a:t>Residual</a:t>
            </a:r>
            <a:r>
              <a:rPr lang="th-TH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 smtClean="0"/>
                  <a:t> : </a:t>
                </a:r>
                <a:r>
                  <a:rPr lang="en-US" dirty="0" err="1"/>
                  <a:t>องค์ประกอบเส้นทแยงมุมของเมท</a:t>
                </a:r>
                <a:r>
                  <a:rPr lang="en-US" dirty="0" err="1" smtClean="0"/>
                  <a:t>ริกซ์</a:t>
                </a:r>
                <a:r>
                  <a:rPr lang="th-TH" dirty="0" smtClean="0"/>
                  <a:t> </a:t>
                </a:r>
                <a:r>
                  <a:rPr lang="en-US" b="1" dirty="0" smtClean="0"/>
                  <a:t>H</a:t>
                </a:r>
                <a:r>
                  <a:rPr lang="en-US" dirty="0" smtClean="0"/>
                  <a:t> </a:t>
                </a:r>
                <a:r>
                  <a:rPr lang="en-US" dirty="0" smtClean="0"/>
                  <a:t>“Hat</a:t>
                </a:r>
                <a:r>
                  <a:rPr lang="en-US" dirty="0" smtClean="0"/>
                  <a:t>"</a:t>
                </a:r>
                <a:endParaRPr lang="en-US" b="1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b="1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b="1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r>
                  <a:rPr lang="th-TH" dirty="0"/>
                  <a:t>ส่วนเหลือปรับ</a:t>
                </a:r>
                <a:r>
                  <a:rPr lang="th-TH" dirty="0" smtClean="0"/>
                  <a:t>แล้ว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ซึ่ง</a:t>
                </a:r>
                <a:r>
                  <a:rPr lang="en-US" dirty="0" err="1" smtClean="0"/>
                  <a:t>ถูก</a:t>
                </a:r>
                <a:r>
                  <a:rPr lang="en-US" dirty="0" err="1"/>
                  <a:t>กำหนดให้เป็น</a:t>
                </a:r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มันจะดีกว่าที่จะสร้างแปลงที่เหลืออยู่บนพื้นฐานของ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แทน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940" t="-992" b="-509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6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</a:t>
            </a:r>
            <a:r>
              <a:rPr lang="th-TH" dirty="0"/>
              <a:t>เศษตกค้าง (</a:t>
            </a:r>
            <a:r>
              <a:rPr lang="en-US" dirty="0"/>
              <a:t>Residual</a:t>
            </a:r>
            <a:r>
              <a:rPr lang="th-TH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 smtClean="0"/>
                  <a:t>ค่าที่</a:t>
                </a:r>
                <a:r>
                  <a:rPr lang="th-TH" dirty="0"/>
                  <a:t>ส่วนเหลือปรับ</a:t>
                </a:r>
                <a:r>
                  <a:rPr lang="th-TH" dirty="0" smtClean="0"/>
                  <a:t>แล้ว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สเกล</a:t>
                </a:r>
                <a:r>
                  <a:rPr lang="en-US" dirty="0" err="1"/>
                  <a:t>อื่นที่เหลือซึ่งอาจถูกใช้</a:t>
                </a:r>
                <a:r>
                  <a:rPr lang="en-US" dirty="0" err="1" smtClean="0"/>
                  <a:t>แทน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คือ</a:t>
                </a:r>
                <a:r>
                  <a:rPr lang="en-US" dirty="0"/>
                  <a:t> </a:t>
                </a:r>
                <a:r>
                  <a:rPr lang="th-TH" i="1" dirty="0" smtClean="0">
                    <a:solidFill>
                      <a:srgbClr val="FF0000"/>
                    </a:solidFill>
                  </a:rPr>
                  <a:t>ส่วน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ที่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เหลือมาตรฐาน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/>
                  <a:t>ส่วนเหลือปรับ</a:t>
                </a:r>
                <a:r>
                  <a:rPr lang="th-TH" dirty="0" smtClean="0"/>
                  <a:t>แล้ว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มี</a:t>
                </a:r>
                <a:r>
                  <a:rPr lang="en-US" dirty="0" err="1"/>
                  <a:t>ประโยชน์ในการตรวจจับ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ค่าผิดปกติ</a:t>
                </a:r>
                <a:r>
                  <a:rPr lang="en-US" dirty="0"/>
                  <a:t>: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850" r="-193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</a:t>
            </a:r>
            <a:r>
              <a:rPr lang="th-TH" dirty="0"/>
              <a:t>เศษตกค้าง (</a:t>
            </a:r>
            <a:r>
              <a:rPr lang="en-US" dirty="0"/>
              <a:t>Residual</a:t>
            </a:r>
            <a:r>
              <a:rPr lang="th-TH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2150" y="1785379"/>
                <a:ext cx="10372150" cy="4303509"/>
              </a:xfrm>
              <a:ln w="19050"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err="1" smtClean="0"/>
                  <a:t>วัด</a:t>
                </a:r>
                <a:r>
                  <a:rPr lang="en-US" dirty="0" err="1"/>
                  <a:t>ระยะห่างระหว่างสี่เหลี่ยมกำลังสองน้อยที่สุด</a:t>
                </a:r>
                <a:r>
                  <a:rPr lang="en-US" dirty="0" err="1" smtClean="0"/>
                  <a:t>โดย</a:t>
                </a:r>
                <a:r>
                  <a:rPr lang="th-TH" dirty="0" smtClean="0"/>
                  <a:t>ทั้งหมด</a:t>
                </a:r>
                <a:r>
                  <a:rPr lang="en-US" dirty="0" err="1" smtClean="0"/>
                  <a:t>ประมาณตาม</a:t>
                </a:r>
                <a:r>
                  <a:rPr lang="en-US" dirty="0" smtClean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จุด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และค่าประมาณที่ได้จากการ</a:t>
                </a:r>
                <a:r>
                  <a:rPr lang="en-US" dirty="0" err="1" smtClean="0"/>
                  <a:t>ลบ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จุด</a:t>
                </a:r>
                <a:r>
                  <a:rPr lang="en-US" dirty="0" smtClean="0"/>
                  <a:t> I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𝛃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 smtClean="0"/>
                  <a:t>ถ้า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การ</a:t>
                </a:r>
                <a:r>
                  <a:rPr lang="en-US" dirty="0" err="1"/>
                  <a:t>สังเกตที่สอดคล้องกันถือว่าเป็น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มี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อิทธิพล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(</a:t>
                </a:r>
                <a:r>
                  <a:rPr lang="en-US" dirty="0"/>
                  <a:t>ค่าสัมประสิทธิ์การถดถอย) การสังเกตนี้อาจถูกกำจัดหากมันเป็นค่า“ ไม่ดี” หรือควรมีการตรวจสอบเพิ่มเติมหากควบคุมคุณสมบัติของแบบจำลองที่สำคัญ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2150" y="1785379"/>
                <a:ext cx="10372150" cy="4303509"/>
              </a:xfrm>
              <a:blipFill rotWithShape="0">
                <a:blip r:embed="rId2"/>
                <a:stretch>
                  <a:fillRect l="-1586" t="-198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1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</a:t>
            </a:r>
            <a:r>
              <a:rPr lang="th-TH" dirty="0"/>
              <a:t>เศษตกค้าง (</a:t>
            </a:r>
            <a:r>
              <a:rPr lang="en-US" dirty="0"/>
              <a:t>Residual</a:t>
            </a:r>
            <a:r>
              <a:rPr lang="th-TH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85913"/>
                <a:ext cx="10372150" cy="4657725"/>
              </a:xfrm>
              <a:ln w="19050"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sz="2400" i="1" dirty="0"/>
                  <a:t>R</a:t>
                </a:r>
                <a:r>
                  <a:rPr lang="en-US" sz="2400" dirty="0"/>
                  <a:t>-Student: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i="1" dirty="0"/>
                  <a:t>R</a:t>
                </a:r>
                <a:r>
                  <a:rPr lang="en-US" sz="2400" dirty="0"/>
                  <a:t>-Student </a:t>
                </a:r>
                <a:r>
                  <a:rPr lang="en-US" sz="2400" dirty="0" err="1"/>
                  <a:t>เป็นนักเรียนที่เหลือจากภายนอก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ซึ่ง</a:t>
                </a:r>
                <a:r>
                  <a:rPr lang="en-US" sz="2400" dirty="0" err="1"/>
                  <a:t>ใน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err="1" smtClean="0"/>
                  <a:t>เป็น</a:t>
                </a:r>
                <a:r>
                  <a:rPr lang="en-US" sz="2400" dirty="0" err="1"/>
                  <a:t>ค่าประมาณ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err="1" smtClean="0"/>
                  <a:t>กับ</a:t>
                </a:r>
                <a:r>
                  <a:rPr lang="en-US" sz="2400" dirty="0" smtClean="0"/>
                  <a:t> </a:t>
                </a:r>
                <a:r>
                  <a:rPr lang="en-US" sz="2400" i="1" dirty="0"/>
                  <a:t>i-th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การสังเกต</a:t>
                </a:r>
                <a:r>
                  <a:rPr lang="th-TH" sz="2400" dirty="0" smtClean="0"/>
                  <a:t>ที่ถูกนำออกไป</a:t>
                </a:r>
                <a:endParaRPr lang="en-US" sz="24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 err="1"/>
                  <a:t>ตั้งข้อสังเกตว่า</a:t>
                </a:r>
                <a:r>
                  <a:rPr lang="en-US" sz="2400" dirty="0"/>
                  <a:t> </a:t>
                </a:r>
                <a:r>
                  <a:rPr lang="en-US" sz="2400" i="1" dirty="0" smtClean="0"/>
                  <a:t>R</a:t>
                </a:r>
                <a:r>
                  <a:rPr lang="en-US" sz="2400" dirty="0" smtClean="0"/>
                  <a:t>-Student </a:t>
                </a:r>
                <a:r>
                  <a:rPr lang="en-US" sz="2400" dirty="0" err="1" smtClean="0"/>
                  <a:t>มี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การก</a:t>
                </a:r>
                <a:r>
                  <a:rPr lang="en-US" sz="2400" dirty="0" err="1"/>
                  <a:t>ระจาย</a:t>
                </a:r>
                <a:r>
                  <a:rPr lang="en-US" sz="2400" dirty="0"/>
                  <a:t> สิ่งที่เหลืออยู่นี้ให้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ขั้นตอนที่เป็นทางการมากขึ้น </a:t>
                </a:r>
                <a:r>
                  <a:rPr lang="en-US" sz="2400" dirty="0"/>
                  <a:t>สำหรับการตรวจหาค่าที่น้อยกว่าการตกค้างของนักเรียนเนื่องจากมันมีความไวมากกว่า </a:t>
                </a:r>
                <a:r>
                  <a:rPr lang="en-US" sz="2400" dirty="0">
                    <a:solidFill>
                      <a:srgbClr val="0070C0"/>
                    </a:solidFill>
                  </a:rPr>
                  <a:t>การสังเกตที่มีอิทธิพล</a:t>
                </a:r>
                <a:r>
                  <a:rPr lang="en-US" sz="2400" dirty="0"/>
                  <a:t>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85913"/>
                <a:ext cx="10372150" cy="4657725"/>
              </a:xfrm>
              <a:blipFill>
                <a:blip r:embed="rId3"/>
                <a:stretch>
                  <a:fillRect l="-1410" t="-393" r="-999" b="-65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9038BB4-75E2-4BDE-96C7-996D1D907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39035"/>
              </p:ext>
            </p:extLst>
          </p:nvPr>
        </p:nvGraphicFramePr>
        <p:xfrm>
          <a:off x="4263231" y="3315494"/>
          <a:ext cx="3665538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Equation" r:id="rId4" imgW="3670200" imgH="1193760" progId="Equation.DSMT4">
                  <p:embed/>
                </p:oleObj>
              </mc:Choice>
              <mc:Fallback>
                <p:oleObj name="Equation" r:id="rId4" imgW="3670200" imgH="11937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231" y="3315494"/>
                        <a:ext cx="3665538" cy="11985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46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ส่วนที่ 6: การวิเคราะห์การถดถอย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การวิเคราะห์</a:t>
            </a:r>
            <a:r>
              <a:rPr lang="th-TH" dirty="0"/>
              <a:t>เศษตกค้าง (</a:t>
            </a:r>
            <a:r>
              <a:rPr lang="en-US" dirty="0"/>
              <a:t>Residual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  <a:ln w="1905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000" b="1" dirty="0" smtClean="0"/>
              <a:t>PRESS</a:t>
            </a:r>
            <a:r>
              <a:rPr lang="en-US" sz="2000" dirty="0" smtClean="0"/>
              <a:t> </a:t>
            </a:r>
            <a:r>
              <a:rPr lang="en-US" sz="2000" dirty="0"/>
              <a:t>ส่วนเหลือ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Press: </a:t>
            </a:r>
            <a:r>
              <a:rPr lang="en-US" sz="2000" dirty="0"/>
              <a:t>ผลรวมการทำนายข้อผิดพลาดของกำลังสอง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Press </a:t>
            </a:r>
            <a:r>
              <a:rPr lang="en-US" sz="2000" dirty="0" err="1" smtClean="0"/>
              <a:t>ที่</a:t>
            </a:r>
            <a:r>
              <a:rPr lang="en-US" sz="2000" dirty="0" err="1"/>
              <a:t>เหลือ</a:t>
            </a:r>
            <a:r>
              <a:rPr lang="en-US" sz="2000" dirty="0"/>
              <a:t>: </a:t>
            </a:r>
            <a:r>
              <a:rPr lang="en-US" sz="2000" i="1" dirty="0" err="1" smtClean="0"/>
              <a:t>i</a:t>
            </a:r>
            <a:r>
              <a:rPr lang="en-US" sz="2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ที่เหลือ PRESS </a:t>
            </a:r>
            <a:r>
              <a:rPr lang="en-US" sz="2000" dirty="0" err="1"/>
              <a:t>เป็นข้อผิดพลาดการทำนายสำหรับจุด</a:t>
            </a:r>
            <a:r>
              <a:rPr lang="en-US" sz="2000" dirty="0"/>
              <a:t> </a:t>
            </a:r>
            <a:r>
              <a:rPr lang="en-US" sz="2000" i="1" dirty="0"/>
              <a:t>I</a:t>
            </a:r>
            <a:r>
              <a:rPr lang="en-US" sz="2000" dirty="0" smtClean="0"/>
              <a:t> </a:t>
            </a:r>
            <a:r>
              <a:rPr lang="en-US" sz="2000" dirty="0" err="1"/>
              <a:t>เมื่อค่าติดตั้งถูกกำหนดจากโมเดลการถดถอยในจุดนั้น</a:t>
            </a:r>
            <a:r>
              <a:rPr lang="en-US" sz="2000" dirty="0"/>
              <a:t> </a:t>
            </a:r>
            <a:r>
              <a:rPr lang="en-US" sz="2000" i="1" dirty="0" err="1"/>
              <a:t>i</a:t>
            </a:r>
            <a:r>
              <a:rPr lang="en-US" sz="2000" dirty="0" smtClean="0"/>
              <a:t> </a:t>
            </a:r>
            <a:r>
              <a:rPr lang="en-US" sz="2000" dirty="0"/>
              <a:t>จะถูกลบออก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F50AFC5-9E17-4406-A4A3-C53E499DE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941444"/>
              </p:ext>
            </p:extLst>
          </p:nvPr>
        </p:nvGraphicFramePr>
        <p:xfrm>
          <a:off x="1839188" y="4763428"/>
          <a:ext cx="216376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name="Equation" r:id="rId3" imgW="2158920" imgH="685800" progId="Equation.DSMT4">
                  <p:embed/>
                </p:oleObj>
              </mc:Choice>
              <mc:Fallback>
                <p:oleObj name="Equation" r:id="rId3" imgW="215892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188" y="4763428"/>
                        <a:ext cx="2163762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1CF708F-A3D7-4E2E-8FB7-5EE65FAF61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489743"/>
              </p:ext>
            </p:extLst>
          </p:nvPr>
        </p:nvGraphicFramePr>
        <p:xfrm>
          <a:off x="4708087" y="4703898"/>
          <a:ext cx="55959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4" name="Equation" r:id="rId5" imgW="5600520" imgH="812520" progId="Equation.DSMT4">
                  <p:embed/>
                </p:oleObj>
              </mc:Choice>
              <mc:Fallback>
                <p:oleObj name="Equation" r:id="rId5" imgW="560052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087" y="4703898"/>
                        <a:ext cx="5595937" cy="8096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609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ผล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7D520-9C8A-4ADD-BA1E-29C47D7CE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865" y="4544965"/>
            <a:ext cx="5731764" cy="105460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Call: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lm</a:t>
            </a:r>
            <a:r>
              <a:rPr lang="en-US" dirty="0"/>
              <a:t>(formula = Viscosity ~ </a:t>
            </a:r>
            <a:r>
              <a:rPr lang="en-US" dirty="0" err="1"/>
              <a:t>Reaction.Temperature</a:t>
            </a:r>
            <a:r>
              <a:rPr lang="en-US" dirty="0"/>
              <a:t> + </a:t>
            </a:r>
            <a:r>
              <a:rPr lang="en-US" dirty="0" err="1"/>
              <a:t>Catalyst.Feed.Rate</a:t>
            </a:r>
            <a:r>
              <a:rPr lang="en-US" dirty="0"/>
              <a:t>, 	</a:t>
            </a:r>
            <a:r>
              <a:rPr lang="en-US" u="sng" dirty="0">
                <a:solidFill>
                  <a:srgbClr val="FF0000"/>
                </a:solidFill>
              </a:rPr>
              <a:t>Notes: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data = </a:t>
            </a:r>
            <a:r>
              <a:rPr lang="en-US" dirty="0" err="1"/>
              <a:t>ViscosityData</a:t>
            </a:r>
            <a:r>
              <a:rPr lang="en-US" dirty="0"/>
              <a:t>)					</a:t>
            </a:r>
            <a:r>
              <a:rPr lang="en-US" dirty="0">
                <a:solidFill>
                  <a:srgbClr val="0070C0"/>
                </a:solidFill>
              </a:rPr>
              <a:t>Total degree of freedom = 15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						</a:t>
            </a:r>
            <a:r>
              <a:rPr lang="en-US" dirty="0">
                <a:solidFill>
                  <a:srgbClr val="0070C0"/>
                </a:solidFill>
              </a:rPr>
              <a:t>Degree of freedom of Regression =2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Residuals:						</a:t>
            </a:r>
            <a:r>
              <a:rPr lang="en-US" dirty="0">
                <a:solidFill>
                  <a:srgbClr val="0070C0"/>
                </a:solidFill>
              </a:rPr>
              <a:t>Degree of freedom of Residual Error = 15-2 = 13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Min       1Q   Median       3Q      Max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-21.4972 -13.1978  -0.4736  10.5558  25.4299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Coefficients: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                             Estimate      Std. Error      t value      </a:t>
            </a:r>
            <a:r>
              <a:rPr lang="en-US" dirty="0" err="1"/>
              <a:t>Pr</a:t>
            </a:r>
            <a:r>
              <a:rPr lang="en-US" dirty="0"/>
              <a:t>(&gt;|t|)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(Intercept)                        1566.0778    61.5918        25.43       1.80e-12 ***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Reaction.Temperature</a:t>
            </a:r>
            <a:r>
              <a:rPr lang="en-US" dirty="0"/>
              <a:t>           7.6213      0.6184        12.32       1.52e-08 ***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Catalyst.Feed.Rate</a:t>
            </a:r>
            <a:r>
              <a:rPr lang="en-US" dirty="0"/>
              <a:t>                8.5848      2.4387          3.52       0.00376 **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---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Signif</a:t>
            </a:r>
            <a:r>
              <a:rPr lang="en-US" dirty="0"/>
              <a:t>. codes:  0 ‘***’ 0.001 ‘**’ 0.01 ‘*’ 0.05 ‘.’ 0.1 ‘ ’ 1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Residual standard error: 16.36 on 13 degrees of freedom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Multiple R-squared:  0.927,      Adjusted R-squared:  0.9157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F-statistic:  82.5 on 2 and 13 DF,  p-value: 4.1e-08	</a:t>
            </a:r>
          </a:p>
        </p:txBody>
      </p:sp>
    </p:spTree>
    <p:extLst>
      <p:ext uri="{BB962C8B-B14F-4D97-AF65-F5344CB8AC3E}">
        <p14:creationId xmlns:p14="http://schemas.microsoft.com/office/powerpoint/2010/main" val="188499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ทดสอบค่าสัมประสิทธิ์การถดถอยของแต่</a:t>
            </a:r>
            <a:r>
              <a:rPr lang="en-US" dirty="0" err="1" smtClean="0"/>
              <a:t>ละ</a:t>
            </a:r>
            <a:r>
              <a:rPr lang="th-TH" dirty="0" smtClean="0"/>
              <a:t>ตัวแปร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สมมติฐาน: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สถิติทดสอบ: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ซึ่งใน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</m:oMath>
                </a14:m>
                <a:r>
                  <a:rPr lang="en-US" dirty="0" smtClean="0"/>
                  <a:t> : </a:t>
                </a:r>
                <a:r>
                  <a:rPr lang="en-US" dirty="0" err="1"/>
                  <a:t>องค์ประกอบเส้นทแยงมุมของ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err="1" smtClean="0"/>
                  <a:t>สอดคล้องกับ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: </a:t>
                </a:r>
                <a:r>
                  <a:rPr lang="en-US" dirty="0"/>
                  <a:t>ข้อผิดพลาดมาตรฐาน (ส่วนเบี่ยงเบน) </a:t>
                </a:r>
                <a:r>
                  <a:rPr lang="en-US" dirty="0" err="1" smtClean="0"/>
                  <a:t>ของ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พื้นที่</a:t>
                </a:r>
                <a:r>
                  <a:rPr lang="en-US" dirty="0" err="1" smtClean="0"/>
                  <a:t>ปฏิเสธ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234" t="-1700" b="-1005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2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ทดสอบความมีประโยชน์ของรุ่น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916651"/>
              </a:xfrm>
              <a:ln w="19050"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สมมติฐาน: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อย่าง</a:t>
                </a:r>
                <a:r>
                  <a:rPr lang="en-US" dirty="0" err="1"/>
                  <a:t>น้อยหนึ่งครั้ง</a:t>
                </a:r>
                <a:r>
                  <a:rPr lang="en-US" dirty="0"/>
                  <a:t> </a:t>
                </a:r>
                <a:r>
                  <a:rPr lang="en-US" dirty="0" smtClean="0"/>
                  <a:t>j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สถิติทดสอบ: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err="1" smtClean="0"/>
                  <a:t>ซึ่ง</a:t>
                </a:r>
                <a:r>
                  <a:rPr lang="en-US" dirty="0" err="1"/>
                  <a:t>ใน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ส่วนที่</a:t>
                </a:r>
                <a:r>
                  <a:rPr lang="en-US" dirty="0" err="1" smtClean="0"/>
                  <a:t>ปฏิเสธ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916651"/>
              </a:xfrm>
              <a:blipFill rotWithShape="0">
                <a:blip r:embed="rId3"/>
                <a:stretch>
                  <a:fillRect l="-1410" t="-148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F6A6E60-68B1-4962-BBD3-C5EA367BF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05060"/>
              </p:ext>
            </p:extLst>
          </p:nvPr>
        </p:nvGraphicFramePr>
        <p:xfrm>
          <a:off x="1792288" y="4442331"/>
          <a:ext cx="2303349" cy="115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Equation" r:id="rId4" imgW="2552400" imgH="1269720" progId="Equation.DSMT4">
                  <p:embed/>
                </p:oleObj>
              </mc:Choice>
              <mc:Fallback>
                <p:oleObj name="Equation" r:id="rId4" imgW="2552400" imgH="1269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4442331"/>
                        <a:ext cx="2303349" cy="115095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0A264D3-9990-4684-B644-7D730044D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06430"/>
              </p:ext>
            </p:extLst>
          </p:nvPr>
        </p:nvGraphicFramePr>
        <p:xfrm>
          <a:off x="4639575" y="4428679"/>
          <a:ext cx="2585925" cy="1164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Equation" r:id="rId6" imgW="2831760" imgH="1269720" progId="Equation.DSMT4">
                  <p:embed/>
                </p:oleObj>
              </mc:Choice>
              <mc:Fallback>
                <p:oleObj name="Equation" r:id="rId6" imgW="2831760" imgH="1269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575" y="4428679"/>
                        <a:ext cx="2585925" cy="116460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CE5A771-1425-4FF2-ACCF-A5C39D6B6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635364"/>
              </p:ext>
            </p:extLst>
          </p:nvPr>
        </p:nvGraphicFramePr>
        <p:xfrm>
          <a:off x="7613250" y="4733656"/>
          <a:ext cx="3619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Equation" r:id="rId8" imgW="3619440" imgH="444240" progId="Equation.DSMT4">
                  <p:embed/>
                </p:oleObj>
              </mc:Choice>
              <mc:Fallback>
                <p:oleObj name="Equation" r:id="rId8" imgW="36194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250" y="4733656"/>
                        <a:ext cx="3619500" cy="4445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17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ค่าสัมประสิทธิ์การตัดสินใจ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i="1" dirty="0" err="1">
                    <a:solidFill>
                      <a:srgbClr val="FF0000"/>
                    </a:solidFill>
                  </a:rPr>
                  <a:t>ค่าสัมประสิทธิ์ของการ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ตัดสินใจ</a:t>
                </a:r>
                <a:r>
                  <a:rPr lang="th-TH" i="1" dirty="0" smtClean="0">
                    <a:solidFill>
                      <a:srgbClr val="FF0000"/>
                    </a:solidFill>
                  </a:rPr>
                  <a:t>พหุ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เป็น</a:t>
                </a:r>
                <a:r>
                  <a:rPr lang="en-US" dirty="0" err="1"/>
                  <a:t>การวัดจำนวนการลดลงของความแปรปรวนของ</a:t>
                </a:r>
                <a:r>
                  <a:rPr lang="en-US" dirty="0"/>
                  <a:t> </a:t>
                </a:r>
                <a:r>
                  <a:rPr lang="en-US" dirty="0" smtClean="0"/>
                  <a:t>y </a:t>
                </a:r>
                <a:r>
                  <a:rPr lang="en-US" dirty="0" err="1" smtClean="0"/>
                  <a:t>ได้รับ</a:t>
                </a:r>
                <a:r>
                  <a:rPr lang="en-US" dirty="0" err="1"/>
                  <a:t>โดยใช้ตัว</a:t>
                </a:r>
                <a:r>
                  <a:rPr lang="en-US" dirty="0" err="1" smtClean="0"/>
                  <a:t>แปร</a:t>
                </a:r>
                <a:r>
                  <a:rPr lang="th-TH" dirty="0" smtClean="0"/>
                  <a:t>ถดถอย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u="sng" dirty="0" smtClean="0"/>
                  <a:t>จุดด้อย</a:t>
                </a:r>
                <a:r>
                  <a:rPr lang="en-US" dirty="0" smtClean="0"/>
                  <a:t>: </a:t>
                </a:r>
                <a:r>
                  <a:rPr lang="en-US" dirty="0"/>
                  <a:t>การเพิ่มตัวแปรให้กับโมเดลจะ </a:t>
                </a:r>
                <a:r>
                  <a:rPr lang="en-US" dirty="0" err="1">
                    <a:solidFill>
                      <a:srgbClr val="0070C0"/>
                    </a:solidFill>
                  </a:rPr>
                  <a:t>เพิ่มขึ้นเสมอ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ไม่</a:t>
                </a:r>
                <a:r>
                  <a:rPr lang="en-US" dirty="0" err="1"/>
                  <a:t>ว่าตัวแปรนี้จะสำคัญหรือไม่ก็ตาม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586" t="-708" r="-64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8966B19-C6B9-41FD-99A7-A1AF87E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84C21F5-3A76-49FC-BEA5-BF464A9F4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920394"/>
              </p:ext>
            </p:extLst>
          </p:nvPr>
        </p:nvGraphicFramePr>
        <p:xfrm>
          <a:off x="4533900" y="2433641"/>
          <a:ext cx="25733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4" imgW="2577960" imgH="863280" progId="Equation.DSMT4">
                  <p:embed/>
                </p:oleObj>
              </mc:Choice>
              <mc:Fallback>
                <p:oleObj name="Equation" r:id="rId4" imgW="257796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433641"/>
                        <a:ext cx="2573338" cy="8683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531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ค่าสัมประสิทธิ์การตัดสินใจ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ค่าสัมประสิทธิ์ที่ปรับได้จากการหาค่าหลายค่า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การเพิ่มตัวแปรที่ไม่จำเป็นมักจะลดลง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แตกต่างกันมากระหว่าง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และ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เป็นตัวบ่งชี้ของ </a:t>
                </a:r>
                <a:r>
                  <a:rPr lang="en-US" dirty="0">
                    <a:solidFill>
                      <a:srgbClr val="0070C0"/>
                    </a:solidFill>
                  </a:rPr>
                  <a:t>เงื่อนไขที่ไม่สำคัญ </a:t>
                </a:r>
                <a:r>
                  <a:rPr lang="en-US" dirty="0"/>
                  <a:t>รวมอยู่ในรูปแบบ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998" t="-850" r="-646" b="-184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8966B19-C6B9-41FD-99A7-A1AF87E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72F87BC-BD5E-42A4-92D1-F5C4B27A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C64813E-C914-43F2-BFC0-F0D237055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886948"/>
              </p:ext>
            </p:extLst>
          </p:nvPr>
        </p:nvGraphicFramePr>
        <p:xfrm>
          <a:off x="3008313" y="2582863"/>
          <a:ext cx="61769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Equation" r:id="rId4" imgW="6172200" imgH="1028520" progId="Equation.DSMT4">
                  <p:embed/>
                </p:oleObj>
              </mc:Choice>
              <mc:Fallback>
                <p:oleObj name="Equation" r:id="rId4" imgW="6172200" imgH="1028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2582863"/>
                        <a:ext cx="6176962" cy="10287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496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ค่าสัมประสิทธิ์การตัดสินใจ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i="1" dirty="0">
                    <a:solidFill>
                      <a:srgbClr val="FF0000"/>
                    </a:solidFill>
                  </a:rPr>
                  <a:t>สัมประสิทธิ์การทำนายของการตัดสินใจหลายทาง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𝑃𝑟𝑒𝑑𝑖𝑐𝑡𝑖𝑜𝑛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: การวัดความสามารถในการทำนายโดยรวมของตัวแบบ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ตัวอย่าง</a:t>
                </a:r>
                <a:r>
                  <a:rPr lang="en-US" dirty="0"/>
                  <a:t>: พิจารณาการทดสอบความหนืดของพอลิเมอร์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PRESS</a:t>
                </a:r>
                <a:r>
                  <a:rPr lang="en-US" dirty="0"/>
                  <a:t> = 5207.9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𝑃𝑟𝑒𝑑𝑖𝑐𝑡𝑖𝑜𝑛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𝐏𝐑𝐄𝐒𝐒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5207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47635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89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โมเดลอธิบายเกี่ยวกับ 89% ของความแปรปรวนในการทำนายการสังเกตใหม่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586" t="-1983" b="-198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8966B19-C6B9-41FD-99A7-A1AF87E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72F87BC-BD5E-42A4-92D1-F5C4B27A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6C743D1-72EA-470C-9D93-B1A9CBA5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1BFAF0C-FF2E-4DEF-9967-0F25E772B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90064"/>
              </p:ext>
            </p:extLst>
          </p:nvPr>
        </p:nvGraphicFramePr>
        <p:xfrm>
          <a:off x="4989513" y="2351088"/>
          <a:ext cx="26622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4" imgW="2666880" imgH="799920" progId="Equation.DSMT4">
                  <p:embed/>
                </p:oleObj>
              </mc:Choice>
              <mc:Fallback>
                <p:oleObj name="Equation" r:id="rId4" imgW="2666880" imgH="799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2351088"/>
                        <a:ext cx="2662237" cy="8048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04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ขั้นตอนการทดสอบสำหรับการขาดพอดี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ln w="19050"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100" b="1" dirty="0" smtClean="0">
                    <a:solidFill>
                      <a:srgbClr val="0070C0"/>
                    </a:solidFill>
                  </a:rPr>
                  <a:t>ขั้นตอนที่ 1.</a:t>
                </a:r>
                <a:r>
                  <a:rPr lang="en-US" sz="3100" dirty="0"/>
                  <a:t> แบ่งผลรวมข้อผิดพลาดของสแควร์ออกเป็นสององค์ประกอบตาม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1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100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1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100" dirty="0"/>
                  <a:t>: </a:t>
                </a:r>
                <a:r>
                  <a:rPr lang="en-US" sz="3100" dirty="0" err="1"/>
                  <a:t>jth</a:t>
                </a:r>
                <a:r>
                  <a:rPr lang="en-US" sz="3100" dirty="0"/>
                  <a:t> </a:t>
                </a:r>
                <a:r>
                  <a:rPr lang="en-US" sz="3100" dirty="0" err="1"/>
                  <a:t>การสังเกตการตอบสนอง</a:t>
                </a:r>
                <a:r>
                  <a:rPr lang="en-US" sz="3100" dirty="0" err="1" smtClean="0"/>
                  <a:t>ที่</a:t>
                </a:r>
                <a:r>
                  <a:rPr lang="en-US" sz="3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1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1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100" dirty="0"/>
                  <a:t>จำนวนการสังเกตทั้งหมด:</a:t>
                </a:r>
                <a14:m>
                  <m:oMath xmlns:m="http://schemas.openxmlformats.org/officeDocument/2006/math">
                    <m:r>
                      <a:rPr lang="en-US" sz="31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1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31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100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sz="3100" dirty="0"/>
                  <a:t> </a:t>
                </a:r>
                <a:r>
                  <a:rPr lang="en-US" sz="3100" dirty="0" err="1"/>
                  <a:t>ผลรวมของกำลังสองเนื่องจาก</a:t>
                </a:r>
                <a:r>
                  <a:rPr lang="en-US" sz="3100" dirty="0"/>
                  <a:t> </a:t>
                </a:r>
                <a:r>
                  <a:rPr lang="en-US" sz="3100" i="1" dirty="0" err="1" smtClean="0">
                    <a:solidFill>
                      <a:srgbClr val="FF0000"/>
                    </a:solidFill>
                  </a:rPr>
                  <a:t>ข้อผิดพลาด</a:t>
                </a:r>
                <a:r>
                  <a:rPr lang="en-US" sz="3100" dirty="0" smtClean="0"/>
                  <a:t>:</a:t>
                </a:r>
                <a:endParaRPr lang="en-US" sz="31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100" dirty="0"/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US" sz="3100" dirty="0"/>
                  <a:t> ผลรวมของกำลังสองเนื่องจาก </a:t>
                </a:r>
                <a:r>
                  <a:rPr lang="en-US" sz="3100" i="1" dirty="0">
                    <a:solidFill>
                      <a:srgbClr val="FF0000"/>
                    </a:solidFill>
                  </a:rPr>
                  <a:t>ขาดความพอดี</a:t>
                </a:r>
                <a:r>
                  <a:rPr lang="en-US" sz="3100" dirty="0"/>
                  <a:t>: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116" t="-155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8966B19-C6B9-41FD-99A7-A1AF87E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72F87BC-BD5E-42A4-92D1-F5C4B27A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6C743D1-72EA-470C-9D93-B1A9CBA5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3B11E95-FC0F-4604-8A73-B896D303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E8F3FF3-07D8-4DE6-9D69-CCC4D0910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369232"/>
              </p:ext>
            </p:extLst>
          </p:nvPr>
        </p:nvGraphicFramePr>
        <p:xfrm>
          <a:off x="6453187" y="4115740"/>
          <a:ext cx="28321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8" name="Equation" r:id="rId4" imgW="2831760" imgH="850680" progId="Equation.DSMT4">
                  <p:embed/>
                </p:oleObj>
              </mc:Choice>
              <mc:Fallback>
                <p:oleObj name="Equation" r:id="rId4" imgW="2831760" imgH="850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7" y="4115740"/>
                        <a:ext cx="2832100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4">
            <a:extLst>
              <a:ext uri="{FF2B5EF4-FFF2-40B4-BE49-F238E27FC236}">
                <a16:creationId xmlns:a16="http://schemas.microsoft.com/office/drawing/2014/main" id="{FEDD0FAF-93B7-49BD-A8D8-6B1F30652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7C5902F-26F4-4EEE-A7E9-2BB1FA97E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317142"/>
              </p:ext>
            </p:extLst>
          </p:nvPr>
        </p:nvGraphicFramePr>
        <p:xfrm>
          <a:off x="6473825" y="4976765"/>
          <a:ext cx="28114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9" name="Equation" r:id="rId6" imgW="2806560" imgH="787320" progId="Equation.DSMT4">
                  <p:embed/>
                </p:oleObj>
              </mc:Choice>
              <mc:Fallback>
                <p:oleObj name="Equation" r:id="rId6" imgW="2806560" imgH="787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5" y="4976765"/>
                        <a:ext cx="2811462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6">
            <a:extLst>
              <a:ext uri="{FF2B5EF4-FFF2-40B4-BE49-F238E27FC236}">
                <a16:creationId xmlns:a16="http://schemas.microsoft.com/office/drawing/2014/main" id="{E59142F4-4F68-44A0-B586-EDD4E6AF7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F6FB2E7-63ED-4BEB-872C-890CEB052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015939"/>
              </p:ext>
            </p:extLst>
          </p:nvPr>
        </p:nvGraphicFramePr>
        <p:xfrm>
          <a:off x="2744788" y="2189822"/>
          <a:ext cx="69643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0" name="Equation" r:id="rId8" imgW="6959520" imgH="850680" progId="Equation.DSMT4">
                  <p:embed/>
                </p:oleObj>
              </mc:Choice>
              <mc:Fallback>
                <p:oleObj name="Equation" r:id="rId8" imgW="6959520" imgH="850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2189822"/>
                        <a:ext cx="6964362" cy="8556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411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ขั้นตอนการทดสอบสำหรับการ</a:t>
            </a:r>
            <a:r>
              <a:rPr lang="en-US" dirty="0" err="1" smtClean="0"/>
              <a:t>ขาด</a:t>
            </a:r>
            <a:r>
              <a:rPr lang="th-TH" dirty="0" smtClean="0"/>
              <a:t>ความ</a:t>
            </a:r>
            <a:r>
              <a:rPr lang="en-US" dirty="0" err="1" smtClean="0"/>
              <a:t>พอดี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ขั้นตอนที่ 2.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คำนวณสถิติการทดสอบ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ขั้นตอนที่ 3 </a:t>
            </a:r>
            <a:r>
              <a:rPr lang="en-US" dirty="0"/>
              <a:t>มีหลักฐานที่ชัดเจนว่าไม่มีความพอดีคือ </a:t>
            </a:r>
            <a:r>
              <a:rPr lang="en-US" i="1" dirty="0" err="1">
                <a:solidFill>
                  <a:srgbClr val="00B050"/>
                </a:solidFill>
              </a:rPr>
              <a:t>ฟังก์ชันการถดถอยไม่เชิง</a:t>
            </a:r>
            <a:r>
              <a:rPr lang="en-US" i="1" dirty="0" err="1" smtClean="0">
                <a:solidFill>
                  <a:srgbClr val="00B050"/>
                </a:solidFill>
              </a:rPr>
              <a:t>เส้น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/>
              <a:t>ถ้า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C615E3-4582-4C2A-8936-E5609216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857F59B-C70C-43F8-8D82-1FA4218A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C926E0E-E67A-4874-A71B-861CB578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39D4446-7C23-4BD9-8BEE-3B76A90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1B9F519-D4BF-42A0-9206-1E75297D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002FBC0-98DB-4E99-A0B2-52CC23D7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4235E86-E096-4F88-9A6F-06078823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71BBE5-AE3D-4388-8FA3-F80075C5F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9B93A79-42FD-4079-B8CA-FBE7A2B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12362A6-3BDE-46CF-9E60-E972ADD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8966B19-C6B9-41FD-99A7-A1AF87E9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72F87BC-BD5E-42A4-92D1-F5C4B27A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6C743D1-72EA-470C-9D93-B1A9CBA5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3B11E95-FC0F-4604-8A73-B896D303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FEDD0FAF-93B7-49BD-A8D8-6B1F30652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E59142F4-4F68-44A0-B586-EDD4E6AF7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5483CC32-FF68-44C3-8C12-B991E333E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000B881-91A4-4B63-9331-E9DE6B7EB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6129"/>
              </p:ext>
            </p:extLst>
          </p:nvPr>
        </p:nvGraphicFramePr>
        <p:xfrm>
          <a:off x="3987800" y="2522542"/>
          <a:ext cx="42164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7" name="Equation" r:id="rId3" imgW="4216320" imgH="1015920" progId="Equation.DSMT4">
                  <p:embed/>
                </p:oleObj>
              </mc:Choice>
              <mc:Fallback>
                <p:oleObj name="Equation" r:id="rId3" imgW="4216320" imgH="1015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2522542"/>
                        <a:ext cx="4216400" cy="10207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4">
            <a:extLst>
              <a:ext uri="{FF2B5EF4-FFF2-40B4-BE49-F238E27FC236}">
                <a16:creationId xmlns:a16="http://schemas.microsoft.com/office/drawing/2014/main" id="{192B1972-7B73-4AF8-A18D-56189F096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924FEB6-3A65-40FC-ABF7-8CA998641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833810"/>
              </p:ext>
            </p:extLst>
          </p:nvPr>
        </p:nvGraphicFramePr>
        <p:xfrm>
          <a:off x="5095875" y="5097461"/>
          <a:ext cx="20018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Equation" r:id="rId5" imgW="2006280" imgH="469800" progId="Equation.DSMT4">
                  <p:embed/>
                </p:oleObj>
              </mc:Choice>
              <mc:Fallback>
                <p:oleObj name="Equation" r:id="rId5" imgW="20062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5097461"/>
                        <a:ext cx="2001838" cy="4746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23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บทนำ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dirty="0">
                    <a:solidFill>
                      <a:srgbClr val="0070C0"/>
                    </a:solidFill>
                  </a:rPr>
                  <a:t>การวิเคราะห์การถดถอย</a:t>
                </a:r>
                <a:r>
                  <a:rPr lang="en-US" dirty="0"/>
                  <a:t> เป็นกระบวนการสร้างแบบจำลองทางคณิตศาสตร์หรือฟังก์ชั่นที่สามารถใช้ในการทำนายหรือกำหนดตัวแปรหนึ่งโดยตัวแปรอื่น ๆ </a:t>
                </a:r>
              </a:p>
              <a:p>
                <a:pPr algn="just"/>
                <a:r>
                  <a:rPr lang="en-US" dirty="0"/>
                  <a:t>ใช้สำหรับการทำนายการเพิ่มประสิทธิภาพกระบวนการหรือการควบคุมกระบวนการ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ตัวแปร:</a:t>
                </a:r>
              </a:p>
              <a:p>
                <a:pPr marL="0" indent="0" algn="just">
                  <a:buNone/>
                </a:pPr>
                <a:r>
                  <a:rPr lang="en-US" dirty="0" err="1">
                    <a:solidFill>
                      <a:srgbClr val="FF0000"/>
                    </a:solidFill>
                  </a:rPr>
                  <a:t>ตัว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แปร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ตาม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หรือ</a:t>
                </a:r>
                <a:r>
                  <a:rPr lang="en-US" dirty="0" err="1">
                    <a:solidFill>
                      <a:srgbClr val="FF0000"/>
                    </a:solidFill>
                  </a:rPr>
                  <a:t>การ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ตอบสนอง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dirty="0"/>
                  <a:t>ตัวแปรที่จะคาดการณ์มักจะแสดงโดย y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err="1">
                    <a:solidFill>
                      <a:srgbClr val="FF0000"/>
                    </a:solidFill>
                  </a:rPr>
                  <a:t>ตัว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แปร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ต้นหรือ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อิสระ</a:t>
                </a:r>
                <a:r>
                  <a:rPr lang="en-US" dirty="0" err="1">
                    <a:solidFill>
                      <a:srgbClr val="FF0000"/>
                    </a:solidFill>
                  </a:rPr>
                  <a:t>หรือการถดถอย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dirty="0"/>
                  <a:t>ตัวแปรทำนายหรืออธิบาย: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821" t="-5241" r="-1763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การถดถอยเชิงเส้น / แบบจำลองการถดถอยเชิงเส้นแบบหลายจุด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การถดถอยเชิงเส้น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รูปแบบปกติของแบบจำลองการถดถอยเชิงเส้นหลายรูปแบบ: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8EB3C4C-3772-4537-BB12-61A8E3899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170678"/>
              </p:ext>
            </p:extLst>
          </p:nvPr>
        </p:nvGraphicFramePr>
        <p:xfrm>
          <a:off x="4608513" y="2647950"/>
          <a:ext cx="23447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3" imgW="2349360" imgH="431640" progId="Equation.DSMT4">
                  <p:embed/>
                </p:oleObj>
              </mc:Choice>
              <mc:Fallback>
                <p:oleObj name="Equation" r:id="rId3" imgW="23493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2647950"/>
                        <a:ext cx="2344737" cy="4270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63FA480-8040-4ED8-9C33-137CBB692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57376"/>
              </p:ext>
            </p:extLst>
          </p:nvPr>
        </p:nvGraphicFramePr>
        <p:xfrm>
          <a:off x="3351213" y="4271963"/>
          <a:ext cx="4857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5" imgW="4851360" imgH="431640" progId="Equation.DSMT4">
                  <p:embed/>
                </p:oleObj>
              </mc:Choice>
              <mc:Fallback>
                <p:oleObj name="Equation" r:id="rId5" imgW="48513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4271963"/>
                        <a:ext cx="4857750" cy="4270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0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การถดถอยเชิงเส้น / </a:t>
            </a:r>
            <a:r>
              <a:rPr lang="en-US" dirty="0" err="1"/>
              <a:t>แบบจำลองการถดถอยเชิง</a:t>
            </a:r>
            <a:r>
              <a:rPr lang="en-US" dirty="0" err="1" smtClean="0"/>
              <a:t>เส้น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err="1" smtClean="0"/>
              <a:t>แบบ</a:t>
            </a:r>
            <a:r>
              <a:rPr lang="en-US" dirty="0" err="1"/>
              <a:t>หลายจุด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u="sng" dirty="0">
                <a:solidFill>
                  <a:srgbClr val="0070C0"/>
                </a:solidFill>
              </a:rPr>
              <a:t>รูปแบบอื่น ๆ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(รูปแบบการสั่งซื้อครั้งแรกกับคำที่มีปฏิสัมพันธ์)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(แบบจำลองการตอบสนองลำดับที่สอง)</a:t>
            </a:r>
          </a:p>
          <a:p>
            <a:pPr marL="0" indent="0" algn="just">
              <a:buNone/>
            </a:pPr>
            <a:endParaRPr lang="en-US" dirty="0"/>
          </a:p>
          <a:p>
            <a:r>
              <a:rPr lang="en-US" dirty="0"/>
              <a:t>ตัวแบบการถดถอยเชิงเส้น: แบบจำลองที่เป็นเส้นตรงในพารามิเตอร์โดยไม่คำนึงถึงรูปร่างของพื้นผิวการตอบสนองที่สร้างขึ้น</a:t>
            </a:r>
          </a:p>
          <a:p>
            <a:pPr algn="just"/>
            <a:r>
              <a:rPr lang="en-US" dirty="0"/>
              <a:t>การติดตั้งแบบจำลอง: ประเมินพารามิเตอร์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6629AF7-2063-4340-8689-7969FA5A2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94002"/>
              </p:ext>
            </p:extLst>
          </p:nvPr>
        </p:nvGraphicFramePr>
        <p:xfrm>
          <a:off x="4167188" y="2073275"/>
          <a:ext cx="43053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Equation" r:id="rId3" imgW="4305240" imgH="393480" progId="Equation.DSMT4">
                  <p:embed/>
                </p:oleObj>
              </mc:Choice>
              <mc:Fallback>
                <p:oleObj name="Equation" r:id="rId3" imgW="43052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2073275"/>
                        <a:ext cx="4305300" cy="3889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5D243EF-3A6F-4E0B-B1C9-7B8ADB3C7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194439"/>
              </p:ext>
            </p:extLst>
          </p:nvPr>
        </p:nvGraphicFramePr>
        <p:xfrm>
          <a:off x="3163888" y="3321054"/>
          <a:ext cx="6311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Equation" r:id="rId5" imgW="6311880" imgH="444240" progId="Equation.DSMT4">
                  <p:embed/>
                </p:oleObj>
              </mc:Choice>
              <mc:Fallback>
                <p:oleObj name="Equation" r:id="rId5" imgW="631188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3321054"/>
                        <a:ext cx="6311900" cy="4445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66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วิธี</a:t>
            </a:r>
            <a:r>
              <a:rPr lang="th-TH" dirty="0" err="1"/>
              <a:t>กําลัง</a:t>
            </a:r>
            <a:r>
              <a:rPr lang="th-TH" dirty="0"/>
              <a:t>สองน้อย</a:t>
            </a:r>
            <a:r>
              <a:rPr lang="th-TH" dirty="0" smtClean="0"/>
              <a:t>ที่สุด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สมมติว่าเรามี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การสังเกตตัวแปรตอบกลับ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err="1"/>
                  <a:t>สำหรับการสังเกตการตอบสนองแต่ละ</a:t>
                </a:r>
                <a:r>
                  <a:rPr lang="en-US" dirty="0" err="1" smtClean="0"/>
                  <a:t>ครั้ง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เรา</a:t>
                </a:r>
                <a:r>
                  <a:rPr lang="en-US" dirty="0" err="1"/>
                  <a:t>มีข้อสังเกตที่สอดคล้องกัน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สำหรับ</a:t>
                </a:r>
                <a:r>
                  <a:rPr lang="en-US" dirty="0" err="1"/>
                  <a:t>ตัวแปร</a:t>
                </a:r>
                <a:r>
                  <a:rPr lang="en-US" dirty="0"/>
                  <a:t> </a:t>
                </a:r>
                <a:r>
                  <a:rPr lang="en-US" dirty="0" err="1" smtClean="0"/>
                  <a:t>regressor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การสันนิษฐาน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คำผิดพลาดในโมเดลมี: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𝑉𝐴𝑅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เป็นตัวแปรสุ่มที่ไม่เกี่ยวข้อง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234" t="-1700" b="-170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F4B10D0-E561-4461-9142-02F744CFA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99544"/>
              </p:ext>
            </p:extLst>
          </p:nvPr>
        </p:nvGraphicFramePr>
        <p:xfrm>
          <a:off x="3001168" y="3635375"/>
          <a:ext cx="61896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4" imgW="6184800" imgH="774360" progId="Equation.DSMT4">
                  <p:embed/>
                </p:oleObj>
              </mc:Choice>
              <mc:Fallback>
                <p:oleObj name="Equation" r:id="rId4" imgW="618480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168" y="3635375"/>
                        <a:ext cx="6189663" cy="7699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71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</a:t>
            </a:r>
            <a:r>
              <a:rPr lang="th-TH" dirty="0" err="1"/>
              <a:t>กําลัง</a:t>
            </a:r>
            <a:r>
              <a:rPr lang="th-TH" dirty="0"/>
              <a:t>สองน้อยที่สุด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>
                    <a:solidFill>
                      <a:srgbClr val="FF0000"/>
                    </a:solidFill>
                  </a:rPr>
                  <a:t>วิธีกำลังสองน้อยที่สุด: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เลือก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s เพื่อลดฟังก์ชั่นกำลังสองน้อยที่สุดซึ่งเป็นผลรวมของกำลังสองของข้อผิดพลาด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ฟังก์ชั่นสแควร์น้อยที่สุด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2966F2-7FD6-4887-AC35-8DE8EDC2A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531427"/>
              </p:ext>
            </p:extLst>
          </p:nvPr>
        </p:nvGraphicFramePr>
        <p:xfrm>
          <a:off x="3606800" y="4641845"/>
          <a:ext cx="49784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4" imgW="4978080" imgH="1130040" progId="Equation.DSMT4">
                  <p:embed/>
                </p:oleObj>
              </mc:Choice>
              <mc:Fallback>
                <p:oleObj name="Equation" r:id="rId4" imgW="4978080" imgH="1130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641845"/>
                        <a:ext cx="4978400" cy="1136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10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</a:t>
            </a:r>
            <a:r>
              <a:rPr lang="th-TH" dirty="0" err="1"/>
              <a:t>กําลัง</a:t>
            </a:r>
            <a:r>
              <a:rPr lang="th-TH" dirty="0"/>
              <a:t>สองน้อยที่สุด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 สมการปกติน้อยที่สุดของสแควร์:  สมการ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u="sng" dirty="0">
                    <a:solidFill>
                      <a:srgbClr val="0070C0"/>
                    </a:solidFill>
                  </a:rPr>
                  <a:t>การแก้ไขปัญหา</a:t>
                </a:r>
                <a:r>
                  <a:rPr lang="en-US" dirty="0"/>
                  <a:t>: ตัวประมาณกำลังสองน้อยที่สุดของสัมประสิทธิ์การถดถอย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234" t="-3824" b="-99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D438345-1136-4CB4-98BF-CCB72C686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75970"/>
              </p:ext>
            </p:extLst>
          </p:nvPr>
        </p:nvGraphicFramePr>
        <p:xfrm>
          <a:off x="3071812" y="2317751"/>
          <a:ext cx="6048375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4" imgW="6045120" imgH="2539800" progId="Equation.DSMT4">
                  <p:embed/>
                </p:oleObj>
              </mc:Choice>
              <mc:Fallback>
                <p:oleObj name="Equation" r:id="rId4" imgW="6045120" imgH="25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2" y="2317751"/>
                        <a:ext cx="6048375" cy="253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48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</a:t>
            </a:r>
            <a:r>
              <a:rPr lang="th-TH" dirty="0" err="1"/>
              <a:t>กําลัง</a:t>
            </a:r>
            <a:r>
              <a:rPr lang="th-TH" dirty="0"/>
              <a:t>สองน้อยที่สุด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>
                <a:solidFill>
                  <a:srgbClr val="0070C0"/>
                </a:solidFill>
              </a:rPr>
              <a:t>แบบฟอร์มเมทริกซ์</a:t>
            </a:r>
          </a:p>
          <a:p>
            <a:pPr marL="0" indent="0" algn="just">
              <a:buNone/>
            </a:pPr>
            <a:r>
              <a:rPr lang="en-US" dirty="0"/>
              <a:t>รูปแบบการถดถอย:	</a:t>
            </a:r>
            <a:endParaRPr lang="en-US" b="1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F3F66E0-F10E-4B54-AEFE-579D4486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FDDD2-C793-4CCA-A4C9-71E61A89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7141C12-0EA0-4A1D-A93D-CFCDE754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8E27110-B4A0-4B09-8207-EB5DB098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9612F9-CBED-42B9-8A11-ADDD4A3A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61FCD-634E-4825-B572-7A73C273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256AF7-3A3B-4A15-9395-4C27F2F6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0888BA-C6C5-4346-A8C7-5D9E0E83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52" y="3670300"/>
            <a:ext cx="10251248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8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681</Words>
  <Application>Microsoft Office PowerPoint</Application>
  <PresentationFormat>Widescreen</PresentationFormat>
  <Paragraphs>297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Document</vt:lpstr>
      <vt:lpstr>PowerPoint Presentation</vt:lpstr>
      <vt:lpstr>PowerPoint Presentation</vt:lpstr>
      <vt:lpstr>บทนำ</vt:lpstr>
      <vt:lpstr>การถดถอยเชิงเส้น / แบบจำลองการถดถอยเชิงเส้นแบบหลายจุด</vt:lpstr>
      <vt:lpstr>การถดถอยเชิงเส้น / แบบจำลองการถดถอยเชิงเส้น แบบหลายจุด</vt:lpstr>
      <vt:lpstr>วิธีกําลังสองน้อยที่สุด</vt:lpstr>
      <vt:lpstr>วิธีกําลังสองน้อยที่สุด</vt:lpstr>
      <vt:lpstr>วิธีกําลังสองน้อยที่สุด</vt:lpstr>
      <vt:lpstr>วิธีกําลังสองน้อยที่สุด</vt:lpstr>
      <vt:lpstr>วิธีกําลังสองน้อยที่สุด</vt:lpstr>
      <vt:lpstr>การวิเคราะห์เศษตกค้าง (Residual)</vt:lpstr>
      <vt:lpstr>การวิเคราะห์เศษตกค้าง (Residual)</vt:lpstr>
      <vt:lpstr>การวิเคราะห์เศษตกค้าง (Residual)</vt:lpstr>
      <vt:lpstr>การวิเคราะห์เศษตกค้าง (Residual)</vt:lpstr>
      <vt:lpstr>การวิเคราะห์เศษตกค้าง (Residual)</vt:lpstr>
      <vt:lpstr>การวิเคราะห์เศษตกค้าง (Residual)</vt:lpstr>
      <vt:lpstr>การวิเคราะห์เศษตกค้าง (Residual)</vt:lpstr>
      <vt:lpstr>การวิเคราะห์เศษตกค้าง (Residual)</vt:lpstr>
      <vt:lpstr>การวิเคราะห์เศษตกค้าง (Residual)</vt:lpstr>
      <vt:lpstr>การวิเคราะห์เศษตกค้าง (Residual)</vt:lpstr>
      <vt:lpstr>ผล</vt:lpstr>
      <vt:lpstr>ทดสอบค่าสัมประสิทธิ์การถดถอยของแต่ละตัวแปร</vt:lpstr>
      <vt:lpstr>ทดสอบความมีประโยชน์ของรุ่น</vt:lpstr>
      <vt:lpstr>ค่าสัมประสิทธิ์การตัดสินใจ</vt:lpstr>
      <vt:lpstr>ค่าสัมประสิทธิ์การตัดสินใจ</vt:lpstr>
      <vt:lpstr>ค่าสัมประสิทธิ์การตัดสินใจ</vt:lpstr>
      <vt:lpstr>ขั้นตอนการทดสอบสำหรับการขาดพอดี</vt:lpstr>
      <vt:lpstr>ขั้นตอนการทดสอบสำหรับการขาดความพอดี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2119519</cp:lastModifiedBy>
  <cp:revision>66</cp:revision>
  <dcterms:created xsi:type="dcterms:W3CDTF">2019-10-02T07:34:54Z</dcterms:created>
  <dcterms:modified xsi:type="dcterms:W3CDTF">2020-07-05T14:17:59Z</dcterms:modified>
</cp:coreProperties>
</file>