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discovery/predictive-analytics.html" TargetMode="External"/><Relationship Id="rId2" Type="http://schemas.openxmlformats.org/officeDocument/2006/relationships/hyperlink" Target="https://www.datapine.com/data-visualization-t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th-TH" sz="2700" dirty="0" err="1" smtClean="0">
                <a:solidFill>
                  <a:srgbClr val="FF0000"/>
                </a:solidFill>
              </a:rPr>
              <a:t>แดช</a:t>
            </a:r>
            <a:r>
              <a:rPr lang="th-TH" sz="2700" dirty="0" smtClean="0">
                <a:solidFill>
                  <a:srgbClr val="FF0000"/>
                </a:solidFill>
              </a:rPr>
              <a:t>บอร์ดข้อมูล</a:t>
            </a:r>
            <a:r>
              <a:rPr lang="en-US" sz="2700" dirty="0" err="1" smtClean="0">
                <a:solidFill>
                  <a:srgbClr val="FF0000"/>
                </a:solidFill>
              </a:rPr>
              <a:t>การ</a:t>
            </a:r>
            <a:r>
              <a:rPr lang="en-US" sz="2700" dirty="0" err="1">
                <a:solidFill>
                  <a:srgbClr val="FF0000"/>
                </a:solidFill>
              </a:rPr>
              <a:t>วิเคราะห์เว็บ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ell phone  Description automatically generated">
            <a:extLst>
              <a:ext uri="{FF2B5EF4-FFF2-40B4-BE49-F238E27FC236}">
                <a16:creationId xmlns:a16="http://schemas.microsoft.com/office/drawing/2014/main" id="{1DCD8BAD-DAE7-45D9-A021-DD624D7E6D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13" y="1661846"/>
            <a:ext cx="6315000" cy="43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 err="1">
                <a:solidFill>
                  <a:srgbClr val="FF0000"/>
                </a:solidFill>
              </a:rPr>
              <a:t>แดชบอร์ดการ</a:t>
            </a:r>
            <a:r>
              <a:rPr lang="en-US" sz="2700" dirty="0" err="1" smtClean="0">
                <a:solidFill>
                  <a:srgbClr val="FF0000"/>
                </a:solidFill>
              </a:rPr>
              <a:t>ผลิต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 shot of a computer  Description automatically generated">
            <a:extLst>
              <a:ext uri="{FF2B5EF4-FFF2-40B4-BE49-F238E27FC236}">
                <a16:creationId xmlns:a16="http://schemas.microsoft.com/office/drawing/2014/main" id="{539D3865-5D5A-4EB8-B947-609B01AFA4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2" y="1592494"/>
            <a:ext cx="5901453" cy="44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แดชบอร์ดการขนส่งโลจิสติก</a:t>
            </a:r>
          </a:p>
        </p:txBody>
      </p:sp>
      <p:pic>
        <p:nvPicPr>
          <p:cNvPr id="6" name="Content Placeholder 5" descr="A screenshot of a cell phone  Description automatically generated">
            <a:extLst>
              <a:ext uri="{FF2B5EF4-FFF2-40B4-BE49-F238E27FC236}">
                <a16:creationId xmlns:a16="http://schemas.microsoft.com/office/drawing/2014/main" id="{12A03CFF-C46C-47C3-948C-6B326E7447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7" y="1560301"/>
            <a:ext cx="5973912" cy="45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แดชบอร์ดการจัดการเงินสด</a:t>
            </a:r>
          </a:p>
        </p:txBody>
      </p:sp>
      <p:pic>
        <p:nvPicPr>
          <p:cNvPr id="7" name="Content Placeholder 6" descr="A screenshot of a cell phone  Description automatically generated">
            <a:extLst>
              <a:ext uri="{FF2B5EF4-FFF2-40B4-BE49-F238E27FC236}">
                <a16:creationId xmlns:a16="http://schemas.microsoft.com/office/drawing/2014/main" id="{4B3CAD6C-4E2E-467E-AF20-D6EA82EDF4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2" y="1539752"/>
            <a:ext cx="5936679" cy="45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th-TH" sz="2700" dirty="0" err="1" smtClean="0">
                <a:solidFill>
                  <a:srgbClr val="FF0000"/>
                </a:solidFill>
              </a:rPr>
              <a:t>แดช</a:t>
            </a:r>
            <a:r>
              <a:rPr lang="th-TH" sz="2700" dirty="0" smtClean="0">
                <a:solidFill>
                  <a:srgbClr val="FF0000"/>
                </a:solidFill>
              </a:rPr>
              <a:t>บอร์ดข้อมูล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KPI ของโรงพยาบาล</a:t>
            </a:r>
          </a:p>
        </p:txBody>
      </p:sp>
      <p:pic>
        <p:nvPicPr>
          <p:cNvPr id="6" name="Content Placeholder 5" descr="A screenshot of a cell phone  Description automatically generated">
            <a:extLst>
              <a:ext uri="{FF2B5EF4-FFF2-40B4-BE49-F238E27FC236}">
                <a16:creationId xmlns:a16="http://schemas.microsoft.com/office/drawing/2014/main" id="{C748D6D5-EC54-4D54-8B8B-EF862CFDF4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56" y="1539753"/>
            <a:ext cx="6163196" cy="45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แดชบอร์ดประสิทธิภาพของพนักงาน</a:t>
            </a:r>
          </a:p>
        </p:txBody>
      </p:sp>
      <p:pic>
        <p:nvPicPr>
          <p:cNvPr id="7" name="Content Placeholder 6" descr="A screenshot of a cell phone  Description automatically generated">
            <a:extLst>
              <a:ext uri="{FF2B5EF4-FFF2-40B4-BE49-F238E27FC236}">
                <a16:creationId xmlns:a16="http://schemas.microsoft.com/office/drawing/2014/main" id="{5CD01370-DEBB-4B79-B4B3-36282566F0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46" y="1693863"/>
            <a:ext cx="9136682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หลักการ</a:t>
            </a:r>
            <a:r>
              <a:rPr lang="en-US" sz="6000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sz="6000" b="1" dirty="0" err="1">
                <a:solidFill>
                  <a:srgbClr val="FF0000"/>
                </a:solidFill>
              </a:rPr>
              <a:t>แดช</a:t>
            </a:r>
            <a:r>
              <a:rPr lang="th-TH" sz="6000" b="1" dirty="0">
                <a:solidFill>
                  <a:srgbClr val="FF0000"/>
                </a:solidFill>
              </a:rPr>
              <a:t>บอร์ดข้อมูล</a:t>
            </a:r>
            <a:endParaRPr lang="en-US" sz="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 err="1"/>
              <a:t>การออกแบบแดชบอร์ดที่</a:t>
            </a:r>
            <a:r>
              <a:rPr lang="en-US" sz="5100" dirty="0" err="1" smtClean="0"/>
              <a:t>ดี</a:t>
            </a:r>
            <a:r>
              <a:rPr lang="en-US" sz="5100" dirty="0" smtClean="0"/>
              <a:t>:</a:t>
            </a: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r>
              <a:rPr lang="en-US" sz="5100" b="1" dirty="0" err="1" smtClean="0">
                <a:solidFill>
                  <a:srgbClr val="0070C0"/>
                </a:solidFill>
              </a:rPr>
              <a:t>ทำให</a:t>
            </a:r>
            <a:r>
              <a:rPr lang="th-TH" sz="5100" b="1" dirty="0" err="1" smtClean="0">
                <a:solidFill>
                  <a:srgbClr val="0070C0"/>
                </a:solidFill>
              </a:rPr>
              <a:t>้ความ</a:t>
            </a:r>
            <a:r>
              <a:rPr lang="en-US" sz="5100" b="1" dirty="0" err="1" smtClean="0">
                <a:solidFill>
                  <a:srgbClr val="0070C0"/>
                </a:solidFill>
              </a:rPr>
              <a:t>ซับซ้อน</a:t>
            </a:r>
            <a:r>
              <a:rPr lang="th-TH" sz="5100" b="1" dirty="0" smtClean="0">
                <a:solidFill>
                  <a:srgbClr val="0070C0"/>
                </a:solidFill>
              </a:rPr>
              <a:t>เป็นสิ่งที่</a:t>
            </a:r>
            <a:r>
              <a:rPr lang="en-US" sz="5100" b="1" dirty="0" err="1" smtClean="0">
                <a:solidFill>
                  <a:srgbClr val="0070C0"/>
                </a:solidFill>
              </a:rPr>
              <a:t>ง่าย</a:t>
            </a:r>
            <a:r>
              <a:rPr lang="en-US" sz="5100" dirty="0"/>
              <a:t>: เรามีข้อมูลมากมายข้อมูลมากมายที่เปลี่ยนแปลงตลอดเวลาและความต้องการและคำถามเชิงวิเคราะห์ที่แตกต่างกัน เราต้องการที่จะใช้ความซับซ้อนทั้งหมดนี้และทำให้มันง่าย</a:t>
            </a:r>
          </a:p>
          <a:p>
            <a:r>
              <a:rPr lang="en-US" sz="5100" b="1" dirty="0">
                <a:solidFill>
                  <a:srgbClr val="0070C0"/>
                </a:solidFill>
              </a:rPr>
              <a:t>บอกเล่าเรื่องราวที่ชัดเจน</a:t>
            </a:r>
            <a:r>
              <a:rPr lang="en-US" sz="5100" dirty="0"/>
              <a:t>: เชื่อมต่อข้อมูลกับบริบทในธุรกิจและตอบคำถามของผู้ดู นี่คือที่การจัดวางภาพของแดชบอร์ดมีบทบาทสำคัญ</a:t>
            </a:r>
          </a:p>
          <a:p>
            <a:r>
              <a:rPr lang="en-US" sz="5100" b="1" dirty="0">
                <a:solidFill>
                  <a:srgbClr val="0070C0"/>
                </a:solidFill>
              </a:rPr>
              <a:t>แสดงความหมายของข้อมูล</a:t>
            </a:r>
            <a:r>
              <a:rPr lang="en-US" sz="5100" dirty="0"/>
              <a:t>: การสร้างภาพข้อมูลที่เลือกต้องแสดงข้อมูลอย่างถูกต้องและข้อมูลที่คุณต้องการดึงออกมา</a:t>
            </a:r>
          </a:p>
          <a:p>
            <a:r>
              <a:rPr lang="en-US" sz="5100" b="1" dirty="0">
                <a:solidFill>
                  <a:srgbClr val="0070C0"/>
                </a:solidFill>
              </a:rPr>
              <a:t>เปิดเผยรายละเอียดตามต้องการ</a:t>
            </a:r>
            <a:r>
              <a:rPr lang="en-US" sz="5100" dirty="0"/>
              <a:t>: </a:t>
            </a:r>
            <a:r>
              <a:rPr lang="en-US" sz="5100" dirty="0" err="1"/>
              <a:t>เราต้องการให้ผู้ดูแต่ละ</a:t>
            </a:r>
            <a:r>
              <a:rPr lang="en-US" sz="5100" dirty="0" err="1" smtClean="0"/>
              <a:t>คน</a:t>
            </a:r>
            <a:r>
              <a:rPr lang="en-US" sz="5100" dirty="0" smtClean="0"/>
              <a:t> </a:t>
            </a:r>
            <a:r>
              <a:rPr lang="en-US" sz="5100" dirty="0" err="1" smtClean="0"/>
              <a:t>สามารถ</a:t>
            </a:r>
            <a:r>
              <a:rPr lang="en-US" sz="5100" dirty="0" err="1"/>
              <a:t>เข้าถึงข้อมูลที่พวกเขา</a:t>
            </a:r>
            <a:r>
              <a:rPr lang="en-US" sz="5100" dirty="0" err="1" smtClean="0"/>
              <a:t>ต้องการ</a:t>
            </a:r>
            <a:r>
              <a:rPr lang="en-US" sz="5100" dirty="0" smtClean="0"/>
              <a:t> </a:t>
            </a:r>
            <a:r>
              <a:rPr lang="en-US" sz="5100" dirty="0" err="1" smtClean="0"/>
              <a:t>ผู้ใช้</a:t>
            </a:r>
            <a:r>
              <a:rPr lang="en-US" sz="5100" dirty="0" err="1"/>
              <a:t>บางคนอาจจำเป็นต้องเห็นมุมมองที่ละเอียดมากขึ้นของข้อมูล</a:t>
            </a:r>
            <a:r>
              <a:rPr lang="en-US" sz="5100" dirty="0"/>
              <a:t> แต่ผู้อื่นอาจพอเพียงกับภาพรวม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มุ่งเน้นไปที่เป้าหมาย</a:t>
            </a:r>
            <a:r>
              <a:rPr lang="en-US" sz="2400" b="1" dirty="0" err="1" smtClean="0">
                <a:solidFill>
                  <a:srgbClr val="0070C0"/>
                </a:solidFill>
              </a:rPr>
              <a:t>สุดท้าย</a:t>
            </a:r>
            <a:endParaRPr lang="en-US" sz="2400" dirty="0"/>
          </a:p>
          <a:p>
            <a:r>
              <a:rPr lang="en-US" sz="2400" dirty="0"/>
              <a:t>แต่ละแดชบอร์ดควรได้รับการออกแบบสำหรับกลุ่มผู้ใช้ที่เฉพาะเจาะจงโดยมีจุดประสงค์เฉพาะในการช่วยเหลือผู้รับในกระบวนการตัดสินใจทางธุรกิจ </a:t>
            </a:r>
          </a:p>
          <a:p>
            <a:r>
              <a:rPr lang="en-US" sz="2400" dirty="0"/>
              <a:t>ข้อมูลมีค่าก็ต่อเมื่อสามารถกระทำได้โดยตรง </a:t>
            </a:r>
          </a:p>
          <a:p>
            <a:r>
              <a:rPr lang="en-US" sz="2400" dirty="0"/>
              <a:t>ผู้ใช้ที่ได้รับจะต้องสามารถใช้ข้อมูลในกลยุทธ์และเป้าหมายทางธุรกิจของตนเองได้ </a:t>
            </a:r>
          </a:p>
          <a:p>
            <a:r>
              <a:rPr lang="en-US" sz="2400" dirty="0"/>
              <a:t>ตรวจสอบให้แน่ใจว่าคุณสามารถระบุข้อมูลที่สำคัญและแยกออกจากข้อมูลที่ไม่จำเป็นเพื่อเพิ่มประสิทธิภาพการทำงานของผู้ใช้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มุ่งเน้น</a:t>
            </a:r>
            <a:r>
              <a:rPr lang="en-US" sz="2400" b="1" dirty="0" err="1">
                <a:solidFill>
                  <a:srgbClr val="0070C0"/>
                </a:solidFill>
              </a:rPr>
              <a:t>ไปที่เป้าหมาย</a:t>
            </a:r>
            <a:r>
              <a:rPr lang="en-US" sz="2400" b="1" dirty="0" err="1" smtClean="0">
                <a:solidFill>
                  <a:srgbClr val="0070C0"/>
                </a:solidFill>
              </a:rPr>
              <a:t>สุดท้าย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err="1" smtClean="0"/>
              <a:t>แดชบอร์ดสี่ประเภทหลักสำหรับกิจกรรมทางธุรกิจ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ยุทธศาสตร์</a:t>
            </a:r>
            <a:r>
              <a:rPr lang="en-US" sz="2400" dirty="0"/>
              <a:t>: </a:t>
            </a:r>
            <a:r>
              <a:rPr lang="en-US" sz="2400" dirty="0" err="1"/>
              <a:t>มุ่งเน้นไปที่การตรวจสอบกลยุทธ์</a:t>
            </a:r>
            <a:r>
              <a:rPr lang="en-US" sz="2400" dirty="0" err="1" smtClean="0"/>
              <a:t>ของบริษัท</a:t>
            </a:r>
            <a:r>
              <a:rPr lang="en-US" sz="2400" dirty="0" smtClean="0"/>
              <a:t> </a:t>
            </a:r>
            <a:r>
              <a:rPr lang="en-US" sz="2400" dirty="0"/>
              <a:t>ในระยะยาวโดยการวิเคราะห์และการเปรียบเทียบข้อมูลตามแนวโน้มที่สำคัญ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การดำเนินงาน</a:t>
            </a:r>
            <a:r>
              <a:rPr lang="en-US" sz="2400" dirty="0"/>
              <a:t>: ตรวจสอบวัดและจัดการกระบวนการหรือการดำเนินงานด้วยช่วงเวลาที่สั้นลงหรือเร็วขึ้น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วิเคราะห์</a:t>
            </a:r>
            <a:r>
              <a:rPr lang="en-US" sz="2400" dirty="0" smtClean="0"/>
              <a:t>: มี</a:t>
            </a:r>
            <a:r>
              <a:rPr lang="en-US" sz="2400" dirty="0"/>
              <a:t>ข้อมูลที่ครอบคลุมขนาดใหญ่ซึ่งช่วยให้นักวิเคราะห์สามารถเจาะลึกและดึงข้อมูลเชิงลึกเพื่อช่วยให้ บริษัท ก้าวหน้าในระดับผู้บริหาร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ยุทธวิธี</a:t>
            </a:r>
            <a:r>
              <a:rPr lang="en-US" sz="2400" dirty="0"/>
              <a:t>: แดชบอร์ดที่มีข้อมูลจำนวนมากเหมาะสมที่สุดสำหรับการจัดการระดับกลางและช่วยในการกำหนด</a:t>
            </a:r>
            <a:r>
              <a:rPr lang="en-US" sz="2400" dirty="0" smtClean="0"/>
              <a:t>กล</a:t>
            </a:r>
            <a:r>
              <a:rPr lang="th-TH" sz="2400" dirty="0" smtClean="0"/>
              <a:t>-</a:t>
            </a:r>
            <a:r>
              <a:rPr lang="en-US" sz="2400" dirty="0" err="1" smtClean="0"/>
              <a:t>ยุทธ์</a:t>
            </a:r>
            <a:r>
              <a:rPr lang="en-US" sz="2400" dirty="0" err="1"/>
              <a:t>การเติบโตตามแนวโน้มจุดแข็งและจุดอ่อนในแผนกต่างๆ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7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2. อย่าใส่ข้อมูลทั้งหมดลงในหน้าเดียวกัน</a:t>
            </a:r>
          </a:p>
          <a:p>
            <a:pPr marL="0" indent="0">
              <a:buNone/>
            </a:pPr>
            <a:endParaRPr lang="en-US" sz="2400" dirty="0"/>
          </a:p>
          <a:p>
            <a:pPr algn="just"/>
            <a:r>
              <a:rPr lang="en-US" sz="2400" dirty="0"/>
              <a:t>อย่าสร้างแดชบอร์ดขนาดเดียวที่พอดีและไม่ใส่ข้อมูลทั้งหมดลงในหน้าเดียวกัน </a:t>
            </a:r>
          </a:p>
          <a:p>
            <a:r>
              <a:rPr lang="en-US" sz="2400" dirty="0" err="1"/>
              <a:t>ผู้ชมของคุณในกลุ่มบุคคลมีความต้องการที่แตกต่างกัน</a:t>
            </a:r>
            <a:r>
              <a:rPr lang="en-US" sz="2400" dirty="0"/>
              <a:t> </a:t>
            </a:r>
            <a:r>
              <a:rPr lang="en-US" sz="2400" dirty="0" smtClean="0"/>
              <a:t>ผู้จัดการ</a:t>
            </a:r>
            <a:r>
              <a:rPr lang="en-US" sz="2400" dirty="0"/>
              <a:t>ฝ่ายขายไม่จำเป็นต้องดูข้อมูลเดียวกับผู้เชี่ยวชาญด้านการตลาดแผนกทรัพยากรบุคคลหรือผู้เชี่ยวชาญด้านการวิเคราะห์โลจิสติกส์ </a:t>
            </a:r>
          </a:p>
          <a:p>
            <a:pPr algn="just"/>
            <a:r>
              <a:rPr lang="en-US" sz="2400" dirty="0"/>
              <a:t>เป็นการดีกว่าที่จะสร้างแดชบอร์ดเดียวสำหรับแต่ละกลุ่มโดยขึ้นอยู่กับบทบาท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4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 smtClean="0">
                <a:solidFill>
                  <a:srgbClr val="002060"/>
                </a:solidFill>
              </a:rPr>
              <a:t>ช่วงที่ </a:t>
            </a:r>
            <a:r>
              <a:rPr lang="en-US" sz="4800" dirty="0" smtClean="0">
                <a:solidFill>
                  <a:srgbClr val="002060"/>
                </a:solidFill>
              </a:rPr>
              <a:t>5: </a:t>
            </a:r>
            <a:r>
              <a:rPr lang="th-TH" sz="4800" dirty="0" smtClean="0">
                <a:solidFill>
                  <a:srgbClr val="002060"/>
                </a:solidFill>
              </a:rPr>
              <a:t>กระดานแสดงสรุป</a:t>
            </a:r>
            <a:r>
              <a:rPr lang="en-US" sz="4800" dirty="0" err="1" smtClean="0">
                <a:solidFill>
                  <a:srgbClr val="002060"/>
                </a:solidFill>
              </a:rPr>
              <a:t>ข้อมูล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Data Dashboard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3. เลือก KPI ที่เกี่ยวข้อง</a:t>
            </a:r>
          </a:p>
          <a:p>
            <a:pPr marL="0" indent="0">
              <a:buNone/>
            </a:pPr>
            <a:endParaRPr lang="en-US" sz="2400" dirty="0"/>
          </a:p>
          <a:p>
            <a:pPr algn="just"/>
            <a:r>
              <a:rPr lang="en-US" sz="2400" dirty="0"/>
              <a:t>สำหรับการออกแบบแดชบอร์ด KPI ให้เลือกตัวบ่งชี้ประสิทธิภาพหลัก (KPI) ที่เหมาะสม </a:t>
            </a:r>
          </a:p>
          <a:p>
            <a:pPr algn="just"/>
            <a:r>
              <a:rPr lang="en-US" sz="2400" dirty="0"/>
              <a:t>KPI ควรแสดงภาพข้อมูลเชิงลึกที่เกี่ยวข้องตามพื้นที่เฉพาะของธุรกิจเท่านั้น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4. จัดทำบริบท</a:t>
            </a:r>
          </a:p>
          <a:p>
            <a:r>
              <a:rPr lang="en-US" sz="2400" dirty="0"/>
              <a:t>หากไม่ระบุบริบทเราไม่รู้ว่าตัวเลขนั้นดีหรือไม่ดีหรือว่าเป็นตัวเลขปกติหรือผิดปกติ </a:t>
            </a:r>
          </a:p>
          <a:p>
            <a:r>
              <a:rPr lang="en-US" sz="2400" dirty="0" err="1"/>
              <a:t>หากไม่มีค่าเปรียบเทียบตัวเลข</a:t>
            </a:r>
            <a:r>
              <a:rPr lang="en-US" sz="2400" dirty="0" err="1" smtClean="0"/>
              <a:t>ใน</a:t>
            </a:r>
            <a:r>
              <a:rPr lang="th-TH" sz="2400" dirty="0" err="1" smtClean="0"/>
              <a:t>แดช</a:t>
            </a:r>
            <a:r>
              <a:rPr lang="th-TH" sz="2400" dirty="0" smtClean="0"/>
              <a:t>บอร์ดข้อมูล</a:t>
            </a:r>
            <a:r>
              <a:rPr lang="en-US" sz="2400" dirty="0" err="1" smtClean="0"/>
              <a:t>จะ</a:t>
            </a:r>
            <a:r>
              <a:rPr lang="en-US" sz="2400" dirty="0" err="1"/>
              <a:t>ไม่มีความหมาย</a:t>
            </a:r>
            <a:r>
              <a:rPr lang="en-US" sz="2400" dirty="0"/>
              <a:t> และที่สำคัญกว่านั้นเป็นไปไม่ได้ที่จะตัดสินใจว่าจะต้องดำเนินการใด ๆ</a:t>
            </a:r>
          </a:p>
          <a:p>
            <a:r>
              <a:rPr lang="en-US" sz="2400" dirty="0"/>
              <a:t>พยายามที่จะให้ข้อมูลสูงสุดถึงแม้ว่าบางคนดูเหมือนจะชัดเจน ตั้งชื่อแกนทั้งหมดและเพิ่มชื่อให้กับแผนภูมิทั้งหมด จำไว้ว่าให้ค่าการเปรียบเทียบ</a:t>
            </a:r>
          </a:p>
          <a:p>
            <a:r>
              <a:rPr lang="en-US" sz="2400" dirty="0"/>
              <a:t>Rule of thumb: ใช้การเปรียบเทียบที่พบมากที่สุดตัวอย่างเช่นการเปรียบเทียบกับเป้าหมายที่ตั้งไว้กับช่วงเวลาก่อนหน้าหรือเปรียบเทียบกับค่าที่คาดการณ์ไว้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51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5. ทำให้มันง่ายที่สุดเท่าที่จะทำได้</a:t>
            </a:r>
          </a:p>
          <a:p>
            <a:r>
              <a:rPr lang="en-US" sz="2400" dirty="0"/>
              <a:t>เกี่ยวกับการออกแบบแดชบอร์ดการเข้าถึงเป็นหนึ่งในหลักการที่สำคัญที่สุด</a:t>
            </a:r>
          </a:p>
          <a:p>
            <a:r>
              <a:rPr lang="en-US" sz="2400" dirty="0"/>
              <a:t>คุณควรนำเสนอข้อมูลด้วยวิธีที่ชัดเจนและเข้าถึงได้ซึ่งอำนวยความสะดวกในกระบวนการตัดสินใจ</a:t>
            </a:r>
          </a:p>
          <a:p>
            <a:r>
              <a:rPr lang="en-US" sz="2400" dirty="0"/>
              <a:t>หากแผนภูมิดูซับซ้อนเกินไปผู้ใช้จะใช้เวลาในการวิเคราะห์ข้อมูลมากกว่าที่จะไม่มีแดชบอร์ด </a:t>
            </a:r>
          </a:p>
          <a:p>
            <a:r>
              <a:rPr lang="en-US" sz="2400" dirty="0"/>
              <a:t>การวิเคราะห์ข้อมูลที่แสดงบนแดชบอร์ดควรให้ค่าเพิ่มเติม ตัวอย่างเช่นผู้ใช้ไม่จำเป็นต้องทำการคำนวณเพิ่มเติมด้วยตนเองเพื่อรับข้อมูลที่ต้องการเพราะทุกสิ่งที่เขาต้องการจะแสดงอย่างชัดเจนในแผนภูมิ</a:t>
            </a:r>
          </a:p>
          <a:p>
            <a:r>
              <a:rPr lang="en-US" sz="2400" dirty="0"/>
              <a:t>พยายามทำให้ตัวเองอยู่ในตำแหน่งของผู้ใช้เสมอ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95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6. เลือกเค้าโครงอย่างระมัดระวัง</a:t>
            </a:r>
          </a:p>
          <a:p>
            <a:r>
              <a:rPr lang="en-US" sz="2400" dirty="0"/>
              <a:t>ตำแหน่งของแผนภูมิบนแดชบอร์ดควรเป็น </a:t>
            </a:r>
            <a:r>
              <a:rPr lang="en-US" sz="2400" dirty="0">
                <a:solidFill>
                  <a:srgbClr val="FF0000"/>
                </a:solidFill>
              </a:rPr>
              <a:t>จัดระเบียบทางสายตา</a:t>
            </a:r>
            <a:r>
              <a:rPr lang="en-US" sz="2400" dirty="0"/>
              <a:t>. </a:t>
            </a:r>
          </a:p>
          <a:p>
            <a:r>
              <a:rPr lang="en-US" sz="2400" dirty="0"/>
              <a:t>รูปแบบที่ไม่ดีบังคับให้ผู้ใช้คิดมากกว่านี้ก่อนที่พวกเขาจะเข้าใจความคิด </a:t>
            </a:r>
          </a:p>
          <a:p>
            <a:r>
              <a:rPr lang="en-US" sz="2400" dirty="0" err="1"/>
              <a:t>กฎทั่วไปคือข้อมูลสำคัญควรแสดงขึ้น</a:t>
            </a:r>
            <a:r>
              <a:rPr lang="en-US" sz="2400" dirty="0" err="1" smtClean="0"/>
              <a:t>ก่อน</a:t>
            </a:r>
            <a:r>
              <a:rPr lang="en-US" sz="2400" dirty="0" smtClean="0"/>
              <a:t> </a:t>
            </a:r>
            <a:r>
              <a:rPr lang="en-US" sz="2400" dirty="0"/>
              <a:t>ที่ด้านบนของหน้าจอมุมซ้ายด้านบน ภูมิปัญญาทางวิทยาศาสตร์ที่อยู่เบื้องหลังตำแหน่งนี้: วัฒนธรรมส่วนใหญ่อ่านภาษาเขียนของพวกเขาจากซ้ายไปขวาและบนลงล่าง</a:t>
            </a:r>
          </a:p>
          <a:p>
            <a:r>
              <a:rPr lang="en-US" sz="2400" dirty="0"/>
              <a:t>เริ่มด้วยภาพใหญ่ แนวโน้มที่สำคัญควรมองเห็นได้อย่างรวดเร็ว หลังจากนี้คุณสามารถดำเนินการกับแผนภูมิรายละเอียดเพิ่มเติม</a:t>
            </a:r>
          </a:p>
          <a:p>
            <a:r>
              <a:rPr lang="en-US" sz="2400" dirty="0"/>
              <a:t>อย่าลืมจัดกลุ่มแผนภูมิตามชุดรูปแบบด้วยตัวชี้วัดที่เปรียบเทียบได้ซึ่งอยู่ติดกัน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81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7. จัดลำดับความเรียบง่าย</a:t>
            </a:r>
          </a:p>
          <a:p>
            <a:pPr algn="just"/>
            <a:endParaRPr lang="en-US" sz="2400" dirty="0"/>
          </a:p>
          <a:p>
            <a:r>
              <a:rPr lang="en-US" sz="2400" dirty="0"/>
              <a:t>ทุกวันนี้เราสามารถเล่นกับตัวเลือกมากมายในการสร้างแผนภูมิ: เฟรมพื้นหลังเอฟเฟกต์เส้นตาราง ฯลฯ อย่างไรก็ตามอย่าพยายามใช้ทั้งหมดในคราวเดียว </a:t>
            </a:r>
          </a:p>
          <a:p>
            <a:pPr algn="just"/>
            <a:r>
              <a:rPr lang="en-US" sz="2400" dirty="0"/>
              <a:t>ตัวเลือกเหล่านั้นควรใช้เมื่อมีเหตุผลในการใช้งานเท่านั้น</a:t>
            </a:r>
          </a:p>
          <a:p>
            <a:r>
              <a:rPr lang="en-US" sz="2400" dirty="0"/>
              <a:t>ระวังฉลากหรือคำอธิบายของคุณและใส่ใจกับตัวอักษรขนาดและสี ไม่ควรซ่อนแผนภูมิของคุณ แต่ยังใหญ่พอที่จะอ่านได้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28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8. เลือกสีเพียงไม่กี่สี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นี่เป็นหนึ่งในวิธีปฏิบัติที่ดีที่สุดในการออกแบบแดชบอร์ด</a:t>
            </a:r>
          </a:p>
          <a:p>
            <a:r>
              <a:rPr lang="en-US" sz="2400" dirty="0"/>
              <a:t>คงเส้นคงวาและไม่ใช้สีที่แตกต่างกันมากเกินไป </a:t>
            </a:r>
            <a:r>
              <a:rPr lang="en-US" sz="2400" dirty="0" err="1"/>
              <a:t>เราสามารถเลือกสองถึงสามสี</a:t>
            </a:r>
            <a:r>
              <a:rPr lang="en-US" sz="2400" dirty="0" err="1" smtClean="0"/>
              <a:t>แล้ว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เล่น</a:t>
            </a:r>
            <a:r>
              <a:rPr lang="en-US" sz="2400" dirty="0" err="1">
                <a:solidFill>
                  <a:srgbClr val="FF0000"/>
                </a:solidFill>
              </a:rPr>
              <a:t>กับการไล่ระดับสี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ข้อผิดพลาดทั่วไปคือการใช้สีอิ่มตัวสูงบ่อยเกินไป สีที่เข้มสามารถดึงดูดความสนใจของผู้ใช้ไปยังข้อมูลบางส่วนได้ แต่ถ้าแดชบอร์ดมีเพียงสีที่อิ่มตัวสูงผู้ใช้อาจรู้สึกหนักใจและหลงทาง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62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9. อย่าใช้ข้อมูลตามเวลาจริงมากเกินไป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 ในบางกรณีข้อมูลที่แสดงในรายละเอียดมากเกินไปจะนำไปสู่ความว้าวุ่นใจเท่านั้น </a:t>
            </a:r>
          </a:p>
          <a:p>
            <a:pPr algn="just"/>
            <a:r>
              <a:rPr lang="en-US" sz="2400" dirty="0"/>
              <a:t>นอกจากว่าคุณกำลังติดตามผลลัพธ์สดๆอยู่แดชบอร์ดส่วนใหญ่ไม่จำเป็นต้องได้รับการอัปเดตอย่างต่อเนื่อง </a:t>
            </a:r>
          </a:p>
          <a:p>
            <a:r>
              <a:rPr lang="en-US" sz="2400" dirty="0"/>
              <a:t>มากที่สุด </a:t>
            </a:r>
            <a:r>
              <a:rPr lang="en-US" sz="2400" dirty="0">
                <a:solidFill>
                  <a:srgbClr val="FF0000"/>
                </a:solidFill>
              </a:rPr>
              <a:t>แดชบอร์ดการจัดการโครงการ </a:t>
            </a:r>
            <a:r>
              <a:rPr lang="en-US" sz="2400" dirty="0" err="1"/>
              <a:t>ต้องอัปเดตเป็น</a:t>
            </a:r>
            <a:r>
              <a:rPr lang="en-US" sz="2400" dirty="0" err="1" smtClean="0"/>
              <a:t>ระยะเฉพาะ</a:t>
            </a:r>
            <a:r>
              <a:rPr lang="en-US" sz="2400" dirty="0" err="1"/>
              <a:t>รายสัปดาห์รายวันหรือรายชั่วโมง</a:t>
            </a:r>
            <a:r>
              <a:rPr lang="en-US" sz="2400" dirty="0"/>
              <a:t> ท้ายที่สุดมันเป็นข้อมูลที่ถูกต้องที่นับได้มากที่สุด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4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10. ใช้แผนภูมิประเภทที่ถูกต้อง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คุณสามารถทำลายความพยายามทั้งหมดของคุณด้วยประเภทแผนภูมิที่ขาดหายไปหรือไม่ถูกต้อง สิ่งสำคัญคือต้องเข้าใจว่าคุณต้องการสื่อข้อมูลประเภทใดและเลือกการสร้างภาพข้อมูลที่เหมาะกับงาน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50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10. ใช้แผนภูมิประเภทที่ถูกต้อง</a:t>
            </a:r>
          </a:p>
          <a:p>
            <a:pPr marL="0" indent="0" algn="just">
              <a:buNone/>
            </a:pPr>
            <a:r>
              <a:rPr lang="en-US" sz="2400" u="sng" dirty="0"/>
              <a:t>ตัวอย่าง</a:t>
            </a:r>
            <a:r>
              <a:rPr lang="en-US" sz="2400" dirty="0"/>
              <a:t>:</a:t>
            </a:r>
          </a:p>
          <a:p>
            <a:pPr algn="just"/>
            <a:r>
              <a:rPr lang="en-US" sz="2400" b="1" dirty="0"/>
              <a:t>แผนภูมิเส้น </a:t>
            </a:r>
            <a:r>
              <a:rPr lang="en-US" sz="2400" dirty="0"/>
              <a:t>ยอดเยี่ยมในการแสดงรูปแบบของการเปลี่ยนแปลงข้ามความต่อเนื่อง </a:t>
            </a:r>
          </a:p>
          <a:p>
            <a:pPr algn="just"/>
            <a:r>
              <a:rPr lang="en-US" sz="2400" b="1" dirty="0"/>
              <a:t>แผนภูมิแท่ง </a:t>
            </a:r>
            <a:r>
              <a:rPr lang="en-US" sz="2400" dirty="0" err="1"/>
              <a:t>ช่วย</a:t>
            </a:r>
            <a:r>
              <a:rPr lang="en-US" sz="2400" dirty="0" err="1" smtClean="0"/>
              <a:t>ให้เปรียบเทียบ</a:t>
            </a:r>
            <a:r>
              <a:rPr lang="en-US" sz="2400" dirty="0" err="1"/>
              <a:t>รายการต่างๆในหมวดหมู่เดียวกันได้อย่างรวดเร็ว</a:t>
            </a:r>
            <a:endParaRPr lang="en-US" sz="2400" dirty="0"/>
          </a:p>
          <a:p>
            <a:pPr algn="just"/>
            <a:r>
              <a:rPr lang="en-US" sz="2400" b="1" dirty="0"/>
              <a:t>แผนภูมิวงกลม </a:t>
            </a:r>
            <a:r>
              <a:rPr lang="en-US" sz="2400" dirty="0"/>
              <a:t>ไม่ใช่ตัวเลือกที่สมบูรณ์แบบเพราะเป็นการยากที่จะเปรียบเทียบขนาดของชิ้นพายอย่างแม่นยำ</a:t>
            </a:r>
          </a:p>
          <a:p>
            <a:pPr algn="just"/>
            <a:r>
              <a:rPr lang="th-TH" sz="2400" b="1" dirty="0" smtClean="0"/>
              <a:t>แผนภูมิการกราย</a:t>
            </a:r>
            <a:r>
              <a:rPr lang="en-US" sz="2400" b="1" dirty="0" smtClean="0"/>
              <a:t> </a:t>
            </a:r>
            <a:r>
              <a:rPr lang="en-US" sz="2400" dirty="0"/>
              <a:t>ขาดความแม่นยำและความชัดเจนเนื่องจากความสัมพันธ์ระหว่างสองมาตรการเชิงปริมาณไม่เปลี่ยนแปลงบ่อยนัก</a:t>
            </a:r>
          </a:p>
          <a:p>
            <a:pPr algn="just"/>
            <a:r>
              <a:rPr lang="en-US" sz="2400" b="1" dirty="0"/>
              <a:t>แผนภูมิฟอง </a:t>
            </a:r>
            <a:r>
              <a:rPr lang="en-US" sz="2400" dirty="0"/>
              <a:t>ไม่เหมาะสำหรับแดชบอร์ด พวกเขาต้องการความพยายามอย่างมากจากผู้ใช้แม้ว่าจะเป็นการอ่านข้อมูลอย่างง่าย ๆ ในบริบท เนื่องจากพวกเขาขาดความแม่นยำและชัดเจนพวกเขาจึงไม่ธรรมดาและผู้ใช้ไม่คุ้นเคยกับพวกเขา</a:t>
            </a:r>
          </a:p>
          <a:p>
            <a:pPr marL="0" indent="0" algn="just">
              <a:buNone/>
            </a:pPr>
            <a:r>
              <a:rPr lang="en-US" sz="2400" dirty="0"/>
              <a:t>มีการบันทึกว่าแผนภูมิและการแสดงข้อมูลเป็นศูนย์กลางของแดชบอร์ดนั้นแบ่งออกเป็นสี่ประเภทหลัก: </a:t>
            </a:r>
            <a:r>
              <a:rPr lang="en-US" sz="2400" i="1" dirty="0">
                <a:solidFill>
                  <a:srgbClr val="FF0000"/>
                </a:solidFill>
              </a:rPr>
              <a:t>ความสัมพันธ์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การกระจาย</a:t>
            </a:r>
            <a:r>
              <a:rPr lang="en-US" sz="2400" dirty="0"/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ส่วนประกอบ</a:t>
            </a:r>
            <a:r>
              <a:rPr lang="th-TH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และ</a:t>
            </a:r>
            <a:r>
              <a:rPr lang="en-US" sz="2400" dirty="0" smtClean="0"/>
              <a:t> </a:t>
            </a:r>
            <a:r>
              <a:rPr lang="en-US" sz="2400" i="1" dirty="0">
                <a:solidFill>
                  <a:srgbClr val="FF0000"/>
                </a:solidFill>
              </a:rPr>
              <a:t>การเปรียบเทียบ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37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11. </a:t>
            </a:r>
            <a:r>
              <a:rPr lang="th-TH" sz="2400" b="1" dirty="0" smtClean="0">
                <a:solidFill>
                  <a:srgbClr val="0070C0"/>
                </a:solidFill>
              </a:rPr>
              <a:t>ความคงเส้นคงวา</a:t>
            </a:r>
            <a:r>
              <a:rPr lang="en-US" sz="2400" b="1" dirty="0" err="1" smtClean="0">
                <a:solidFill>
                  <a:srgbClr val="0070C0"/>
                </a:solidFill>
              </a:rPr>
              <a:t>และ</a:t>
            </a:r>
            <a:r>
              <a:rPr lang="en-US" sz="2400" b="1" dirty="0" err="1">
                <a:solidFill>
                  <a:srgbClr val="0070C0"/>
                </a:solidFill>
              </a:rPr>
              <a:t>การจัดรูปแบบข้อมูล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การออกแบบแดชบอร์ดควรเน้นความชัดเจนและความสอดคล้อง </a:t>
            </a:r>
          </a:p>
          <a:p>
            <a:pPr algn="just"/>
            <a:r>
              <a:rPr lang="en-US" sz="2400" dirty="0"/>
              <a:t>การจัดทำฉลากและการจัดรูปแบบของคุณควรสอดคล้องกับ KPI เครื่องมือและตัวชี้วัด </a:t>
            </a:r>
          </a:p>
          <a:p>
            <a:pPr algn="just"/>
            <a:r>
              <a:rPr lang="en-US" sz="2400" dirty="0"/>
              <a:t>หากการจัดรูปแบบหรือการติดฉลากสำหรับตัวชี้วัดหรือตัวชี้วัดที่เกี่ยวข้องแตกต่างกันอย่างดุเดือดก็จะทำให้เกิดความสับสนชะลอกิจกรรมการวิเคราะห์ข้อมูลและเพิ่มโอกาสในการทำผิดพลาด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8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แดช</a:t>
            </a:r>
            <a:r>
              <a:rPr lang="en-US" dirty="0" err="1" smtClean="0"/>
              <a:t>บอร์ดข้อมูลคือ</a:t>
            </a:r>
            <a:r>
              <a:rPr lang="en-US" dirty="0" err="1"/>
              <a:t>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ช่วย</a:t>
            </a:r>
            <a:r>
              <a:rPr lang="en-US" dirty="0" err="1"/>
              <a:t>ในองค์ประกอบทางธุรกิจที่สำคัญ</a:t>
            </a:r>
            <a:r>
              <a:rPr lang="en-US" dirty="0"/>
              <a:t> 3 อย่าง ได้แก่ กลยุทธ์การวางแผนและการวิเคราะห์</a:t>
            </a:r>
          </a:p>
          <a:p>
            <a:r>
              <a:rPr lang="en-US" dirty="0"/>
              <a:t>แดชบอร์ด</a:t>
            </a:r>
            <a:r>
              <a:rPr lang="en-US" dirty="0" smtClean="0"/>
              <a:t>ข้อมูล คือ</a:t>
            </a:r>
            <a:r>
              <a:rPr lang="en-US" dirty="0"/>
              <a:t>การสร้างภาพข้อมูลที่ให้วิธีการตรวจสอบวิเคราะห์และแยกข้อมูลเชิงลึกจากส่วนกลางและการโต้ตอบข้อมูลจากชุดข้อมูลที่เกี่ยวข้องในพื้นที่สำคัญหลายแห่งขององค์กร</a:t>
            </a:r>
          </a:p>
          <a:p>
            <a:r>
              <a:rPr lang="en-US" dirty="0" err="1"/>
              <a:t>แดชบอร์ด</a:t>
            </a:r>
            <a:r>
              <a:rPr lang="en-US" dirty="0" err="1" smtClean="0"/>
              <a:t>ข้อมูลแสดง</a:t>
            </a:r>
            <a:r>
              <a:rPr lang="en-US" dirty="0" err="1"/>
              <a:t>ข้อมูลที่รวบรวมได้ทั้งในรูปแบบที่เข้าใจง่าย</a:t>
            </a:r>
            <a:endParaRPr lang="en-US" dirty="0"/>
          </a:p>
          <a:p>
            <a:r>
              <a:rPr lang="en-US" dirty="0"/>
              <a:t>แดชบอร์ดข้อมูล ช่วย</a:t>
            </a:r>
            <a:r>
              <a:rPr lang="en-US" dirty="0"/>
              <a:t>ให้ผู้ใช้ทราบถึงภาพรวมของแผนกภายในเป้าหมายโครงการริเริ่มกระบวนการหรือโครงการต่างๆของ บริษัท สิ่งเหล่านี้วัดจากตัวบ่งชี้ประสิทธิภาพหลัก (KPI) ซึ่งให้ข้อมูลเชิงลึกที่ช่วยส่งเสริมการเติบโตและการปรับปรุง</a:t>
            </a:r>
          </a:p>
          <a:p>
            <a:pPr algn="just"/>
            <a:r>
              <a:rPr lang="en-US" dirty="0"/>
              <a:t>แดชบอร์ดข้อมูล </a:t>
            </a:r>
            <a:r>
              <a:rPr lang="en-US" dirty="0" err="1"/>
              <a:t>ช่วย</a:t>
            </a:r>
            <a:r>
              <a:rPr lang="en-US" dirty="0" err="1"/>
              <a:t>ให้สามารถเข้าถึงการวิเคราะห์ที่ดำเนินการได้ทันที</a:t>
            </a:r>
            <a:r>
              <a:rPr lang="en-US" dirty="0"/>
              <a:t> หากไม่มีแดชบอร์ดข้อมูลจะไม่มีประสิทธิภาพและใช้เวลานานสำหรับธุรกิจในการจัดการกับชุดข้อมูลที่ไม่มีโครงสร้าง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12. ใช้องค์ประกอบแบบโต้ตอบ</a:t>
            </a:r>
          </a:p>
          <a:p>
            <a:pPr algn="just"/>
            <a:endParaRPr lang="en-US" sz="2400" dirty="0"/>
          </a:p>
          <a:p>
            <a:r>
              <a:rPr lang="th-TH" sz="2400" dirty="0" err="1" smtClean="0"/>
              <a:t>แดช</a:t>
            </a:r>
            <a:r>
              <a:rPr lang="th-TH" sz="2400" dirty="0" smtClean="0"/>
              <a:t>บอร์ดข้อมูล</a:t>
            </a:r>
            <a:r>
              <a:rPr lang="en-US" sz="2400" dirty="0" smtClean="0"/>
              <a:t>ที่</a:t>
            </a:r>
            <a:r>
              <a:rPr lang="en-US" sz="2400" dirty="0"/>
              <a:t>ครอบคลุมควรอนุญาตให้ผู้ใช้ขุดลึกลงไปในแนวโน้มการวัดหรือข้อมูลเชิงลึกบางอย่างได้อย่างง่ายดาย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แฟคตอริ่</a:t>
            </a:r>
            <a:r>
              <a:rPr lang="en-US" sz="2400" dirty="0" err="1" smtClean="0">
                <a:solidFill>
                  <a:srgbClr val="FF0000"/>
                </a:solidFill>
              </a:rPr>
              <a:t>ง</a:t>
            </a:r>
            <a:r>
              <a:rPr lang="th-TH" sz="2400" dirty="0" smtClean="0">
                <a:solidFill>
                  <a:srgbClr val="FF0000"/>
                </a:solidFill>
              </a:rPr>
              <a:t>ดร</a:t>
            </a:r>
            <a:r>
              <a:rPr lang="th-TH" sz="2400" dirty="0" err="1" smtClean="0">
                <a:solidFill>
                  <a:srgbClr val="FF0000"/>
                </a:solidFill>
              </a:rPr>
              <a:t>ิล</a:t>
            </a:r>
            <a:r>
              <a:rPr lang="th-TH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</a:rPr>
              <a:t>ดาวน์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คลิกเพื่อ</a:t>
            </a:r>
            <a:r>
              <a:rPr lang="en-US" sz="2400" dirty="0" err="1" smtClean="0">
                <a:solidFill>
                  <a:srgbClr val="FF0000"/>
                </a:solidFill>
              </a:rPr>
              <a:t>กรอง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และ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วิดเจ็ตช่วงเวลา </a:t>
            </a:r>
            <a:r>
              <a:rPr lang="en-US" sz="2400" dirty="0"/>
              <a:t>การนำมาใช้ในการออกแบบมีความสำคัญต่อการสร้างแดชบอร์ดที่ดี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448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screenshot of a cell phone  Description automatically generated">
            <a:extLst>
              <a:ext uri="{FF2B5EF4-FFF2-40B4-BE49-F238E27FC236}">
                <a16:creationId xmlns:a16="http://schemas.microsoft.com/office/drawing/2014/main" id="{60897EF5-68F4-4BBD-B927-3D4655DD0D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2269406"/>
            <a:ext cx="7952196" cy="37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79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screenshot of a cell phone  Description automatically generated">
            <a:extLst>
              <a:ext uri="{FF2B5EF4-FFF2-40B4-BE49-F238E27FC236}">
                <a16:creationId xmlns:a16="http://schemas.microsoft.com/office/drawing/2014/main" id="{999BB162-388F-453F-9883-8A1635D00A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01" y="2127147"/>
            <a:ext cx="5478548" cy="38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4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13. ระยะขอบเพิ่มขึ้นสองเท่า</a:t>
            </a:r>
            <a:endParaRPr lang="en-US" sz="2400" dirty="0"/>
          </a:p>
          <a:p>
            <a:r>
              <a:rPr lang="en-US" sz="2400" dirty="0"/>
              <a:t>ให้ความสนใจกับ "</a:t>
            </a:r>
            <a:r>
              <a:rPr lang="en-US" sz="2400" dirty="0" err="1"/>
              <a:t>พื้นที่สี</a:t>
            </a:r>
            <a:r>
              <a:rPr lang="en-US" sz="2400" dirty="0" err="1" smtClean="0"/>
              <a:t>ขาว</a:t>
            </a:r>
            <a:r>
              <a:rPr lang="en-US" sz="2400" dirty="0" smtClean="0"/>
              <a:t>“  </a:t>
            </a:r>
            <a:r>
              <a:rPr lang="en-US" sz="2400" dirty="0" err="1" smtClean="0"/>
              <a:t>พื้นที่</a:t>
            </a:r>
            <a:r>
              <a:rPr lang="en-US" sz="2400" dirty="0" err="1"/>
              <a:t>ว่างระหว่างองค์ประกอบต่าง</a:t>
            </a:r>
            <a:r>
              <a:rPr lang="en-US" sz="2400" dirty="0"/>
              <a:t> ๆ ที่ปรากฏในการออกแบบแผงหน้าปัด</a:t>
            </a:r>
          </a:p>
          <a:p>
            <a:pPr algn="just"/>
            <a:r>
              <a:rPr lang="en-US" sz="2400" dirty="0"/>
              <a:t>ผู้ออกแบบแดชบอร์ดควรให้ความสำคัญกับสิ่งนี้เพราะเมื่อตัวชี้วัดสถิติและข้อมูลเชิงลึกไม่สมดุลพวกเขาจะย่อยได้ยาก </a:t>
            </a:r>
          </a:p>
          <a:p>
            <a:r>
              <a:rPr lang="en-US" sz="2400" dirty="0" err="1"/>
              <a:t>มันเป็นการดีที่จะเพิ่มระยะขอบ</a:t>
            </a:r>
            <a:r>
              <a:rPr lang="en-US" sz="2400" dirty="0" err="1" smtClean="0"/>
              <a:t>รอบๆ</a:t>
            </a:r>
            <a:r>
              <a:rPr lang="en-US" sz="2400" dirty="0" smtClean="0"/>
              <a:t> </a:t>
            </a:r>
            <a:r>
              <a:rPr lang="en-US" sz="2400" dirty="0"/>
              <a:t>องค์ประกอบหลักของแดชบอร์ดเป็นสองเท่าเพื่อให้แน่ใจว่าแต่ละเฟรมมีพื้นที่สมดุลของพื้นที่สีขาวทำให้สามารถดูดซับข้อมูลได้ง่ายขึ้น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617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ออกแบบและสร้างแดชบอร์ดข้อมูล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B877-DB44-4BF3-8321-A69E4C0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แนวปฏิบัติที่ดีที่สุดในการ</a:t>
            </a:r>
            <a:r>
              <a:rPr lang="en-US" b="1" dirty="0" err="1" smtClean="0">
                <a:solidFill>
                  <a:srgbClr val="FF0000"/>
                </a:solidFill>
              </a:rPr>
              <a:t>ออกแบบ</a:t>
            </a:r>
            <a:r>
              <a:rPr lang="th-TH" b="1" dirty="0" err="1" smtClean="0">
                <a:solidFill>
                  <a:srgbClr val="FF0000"/>
                </a:solidFill>
              </a:rPr>
              <a:t>แดช</a:t>
            </a:r>
            <a:r>
              <a:rPr lang="th-TH" b="1" dirty="0" smtClean="0">
                <a:solidFill>
                  <a:srgbClr val="FF0000"/>
                </a:solidFill>
              </a:rPr>
              <a:t>บอร์ดข้อมูล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14. </a:t>
            </a:r>
            <a:r>
              <a:rPr lang="en-US" sz="2400" b="1" dirty="0" err="1">
                <a:solidFill>
                  <a:srgbClr val="0070C0"/>
                </a:solidFill>
              </a:rPr>
              <a:t>พัฒนาแดชบอร์ด</a:t>
            </a:r>
            <a:r>
              <a:rPr lang="en-US" sz="2400" b="1" dirty="0" err="1" smtClean="0">
                <a:solidFill>
                  <a:srgbClr val="0070C0"/>
                </a:solidFill>
              </a:rPr>
              <a:t>ต่อไป</a:t>
            </a:r>
            <a:endParaRPr lang="en-US" sz="2400" dirty="0"/>
          </a:p>
          <a:p>
            <a:pPr algn="just"/>
            <a:r>
              <a:rPr lang="en-US" sz="2400" dirty="0"/>
              <a:t>การพัฒนาการออกแบบอย่างต่อเนื่องเพื่อตอบสนองต่อการเปลี่ยนแปลงจะทำให้มั่นใจว่าการวิเคราะห์ประสบความสำเร็จ</a:t>
            </a:r>
          </a:p>
          <a:p>
            <a:r>
              <a:rPr lang="en-US" sz="2400" dirty="0"/>
              <a:t>เมื่อออกแบบแดชบอร์ดการขอคำติชมเป็นสิ่งจำเป็น ด้วยการขอข้อมูลจาก</a:t>
            </a:r>
            <a:r>
              <a:rPr lang="en-US" sz="2400" dirty="0" smtClean="0"/>
              <a:t>ทีมงานเป็น</a:t>
            </a:r>
            <a:r>
              <a:rPr lang="en-US" sz="2400" dirty="0"/>
              <a:t>ประจำและถามคำถามที่</a:t>
            </a:r>
            <a:r>
              <a:rPr lang="en-US" sz="2400" dirty="0" smtClean="0"/>
              <a:t>ถูกต้องจะ</a:t>
            </a:r>
            <a:r>
              <a:rPr lang="en-US" sz="2400" dirty="0"/>
              <a:t>สามารถปรับปรุงการจัดวางฟังก์ชันการทำงานรูปลักษณ์ความรู้สึกและความสมดุลของตัวชี้วัดผลเพื่อให้แน่ใจว่าได้ค่าที่เหมาะสมตลอดเวลา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06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แดชบอร์ดข้อมูลคืออะไร</a:t>
            </a:r>
          </a:p>
        </p:txBody>
      </p:sp>
      <p:pic>
        <p:nvPicPr>
          <p:cNvPr id="4" name="Content Placeholder 3" descr="A screenshot of a cell phone  Description automatically generated">
            <a:extLst>
              <a:ext uri="{FF2B5EF4-FFF2-40B4-BE49-F238E27FC236}">
                <a16:creationId xmlns:a16="http://schemas.microsoft.com/office/drawing/2014/main" id="{391E39AA-ED8B-4FD3-B0B1-4545763E57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6" y="1738313"/>
            <a:ext cx="9099703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0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การประยุกต์ใช้</a:t>
            </a:r>
            <a:r>
              <a:rPr lang="th-TH" dirty="0" err="1" smtClean="0"/>
              <a:t>แดช</a:t>
            </a:r>
            <a:r>
              <a:rPr lang="th-TH" dirty="0"/>
              <a:t>บอร์ดข้อมูล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2FB97C-EC1E-432B-B729-D03BDFC00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หน้าที่หลักของแดชบอร์ดข้อมูล: ตอบคำถามทางธุรกิจที่สำคัญ</a:t>
            </a:r>
          </a:p>
          <a:p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สามารถ</a:t>
            </a:r>
            <a:r>
              <a:rPr lang="en-US" dirty="0" err="1"/>
              <a:t>ช่วยตอบคำถามที่เกี่ยวข้องกับธุรกิจได้</a:t>
            </a:r>
            <a:r>
              <a:rPr lang="en-US" dirty="0" err="1" smtClean="0"/>
              <a:t>มากมาย</a:t>
            </a:r>
            <a:r>
              <a:rPr lang="en-US" dirty="0" smtClean="0"/>
              <a:t> </a:t>
            </a:r>
            <a:r>
              <a:rPr lang="en-US" dirty="0" err="1" smtClean="0"/>
              <a:t>โดย</a:t>
            </a:r>
            <a:r>
              <a:rPr lang="en-US" dirty="0" err="1"/>
              <a:t>ขึ้นอยู่กับเป้าหมายเป้าหมายและกลยุทธ์</a:t>
            </a:r>
            <a:endParaRPr lang="en-US" dirty="0"/>
          </a:p>
          <a:p>
            <a:r>
              <a:rPr lang="en-US" dirty="0" err="1"/>
              <a:t>ด้วยการนำข้อมูลดิบจากแหล่ง</a:t>
            </a:r>
            <a:r>
              <a:rPr lang="en-US" dirty="0" err="1" smtClean="0"/>
              <a:t>ต่างๆ</a:t>
            </a:r>
            <a:r>
              <a:rPr lang="en-US" dirty="0" smtClean="0"/>
              <a:t> </a:t>
            </a:r>
            <a:r>
              <a:rPr lang="en-US" dirty="0"/>
              <a:t>มารวมเข้าด้วยกันและนำเสนอในแดชบอร์ดที่กำหนดเองแดชบอร์ดข้อมูลสามารถช่วยระบุข้อมูลที่มีค่าที่สุดและค้นหาคำตอบที่สามารถนำไปปฏิบัติได้สำหรับคำถามทางธุรกิจที่สำคัญที่สุด</a:t>
            </a:r>
          </a:p>
          <a:p>
            <a:r>
              <a:rPr lang="en-US" dirty="0"/>
              <a:t>ผ่านการเชื่อมโยงกับตัวชี้วัดเฉพาะที่สอดคล้องกับเป้าหมายทางธุรกิจเราสามารถเจาะลึกลงไปในข้อมูลเฉพาะสร้างมาตรฐานและวัดความสำเร็จของเราอย่างต่อเนื่อง กระบวนการที่ขับเคลื่อนด้วยข้อมูลนี้จะนำไปสู่ผลลัพธ์ที่“ ประสบความสำเร็จมากขึ้น”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การประยุกต์ใช้</a:t>
            </a:r>
            <a:r>
              <a:rPr lang="th-TH" dirty="0" err="1"/>
              <a:t>แดช</a:t>
            </a:r>
            <a:r>
              <a:rPr lang="th-TH" dirty="0"/>
              <a:t>บอร์ดข้อมูล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2FB97C-EC1E-432B-B729-D03BDFC00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ในบริบทของ Business Intelligence (BI) แดชบอร์ดข้อมูลจะถูกใช้สำหรับ: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ข้อมูลเชิงลึกระดับลึก</a:t>
            </a:r>
            <a:r>
              <a:rPr lang="en-US" b="1" dirty="0"/>
              <a:t>: </a:t>
            </a:r>
            <a:r>
              <a:rPr lang="en-US" dirty="0"/>
              <a:t>เจาะลึกลงไปในด้านที่สำคัญของการดำเนินงานรายวันรายสัปดาห์และรายเดือนของธุรกิจเพื่อสร้างความคิดริเริ่มเพื่อเพิ่มประสิทธิภาพ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การแบ่งปันข้อมูล</a:t>
            </a:r>
            <a:r>
              <a:rPr lang="en-US" b="1" dirty="0"/>
              <a:t>: </a:t>
            </a:r>
            <a:r>
              <a:rPr lang="th-TH" dirty="0" smtClean="0"/>
              <a:t>อำนวยความ</a:t>
            </a:r>
            <a:r>
              <a:rPr lang="th-TH" dirty="0" smtClean="0"/>
              <a:t>สะดวก</a:t>
            </a:r>
            <a:r>
              <a:rPr lang="en-US" dirty="0" smtClean="0"/>
              <a:t> </a:t>
            </a:r>
            <a:r>
              <a:rPr lang="en-US" u="sng" dirty="0" err="1" smtClean="0">
                <a:hlinkClick r:id="rId2"/>
              </a:rPr>
              <a:t>การ</a:t>
            </a:r>
            <a:r>
              <a:rPr lang="en-US" u="sng" dirty="0" err="1">
                <a:hlinkClick r:id="rId2"/>
              </a:rPr>
              <a:t>สร้างภาพข้อมูลออนไลน์</a:t>
            </a:r>
            <a:r>
              <a:rPr lang="en-US" dirty="0"/>
              <a:t> ข้อมูลที่มีค่าที่สุดเพื่อให้เราสามารถแบ่งปันข้อมูลเชิงลึกที่สำคัญกับผู้มีส่วนได้เสียอื่น ๆ ทั้งภายในและภายนอกองค์กร</a:t>
            </a: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การวัดประสิทธิภาพ</a:t>
            </a:r>
            <a:r>
              <a:rPr lang="en-US" dirty="0"/>
              <a:t>: โดยการทำงานกับ KPI แบบโต้ตอบเราสามารถกำหนดงานธุรกิจเฉพาะวัดผล</a:t>
            </a:r>
            <a:r>
              <a:rPr lang="en-US" dirty="0" smtClean="0"/>
              <a:t>งานใน</a:t>
            </a:r>
            <a:r>
              <a:rPr lang="en-US" dirty="0"/>
              <a:t>ขณะที่ทำงานไปตามเป้าหมายที่กำหนดไว้อย่างชัดเจนเพื่อความสำเร็จทางธุรกิจที่เพิ่มขึ้น</a:t>
            </a: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การพยากรณ์</a:t>
            </a:r>
            <a:r>
              <a:rPr lang="en-US" b="1" dirty="0"/>
              <a:t>: </a:t>
            </a:r>
            <a:r>
              <a:rPr lang="en-US" dirty="0"/>
              <a:t>ในฐานะที่เป็นแดชบอร์ดที่มีการติดตั้ง </a:t>
            </a:r>
            <a:r>
              <a:rPr lang="en-US" u="sng" dirty="0">
                <a:hlinkClick r:id="rId3"/>
              </a:rPr>
              <a:t>การวิเคราะห์เชิงทำนาย</a:t>
            </a:r>
            <a:r>
              <a:rPr lang="en-US" dirty="0"/>
              <a:t>เป็นไปได้ที่จะมองเห็นแนวโน้มและรูปแบบที่จะช่วยพัฒนาความคิดริเริ่มและเตรียมความพร้อมสำหรับความสำเร็จทางธุรกิจ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383341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ประโยชน์</a:t>
            </a:r>
            <a:r>
              <a:rPr lang="en-US" dirty="0" err="1" smtClean="0"/>
              <a:t>ของ</a:t>
            </a:r>
            <a:r>
              <a:rPr lang="th-TH" dirty="0" err="1" smtClean="0"/>
              <a:t>แดช</a:t>
            </a:r>
            <a:r>
              <a:rPr lang="th-TH" dirty="0"/>
              <a:t>บอร์ดข้อมูล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2FB97C-EC1E-432B-B729-D03BDFC00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แดชบอร์ด</a:t>
            </a:r>
            <a:r>
              <a:rPr lang="en-US" dirty="0" smtClean="0"/>
              <a:t>ข้อมูล </a:t>
            </a:r>
            <a:r>
              <a:rPr lang="en-US" dirty="0" err="1" smtClean="0"/>
              <a:t>สามารถ</a:t>
            </a:r>
            <a:r>
              <a:rPr lang="en-US" dirty="0" err="1"/>
              <a:t>ปรับแต่งได้</a:t>
            </a:r>
            <a:endParaRPr lang="en-US" dirty="0"/>
          </a:p>
          <a:p>
            <a:pPr lvl="0"/>
            <a:r>
              <a:rPr lang="en-US" dirty="0"/>
              <a:t>แดชบอร์ด</a:t>
            </a:r>
            <a:r>
              <a:rPr lang="en-US" dirty="0" smtClean="0"/>
              <a:t>ข้อมูล </a:t>
            </a:r>
            <a:r>
              <a:rPr lang="en-US" dirty="0" err="1" smtClean="0"/>
              <a:t>เป็น</a:t>
            </a:r>
            <a:r>
              <a:rPr lang="en-US" dirty="0" err="1"/>
              <a:t>แบบโต้ตอบ</a:t>
            </a:r>
            <a:endParaRPr lang="en-US" dirty="0"/>
          </a:p>
          <a:p>
            <a:pPr lvl="0"/>
            <a:r>
              <a:rPr lang="en-US" dirty="0"/>
              <a:t>แดชบอร์ด</a:t>
            </a:r>
            <a:r>
              <a:rPr lang="en-US" dirty="0" smtClean="0"/>
              <a:t>ข้อมูล </a:t>
            </a:r>
            <a:r>
              <a:rPr lang="en-US" dirty="0" err="1" smtClean="0"/>
              <a:t>อนุญาต</a:t>
            </a:r>
            <a:r>
              <a:rPr lang="en-US" dirty="0" err="1"/>
              <a:t>ให้มีการตรวจสอบตามเวลาจริง</a:t>
            </a:r>
            <a:endParaRPr lang="en-US" dirty="0"/>
          </a:p>
          <a:p>
            <a:pPr lvl="0"/>
            <a:r>
              <a:rPr lang="en-US" dirty="0" err="1"/>
              <a:t>ในแดชบอร์ด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ข้อมูล</a:t>
            </a:r>
            <a:r>
              <a:rPr lang="en-US" dirty="0" err="1"/>
              <a:t>ทั้งหมดอยู่ในที่เดียว</a:t>
            </a:r>
            <a:endParaRPr lang="en-US" dirty="0"/>
          </a:p>
          <a:p>
            <a:pPr lvl="0"/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ใช้</a:t>
            </a:r>
            <a:r>
              <a:rPr lang="en-US" dirty="0" err="1"/>
              <a:t>งานง่าย</a:t>
            </a:r>
            <a:endParaRPr lang="en-US" dirty="0"/>
          </a:p>
          <a:p>
            <a:pPr lvl="0"/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ทำ</a:t>
            </a:r>
            <a:r>
              <a:rPr lang="en-US" dirty="0" err="1"/>
              <a:t>ให้ทุกคนอยู่ในหน้าเดียวกัน</a:t>
            </a:r>
            <a:endParaRPr lang="en-US" dirty="0"/>
          </a:p>
          <a:p>
            <a:pPr lvl="0"/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บังคับ</a:t>
            </a:r>
            <a:r>
              <a:rPr lang="en-US" dirty="0" err="1"/>
              <a:t>ให้คนในองค์กรเดียวกันให้ความสำคัญ</a:t>
            </a:r>
            <a:endParaRPr lang="en-US" dirty="0"/>
          </a:p>
          <a:p>
            <a:pPr lvl="0"/>
            <a:r>
              <a:rPr lang="en-US" dirty="0"/>
              <a:t>แดชบอร์ด</a:t>
            </a:r>
            <a:r>
              <a:rPr lang="en-US" dirty="0" smtClean="0"/>
              <a:t>ข้อมูล </a:t>
            </a:r>
            <a:r>
              <a:rPr lang="en-US" dirty="0" err="1" smtClean="0"/>
              <a:t>ช่วย</a:t>
            </a:r>
            <a:r>
              <a:rPr lang="en-US" dirty="0" err="1"/>
              <a:t>ในการ</a:t>
            </a:r>
            <a:r>
              <a:rPr lang="en-US" dirty="0" err="1" smtClean="0"/>
              <a:t>ทำ</a:t>
            </a:r>
            <a:r>
              <a:rPr lang="th-TH" dirty="0" smtClean="0"/>
              <a:t>งานพร้อมกันหลายงาน (</a:t>
            </a:r>
            <a:r>
              <a:rPr lang="en-US" dirty="0" err="1" smtClean="0"/>
              <a:t>มัลติทาสก์</a:t>
            </a:r>
            <a:r>
              <a:rPr lang="th-TH" dirty="0" smtClean="0"/>
              <a:t>)</a:t>
            </a:r>
            <a:endParaRPr lang="en-US" dirty="0"/>
          </a:p>
          <a:p>
            <a:pPr lvl="0"/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ช่วย</a:t>
            </a:r>
            <a:r>
              <a:rPr lang="en-US" dirty="0" err="1"/>
              <a:t>ในการทำนายแนวโน้มในอนาคต</a:t>
            </a:r>
            <a:endParaRPr lang="en-US" dirty="0"/>
          </a:p>
          <a:p>
            <a:pPr lvl="0"/>
            <a:r>
              <a:rPr lang="en-US" dirty="0" err="1"/>
              <a:t>แดชบอร์ด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ช่วย</a:t>
            </a:r>
            <a:r>
              <a:rPr lang="en-US" dirty="0" err="1"/>
              <a:t>บอกเล่าเรื่องราวด้วยข้อมูล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แดชบอร์ดการจัดการ KPI</a:t>
            </a:r>
          </a:p>
        </p:txBody>
      </p:sp>
      <p:pic>
        <p:nvPicPr>
          <p:cNvPr id="4" name="Content Placeholder 3" descr="A screenshot of a cell phone  Description automatically generated">
            <a:extLst>
              <a:ext uri="{FF2B5EF4-FFF2-40B4-BE49-F238E27FC236}">
                <a16:creationId xmlns:a16="http://schemas.microsoft.com/office/drawing/2014/main" id="{889F21CD-558B-47F9-9318-A920055EA6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77" y="1693863"/>
            <a:ext cx="5636333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ตัวอย่างของ Data Dashboard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แดชบอร์ดความยาววงจรการขาย</a:t>
            </a:r>
          </a:p>
        </p:txBody>
      </p:sp>
      <p:pic>
        <p:nvPicPr>
          <p:cNvPr id="6" name="Content Placeholder 5" descr="A screenshot of a cell phone  Description automatically generated">
            <a:extLst>
              <a:ext uri="{FF2B5EF4-FFF2-40B4-BE49-F238E27FC236}">
                <a16:creationId xmlns:a16="http://schemas.microsoft.com/office/drawing/2014/main" id="{9CB41BBB-CCE4-4F12-B4EA-AF86D7A70E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99" y="1693863"/>
            <a:ext cx="5765490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2463</Words>
  <Application>Microsoft Office PowerPoint</Application>
  <PresentationFormat>Widescreen</PresentationFormat>
  <Paragraphs>181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แดชบอร์ดข้อมูลคืออะไร</vt:lpstr>
      <vt:lpstr>แดชบอร์ดข้อมูลคืออะไร</vt:lpstr>
      <vt:lpstr>การประยุกต์ใช้แดชบอร์ดข้อมูล</vt:lpstr>
      <vt:lpstr>การประยุกต์ใช้แดชบอร์ดข้อมูล</vt:lpstr>
      <vt:lpstr>ประโยชน์ของแดชบอร์ดข้อมูล </vt:lpstr>
      <vt:lpstr>ตัวอย่างของ Data Dashboard แดชบอร์ดการจัดการ KPI</vt:lpstr>
      <vt:lpstr>ตัวอย่างของ Data Dashboard แดชบอร์ดความยาววงจรการขาย</vt:lpstr>
      <vt:lpstr>ตัวอย่างของ Data Dashboard แดชบอร์ดข้อมูลการวิเคราะห์เว็บ</vt:lpstr>
      <vt:lpstr>ตัวอย่างของ Data Dashboard แดชบอร์ดการผลิต</vt:lpstr>
      <vt:lpstr>ตัวอย่างของ Data Dashboard แดชบอร์ดการขนส่งโลจิสติก</vt:lpstr>
      <vt:lpstr>ตัวอย่างของ Data Dashboard แดชบอร์ดการจัดการเงินสด</vt:lpstr>
      <vt:lpstr>ตัวอย่างของ Data Dashboard แดชบอร์ดข้อมูล KPI ของโรงพยาบาล</vt:lpstr>
      <vt:lpstr>ตัวอย่างของ Data Dashboard แดชบอร์ดประสิทธิภาพของพนักงาน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  <vt:lpstr>ออกแบบและสร้างแดชบอร์ดข้อมูล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54</cp:revision>
  <dcterms:created xsi:type="dcterms:W3CDTF">2019-10-02T07:34:54Z</dcterms:created>
  <dcterms:modified xsi:type="dcterms:W3CDTF">2020-07-05T13:44:02Z</dcterms:modified>
</cp:coreProperties>
</file>