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7" r:id="rId2"/>
    <p:sldId id="293" r:id="rId3"/>
    <p:sldId id="290" r:id="rId4"/>
    <p:sldId id="294" r:id="rId5"/>
    <p:sldId id="295" r:id="rId6"/>
    <p:sldId id="296" r:id="rId7"/>
    <p:sldId id="297" r:id="rId8"/>
    <p:sldId id="298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6" r:id="rId27"/>
    <p:sldId id="317" r:id="rId28"/>
    <p:sldId id="318" r:id="rId29"/>
    <p:sldId id="319" r:id="rId30"/>
    <p:sldId id="320" r:id="rId31"/>
    <p:sldId id="321" r:id="rId32"/>
    <p:sldId id="322" r:id="rId33"/>
    <p:sldId id="323" r:id="rId34"/>
    <p:sldId id="324" r:id="rId35"/>
    <p:sldId id="325" r:id="rId36"/>
    <p:sldId id="326" r:id="rId37"/>
    <p:sldId id="327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1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4" autoAdjust="0"/>
    <p:restoredTop sz="94660"/>
  </p:normalViewPr>
  <p:slideViewPr>
    <p:cSldViewPr snapToGrid="0">
      <p:cViewPr varScale="1">
        <p:scale>
          <a:sx n="68" d="100"/>
          <a:sy n="68" d="100"/>
        </p:scale>
        <p:origin x="9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299C7C-64F4-6E4D-ACDB-FD7876D2BE1F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E50DBC-2896-0A4C-AFF9-CCB22DA1C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4803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4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6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pic>
        <p:nvPicPr>
          <p:cNvPr id="17" name="Picture 16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745027A7-4436-4BFC-B715-CB8E92192DF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5D39AF64-02D8-4A17-BB3F-4E30148764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6177" y="3445482"/>
            <a:ext cx="8950284" cy="1305161"/>
          </a:xfrm>
          <a:noFill/>
        </p:spPr>
        <p:txBody>
          <a:bodyPr anchor="ctr">
            <a:noAutofit/>
          </a:bodyPr>
          <a:lstStyle>
            <a:lvl1pPr marL="0" indent="0" algn="ctr">
              <a:buNone/>
              <a:defRPr sz="2800"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47DADDB0-2C51-4443-AB1B-DC4AF76394A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177" y="2067992"/>
            <a:ext cx="8950284" cy="1121423"/>
          </a:xfrm>
          <a:noFill/>
        </p:spPr>
        <p:txBody>
          <a:bodyPr anchor="ctr">
            <a:noAutofit/>
          </a:bodyPr>
          <a:lstStyle>
            <a:lvl1pPr algn="ctr">
              <a:defRPr sz="4400" b="0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E31D9C-DF45-4586-BF2E-7912D4B41D80}"/>
              </a:ext>
            </a:extLst>
          </p:cNvPr>
          <p:cNvSpPr/>
          <p:nvPr userDrawn="1"/>
        </p:nvSpPr>
        <p:spPr>
          <a:xfrm>
            <a:off x="1356177" y="3184039"/>
            <a:ext cx="8950284" cy="84392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3344BED-7B33-41AD-A323-368EB9B434D6}"/>
              </a:ext>
            </a:extLst>
          </p:cNvPr>
          <p:cNvSpPr/>
          <p:nvPr userDrawn="1"/>
        </p:nvSpPr>
        <p:spPr>
          <a:xfrm>
            <a:off x="1615354" y="3263030"/>
            <a:ext cx="8431930" cy="4571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023124-B431-4DF0-80A3-5D3DB66D88FD}"/>
              </a:ext>
            </a:extLst>
          </p:cNvPr>
          <p:cNvSpPr/>
          <p:nvPr userDrawn="1"/>
        </p:nvSpPr>
        <p:spPr>
          <a:xfrm>
            <a:off x="1927935" y="3310167"/>
            <a:ext cx="7806768" cy="524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6" name="Group 6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9" name="Group 38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29" name="Rectangle 28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" name="Picture 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8" name="Picture 37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41" name="Picture 40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42" name="Picture 41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749348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6AB01A1C-51D1-41B4-9C3C-E06B1D57AF69}"/>
              </a:ext>
            </a:extLst>
          </p:cNvPr>
          <p:cNvGrpSpPr/>
          <p:nvPr userDrawn="1"/>
        </p:nvGrpSpPr>
        <p:grpSpPr>
          <a:xfrm>
            <a:off x="1792289" y="1349129"/>
            <a:ext cx="9913040" cy="154101"/>
            <a:chOff x="1610813" y="1340083"/>
            <a:chExt cx="7607984" cy="169918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3FAE0845-1B36-45A0-A900-346B585FB863}"/>
                </a:ext>
              </a:extLst>
            </p:cNvPr>
            <p:cNvSpPr/>
            <p:nvPr userDrawn="1"/>
          </p:nvSpPr>
          <p:spPr>
            <a:xfrm>
              <a:off x="1610813" y="1340083"/>
              <a:ext cx="7607984" cy="84392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4424509-D133-4E5C-8A4D-7A431372B253}"/>
                </a:ext>
              </a:extLst>
            </p:cNvPr>
            <p:cNvSpPr/>
            <p:nvPr userDrawn="1"/>
          </p:nvSpPr>
          <p:spPr>
            <a:xfrm>
              <a:off x="1831119" y="1405583"/>
              <a:ext cx="7167370" cy="45719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84E59BE7-4247-4ABD-852F-D91F21A5AAD4}"/>
                </a:ext>
              </a:extLst>
            </p:cNvPr>
            <p:cNvSpPr/>
            <p:nvPr userDrawn="1"/>
          </p:nvSpPr>
          <p:spPr>
            <a:xfrm>
              <a:off x="2096821" y="1457576"/>
              <a:ext cx="6635965" cy="52425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6121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9F83CD-1E72-46FA-A09B-48783A0A34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Diagonal Corners Rounded 5">
            <a:extLst>
              <a:ext uri="{FF2B5EF4-FFF2-40B4-BE49-F238E27FC236}">
                <a16:creationId xmlns:a16="http://schemas.microsoft.com/office/drawing/2014/main" id="{02EEB56D-10AA-4548-B3DB-C74661EAED2E}"/>
              </a:ext>
            </a:extLst>
          </p:cNvPr>
          <p:cNvSpPr/>
          <p:nvPr userDrawn="1"/>
        </p:nvSpPr>
        <p:spPr>
          <a:xfrm rot="10800000">
            <a:off x="304800" y="274321"/>
            <a:ext cx="11571545" cy="6295197"/>
          </a:xfrm>
          <a:prstGeom prst="round2DiagRect">
            <a:avLst/>
          </a:prstGeom>
          <a:solidFill>
            <a:schemeClr val="bg1"/>
          </a:solidFill>
          <a:ln w="762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3" name="Picture 6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33CC12D3-EFEE-4DBD-A0DE-4E686686110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24" y="486231"/>
            <a:ext cx="1091440" cy="89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41045D65-668D-4D95-B4D8-EA5B054C4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2288" y="448674"/>
            <a:ext cx="9913041" cy="888031"/>
          </a:xfrm>
        </p:spPr>
        <p:txBody>
          <a:bodyPr>
            <a:normAutofit/>
          </a:bodyPr>
          <a:lstStyle>
            <a:lvl1pPr algn="ctr">
              <a:defRPr sz="32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2A50B16-EDDF-4F8E-8E61-17E398D06F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5814" y="1693703"/>
            <a:ext cx="11229516" cy="4303509"/>
          </a:xfrm>
        </p:spPr>
        <p:txBody>
          <a:bodyPr/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15" name="Picture 14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B361314F-AD54-4372-AC14-9CC620E0DE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4" b="10446"/>
          <a:stretch/>
        </p:blipFill>
        <p:spPr>
          <a:xfrm>
            <a:off x="4578232" y="6117024"/>
            <a:ext cx="3329507" cy="7466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Isosceles Triangle 9">
            <a:extLst>
              <a:ext uri="{FF2B5EF4-FFF2-40B4-BE49-F238E27FC236}">
                <a16:creationId xmlns:a16="http://schemas.microsoft.com/office/drawing/2014/main" id="{C97EE39D-45B9-4BC4-A0D5-310EF34CFB88}"/>
              </a:ext>
            </a:extLst>
          </p:cNvPr>
          <p:cNvSpPr/>
          <p:nvPr userDrawn="1"/>
        </p:nvSpPr>
        <p:spPr>
          <a:xfrm>
            <a:off x="12703" y="2031"/>
            <a:ext cx="12195630" cy="68471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096136 w 12222426"/>
              <a:gd name="connsiteY1" fmla="*/ 5264333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59130"/>
              <a:gd name="connsiteY0" fmla="*/ 6847114 h 6847115"/>
              <a:gd name="connsiteX1" fmla="*/ 10096136 w 12259130"/>
              <a:gd name="connsiteY1" fmla="*/ 5238933 h 6847115"/>
              <a:gd name="connsiteX2" fmla="*/ 12259130 w 12259130"/>
              <a:gd name="connsiteY2" fmla="*/ 0 h 6847115"/>
              <a:gd name="connsiteX3" fmla="*/ 12221030 w 12259130"/>
              <a:gd name="connsiteY3" fmla="*/ 6847115 h 6847115"/>
              <a:gd name="connsiteX4" fmla="*/ 0 w 12259130"/>
              <a:gd name="connsiteY4" fmla="*/ 6847114 h 6847115"/>
              <a:gd name="connsiteX0" fmla="*/ 0 w 12170230"/>
              <a:gd name="connsiteY0" fmla="*/ 6859814 h 6859814"/>
              <a:gd name="connsiteX1" fmla="*/ 10007236 w 12170230"/>
              <a:gd name="connsiteY1" fmla="*/ 5238933 h 6859814"/>
              <a:gd name="connsiteX2" fmla="*/ 12170230 w 12170230"/>
              <a:gd name="connsiteY2" fmla="*/ 0 h 6859814"/>
              <a:gd name="connsiteX3" fmla="*/ 12132130 w 12170230"/>
              <a:gd name="connsiteY3" fmla="*/ 6847115 h 6859814"/>
              <a:gd name="connsiteX4" fmla="*/ 0 w 12170230"/>
              <a:gd name="connsiteY4" fmla="*/ 6859814 h 6859814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  <a:gd name="connsiteX0" fmla="*/ 0 w 12195630"/>
              <a:gd name="connsiteY0" fmla="*/ 6847114 h 6847115"/>
              <a:gd name="connsiteX1" fmla="*/ 10032636 w 12195630"/>
              <a:gd name="connsiteY1" fmla="*/ 5238933 h 6847115"/>
              <a:gd name="connsiteX2" fmla="*/ 12195630 w 12195630"/>
              <a:gd name="connsiteY2" fmla="*/ 0 h 6847115"/>
              <a:gd name="connsiteX3" fmla="*/ 12157530 w 12195630"/>
              <a:gd name="connsiteY3" fmla="*/ 6847115 h 6847115"/>
              <a:gd name="connsiteX4" fmla="*/ 0 w 12195630"/>
              <a:gd name="connsiteY4" fmla="*/ 6847114 h 6847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630" h="6847115">
                <a:moveTo>
                  <a:pt x="0" y="6847114"/>
                </a:moveTo>
                <a:cubicBezTo>
                  <a:pt x="1860005" y="5494382"/>
                  <a:pt x="7994831" y="6388465"/>
                  <a:pt x="10032636" y="5238933"/>
                </a:cubicBezTo>
                <a:cubicBezTo>
                  <a:pt x="12206876" y="3558178"/>
                  <a:pt x="11083835" y="1631043"/>
                  <a:pt x="12195630" y="0"/>
                </a:cubicBezTo>
                <a:cubicBezTo>
                  <a:pt x="12190792" y="2281162"/>
                  <a:pt x="12162368" y="4565953"/>
                  <a:pt x="12157530" y="6847115"/>
                </a:cubicBezTo>
                <a:lnTo>
                  <a:pt x="0" y="6847114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Isosceles Triangle 9">
            <a:extLst>
              <a:ext uri="{FF2B5EF4-FFF2-40B4-BE49-F238E27FC236}">
                <a16:creationId xmlns:a16="http://schemas.microsoft.com/office/drawing/2014/main" id="{66BF8A63-094C-431F-A3A0-63E41BD8DF9F}"/>
              </a:ext>
            </a:extLst>
          </p:cNvPr>
          <p:cNvSpPr/>
          <p:nvPr userDrawn="1"/>
        </p:nvSpPr>
        <p:spPr>
          <a:xfrm>
            <a:off x="-15213" y="-8794"/>
            <a:ext cx="12222426" cy="6872515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700000"/>
              <a:gd name="connsiteY0" fmla="*/ 6858000 h 7525657"/>
              <a:gd name="connsiteX1" fmla="*/ 10371907 w 12700000"/>
              <a:gd name="connsiteY1" fmla="*/ 5786846 h 7525657"/>
              <a:gd name="connsiteX2" fmla="*/ 12192000 w 12700000"/>
              <a:gd name="connsiteY2" fmla="*/ 0 h 7525657"/>
              <a:gd name="connsiteX3" fmla="*/ 12700000 w 12700000"/>
              <a:gd name="connsiteY3" fmla="*/ 7525657 h 7525657"/>
              <a:gd name="connsiteX4" fmla="*/ 0 w 12700000"/>
              <a:gd name="connsiteY4" fmla="*/ 6858000 h 7525657"/>
              <a:gd name="connsiteX0" fmla="*/ 0 w 12729029"/>
              <a:gd name="connsiteY0" fmla="*/ 6204858 h 6872515"/>
              <a:gd name="connsiteX1" fmla="*/ 10371907 w 12729029"/>
              <a:gd name="connsiteY1" fmla="*/ 5133704 h 6872515"/>
              <a:gd name="connsiteX2" fmla="*/ 12729029 w 12729029"/>
              <a:gd name="connsiteY2" fmla="*/ 0 h 6872515"/>
              <a:gd name="connsiteX3" fmla="*/ 12700000 w 12729029"/>
              <a:gd name="connsiteY3" fmla="*/ 6872515 h 6872515"/>
              <a:gd name="connsiteX4" fmla="*/ 0 w 12729029"/>
              <a:gd name="connsiteY4" fmla="*/ 6204858 h 6872515"/>
              <a:gd name="connsiteX0" fmla="*/ 0 w 12162972"/>
              <a:gd name="connsiteY0" fmla="*/ 6872515 h 6872515"/>
              <a:gd name="connsiteX1" fmla="*/ 9805850 w 12162972"/>
              <a:gd name="connsiteY1" fmla="*/ 5133704 h 6872515"/>
              <a:gd name="connsiteX2" fmla="*/ 12162972 w 12162972"/>
              <a:gd name="connsiteY2" fmla="*/ 0 h 6872515"/>
              <a:gd name="connsiteX3" fmla="*/ 12133943 w 12162972"/>
              <a:gd name="connsiteY3" fmla="*/ 6872515 h 6872515"/>
              <a:gd name="connsiteX4" fmla="*/ 0 w 12162972"/>
              <a:gd name="connsiteY4" fmla="*/ 6872515 h 6872515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133943 w 12148458"/>
              <a:gd name="connsiteY3" fmla="*/ 6843486 h 6843486"/>
              <a:gd name="connsiteX4" fmla="*/ 0 w 12148458"/>
              <a:gd name="connsiteY4" fmla="*/ 6843486 h 6843486"/>
              <a:gd name="connsiteX0" fmla="*/ 0 w 12148458"/>
              <a:gd name="connsiteY0" fmla="*/ 6843486 h 6843486"/>
              <a:gd name="connsiteX1" fmla="*/ 9805850 w 12148458"/>
              <a:gd name="connsiteY1" fmla="*/ 5104675 h 6843486"/>
              <a:gd name="connsiteX2" fmla="*/ 12148458 w 12148458"/>
              <a:gd name="connsiteY2" fmla="*/ 0 h 6843486"/>
              <a:gd name="connsiteX3" fmla="*/ 12032343 w 12148458"/>
              <a:gd name="connsiteY3" fmla="*/ 6698343 h 6843486"/>
              <a:gd name="connsiteX4" fmla="*/ 0 w 12148458"/>
              <a:gd name="connsiteY4" fmla="*/ 6843486 h 6843486"/>
              <a:gd name="connsiteX0" fmla="*/ 0 w 12149854"/>
              <a:gd name="connsiteY0" fmla="*/ 6843486 h 6843486"/>
              <a:gd name="connsiteX1" fmla="*/ 9805850 w 12149854"/>
              <a:gd name="connsiteY1" fmla="*/ 5104675 h 6843486"/>
              <a:gd name="connsiteX2" fmla="*/ 12148458 w 12149854"/>
              <a:gd name="connsiteY2" fmla="*/ 0 h 6843486"/>
              <a:gd name="connsiteX3" fmla="*/ 12148458 w 12149854"/>
              <a:gd name="connsiteY3" fmla="*/ 6828972 h 6843486"/>
              <a:gd name="connsiteX4" fmla="*/ 0 w 12149854"/>
              <a:gd name="connsiteY4" fmla="*/ 6843486 h 6843486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28972 h 6887029"/>
              <a:gd name="connsiteX4" fmla="*/ 0 w 12193397"/>
              <a:gd name="connsiteY4" fmla="*/ 6887029 h 6887029"/>
              <a:gd name="connsiteX0" fmla="*/ 0 w 12193397"/>
              <a:gd name="connsiteY0" fmla="*/ 6887029 h 6887029"/>
              <a:gd name="connsiteX1" fmla="*/ 9849393 w 12193397"/>
              <a:gd name="connsiteY1" fmla="*/ 5104675 h 6887029"/>
              <a:gd name="connsiteX2" fmla="*/ 12192001 w 12193397"/>
              <a:gd name="connsiteY2" fmla="*/ 0 h 6887029"/>
              <a:gd name="connsiteX3" fmla="*/ 12192001 w 12193397"/>
              <a:gd name="connsiteY3" fmla="*/ 6887029 h 6887029"/>
              <a:gd name="connsiteX4" fmla="*/ 0 w 12193397"/>
              <a:gd name="connsiteY4" fmla="*/ 6887029 h 6887029"/>
              <a:gd name="connsiteX0" fmla="*/ 0 w 12192154"/>
              <a:gd name="connsiteY0" fmla="*/ 6219372 h 6219372"/>
              <a:gd name="connsiteX1" fmla="*/ 9849393 w 12192154"/>
              <a:gd name="connsiteY1" fmla="*/ 4437018 h 6219372"/>
              <a:gd name="connsiteX2" fmla="*/ 12090401 w 12192154"/>
              <a:gd name="connsiteY2" fmla="*/ 0 h 6219372"/>
              <a:gd name="connsiteX3" fmla="*/ 12192001 w 12192154"/>
              <a:gd name="connsiteY3" fmla="*/ 6219372 h 6219372"/>
              <a:gd name="connsiteX4" fmla="*/ 0 w 12192154"/>
              <a:gd name="connsiteY4" fmla="*/ 6219372 h 6219372"/>
              <a:gd name="connsiteX0" fmla="*/ 0 w 12193397"/>
              <a:gd name="connsiteY0" fmla="*/ 6219372 h 6219372"/>
              <a:gd name="connsiteX1" fmla="*/ 9849393 w 12193397"/>
              <a:gd name="connsiteY1" fmla="*/ 4437018 h 6219372"/>
              <a:gd name="connsiteX2" fmla="*/ 12192001 w 12193397"/>
              <a:gd name="connsiteY2" fmla="*/ 0 h 6219372"/>
              <a:gd name="connsiteX3" fmla="*/ 12192001 w 12193397"/>
              <a:gd name="connsiteY3" fmla="*/ 6219372 h 6219372"/>
              <a:gd name="connsiteX4" fmla="*/ 0 w 12193397"/>
              <a:gd name="connsiteY4" fmla="*/ 6219372 h 6219372"/>
              <a:gd name="connsiteX0" fmla="*/ 0 w 12193397"/>
              <a:gd name="connsiteY0" fmla="*/ 6219372 h 6872515"/>
              <a:gd name="connsiteX1" fmla="*/ 9849393 w 12193397"/>
              <a:gd name="connsiteY1" fmla="*/ 4437018 h 6872515"/>
              <a:gd name="connsiteX2" fmla="*/ 12192001 w 12193397"/>
              <a:gd name="connsiteY2" fmla="*/ 0 h 6872515"/>
              <a:gd name="connsiteX3" fmla="*/ 12192001 w 12193397"/>
              <a:gd name="connsiteY3" fmla="*/ 6872515 h 6872515"/>
              <a:gd name="connsiteX4" fmla="*/ 0 w 12193397"/>
              <a:gd name="connsiteY4" fmla="*/ 6219372 h 6872515"/>
              <a:gd name="connsiteX0" fmla="*/ 0 w 12222426"/>
              <a:gd name="connsiteY0" fmla="*/ 6872514 h 6872515"/>
              <a:gd name="connsiteX1" fmla="*/ 9878422 w 12222426"/>
              <a:gd name="connsiteY1" fmla="*/ 4437018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197736 w 12222426"/>
              <a:gd name="connsiteY1" fmla="*/ 4814390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  <a:gd name="connsiteX0" fmla="*/ 0 w 12222426"/>
              <a:gd name="connsiteY0" fmla="*/ 6872514 h 6872515"/>
              <a:gd name="connsiteX1" fmla="*/ 10212250 w 12222426"/>
              <a:gd name="connsiteY1" fmla="*/ 5409476 h 6872515"/>
              <a:gd name="connsiteX2" fmla="*/ 12221030 w 12222426"/>
              <a:gd name="connsiteY2" fmla="*/ 0 h 6872515"/>
              <a:gd name="connsiteX3" fmla="*/ 12221030 w 12222426"/>
              <a:gd name="connsiteY3" fmla="*/ 6872515 h 6872515"/>
              <a:gd name="connsiteX4" fmla="*/ 0 w 12222426"/>
              <a:gd name="connsiteY4" fmla="*/ 6872514 h 6872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22426" h="6872515">
                <a:moveTo>
                  <a:pt x="0" y="6872514"/>
                </a:moveTo>
                <a:cubicBezTo>
                  <a:pt x="2037805" y="5722982"/>
                  <a:pt x="8174445" y="6559008"/>
                  <a:pt x="10212250" y="5409476"/>
                </a:cubicBezTo>
                <a:cubicBezTo>
                  <a:pt x="12386490" y="3728721"/>
                  <a:pt x="11261635" y="1719943"/>
                  <a:pt x="12221030" y="0"/>
                </a:cubicBezTo>
                <a:cubicBezTo>
                  <a:pt x="12216192" y="2281162"/>
                  <a:pt x="12225868" y="4591353"/>
                  <a:pt x="12221030" y="6872515"/>
                </a:cubicBezTo>
                <a:lnTo>
                  <a:pt x="0" y="6872514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Isosceles Triangle 9">
            <a:extLst>
              <a:ext uri="{FF2B5EF4-FFF2-40B4-BE49-F238E27FC236}">
                <a16:creationId xmlns:a16="http://schemas.microsoft.com/office/drawing/2014/main" id="{ED72CE23-6E9E-445E-A127-A9C3AB89B488}"/>
              </a:ext>
            </a:extLst>
          </p:cNvPr>
          <p:cNvSpPr/>
          <p:nvPr userDrawn="1"/>
        </p:nvSpPr>
        <p:spPr>
          <a:xfrm rot="10800000">
            <a:off x="1" y="-12699"/>
            <a:ext cx="12204700" cy="68707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039600"/>
              <a:gd name="connsiteY0" fmla="*/ 6997700 h 6997700"/>
              <a:gd name="connsiteX1" fmla="*/ 10045336 w 12039600"/>
              <a:gd name="connsiteY1" fmla="*/ 5656217 h 6997700"/>
              <a:gd name="connsiteX2" fmla="*/ 12039600 w 12039600"/>
              <a:gd name="connsiteY2" fmla="*/ 0 h 6997700"/>
              <a:gd name="connsiteX3" fmla="*/ 12039600 w 12039600"/>
              <a:gd name="connsiteY3" fmla="*/ 6858000 h 6997700"/>
              <a:gd name="connsiteX4" fmla="*/ 0 w 12039600"/>
              <a:gd name="connsiteY4" fmla="*/ 6997700 h 6997700"/>
              <a:gd name="connsiteX0" fmla="*/ 0 w 12192000"/>
              <a:gd name="connsiteY0" fmla="*/ 6997700 h 6997700"/>
              <a:gd name="connsiteX1" fmla="*/ 10045336 w 12192000"/>
              <a:gd name="connsiteY1" fmla="*/ 5656217 h 6997700"/>
              <a:gd name="connsiteX2" fmla="*/ 12039600 w 12192000"/>
              <a:gd name="connsiteY2" fmla="*/ 0 h 6997700"/>
              <a:gd name="connsiteX3" fmla="*/ 12192000 w 12192000"/>
              <a:gd name="connsiteY3" fmla="*/ 6997700 h 6997700"/>
              <a:gd name="connsiteX4" fmla="*/ 0 w 12192000"/>
              <a:gd name="connsiteY4" fmla="*/ 6997700 h 6997700"/>
              <a:gd name="connsiteX0" fmla="*/ 0 w 12192000"/>
              <a:gd name="connsiteY0" fmla="*/ 6845300 h 6845300"/>
              <a:gd name="connsiteX1" fmla="*/ 10045336 w 12192000"/>
              <a:gd name="connsiteY1" fmla="*/ 55038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83436 w 12192000"/>
              <a:gd name="connsiteY1" fmla="*/ 55927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192000"/>
              <a:gd name="connsiteY0" fmla="*/ 6845300 h 6845300"/>
              <a:gd name="connsiteX1" fmla="*/ 10045336 w 12192000"/>
              <a:gd name="connsiteY1" fmla="*/ 5554617 h 6845300"/>
              <a:gd name="connsiteX2" fmla="*/ 12192000 w 12192000"/>
              <a:gd name="connsiteY2" fmla="*/ 0 h 6845300"/>
              <a:gd name="connsiteX3" fmla="*/ 12192000 w 12192000"/>
              <a:gd name="connsiteY3" fmla="*/ 6845300 h 6845300"/>
              <a:gd name="connsiteX4" fmla="*/ 0 w 12192000"/>
              <a:gd name="connsiteY4" fmla="*/ 68453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45300"/>
              <a:gd name="connsiteX1" fmla="*/ 10058036 w 12204700"/>
              <a:gd name="connsiteY1" fmla="*/ 5554617 h 6845300"/>
              <a:gd name="connsiteX2" fmla="*/ 12204700 w 12204700"/>
              <a:gd name="connsiteY2" fmla="*/ 0 h 6845300"/>
              <a:gd name="connsiteX3" fmla="*/ 12204700 w 12204700"/>
              <a:gd name="connsiteY3" fmla="*/ 6845300 h 6845300"/>
              <a:gd name="connsiteX4" fmla="*/ 0 w 12204700"/>
              <a:gd name="connsiteY4" fmla="*/ 6832600 h 6845300"/>
              <a:gd name="connsiteX0" fmla="*/ 0 w 12204700"/>
              <a:gd name="connsiteY0" fmla="*/ 6832600 h 6870700"/>
              <a:gd name="connsiteX1" fmla="*/ 10058036 w 12204700"/>
              <a:gd name="connsiteY1" fmla="*/ 5554617 h 6870700"/>
              <a:gd name="connsiteX2" fmla="*/ 12204700 w 12204700"/>
              <a:gd name="connsiteY2" fmla="*/ 0 h 6870700"/>
              <a:gd name="connsiteX3" fmla="*/ 12192000 w 12204700"/>
              <a:gd name="connsiteY3" fmla="*/ 6870700 h 6870700"/>
              <a:gd name="connsiteX4" fmla="*/ 0 w 12204700"/>
              <a:gd name="connsiteY4" fmla="*/ 6832600 h 6870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04700" h="6870700">
                <a:moveTo>
                  <a:pt x="0" y="6832600"/>
                </a:moveTo>
                <a:cubicBezTo>
                  <a:pt x="1885405" y="5568768"/>
                  <a:pt x="8020231" y="6704149"/>
                  <a:pt x="10058036" y="5554617"/>
                </a:cubicBezTo>
                <a:cubicBezTo>
                  <a:pt x="12232276" y="3873862"/>
                  <a:pt x="11054805" y="1554843"/>
                  <a:pt x="12204700" y="0"/>
                </a:cubicBezTo>
                <a:cubicBezTo>
                  <a:pt x="12200467" y="2290233"/>
                  <a:pt x="12196233" y="4580467"/>
                  <a:pt x="12192000" y="6870700"/>
                </a:cubicBezTo>
                <a:lnTo>
                  <a:pt x="0" y="6832600"/>
                </a:lnTo>
                <a:close/>
              </a:path>
            </a:pathLst>
          </a:custGeom>
          <a:solidFill>
            <a:srgbClr val="2F55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Isosceles Triangle 9">
            <a:extLst>
              <a:ext uri="{FF2B5EF4-FFF2-40B4-BE49-F238E27FC236}">
                <a16:creationId xmlns:a16="http://schemas.microsoft.com/office/drawing/2014/main" id="{AF55D275-D7F0-4BC5-ACE1-08EA96FE065F}"/>
              </a:ext>
            </a:extLst>
          </p:cNvPr>
          <p:cNvSpPr/>
          <p:nvPr userDrawn="1"/>
        </p:nvSpPr>
        <p:spPr>
          <a:xfrm rot="10800000">
            <a:off x="1" y="1"/>
            <a:ext cx="12192000" cy="6858000"/>
          </a:xfrm>
          <a:custGeom>
            <a:avLst/>
            <a:gdLst>
              <a:gd name="connsiteX0" fmla="*/ 0 w 12192000"/>
              <a:gd name="connsiteY0" fmla="*/ 685800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9313816 w 12192000"/>
              <a:gd name="connsiteY1" fmla="*/ 5159828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36776 w 12192000"/>
              <a:gd name="connsiteY1" fmla="*/ 5630091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371907 w 12192000"/>
              <a:gd name="connsiteY1" fmla="*/ 5786846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  <a:gd name="connsiteX0" fmla="*/ 0 w 12192000"/>
              <a:gd name="connsiteY0" fmla="*/ 6858000 h 6858000"/>
              <a:gd name="connsiteX1" fmla="*/ 10197736 w 12192000"/>
              <a:gd name="connsiteY1" fmla="*/ 5656217 h 6858000"/>
              <a:gd name="connsiteX2" fmla="*/ 12192000 w 12192000"/>
              <a:gd name="connsiteY2" fmla="*/ 0 h 6858000"/>
              <a:gd name="connsiteX3" fmla="*/ 12192000 w 12192000"/>
              <a:gd name="connsiteY3" fmla="*/ 6858000 h 6858000"/>
              <a:gd name="connsiteX4" fmla="*/ 0 w 1219200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6858000">
                <a:moveTo>
                  <a:pt x="0" y="6858000"/>
                </a:moveTo>
                <a:cubicBezTo>
                  <a:pt x="2037805" y="5708468"/>
                  <a:pt x="8159931" y="6805749"/>
                  <a:pt x="10197736" y="5656217"/>
                </a:cubicBezTo>
                <a:cubicBezTo>
                  <a:pt x="12371976" y="3975462"/>
                  <a:pt x="11232605" y="1719943"/>
                  <a:pt x="12192000" y="0"/>
                </a:cubicBez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 descr="A picture containing indoor&#10;&#10;Description generated with high confidence">
            <a:extLst>
              <a:ext uri="{FF2B5EF4-FFF2-40B4-BE49-F238E27FC236}">
                <a16:creationId xmlns:a16="http://schemas.microsoft.com/office/drawing/2014/main" id="{9358ED85-3F91-4A60-AA0D-5214CD30A54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01"/>
          <a:stretch/>
        </p:blipFill>
        <p:spPr>
          <a:xfrm>
            <a:off x="354562" y="479042"/>
            <a:ext cx="1824738" cy="1432477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BE025E4A-4CBA-48FB-AEF6-DE10B0DC6327}"/>
              </a:ext>
            </a:extLst>
          </p:cNvPr>
          <p:cNvSpPr txBox="1">
            <a:spLocks/>
          </p:cNvSpPr>
          <p:nvPr userDrawn="1"/>
        </p:nvSpPr>
        <p:spPr>
          <a:xfrm>
            <a:off x="6958652" y="5796343"/>
            <a:ext cx="5132090" cy="977926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Curriculum Development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Master’s Degree Program in </a:t>
            </a:r>
          </a:p>
          <a:p>
            <a:pPr algn="r"/>
            <a:r>
              <a:rPr lang="en-US" sz="1400" b="0" i="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Engineering for Thailand Sustainable Smart Industry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B09061E-C19F-4F07-A1CD-123D3E1DE607}"/>
              </a:ext>
            </a:extLst>
          </p:cNvPr>
          <p:cNvSpPr/>
          <p:nvPr userDrawn="1"/>
        </p:nvSpPr>
        <p:spPr>
          <a:xfrm>
            <a:off x="4042475" y="2034173"/>
            <a:ext cx="600132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0" i="0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Thank You</a:t>
            </a:r>
          </a:p>
        </p:txBody>
      </p:sp>
      <p:pic>
        <p:nvPicPr>
          <p:cNvPr id="19" name="Picture 18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FA31B2A8-CB08-462F-B7BA-1D4FF2A92CD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8451" y="770574"/>
            <a:ext cx="4263315" cy="1217780"/>
          </a:xfrm>
          <a:prstGeom prst="rect">
            <a:avLst/>
          </a:prstGeom>
        </p:spPr>
      </p:pic>
      <p:grpSp>
        <p:nvGrpSpPr>
          <p:cNvPr id="26" name="Group 25"/>
          <p:cNvGrpSpPr/>
          <p:nvPr userDrawn="1"/>
        </p:nvGrpSpPr>
        <p:grpSpPr>
          <a:xfrm>
            <a:off x="1433334" y="1661096"/>
            <a:ext cx="10658792" cy="5077641"/>
            <a:chOff x="1433334" y="1661096"/>
            <a:chExt cx="10658792" cy="5077641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10E009E9-C9B2-471A-9A7A-5D205EEDA1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0309" y="4249828"/>
              <a:ext cx="1280160" cy="1280160"/>
            </a:xfrm>
            <a:prstGeom prst="rect">
              <a:avLst/>
            </a:prstGeom>
            <a:noFill/>
          </p:spPr>
        </p:pic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43366" y="5267033"/>
              <a:ext cx="1243584" cy="122803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87735" y="5409421"/>
              <a:ext cx="1234440" cy="123444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52371" y="4984342"/>
              <a:ext cx="1554480" cy="1417874"/>
            </a:xfrm>
            <a:prstGeom prst="rect">
              <a:avLst/>
            </a:prstGeom>
          </p:spPr>
        </p:pic>
        <p:grpSp>
          <p:nvGrpSpPr>
            <p:cNvPr id="31" name="Group 30"/>
            <p:cNvGrpSpPr/>
            <p:nvPr userDrawn="1"/>
          </p:nvGrpSpPr>
          <p:grpSpPr>
            <a:xfrm>
              <a:off x="1433334" y="5625782"/>
              <a:ext cx="1947672" cy="1112955"/>
              <a:chOff x="1462142" y="5625782"/>
              <a:chExt cx="1947672" cy="1112955"/>
            </a:xfrm>
          </p:grpSpPr>
          <p:sp>
            <p:nvSpPr>
              <p:cNvPr id="36" name="Rectangle 35"/>
              <p:cNvSpPr/>
              <p:nvPr userDrawn="1"/>
            </p:nvSpPr>
            <p:spPr>
              <a:xfrm>
                <a:off x="1709237" y="6396483"/>
                <a:ext cx="1453102" cy="1565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36"/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462142" y="5625782"/>
                <a:ext cx="1947672" cy="1112955"/>
              </a:xfrm>
              <a:prstGeom prst="rect">
                <a:avLst/>
              </a:prstGeom>
            </p:spPr>
          </p:pic>
        </p:grpSp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35690" y="4846630"/>
              <a:ext cx="1252728" cy="1244376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 userDrawn="1"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31422" y="1661096"/>
              <a:ext cx="1060704" cy="1416670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 userDrawn="1"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82832" y="5179620"/>
              <a:ext cx="1225296" cy="1418349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39173" y="2994422"/>
              <a:ext cx="850392" cy="1490333"/>
            </a:xfrm>
            <a:prstGeom prst="rect">
              <a:avLst/>
            </a:prstGeom>
          </p:spPr>
        </p:pic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45838C6F-2712-40E5-B33C-0F633F5A2BC1}"/>
              </a:ext>
            </a:extLst>
          </p:cNvPr>
          <p:cNvGrpSpPr/>
          <p:nvPr userDrawn="1"/>
        </p:nvGrpSpPr>
        <p:grpSpPr>
          <a:xfrm>
            <a:off x="208806" y="3605919"/>
            <a:ext cx="4259613" cy="2063948"/>
            <a:chOff x="1367874" y="3724026"/>
            <a:chExt cx="4259613" cy="2063948"/>
          </a:xfrm>
        </p:grpSpPr>
        <p:pic>
          <p:nvPicPr>
            <p:cNvPr id="38" name="Picture 8" descr="Related image">
              <a:extLst>
                <a:ext uri="{FF2B5EF4-FFF2-40B4-BE49-F238E27FC236}">
                  <a16:creationId xmlns:a16="http://schemas.microsoft.com/office/drawing/2014/main" id="{C347F2E1-32C3-42DE-A641-A761A9BC8457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1" t="10377" r="11299" b="16033"/>
            <a:stretch/>
          </p:blipFill>
          <p:spPr bwMode="auto">
            <a:xfrm>
              <a:off x="1451557" y="4417174"/>
              <a:ext cx="658490" cy="639716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8" descr="Image result for youtube icon png">
              <a:extLst>
                <a:ext uri="{FF2B5EF4-FFF2-40B4-BE49-F238E27FC236}">
                  <a16:creationId xmlns:a16="http://schemas.microsoft.com/office/drawing/2014/main" id="{433171C4-5851-4396-BA52-6A4F1EB08AA1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67874" y="5129484"/>
              <a:ext cx="658490" cy="658490"/>
            </a:xfrm>
            <a:prstGeom prst="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6" descr="Image result for website icon png">
              <a:extLst>
                <a:ext uri="{FF2B5EF4-FFF2-40B4-BE49-F238E27FC236}">
                  <a16:creationId xmlns:a16="http://schemas.microsoft.com/office/drawing/2014/main" id="{700B0FFF-4324-4D36-ABB6-514B1D0CC3D6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087"/>
            <a:stretch/>
          </p:blipFill>
          <p:spPr bwMode="auto">
            <a:xfrm>
              <a:off x="1496281" y="3724026"/>
              <a:ext cx="658490" cy="618404"/>
            </a:xfrm>
            <a:prstGeom prst="rect">
              <a:avLst/>
            </a:prstGeom>
            <a:noFill/>
            <a:effectLst>
              <a:outerShdw blurRad="50800" dist="38100" dir="8100000" algn="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5E2B65C-C975-427A-8BB0-A7D46DE78454}"/>
                </a:ext>
              </a:extLst>
            </p:cNvPr>
            <p:cNvSpPr txBox="1"/>
            <p:nvPr userDrawn="1"/>
          </p:nvSpPr>
          <p:spPr>
            <a:xfrm>
              <a:off x="2137507" y="3833173"/>
              <a:ext cx="348998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https://msie4.ait.ac.th/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D1A48ED-6076-4329-BBEF-FBED22F94A4E}"/>
                </a:ext>
              </a:extLst>
            </p:cNvPr>
            <p:cNvSpPr txBox="1"/>
            <p:nvPr userDrawn="1"/>
          </p:nvSpPr>
          <p:spPr>
            <a:xfrm>
              <a:off x="2060031" y="5269018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MSIE 4.0 Channel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D629B7C-F449-4D17-9736-3DF1838E5F47}"/>
                </a:ext>
              </a:extLst>
            </p:cNvPr>
            <p:cNvSpPr txBox="1"/>
            <p:nvPr userDrawn="1"/>
          </p:nvSpPr>
          <p:spPr>
            <a:xfrm>
              <a:off x="2109384" y="4536977"/>
              <a:ext cx="3166593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2000" dirty="0">
                  <a:solidFill>
                    <a:srgbClr val="002060"/>
                  </a:solidFill>
                </a:rPr>
                <a:t>@MSIE4Thailand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F67F8699-7B71-4797-B9A1-850CF5BF8DCB}"/>
              </a:ext>
            </a:extLst>
          </p:cNvPr>
          <p:cNvSpPr txBox="1"/>
          <p:nvPr userDrawn="1"/>
        </p:nvSpPr>
        <p:spPr>
          <a:xfrm>
            <a:off x="4042475" y="3672689"/>
            <a:ext cx="63110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srgbClr val="002060"/>
                </a:solidFill>
              </a:rPr>
              <a:t>Together We Will Make Our Education Stronger</a:t>
            </a:r>
          </a:p>
        </p:txBody>
      </p:sp>
    </p:spTree>
    <p:extLst>
      <p:ext uri="{BB962C8B-B14F-4D97-AF65-F5344CB8AC3E}">
        <p14:creationId xmlns:p14="http://schemas.microsoft.com/office/powerpoint/2010/main" val="2860896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8860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7A579E-4B74-4964-A53B-FB8332EF5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FEC04A4-EEFA-4B33-8F0B-8AD3425CE2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F46A3A-1AE9-4421-975B-95106E57737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1CF984-20D0-475F-95E8-BAD667F37A1D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ECF4F-5EC1-4EF5-ABA2-A2BF923008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6227D0-FBCE-4F46-A81F-6B494FE79A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2D2C98-E128-431B-B44D-4E0429A369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893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3" r:id="rId3"/>
    <p:sldLayoutId id="2147483662" r:id="rId4"/>
    <p:sldLayoutId id="214748366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mp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mp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mp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ableau.com/learn/articles/data-visualization/glossary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การวิเคราะห์ข้อมูลประยุกต์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060"/>
                </a:solidFill>
              </a:rPr>
              <a:t>Applied Data Analytics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35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แผนภูมิวงกลม / โดนัท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994B1-C62C-4FD6-B810-EE9F26BA0EDA}"/>
              </a:ext>
            </a:extLst>
          </p:cNvPr>
          <p:cNvSpPr txBox="1"/>
          <p:nvPr/>
        </p:nvSpPr>
        <p:spPr>
          <a:xfrm>
            <a:off x="1134050" y="2383605"/>
            <a:ext cx="53220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แผนภูมิวงกลมเป็นการแสดงข้อมูลทางสถิติแบบวงกลมซึ่งแบ่งออกเป็นชิ้น ๆ เพื่อแสดงสัดส่วนหรือเปอร์เซ็นต์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แผนภูมิโดนัทคล้ายกับแผนภูมิวงกลม แต่มีการตัดส่วนวงกลมออกตรงกลาง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/>
              <a:t>แผนภูมิวงกลม / โดนัทจะใช้ดีที่สุดในการทำการเปรียบเทียบแบบเป็นส่วนหนึ่งกับข้อมูลแบบแยกหรือแบบต่อเนื่อง</a:t>
            </a:r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EF6DF27B-A0AE-4A18-B433-90DB4D0526C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08" y="1872840"/>
            <a:ext cx="4604136" cy="429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458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 err="1" smtClean="0"/>
              <a:t>แผนภูมิ</a:t>
            </a:r>
            <a:r>
              <a:rPr lang="th-TH" sz="2400" b="1" dirty="0" smtClean="0"/>
              <a:t>พาย</a:t>
            </a:r>
            <a:r>
              <a:rPr lang="en-US" sz="2400" b="1" dirty="0" smtClean="0"/>
              <a:t> </a:t>
            </a:r>
            <a:r>
              <a:rPr lang="en-US" sz="2400" b="1" dirty="0"/>
              <a:t>/ โดนัท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FA4A76E-E852-43B9-92CB-679677771C8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311" y="2295381"/>
            <a:ext cx="5796761" cy="398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137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แผนภูมิเส้น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994B1-C62C-4FD6-B810-EE9F26BA0EDA}"/>
              </a:ext>
            </a:extLst>
          </p:cNvPr>
          <p:cNvSpPr txBox="1"/>
          <p:nvPr/>
        </p:nvSpPr>
        <p:spPr>
          <a:xfrm>
            <a:off x="1134050" y="2383605"/>
            <a:ext cx="10249716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แผนภูมิเส้นมีประโยชน์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สำหรับ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แสดง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ข้อมูล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ตามเวลา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ใช้เพื่อแสดงความสัมพันธ์อนุกรมเวลากับข้อมูลต่อเนื่อง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ใช้เพื่อ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ช่วย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แสดงแนวโน้มการเร่ง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ความเร็ว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การ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ชะลอตัวและความผันผวน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2280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แผนภูมิเส้น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Screen Clipping">
            <a:extLst>
              <a:ext uri="{FF2B5EF4-FFF2-40B4-BE49-F238E27FC236}">
                <a16:creationId xmlns:a16="http://schemas.microsoft.com/office/drawing/2014/main" id="{8E4DBB13-5071-4CEC-B5B8-7C90A0FEC341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266" y="2146139"/>
            <a:ext cx="5914073" cy="3895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4872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แผนภูมิพื้นที่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7EFD0-DE7B-4798-8FDE-AE6300368A99}"/>
              </a:ext>
            </a:extLst>
          </p:cNvPr>
          <p:cNvSpPr txBox="1"/>
          <p:nvPr/>
        </p:nvSpPr>
        <p:spPr>
          <a:xfrm>
            <a:off x="1134050" y="2383605"/>
            <a:ext cx="10249716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แผนภูมิ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พื้นที่ใช้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เพื่อแสดง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ความสัมพันธ์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ของ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อนุกรม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เวลา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แผนภูมิพื้นที่เป็น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ประเภทแผนภูมิ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เส้น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ที่แสดง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ถึงการเปลี่ยนแปลงอย่างต่อเนื่องในช่วงระยะเวลาหนึ่ง 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และ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สะท้อน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ถึงปริมาณ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807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แผนภูมิพื้นที่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close up of a map  Description automatically generated">
            <a:extLst>
              <a:ext uri="{FF2B5EF4-FFF2-40B4-BE49-F238E27FC236}">
                <a16:creationId xmlns:a16="http://schemas.microsoft.com/office/drawing/2014/main" id="{11B0379A-4535-4E0D-B747-80C16D14827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9640" y="2087583"/>
            <a:ext cx="7177794" cy="4087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9966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แผนภูมิกระจาย / </a:t>
            </a:r>
            <a:r>
              <a:rPr lang="en-US" sz="2400" b="1" dirty="0" err="1" smtClean="0"/>
              <a:t>ฟอง</a:t>
            </a:r>
            <a:r>
              <a:rPr lang="th-TH" sz="2400" b="1" dirty="0" smtClean="0"/>
              <a:t> (</a:t>
            </a:r>
            <a:r>
              <a:rPr lang="en-US" sz="2400" b="1" dirty="0" smtClean="0"/>
              <a:t>Bubble)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497EFD0-DE7B-4798-8FDE-AE6300368A99}"/>
              </a:ext>
            </a:extLst>
          </p:cNvPr>
          <p:cNvSpPr txBox="1"/>
          <p:nvPr/>
        </p:nvSpPr>
        <p:spPr>
          <a:xfrm>
            <a:off x="1134050" y="2383605"/>
            <a:ext cx="10249716" cy="252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แผนภูมิประเภท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นี้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ทั้ง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แ</a:t>
            </a:r>
            <a:r>
              <a:rPr lang="th-TH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นว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นอนและแนวตั้ง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เพื่อ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แสดงค่า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ตัวเลข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อย่าง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น้อยสองชุดเป็นชุดพิกัด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XY (เช่น: กำไรกับยอดขายรวม)</a:t>
            </a: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แผนภูมิฟองเป็นแผนภูมิกระจายที่มี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ฟองอากาศ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ซึ่ง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ใช้ตัวแปรที่สามสำหรับขนาดของฟอง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(เช่น: ปริมาณการขาย) </a:t>
            </a:r>
          </a:p>
        </p:txBody>
      </p:sp>
    </p:spTree>
    <p:extLst>
      <p:ext uri="{BB962C8B-B14F-4D97-AF65-F5344CB8AC3E}">
        <p14:creationId xmlns:p14="http://schemas.microsoft.com/office/powerpoint/2010/main" val="259093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แผนภูมิกระจาย / ฟอง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screenshot of a map  Description automatically generated">
            <a:extLst>
              <a:ext uri="{FF2B5EF4-FFF2-40B4-BE49-F238E27FC236}">
                <a16:creationId xmlns:a16="http://schemas.microsoft.com/office/drawing/2014/main" id="{1C57524E-ADF0-497F-9AD3-D09EB404438F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5122" y="2114953"/>
            <a:ext cx="6777103" cy="3926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6559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แผนที่ความร้อน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F9EFC-E35E-4972-B2FD-AFB46C568608}"/>
              </a:ext>
            </a:extLst>
          </p:cNvPr>
          <p:cNvSpPr txBox="1"/>
          <p:nvPr/>
        </p:nvSpPr>
        <p:spPr>
          <a:xfrm>
            <a:off x="1134051" y="2640460"/>
            <a:ext cx="3181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แผนที่ความร้อนแสดงข้อมูลหมวดหมู่โดยใช้ความเข้มของสีเพื่อแสดงค่าของพื้นที่ทางภูมิศาสตร์หรือตารางข้อมูล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C29CC3C-71CD-4CB6-AE4B-38C7C6BBAF6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4541178" y="1738149"/>
            <a:ext cx="6832313" cy="4303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83413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th-TH" sz="2400" b="1" dirty="0" smtClean="0"/>
              <a:t>ตาราง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F9EFC-E35E-4972-B2FD-AFB46C568608}"/>
              </a:ext>
            </a:extLst>
          </p:cNvPr>
          <p:cNvSpPr txBox="1"/>
          <p:nvPr/>
        </p:nvSpPr>
        <p:spPr>
          <a:xfrm>
            <a:off x="1134050" y="2640460"/>
            <a:ext cx="10126425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ภาพตาราง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ประเภทนี้</a:t>
            </a: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เหมาะที่สุดสำหรับ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ตัวเลขในรูปแบบตารางที่แสดงถึงกลุ่ม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ข้อมูล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ภาพตารางเหมาะอย่างยิ่งสำหรับการดูค่าหลายอย่าง (การวัด) สำหรับหมวดหมู่</a:t>
            </a:r>
          </a:p>
        </p:txBody>
      </p:sp>
    </p:spTree>
    <p:extLst>
      <p:ext uri="{BB962C8B-B14F-4D97-AF65-F5344CB8AC3E}">
        <p14:creationId xmlns:p14="http://schemas.microsoft.com/office/powerpoint/2010/main" val="6957805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56177" y="2204653"/>
            <a:ext cx="9672210" cy="1121423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sz="4800" dirty="0">
                <a:solidFill>
                  <a:srgbClr val="002060"/>
                </a:solidFill>
              </a:rPr>
              <a:t>ช่วงที่ 4: การสร้างภาพข้อมูล</a:t>
            </a:r>
          </a:p>
          <a:p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A51033F-DC79-40D3-B922-49AF37BB89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484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th-TH" sz="2400" b="1" dirty="0" smtClean="0"/>
              <a:t>ตาราง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screenshot of a cell phone  Description automatically generated">
            <a:extLst>
              <a:ext uri="{FF2B5EF4-FFF2-40B4-BE49-F238E27FC236}">
                <a16:creationId xmlns:a16="http://schemas.microsoft.com/office/drawing/2014/main" id="{327B05BE-AF2D-4145-8AB0-4E9DB1EDA07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443" y="2054176"/>
            <a:ext cx="7636706" cy="392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746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th-TH" sz="2400" b="1" dirty="0" smtClean="0"/>
              <a:t>เมท</a:t>
            </a:r>
            <a:r>
              <a:rPr lang="th-TH" sz="2400" b="1" dirty="0" err="1" smtClean="0"/>
              <a:t>ริกซ์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4F9EFC-E35E-4972-B2FD-AFB46C568608}"/>
              </a:ext>
            </a:extLst>
          </p:cNvPr>
          <p:cNvSpPr txBox="1"/>
          <p:nvPr/>
        </p:nvSpPr>
        <p:spPr>
          <a:xfrm>
            <a:off x="1134050" y="2342514"/>
            <a:ext cx="10126425" cy="2899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ภาพแมทริกซ์สามารถจัดการกับหมวดหมู่ได้มากกว่าหนึ่งหมวด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ผู้ใช้ไม่เพียงแต่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เลือกหมวดหมู่สำหรับแถว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แต่ยัง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สามารถเลือกเขตข้อมูลเพื่อเติมคอลัมน์ได้เช่นกัน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ให้ข้อมูล</a:t>
            </a:r>
            <a:r>
              <a:rPr lang="th-TH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ที่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รายละเอียด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ที่ข้ามส่วนสำหรับสอง</a:t>
            </a:r>
            <a:r>
              <a:rPr lang="en-US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ประเภท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การสร้างภาพเมทริกซ์จะถูกกล่าวถึงในเซสชันการสอน (โดยใช้ Power BI)</a:t>
            </a:r>
          </a:p>
        </p:txBody>
      </p:sp>
    </p:spTree>
    <p:extLst>
      <p:ext uri="{BB962C8B-B14F-4D97-AF65-F5344CB8AC3E}">
        <p14:creationId xmlns:p14="http://schemas.microsoft.com/office/powerpoint/2010/main" val="2143713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th-TH" sz="2400" b="1" dirty="0" smtClean="0"/>
              <a:t>เมท</a:t>
            </a:r>
            <a:r>
              <a:rPr lang="th-TH" sz="2400" b="1" dirty="0" err="1" smtClean="0"/>
              <a:t>ริกซ์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8" name="Picture 7" descr="A screenshot of a cell phone  Description automatically generated">
            <a:extLst>
              <a:ext uri="{FF2B5EF4-FFF2-40B4-BE49-F238E27FC236}">
                <a16:creationId xmlns:a16="http://schemas.microsoft.com/office/drawing/2014/main" id="{6C2938CE-BA6B-445D-BC8A-AC34D4EDEF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50" y="2194972"/>
            <a:ext cx="10372149" cy="3815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5153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 fontScale="92500" lnSpcReduction="20000"/>
          </a:bodyPr>
          <a:lstStyle/>
          <a:p>
            <a:r>
              <a:rPr lang="en-US" sz="2400" dirty="0"/>
              <a:t>พล็อตการกระจาย / ความน่าจะเป็นคือ </a:t>
            </a:r>
            <a:r>
              <a:rPr lang="en-US" sz="2400" dirty="0">
                <a:solidFill>
                  <a:srgbClr val="0070C0"/>
                </a:solidFill>
              </a:rPr>
              <a:t>เทคนิคกราฟิก </a:t>
            </a:r>
            <a:r>
              <a:rPr lang="en-US" sz="2400" dirty="0" err="1"/>
              <a:t>สำหรับการเปรียบเทียบชุด</a:t>
            </a:r>
            <a:r>
              <a:rPr lang="en-US" sz="2400" dirty="0" err="1" smtClean="0"/>
              <a:t>ข้อมูล</a:t>
            </a:r>
            <a:r>
              <a:rPr lang="en-US" sz="2400" dirty="0" smtClean="0"/>
              <a:t>                       </a:t>
            </a:r>
            <a:r>
              <a:rPr lang="en-US" sz="2400" dirty="0" err="1" smtClean="0"/>
              <a:t>สองชุด</a:t>
            </a:r>
            <a:r>
              <a:rPr lang="en-US" sz="2400" dirty="0" smtClean="0"/>
              <a:t> , </a:t>
            </a:r>
            <a:r>
              <a:rPr lang="en-US" sz="2400" dirty="0" err="1" smtClean="0"/>
              <a:t>การ</a:t>
            </a:r>
            <a:r>
              <a:rPr lang="en-US" sz="2400" dirty="0" err="1"/>
              <a:t>สังเกตเชิงประจักษ์หนึ่ง</a:t>
            </a:r>
            <a:r>
              <a:rPr lang="en-US" sz="2400" dirty="0" err="1" smtClean="0"/>
              <a:t>ชุด</a:t>
            </a:r>
            <a:r>
              <a:rPr lang="en-US" sz="2400" dirty="0" smtClean="0"/>
              <a:t> </a:t>
            </a:r>
            <a:r>
              <a:rPr lang="en-US" sz="2400" dirty="0" err="1" smtClean="0"/>
              <a:t>เชิง</a:t>
            </a:r>
            <a:r>
              <a:rPr lang="en-US" sz="2400" dirty="0" err="1"/>
              <a:t>ประจักษ์กับชุดเชิงทฤษฎี</a:t>
            </a:r>
            <a:r>
              <a:rPr lang="en-US" sz="2400" dirty="0"/>
              <a:t> </a:t>
            </a:r>
            <a:r>
              <a:rPr lang="en-US" sz="2400" dirty="0" err="1" smtClean="0"/>
              <a:t>หรือมากกว่า</a:t>
            </a:r>
            <a:r>
              <a:rPr lang="th-TH" sz="2400" dirty="0" smtClean="0"/>
              <a:t>สองชุด</a:t>
            </a:r>
            <a:r>
              <a:rPr lang="en-US" sz="2400" dirty="0" err="1" smtClean="0"/>
              <a:t>ทฤษฎี</a:t>
            </a:r>
            <a:r>
              <a:rPr lang="th-TH" sz="2400" dirty="0" smtClean="0"/>
              <a:t>ที่เปรียบเทียบกัน</a:t>
            </a:r>
            <a:endParaRPr lang="th-TH" sz="2400" dirty="0"/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 err="1"/>
              <a:t>พล็อตความน่าจะเป็นสามารถสร้าง</a:t>
            </a:r>
            <a:r>
              <a:rPr lang="en-US" sz="2400" dirty="0" err="1" smtClean="0"/>
              <a:t>ได้</a:t>
            </a:r>
            <a:r>
              <a:rPr lang="en-US" sz="2400" dirty="0" smtClean="0"/>
              <a:t> 2 </a:t>
            </a:r>
            <a:r>
              <a:rPr lang="en-US" sz="2400" dirty="0" err="1" smtClean="0"/>
              <a:t>วิธี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>
                <a:solidFill>
                  <a:srgbClr val="0070C0"/>
                </a:solidFill>
              </a:rPr>
              <a:t>พล็อต P-P</a:t>
            </a:r>
            <a:r>
              <a:rPr lang="en-US" sz="2400" dirty="0"/>
              <a:t>, </a:t>
            </a:r>
            <a:r>
              <a:rPr lang="en-US" sz="2400" dirty="0" smtClean="0"/>
              <a:t>"</a:t>
            </a:r>
            <a:r>
              <a:rPr lang="en-US" sz="2400" dirty="0"/>
              <a:t>ความน่าจะเป็น - ความน่าจะเป็น" หรือ "</a:t>
            </a:r>
            <a:r>
              <a:rPr lang="en-US" sz="2400" dirty="0" err="1" smtClean="0"/>
              <a:t>เปอร์เซ็นต์</a:t>
            </a:r>
            <a:r>
              <a:rPr lang="th-TH" sz="2400" dirty="0" smtClean="0"/>
              <a:t> กับเปอร์เซ็นต์</a:t>
            </a:r>
            <a:r>
              <a:rPr lang="en-US" sz="2400" dirty="0" smtClean="0"/>
              <a:t>"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err="1" smtClean="0">
                <a:solidFill>
                  <a:schemeClr val="accent1"/>
                </a:solidFill>
              </a:rPr>
              <a:t>พล็อต</a:t>
            </a:r>
            <a:r>
              <a:rPr lang="th-TH" sz="2400" dirty="0" smtClean="0">
                <a:solidFill>
                  <a:schemeClr val="accent1"/>
                </a:solidFill>
              </a:rPr>
              <a:t> </a:t>
            </a:r>
            <a:r>
              <a:rPr lang="en-US" sz="2400" dirty="0" smtClean="0">
                <a:solidFill>
                  <a:schemeClr val="accent1"/>
                </a:solidFill>
              </a:rPr>
              <a:t>Q-Q</a:t>
            </a:r>
            <a:r>
              <a:rPr lang="en-US" sz="2400" dirty="0" smtClean="0">
                <a:solidFill>
                  <a:schemeClr val="accent1"/>
                </a:solidFill>
              </a:rPr>
              <a:t>,</a:t>
            </a:r>
            <a:r>
              <a:rPr lang="en-US" sz="2400" dirty="0" smtClean="0"/>
              <a:t> </a:t>
            </a:r>
            <a:r>
              <a:rPr lang="en-US" sz="2400" dirty="0"/>
              <a:t>"Quantile-Quantile" เนื้อเรื่องซึ่งใช้กันโดยทั่วไป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พล็อตที่ใช้บ่อยที่สุดในทางปฏิบัติคือ </a:t>
            </a:r>
            <a:r>
              <a:rPr lang="en-US" sz="2400" dirty="0" err="1">
                <a:solidFill>
                  <a:srgbClr val="0070C0"/>
                </a:solidFill>
              </a:rPr>
              <a:t>พล็อตความน่าจะเป็น</a:t>
            </a:r>
            <a:r>
              <a:rPr lang="en-US" sz="2400" dirty="0" err="1" smtClean="0">
                <a:solidFill>
                  <a:srgbClr val="0070C0"/>
                </a:solidFill>
              </a:rPr>
              <a:t>ปกติ</a:t>
            </a:r>
            <a:r>
              <a:rPr lang="en-US" sz="2400" dirty="0" smtClean="0">
                <a:solidFill>
                  <a:srgbClr val="0070C0"/>
                </a:solidFill>
              </a:rPr>
              <a:t> </a:t>
            </a:r>
            <a:r>
              <a:rPr lang="en-US" sz="2400" dirty="0" err="1" smtClean="0"/>
              <a:t>ซึ่ง</a:t>
            </a:r>
            <a:r>
              <a:rPr lang="en-US" sz="2400" dirty="0" err="1"/>
              <a:t>เป็นเนื้อเรื่อง</a:t>
            </a:r>
            <a:r>
              <a:rPr lang="en-US" sz="2400" dirty="0"/>
              <a:t> Q-Q เทียบกับ </a:t>
            </a:r>
            <a:r>
              <a:rPr lang="en-US" sz="2400" dirty="0">
                <a:solidFill>
                  <a:srgbClr val="0070C0"/>
                </a:solidFill>
              </a:rPr>
              <a:t>การแจกแจงแบบปกติมาตรฐาน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91162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 fontScale="70000" lnSpcReduction="20000"/>
          </a:bodyPr>
          <a:lstStyle/>
          <a:p>
            <a:pPr marL="0" indent="0" algn="just">
              <a:buNone/>
            </a:pPr>
            <a:r>
              <a:rPr lang="th-TH" b="1" dirty="0" smtClean="0"/>
              <a:t>พล๊อต</a:t>
            </a:r>
            <a:r>
              <a:rPr lang="en-US" b="1" dirty="0" smtClean="0"/>
              <a:t> Q</a:t>
            </a:r>
            <a:r>
              <a:rPr lang="th-TH" b="1" dirty="0" smtClean="0"/>
              <a:t>-</a:t>
            </a:r>
            <a:r>
              <a:rPr lang="en-US" b="1" dirty="0" smtClean="0"/>
              <a:t>Q </a:t>
            </a:r>
            <a:r>
              <a:rPr lang="en-US" b="1" dirty="0"/>
              <a:t>ปกติ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lvl="0"/>
            <a:r>
              <a:rPr lang="en-US" dirty="0" smtClean="0"/>
              <a:t>การ</a:t>
            </a:r>
            <a:r>
              <a:rPr lang="en-US" dirty="0"/>
              <a:t>วิเคราะห์ทางสถิติภายใต้สมมติฐาน</a:t>
            </a:r>
            <a:r>
              <a:rPr lang="en-US" dirty="0" smtClean="0"/>
              <a:t>ที่ตัวแปรติดตาม</a:t>
            </a:r>
            <a:r>
              <a:rPr lang="en-US" dirty="0"/>
              <a:t>การแจกแจงแบบ</a:t>
            </a:r>
            <a:r>
              <a:rPr lang="en-US" dirty="0" smtClean="0"/>
              <a:t>ปกติ </a:t>
            </a:r>
            <a:r>
              <a:rPr lang="en-US" dirty="0" err="1" smtClean="0"/>
              <a:t>พล็อต</a:t>
            </a:r>
            <a:r>
              <a:rPr lang="en-US" dirty="0" smtClean="0"/>
              <a:t> </a:t>
            </a:r>
            <a:r>
              <a:rPr lang="en-US" dirty="0" smtClean="0"/>
              <a:t>Q</a:t>
            </a:r>
            <a:r>
              <a:rPr lang="th-TH" dirty="0" smtClean="0"/>
              <a:t>-</a:t>
            </a:r>
            <a:r>
              <a:rPr lang="en-US" dirty="0" smtClean="0"/>
              <a:t>Q </a:t>
            </a:r>
            <a:r>
              <a:rPr lang="en-US" dirty="0" err="1"/>
              <a:t>ปกติสามารถใช้เพื่อตรวจสอบ</a:t>
            </a:r>
            <a:r>
              <a:rPr lang="en-US" dirty="0" err="1" smtClean="0"/>
              <a:t>สมมติฐาน</a:t>
            </a:r>
            <a:endParaRPr lang="en-US" dirty="0"/>
          </a:p>
          <a:p>
            <a:pPr lvl="0"/>
            <a:r>
              <a:rPr lang="en-US" dirty="0" err="1" smtClean="0"/>
              <a:t>ข้อสังเกต</a:t>
            </a:r>
            <a:r>
              <a:rPr lang="en-US" dirty="0" err="1"/>
              <a:t>ว่าพล็อต</a:t>
            </a:r>
            <a:r>
              <a:rPr lang="en-US" dirty="0" err="1" smtClean="0"/>
              <a:t>เป็น</a:t>
            </a:r>
            <a:r>
              <a:rPr lang="th-TH" dirty="0" smtClean="0"/>
              <a:t>นามธรรม</a:t>
            </a:r>
            <a:r>
              <a:rPr lang="en-US" dirty="0" err="1" smtClean="0"/>
              <a:t>และ</a:t>
            </a:r>
            <a:r>
              <a:rPr lang="en-US" dirty="0" err="1"/>
              <a:t>เป็นเพียงการตรวจสอบภาพ</a:t>
            </a:r>
            <a:r>
              <a:rPr lang="en-US" dirty="0"/>
              <a:t> </a:t>
            </a:r>
            <a:r>
              <a:rPr lang="en-US" dirty="0" err="1"/>
              <a:t>อย่างไรก็ตามพล็อตช่วยให้เราเห็นภาพรวมหากสมมติฐาน</a:t>
            </a:r>
            <a:r>
              <a:rPr lang="en-US" dirty="0" err="1" smtClean="0"/>
              <a:t>ถูกต้อง</a:t>
            </a:r>
            <a:endParaRPr lang="en-US" dirty="0" smtClean="0"/>
          </a:p>
          <a:p>
            <a:pPr lvl="0"/>
            <a:r>
              <a:rPr lang="en-US" dirty="0" err="1" smtClean="0"/>
              <a:t>หาก</a:t>
            </a:r>
            <a:r>
              <a:rPr lang="en-US" dirty="0" err="1"/>
              <a:t>สมมติฐานไม่</a:t>
            </a:r>
            <a:r>
              <a:rPr lang="en-US" dirty="0" err="1" smtClean="0"/>
              <a:t>ถูกต้อง</a:t>
            </a:r>
            <a:r>
              <a:rPr lang="en-US" dirty="0" smtClean="0"/>
              <a:t> </a:t>
            </a:r>
            <a:r>
              <a:rPr lang="en-US" dirty="0" err="1" smtClean="0"/>
              <a:t>พล็อต</a:t>
            </a:r>
            <a:r>
              <a:rPr lang="en-US" dirty="0" err="1"/>
              <a:t>สามารถช่วยระบุค่าผิดพลาดหรือจุดข้อมูล</a:t>
            </a:r>
            <a:r>
              <a:rPr lang="en-US" dirty="0" err="1" smtClean="0"/>
              <a:t>ที่</a:t>
            </a:r>
            <a:r>
              <a:rPr lang="th-TH" dirty="0" smtClean="0"/>
              <a:t>ไม่ถูกต้อง</a:t>
            </a:r>
            <a:endParaRPr lang="en-US" dirty="0"/>
          </a:p>
          <a:p>
            <a:pPr lvl="0"/>
            <a:r>
              <a:rPr lang="en-US" dirty="0" err="1"/>
              <a:t>สามารถสร้างโครงร่างความน่าจะ</a:t>
            </a:r>
            <a:r>
              <a:rPr lang="en-US" dirty="0" err="1" smtClean="0"/>
              <a:t>เป็น</a:t>
            </a:r>
            <a:r>
              <a:rPr lang="en-US" dirty="0" smtClean="0"/>
              <a:t> </a:t>
            </a:r>
            <a:r>
              <a:rPr lang="en-US" dirty="0" err="1" smtClean="0"/>
              <a:t>ปกติ</a:t>
            </a:r>
            <a:r>
              <a:rPr lang="en-US" dirty="0" err="1"/>
              <a:t>ได้โดยใช้</a:t>
            </a:r>
            <a:r>
              <a:rPr lang="en-US" dirty="0"/>
              <a:t> </a:t>
            </a:r>
            <a:r>
              <a:rPr lang="en-US" dirty="0" err="1">
                <a:solidFill>
                  <a:srgbClr val="0070C0"/>
                </a:solidFill>
              </a:rPr>
              <a:t>qqnorm</a:t>
            </a:r>
            <a:r>
              <a:rPr lang="en-US" dirty="0"/>
              <a:t> </a:t>
            </a:r>
            <a:r>
              <a:rPr lang="en-US" dirty="0" err="1"/>
              <a:t>และ</a:t>
            </a:r>
            <a:r>
              <a:rPr lang="en-US" dirty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qqline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/>
              <a:t>คำสั่ง</a:t>
            </a:r>
            <a:r>
              <a:rPr lang="en-US" dirty="0" err="1"/>
              <a:t>ใน</a:t>
            </a:r>
            <a:r>
              <a:rPr lang="en-US" dirty="0"/>
              <a:t> R (ดูรายละเอียดการสอนเซสชั่น) แกน x บนพล็อตแสดงปริมาณเชิงทฤษฎีจากการแจกแจงแบบปกติมาตรฐาน (เช่น mean = 0 &amp; std = 1) ในขณะที่แกน y แสดงปริมาณตัวอย่างที่กำหนดจากชุดข้อมูล</a:t>
            </a:r>
          </a:p>
          <a:p>
            <a:pPr lvl="0" algn="just"/>
            <a:r>
              <a:rPr lang="en-US" dirty="0" err="1"/>
              <a:t>ลองดูกราฟต่อไปนี้และตรวจสอบความ</a:t>
            </a:r>
            <a:r>
              <a:rPr lang="en-US" dirty="0" err="1" smtClean="0"/>
              <a:t>เข้าใจ</a:t>
            </a:r>
            <a:endParaRPr lang="en-US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2051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Content Placeholder 4" descr="A close up of a map  Description automatically generated">
            <a:extLst>
              <a:ext uri="{FF2B5EF4-FFF2-40B4-BE49-F238E27FC236}">
                <a16:creationId xmlns:a16="http://schemas.microsoft.com/office/drawing/2014/main" id="{D6238EDA-BAA5-4742-9FED-F44A84F6FE3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518" y="1550865"/>
            <a:ext cx="6751513" cy="387389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2CFDA7F-2786-4300-AADE-4FD351CDA933}"/>
              </a:ext>
            </a:extLst>
          </p:cNvPr>
          <p:cNvSpPr txBox="1"/>
          <p:nvPr/>
        </p:nvSpPr>
        <p:spPr>
          <a:xfrm>
            <a:off x="2895921" y="5414483"/>
            <a:ext cx="67515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ชุดข้อมูล: 200 ค่าที่สร้างจากการแจกแจงแบบปกติมาตรฐาน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ดูที่ตำแหน่งของ</a:t>
            </a:r>
            <a:r>
              <a:rPr lang="en-US" dirty="0" err="1" smtClean="0">
                <a:solidFill>
                  <a:srgbClr val="0070C0"/>
                </a:solidFill>
              </a:rPr>
              <a:t>ค่าเฉลี่ย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775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FDA7F-2786-4300-AADE-4FD351CDA933}"/>
              </a:ext>
            </a:extLst>
          </p:cNvPr>
          <p:cNvSpPr txBox="1"/>
          <p:nvPr/>
        </p:nvSpPr>
        <p:spPr>
          <a:xfrm>
            <a:off x="2248653" y="5414483"/>
            <a:ext cx="80768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ชุดข้อมูล: 200 ค่าที่สร้างจากการแจกแจงแบบปกติที่มีค่าเฉลี่ย = 10, std = 2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ดูที่ตำแหน่งของ</a:t>
            </a:r>
            <a:r>
              <a:rPr lang="en-US" dirty="0" err="1" smtClean="0">
                <a:solidFill>
                  <a:srgbClr val="0070C0"/>
                </a:solidFill>
              </a:rPr>
              <a:t>ค่าเฉลี่ย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9" name="Picture 8" descr="A close up of a map  Description automatically generated">
            <a:extLst>
              <a:ext uri="{FF2B5EF4-FFF2-40B4-BE49-F238E27FC236}">
                <a16:creationId xmlns:a16="http://schemas.microsoft.com/office/drawing/2014/main" id="{42D9DCB3-167E-47B8-A7B8-E59DEE9ED8D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019" y="1705509"/>
            <a:ext cx="6946946" cy="362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5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FDA7F-2786-4300-AADE-4FD351CDA933}"/>
              </a:ext>
            </a:extLst>
          </p:cNvPr>
          <p:cNvSpPr txBox="1"/>
          <p:nvPr/>
        </p:nvSpPr>
        <p:spPr>
          <a:xfrm>
            <a:off x="945222" y="5414483"/>
            <a:ext cx="1042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ชุดข้อมูล: 200 ค่าที่สร้างขึ้นจากการแจกแจงปัวซองด้วยค่าเฉลี่ย = 3 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th-TH" dirty="0" smtClean="0">
                <a:solidFill>
                  <a:srgbClr val="0070C0"/>
                </a:solidFill>
              </a:rPr>
              <a:t>ไม่</a:t>
            </a:r>
            <a:r>
              <a:rPr lang="th-TH" dirty="0" smtClean="0">
                <a:solidFill>
                  <a:srgbClr val="0070C0"/>
                </a:solidFill>
              </a:rPr>
              <a:t>พอดี</a:t>
            </a:r>
            <a:r>
              <a:rPr lang="en-US" dirty="0" smtClean="0">
                <a:solidFill>
                  <a:srgbClr val="0070C0"/>
                </a:solidFill>
              </a:rPr>
              <a:t>! การ</a:t>
            </a:r>
            <a:r>
              <a:rPr lang="en-US" dirty="0">
                <a:solidFill>
                  <a:srgbClr val="0070C0"/>
                </a:solidFill>
              </a:rPr>
              <a:t>แจกแจงปัวซงสามารถประมาณได้ด้วยการแจกแจงแบบปกติเมื่อค่าเฉลี่ยมีขนาดใหญ่ (~ 10))</a:t>
            </a:r>
          </a:p>
          <a:p>
            <a:pPr algn="ctr"/>
            <a:endParaRPr lang="en-US" dirty="0"/>
          </a:p>
        </p:txBody>
      </p:sp>
      <p:pic>
        <p:nvPicPr>
          <p:cNvPr id="7" name="Picture 6" descr="A close up of a map  Description automatically generated">
            <a:extLst>
              <a:ext uri="{FF2B5EF4-FFF2-40B4-BE49-F238E27FC236}">
                <a16:creationId xmlns:a16="http://schemas.microsoft.com/office/drawing/2014/main" id="{D4B8AF00-DCD5-4C83-96A6-B0C24E6EBB9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733" y="1570709"/>
            <a:ext cx="6842588" cy="3843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5414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FDA7F-2786-4300-AADE-4FD351CDA933}"/>
              </a:ext>
            </a:extLst>
          </p:cNvPr>
          <p:cNvSpPr txBox="1"/>
          <p:nvPr/>
        </p:nvSpPr>
        <p:spPr>
          <a:xfrm>
            <a:off x="945222" y="5414483"/>
            <a:ext cx="1042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ชุดข้อมูล: 200 </a:t>
            </a:r>
            <a:r>
              <a:rPr lang="en-US" dirty="0" err="1"/>
              <a:t>ค่าที่สร้างจากการแจกแจงแบบทวินามพร้อมพารามิเตอร์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= 50, </a:t>
            </a:r>
            <a:r>
              <a:rPr lang="en-US" i="1" dirty="0"/>
              <a:t>p</a:t>
            </a:r>
            <a:r>
              <a:rPr lang="en-US" dirty="0"/>
              <a:t>=0.3</a:t>
            </a:r>
          </a:p>
          <a:p>
            <a:pPr algn="ctr"/>
            <a:r>
              <a:rPr lang="en-US" dirty="0" smtClean="0">
                <a:solidFill>
                  <a:srgbClr val="0070C0"/>
                </a:solidFill>
              </a:rPr>
              <a:t>(</a:t>
            </a:r>
            <a:r>
              <a:rPr lang="th-TH" dirty="0" smtClean="0">
                <a:solidFill>
                  <a:srgbClr val="0070C0"/>
                </a:solidFill>
              </a:rPr>
              <a:t>พอดี</a:t>
            </a:r>
            <a:r>
              <a:rPr lang="en-US" dirty="0" smtClean="0">
                <a:solidFill>
                  <a:srgbClr val="0070C0"/>
                </a:solidFill>
              </a:rPr>
              <a:t>!</a:t>
            </a:r>
            <a:r>
              <a:rPr lang="th-TH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เหตุผล</a:t>
            </a:r>
            <a:r>
              <a:rPr lang="en-US" dirty="0">
                <a:solidFill>
                  <a:srgbClr val="0070C0"/>
                </a:solidFill>
              </a:rPr>
              <a:t>: การกระจายแบบทวินามสามารถประมาณได้ด้วยการแจกแจงแบบปกติ)</a:t>
            </a:r>
          </a:p>
          <a:p>
            <a:pPr algn="ctr"/>
            <a:endParaRPr lang="en-US" dirty="0"/>
          </a:p>
        </p:txBody>
      </p:sp>
      <p:pic>
        <p:nvPicPr>
          <p:cNvPr id="8" name="Picture 7" descr="A close up of a map  Description automatically generated">
            <a:extLst>
              <a:ext uri="{FF2B5EF4-FFF2-40B4-BE49-F238E27FC236}">
                <a16:creationId xmlns:a16="http://schemas.microsoft.com/office/drawing/2014/main" id="{968AAADA-E8DD-4597-924A-4F72AD1EA1F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490" y="1541122"/>
            <a:ext cx="6390525" cy="387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7258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CFDA7F-2786-4300-AADE-4FD351CDA933}"/>
              </a:ext>
            </a:extLst>
          </p:cNvPr>
          <p:cNvSpPr txBox="1"/>
          <p:nvPr/>
        </p:nvSpPr>
        <p:spPr>
          <a:xfrm>
            <a:off x="945222" y="5414483"/>
            <a:ext cx="104282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ชุดข้อมูล: 200 ค่าที่สร้างจากการกระจายแบบสม่ำเสมอทั่ว [0,1] </a:t>
            </a:r>
          </a:p>
          <a:p>
            <a:pPr algn="ctr"/>
            <a:r>
              <a:rPr lang="en-US" dirty="0">
                <a:solidFill>
                  <a:srgbClr val="0070C0"/>
                </a:solidFill>
              </a:rPr>
              <a:t>(</a:t>
            </a:r>
            <a:r>
              <a:rPr lang="en-US" dirty="0" err="1">
                <a:solidFill>
                  <a:srgbClr val="0070C0"/>
                </a:solidFill>
              </a:rPr>
              <a:t>ไม่</a:t>
            </a:r>
            <a:r>
              <a:rPr lang="en-US" dirty="0" err="1" smtClean="0">
                <a:solidFill>
                  <a:srgbClr val="0070C0"/>
                </a:solidFill>
              </a:rPr>
              <a:t>พอดี</a:t>
            </a:r>
            <a:r>
              <a:rPr lang="en-US" dirty="0" smtClean="0">
                <a:solidFill>
                  <a:srgbClr val="0070C0"/>
                </a:solidFill>
              </a:rPr>
              <a:t>)</a:t>
            </a:r>
            <a:endParaRPr lang="en-US" dirty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pic>
        <p:nvPicPr>
          <p:cNvPr id="7" name="Picture 6" descr="A close up of a map  Description automatically generated">
            <a:extLst>
              <a:ext uri="{FF2B5EF4-FFF2-40B4-BE49-F238E27FC236}">
                <a16:creationId xmlns:a16="http://schemas.microsoft.com/office/drawing/2014/main" id="{41A49C81-C075-4DEA-B1BC-ACD112835D5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5942" y="1592494"/>
            <a:ext cx="6719297" cy="3739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06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/>
          </a:bodyPr>
          <a:lstStyle/>
          <a:p>
            <a:pPr lvl="0" algn="just"/>
            <a:r>
              <a:rPr lang="en-US" dirty="0" err="1"/>
              <a:t>ข้อมูลที่ดีที่สุด</a:t>
            </a:r>
            <a:r>
              <a:rPr lang="en-US" dirty="0" err="1" smtClean="0"/>
              <a:t>คือข้อมูล</a:t>
            </a:r>
            <a:r>
              <a:rPr lang="en-US" dirty="0" err="1"/>
              <a:t>ที่เราสามารถมองเห็นและเข้าใจได้</a:t>
            </a:r>
            <a:endParaRPr lang="en-US" dirty="0"/>
          </a:p>
          <a:p>
            <a:pPr lvl="0" algn="just"/>
            <a:endParaRPr lang="en-US" dirty="0"/>
          </a:p>
          <a:p>
            <a:pPr lvl="0" algn="just"/>
            <a:r>
              <a:rPr lang="en-US" dirty="0" err="1"/>
              <a:t>ในฐานะ</a:t>
            </a:r>
            <a:r>
              <a:rPr lang="en-US" dirty="0" err="1" smtClean="0"/>
              <a:t>นัก</a:t>
            </a:r>
            <a:r>
              <a:rPr lang="th-TH" dirty="0" smtClean="0"/>
              <a:t>วิเคราะห์ข้อมูล</a:t>
            </a:r>
            <a:r>
              <a:rPr lang="en-US" dirty="0" err="1" smtClean="0"/>
              <a:t>เรา</a:t>
            </a:r>
            <a:r>
              <a:rPr lang="en-US" dirty="0" err="1"/>
              <a:t>ควร</a:t>
            </a:r>
            <a:r>
              <a:rPr lang="en-US" dirty="0" err="1" smtClean="0"/>
              <a:t>สร้าง</a:t>
            </a:r>
            <a:r>
              <a:rPr lang="th-TH" dirty="0" smtClean="0"/>
              <a:t>ภาพ</a:t>
            </a:r>
            <a:r>
              <a:rPr lang="en-US" dirty="0" err="1" smtClean="0"/>
              <a:t>และข้อมูล</a:t>
            </a:r>
            <a:r>
              <a:rPr lang="en-US" dirty="0" err="1"/>
              <a:t>ที่ครอบคลุมและเข้าใจได้มากที่สุด</a:t>
            </a:r>
            <a:endParaRPr lang="en-US" dirty="0"/>
          </a:p>
          <a:p>
            <a:pPr lvl="0" algn="just"/>
            <a:endParaRPr lang="en-US" dirty="0"/>
          </a:p>
          <a:p>
            <a:pPr lvl="0" algn="just"/>
            <a:r>
              <a:rPr lang="en-US" dirty="0" err="1"/>
              <a:t>ในการทำสิ่งนี้เราจำเป็นต้องค้นหา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อ่าน</a:t>
            </a:r>
            <a:r>
              <a:rPr lang="th-TH" dirty="0" smtClean="0"/>
              <a:t>ข้อมูล</a:t>
            </a:r>
            <a:r>
              <a:rPr lang="en-US" dirty="0" err="1" smtClean="0"/>
              <a:t>และ</a:t>
            </a:r>
            <a:r>
              <a:rPr lang="en-US" dirty="0" err="1"/>
              <a:t>ใช้เครื่องมือที่เหมาะสมเพื่อให้เห็นภาพ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47564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แผนการกระจาย / ความน่าจะเป็น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 fontScale="92500" lnSpcReduction="10000"/>
          </a:bodyPr>
          <a:lstStyle/>
          <a:p>
            <a:pPr marL="0" indent="0" algn="just">
              <a:buNone/>
            </a:pPr>
            <a:r>
              <a:rPr lang="th-TH" b="1" dirty="0"/>
              <a:t>พล็อต</a:t>
            </a:r>
            <a:r>
              <a:rPr lang="en-US" b="1" dirty="0" smtClean="0"/>
              <a:t>Q-Q </a:t>
            </a:r>
            <a:r>
              <a:rPr lang="en-US" b="1" dirty="0" err="1" smtClean="0"/>
              <a:t>แปลง</a:t>
            </a:r>
            <a:r>
              <a:rPr lang="en-US" b="1" dirty="0" err="1"/>
              <a:t>จากการกระจายอื่น</a:t>
            </a:r>
            <a:r>
              <a:rPr lang="en-US" b="1" dirty="0"/>
              <a:t> ๆ</a:t>
            </a:r>
            <a:endParaRPr lang="en-US" dirty="0"/>
          </a:p>
          <a:p>
            <a:pPr marL="0" indent="0" algn="just">
              <a:buNone/>
            </a:pPr>
            <a:endParaRPr lang="en-US" dirty="0"/>
          </a:p>
          <a:p>
            <a:pPr lvl="0"/>
            <a:r>
              <a:rPr lang="en-US" dirty="0" err="1"/>
              <a:t>พล็อตที่น่าจะเป็นสำหรับการแจกแจง</a:t>
            </a:r>
            <a:r>
              <a:rPr lang="en-US" dirty="0" err="1" smtClean="0"/>
              <a:t>อื่น</a:t>
            </a:r>
            <a:r>
              <a:rPr lang="en-US" dirty="0" smtClean="0"/>
              <a:t> ที่</a:t>
            </a:r>
            <a:r>
              <a:rPr lang="en-US" dirty="0"/>
              <a:t>ไม่ใช่การแจกแจงแบบปกติสามารถสร้างได้ในลักษณะเดียวกับพล็อตความน่าจะเป็นปกติ</a:t>
            </a:r>
          </a:p>
          <a:p>
            <a:pPr lvl="0" algn="just"/>
            <a:endParaRPr lang="en-US" dirty="0"/>
          </a:p>
          <a:p>
            <a:pPr lvl="0"/>
            <a:r>
              <a:rPr lang="en-US" dirty="0"/>
              <a:t>มีฟังก์ชั่นใน R เรียกว่า </a:t>
            </a:r>
            <a:r>
              <a:rPr lang="en-US" dirty="0" err="1"/>
              <a:t>qqplot</a:t>
            </a:r>
            <a:r>
              <a:rPr lang="en-US" dirty="0"/>
              <a:t> ซึ่งอนุญาตให้สร้างแปลง quantile </a:t>
            </a:r>
            <a:r>
              <a:rPr lang="en-US" dirty="0" err="1"/>
              <a:t>สำหรับการเปรียบเทียบข้อมูลกับการแจกแจงความน่าจะเป็นมาตรฐาน</a:t>
            </a:r>
            <a:r>
              <a:rPr lang="en-US" dirty="0" err="1" smtClean="0"/>
              <a:t>อื่นๆ</a:t>
            </a:r>
            <a:r>
              <a:rPr lang="en-US" dirty="0" smtClean="0"/>
              <a:t> </a:t>
            </a:r>
            <a:r>
              <a:rPr lang="en-US" dirty="0" err="1"/>
              <a:t>นอกเหนือจากการแจกแจงแบบ</a:t>
            </a:r>
            <a:r>
              <a:rPr lang="en-US" dirty="0" err="1" smtClean="0"/>
              <a:t>ปกติ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62393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/>
              <a:t>แผนภูมิผสม / </a:t>
            </a:r>
            <a:r>
              <a:rPr lang="en-US" b="1" dirty="0" err="1"/>
              <a:t>ชุด</a:t>
            </a:r>
            <a:r>
              <a:rPr lang="en-US" b="1" dirty="0" err="1" smtClean="0"/>
              <a:t>ผสม</a:t>
            </a:r>
            <a:r>
              <a:rPr lang="en-US" b="1" dirty="0" smtClean="0"/>
              <a:t> (Combo)</a:t>
            </a:r>
            <a:endParaRPr lang="en-US" dirty="0"/>
          </a:p>
          <a:p>
            <a:endParaRPr lang="en-US" dirty="0"/>
          </a:p>
          <a:p>
            <a:pPr lvl="0" algn="just"/>
            <a:r>
              <a:rPr lang="en-US" dirty="0"/>
              <a:t>แผนภูมิการผสมเป็นภาพที่รวมคุณสมบัติของ </a:t>
            </a:r>
            <a:r>
              <a:rPr lang="en-US" dirty="0">
                <a:solidFill>
                  <a:srgbClr val="0070C0"/>
                </a:solidFill>
              </a:rPr>
              <a:t>แผนภูมิแท่ง </a:t>
            </a:r>
            <a:r>
              <a:rPr lang="en-US" dirty="0"/>
              <a:t>และ </a:t>
            </a:r>
            <a:r>
              <a:rPr lang="en-US" dirty="0">
                <a:solidFill>
                  <a:srgbClr val="0070C0"/>
                </a:solidFill>
              </a:rPr>
              <a:t>แผนภูมิเส้น</a:t>
            </a:r>
            <a:r>
              <a:rPr lang="en-US" dirty="0"/>
              <a:t>. </a:t>
            </a:r>
          </a:p>
          <a:p>
            <a:pPr lvl="0" algn="just"/>
            <a:r>
              <a:rPr lang="en-US" dirty="0" err="1"/>
              <a:t>แผนภูมิผสมแสดงข้อมูลโดยใช้แท่งจำนวน</a:t>
            </a:r>
            <a:r>
              <a:rPr lang="en-US" dirty="0" err="1" smtClean="0"/>
              <a:t>หนึ่ง</a:t>
            </a:r>
            <a:r>
              <a:rPr lang="th-TH" dirty="0" smtClean="0"/>
              <a:t>และ</a:t>
            </a:r>
            <a:r>
              <a:rPr lang="en-US" dirty="0" err="1" smtClean="0"/>
              <a:t>บรรทัด</a:t>
            </a:r>
            <a:r>
              <a:rPr lang="en-US" dirty="0" err="1"/>
              <a:t>แต่ละอันแสดงประเภทเฉพาะ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การรวมกันของแถบและเส้นในการสร้างภาพเดียวกันมีประโยชน์เมื่อเปรียบเทียบ</a:t>
            </a:r>
            <a:r>
              <a:rPr lang="en-US" dirty="0" smtClean="0"/>
              <a:t>ค่า </a:t>
            </a:r>
            <a:r>
              <a:rPr lang="en-US" dirty="0" err="1" smtClean="0"/>
              <a:t>ใน</a:t>
            </a:r>
            <a:r>
              <a:rPr lang="en-US" dirty="0" err="1"/>
              <a:t>หมวดหมู่ที่แตกต่าง</a:t>
            </a:r>
            <a:r>
              <a:rPr lang="en-US" dirty="0" err="1" smtClean="0"/>
              <a:t>กัน</a:t>
            </a:r>
            <a:r>
              <a:rPr lang="en-US" dirty="0" smtClean="0"/>
              <a:t> </a:t>
            </a:r>
            <a:r>
              <a:rPr lang="en-US" dirty="0" err="1" smtClean="0"/>
              <a:t>เนื่องจาก</a:t>
            </a:r>
            <a:r>
              <a:rPr lang="en-US" dirty="0" err="1"/>
              <a:t>ชุดค่าผสมให้มุมมองที่ชัดเจนของ</a:t>
            </a:r>
            <a:r>
              <a:rPr lang="en-US" dirty="0" err="1" smtClean="0"/>
              <a:t>หมวดหมู่</a:t>
            </a:r>
            <a:r>
              <a:rPr lang="en-US" dirty="0" smtClean="0"/>
              <a:t> </a:t>
            </a:r>
            <a:r>
              <a:rPr lang="en-US" dirty="0" err="1" smtClean="0"/>
              <a:t>ที่</a:t>
            </a:r>
            <a:r>
              <a:rPr lang="en-US" dirty="0" err="1"/>
              <a:t>สูงหรือต่ำกว่า</a:t>
            </a:r>
            <a:r>
              <a:rPr lang="en-US" dirty="0"/>
              <a:t> ตัวอย่างนี้สามารถเห็นได้เมื่อใช้แผนภูมิผสมเพื่อเปรียบเทียบยอดขายที่คาดการณ์กับยอดขายจริงสำหรับช่วงเวลาที่ต่างกัน</a:t>
            </a:r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73671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แผนภูมิผสม / ชุดผสม</a:t>
            </a:r>
            <a:endParaRPr lang="en-US" sz="2400" dirty="0"/>
          </a:p>
          <a:p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a map  Description automatically generated">
            <a:extLst>
              <a:ext uri="{FF2B5EF4-FFF2-40B4-BE49-F238E27FC236}">
                <a16:creationId xmlns:a16="http://schemas.microsoft.com/office/drawing/2014/main" id="{0FEF5DCC-A597-4491-8E19-97A199264DE9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898" y="2168194"/>
            <a:ext cx="5753314" cy="344114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B14351B-9D30-4AB1-8093-CCEF82408B4D}"/>
              </a:ext>
            </a:extLst>
          </p:cNvPr>
          <p:cNvSpPr txBox="1"/>
          <p:nvPr/>
        </p:nvSpPr>
        <p:spPr>
          <a:xfrm>
            <a:off x="4376791" y="5599418"/>
            <a:ext cx="2887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แผนภูมิเส้นและคอลัมน์</a:t>
            </a:r>
          </a:p>
        </p:txBody>
      </p:sp>
    </p:spTree>
    <p:extLst>
      <p:ext uri="{BB962C8B-B14F-4D97-AF65-F5344CB8AC3E}">
        <p14:creationId xmlns:p14="http://schemas.microsoft.com/office/powerpoint/2010/main" val="38130208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แผนภูมิผสม / ชุดผสม</a:t>
            </a:r>
            <a:endParaRPr lang="en-US" sz="2400" dirty="0"/>
          </a:p>
          <a:p>
            <a:r>
              <a:rPr lang="th-TH" sz="2400" dirty="0" smtClean="0"/>
              <a:t>การวัด</a:t>
            </a:r>
            <a:r>
              <a:rPr lang="en-US" sz="2400" dirty="0" err="1" smtClean="0"/>
              <a:t>หลาย</a:t>
            </a:r>
            <a:r>
              <a:rPr lang="th-TH" sz="2400" dirty="0" err="1" smtClean="0"/>
              <a:t>สเกล</a:t>
            </a:r>
            <a:r>
              <a:rPr lang="en-US" sz="2400" dirty="0" err="1" smtClean="0"/>
              <a:t>สามารถ</a:t>
            </a:r>
            <a:r>
              <a:rPr lang="en-US" sz="2400" dirty="0" err="1"/>
              <a:t>ใช้กับแกน</a:t>
            </a:r>
            <a:r>
              <a:rPr lang="en-US" sz="2400" dirty="0"/>
              <a:t> Y </a:t>
            </a:r>
            <a:r>
              <a:rPr lang="en-US" sz="2400" dirty="0" err="1"/>
              <a:t>เมื่อคุณต้องการเปรียบเทียบ</a:t>
            </a:r>
            <a:r>
              <a:rPr lang="en-US" sz="2400" dirty="0" err="1" smtClean="0"/>
              <a:t>หลายๆ</a:t>
            </a:r>
            <a:r>
              <a:rPr lang="en-US" sz="2400" dirty="0"/>
              <a:t> </a:t>
            </a:r>
            <a:r>
              <a:rPr lang="en-US" sz="2400" dirty="0" err="1" smtClean="0"/>
              <a:t>เส้น</a:t>
            </a:r>
            <a:r>
              <a:rPr lang="en-US" sz="2400" dirty="0" err="1"/>
              <a:t>และแท่งที่มีช่วงค่าที่แตกต่างกันอย่างมาก</a:t>
            </a:r>
            <a:endParaRPr lang="en-US" sz="2400" dirty="0"/>
          </a:p>
          <a:p>
            <a:pPr marL="0" indent="0" algn="just">
              <a:buNone/>
            </a:pP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B904FD4-5D1E-4212-B04F-8FD503E62E9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635" y="3294984"/>
            <a:ext cx="6608153" cy="3148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6756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8403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แผนภูมิแท่ง / </a:t>
            </a:r>
            <a:r>
              <a:rPr lang="en-US" sz="2400" b="1" dirty="0" err="1"/>
              <a:t>คอลัมน์แบบเรียง</a:t>
            </a:r>
            <a:r>
              <a:rPr lang="en-US" sz="2400" b="1" dirty="0" err="1" smtClean="0"/>
              <a:t>ซ้อน</a:t>
            </a:r>
            <a:r>
              <a:rPr lang="th-TH" sz="2400" b="1" dirty="0" smtClean="0"/>
              <a:t> (</a:t>
            </a:r>
            <a:r>
              <a:rPr lang="en-US" sz="2400" b="1" dirty="0" smtClean="0"/>
              <a:t>Stacked)</a:t>
            </a:r>
            <a:endParaRPr lang="en-US" sz="2400" dirty="0"/>
          </a:p>
          <a:p>
            <a:r>
              <a:rPr lang="en-US" sz="2400" dirty="0"/>
              <a:t>แผนภูมิชนิดนี้มีประโยชน์ถ้าคุณจำเป็นต้องรู้ทั้งค่าของหมวดหมู่ย่อย</a:t>
            </a:r>
            <a:r>
              <a:rPr lang="en-US" sz="2400" dirty="0" smtClean="0"/>
              <a:t>ต่างๆ </a:t>
            </a:r>
            <a:r>
              <a:rPr lang="en-US" sz="2400" dirty="0" err="1"/>
              <a:t>ของข้อมูลเช่นเดียวกับ</a:t>
            </a:r>
            <a:r>
              <a:rPr lang="en-US" sz="2400" dirty="0" err="1" smtClean="0"/>
              <a:t>ค่ารว</a:t>
            </a:r>
            <a:r>
              <a:rPr lang="th-TH" sz="2400" dirty="0" smtClean="0"/>
              <a:t>มทั้งหมด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0900737-97D3-4ECF-A688-0F8FD0D5382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696" y="3088668"/>
            <a:ext cx="6142031" cy="335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68836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84039"/>
            <a:ext cx="10372150" cy="4303509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แผนภูมิแท่ง / คอลัมน์แบบกลุ่ม</a:t>
            </a:r>
            <a:endParaRPr lang="en-US" sz="2400" dirty="0"/>
          </a:p>
          <a:p>
            <a:pPr lvl="0" algn="just"/>
            <a:r>
              <a:rPr lang="en-US" sz="2400" dirty="0" err="1"/>
              <a:t>แผนภูมิประเภทนี้แสดงการเปรียบเทียบ</a:t>
            </a:r>
            <a:r>
              <a:rPr lang="en-US" sz="2400" dirty="0" err="1" smtClean="0"/>
              <a:t>หมวดหมู่</a:t>
            </a:r>
            <a:r>
              <a:rPr lang="th-TH" sz="2400" dirty="0" smtClean="0"/>
              <a:t> (ย่อย)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 descr="A screenshot of a cell phone  Description automatically generated">
            <a:extLst>
              <a:ext uri="{FF2B5EF4-FFF2-40B4-BE49-F238E27FC236}">
                <a16:creationId xmlns:a16="http://schemas.microsoft.com/office/drawing/2014/main" id="{D77A0E9D-95AA-4D45-A882-34AA4993A4C5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583" y="2801857"/>
            <a:ext cx="6162258" cy="3436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534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84039"/>
            <a:ext cx="10372150" cy="4303509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แผนภูมิแท่ง / คอลัมน์แบบเรียงซ้อน 100%</a:t>
            </a:r>
            <a:endParaRPr lang="en-US" sz="2400" dirty="0"/>
          </a:p>
          <a:p>
            <a:pPr lvl="0"/>
            <a:r>
              <a:rPr lang="en-US" sz="2400" dirty="0" err="1"/>
              <a:t>แผนภูมิประเภทนี้ยังรวมข้อมูลย่อย</a:t>
            </a:r>
            <a:r>
              <a:rPr lang="en-US" sz="2400" dirty="0" err="1" smtClean="0"/>
              <a:t>ต่างๆไว้</a:t>
            </a:r>
            <a:r>
              <a:rPr lang="en-US" sz="2400" dirty="0" err="1"/>
              <a:t>ใน</a:t>
            </a:r>
            <a:r>
              <a:rPr lang="en-US" sz="2400" dirty="0" err="1" smtClean="0"/>
              <a:t>แถบคอลัมน์</a:t>
            </a:r>
            <a:r>
              <a:rPr lang="en-US" sz="2400" dirty="0" err="1"/>
              <a:t>เดียว</a:t>
            </a:r>
            <a:r>
              <a:rPr lang="en-US" sz="2400" dirty="0"/>
              <a:t> </a:t>
            </a:r>
            <a:r>
              <a:rPr lang="th-TH" sz="2400" dirty="0" smtClean="0"/>
              <a:t>โดยจะ</a:t>
            </a:r>
            <a:r>
              <a:rPr lang="en-US" sz="2400" dirty="0" err="1" smtClean="0"/>
              <a:t>แสดง</a:t>
            </a:r>
            <a:r>
              <a:rPr lang="en-US" sz="2400" dirty="0" err="1"/>
              <a:t>เป็นเปอร์เซ็นต์</a:t>
            </a:r>
            <a:endParaRPr lang="en-US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A2E3CA-C6DA-4DE5-BB95-1277B9A60AD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6386" y="3107157"/>
            <a:ext cx="5462652" cy="330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0775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แผนภูมิหลายตัวแปร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584039"/>
            <a:ext cx="10372150" cy="4303509"/>
          </a:xfrm>
        </p:spPr>
        <p:txBody>
          <a:bodyPr numCol="1">
            <a:normAutofit/>
          </a:bodyPr>
          <a:lstStyle/>
          <a:p>
            <a:pPr marL="0" indent="0" algn="just">
              <a:buNone/>
            </a:pPr>
            <a:r>
              <a:rPr lang="en-US" sz="2400" b="1" dirty="0"/>
              <a:t>แผนภูมิพื้นที่แบบเรียงซ้อน</a:t>
            </a:r>
            <a:endParaRPr lang="en-US" sz="2400" dirty="0"/>
          </a:p>
          <a:p>
            <a:pPr lvl="0"/>
            <a:r>
              <a:rPr lang="en-US" sz="2400" dirty="0"/>
              <a:t>คล้ายกับแผนภูมิพื้นที่ แต่แสดงข้อมูลในรูปแบบที่ซ้อนกัน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3C0C66-2EA9-4228-838F-858C583EA0B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7077" y="2739735"/>
            <a:ext cx="5961270" cy="3712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en-US" dirty="0" err="1"/>
              <a:t>การสร้างภาพ</a:t>
            </a:r>
            <a:r>
              <a:rPr lang="en-US" dirty="0" err="1" smtClean="0"/>
              <a:t>ข้อมูล</a:t>
            </a:r>
            <a:r>
              <a:rPr lang="en-US" dirty="0" smtClean="0"/>
              <a:t> (Visualized Data) </a:t>
            </a:r>
            <a:r>
              <a:rPr lang="en-US" dirty="0" err="1" smtClean="0"/>
              <a:t>คือ</a:t>
            </a:r>
            <a:r>
              <a:rPr lang="en-US" dirty="0" err="1"/>
              <a:t>การแสดงกราฟิกของ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โดย</a:t>
            </a:r>
            <a:r>
              <a:rPr lang="en-US" dirty="0" err="1"/>
              <a:t>ใช้</a:t>
            </a:r>
            <a:r>
              <a:rPr lang="en-US" dirty="0" err="1">
                <a:hlinkClick r:id="rId2"/>
              </a:rPr>
              <a:t>องค์ประกอบ</a:t>
            </a:r>
            <a:r>
              <a:rPr lang="en-US" dirty="0" err="1" smtClean="0">
                <a:hlinkClick r:id="rId2"/>
              </a:rPr>
              <a:t>ภาพ</a:t>
            </a:r>
            <a:r>
              <a:rPr lang="th-TH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เช่น</a:t>
            </a:r>
            <a:r>
              <a:rPr lang="th-TH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แผนภูมิกราฟ</a:t>
            </a:r>
            <a:r>
              <a:rPr lang="th-TH" dirty="0" smtClean="0">
                <a:hlinkClick r:id="rId2"/>
              </a:rPr>
              <a:t> </a:t>
            </a:r>
            <a:r>
              <a:rPr lang="en-US" dirty="0" err="1" smtClean="0">
                <a:hlinkClick r:id="rId2"/>
              </a:rPr>
              <a:t>และแผน</a:t>
            </a:r>
            <a:r>
              <a:rPr lang="en-US" dirty="0" err="1" smtClean="0">
                <a:hlinkClick r:id="rId2"/>
              </a:rPr>
              <a:t>ที่</a:t>
            </a:r>
            <a:r>
              <a:rPr lang="en-US" dirty="0" smtClean="0"/>
              <a:t> </a:t>
            </a:r>
            <a:r>
              <a:rPr lang="en-US" dirty="0" err="1" smtClean="0"/>
              <a:t>เครื่องมือ</a:t>
            </a:r>
            <a:r>
              <a:rPr lang="en-US" dirty="0" err="1"/>
              <a:t>สร้างภาพ</a:t>
            </a:r>
            <a:r>
              <a:rPr lang="en-US" dirty="0" err="1" smtClean="0"/>
              <a:t>ข้อมูล</a:t>
            </a:r>
            <a:r>
              <a:rPr lang="th-TH" dirty="0" smtClean="0"/>
              <a:t>โดย</a:t>
            </a:r>
            <a:r>
              <a:rPr lang="en-US" dirty="0" err="1" smtClean="0"/>
              <a:t>วิธี</a:t>
            </a:r>
            <a:r>
              <a:rPr lang="en-US" dirty="0" err="1"/>
              <a:t>ที่สามารถเข้าถึงเพื่อดูและทำความ</a:t>
            </a:r>
            <a:r>
              <a:rPr lang="en-US" dirty="0" err="1" smtClean="0"/>
              <a:t>เข้าใจ</a:t>
            </a:r>
            <a:r>
              <a:rPr lang="th-TH" dirty="0" smtClean="0"/>
              <a:t>ค่า</a:t>
            </a:r>
            <a:r>
              <a:rPr lang="en-US" dirty="0" err="1" smtClean="0"/>
              <a:t>แนวโน้มผิดปกติ</a:t>
            </a:r>
            <a:r>
              <a:rPr lang="en-US" dirty="0" err="1"/>
              <a:t>และรูปแบบของข้อมูล</a:t>
            </a:r>
            <a:r>
              <a:rPr lang="en-US" dirty="0"/>
              <a:t> </a:t>
            </a:r>
          </a:p>
          <a:p>
            <a:pPr lvl="0"/>
            <a:r>
              <a:rPr lang="th-TH" dirty="0" smtClean="0"/>
              <a:t>ข้อมูลขนาดใหญ่ (</a:t>
            </a:r>
            <a:r>
              <a:rPr lang="en-US" dirty="0" smtClean="0"/>
              <a:t>Big Data</a:t>
            </a:r>
            <a:r>
              <a:rPr lang="th-TH" dirty="0" smtClean="0"/>
              <a:t>)</a:t>
            </a:r>
            <a:r>
              <a:rPr lang="en-US" dirty="0" smtClean="0"/>
              <a:t> </a:t>
            </a:r>
            <a:r>
              <a:rPr lang="en-US" dirty="0" err="1"/>
              <a:t>เครื่องมือและเทคโนโลยีการสร้างภาพ</a:t>
            </a:r>
            <a:r>
              <a:rPr lang="en-US" dirty="0" err="1" smtClean="0"/>
              <a:t>ข้อมูล</a:t>
            </a:r>
            <a:r>
              <a:rPr lang="en-US" dirty="0" smtClean="0"/>
              <a:t> </a:t>
            </a:r>
            <a:r>
              <a:rPr lang="en-US" dirty="0" err="1" smtClean="0"/>
              <a:t>มี</a:t>
            </a:r>
            <a:r>
              <a:rPr lang="en-US" dirty="0" err="1"/>
              <a:t>ความจำเป็นในการวิเคราะห์ข้อมูลจำนวนมหาศาล</a:t>
            </a:r>
            <a:r>
              <a:rPr lang="en-US" dirty="0" err="1" smtClean="0"/>
              <a:t>และการตัดสินใจ</a:t>
            </a:r>
            <a:r>
              <a:rPr lang="th-TH" dirty="0" smtClean="0"/>
              <a:t>ในการใช้ข้อมูล</a:t>
            </a:r>
            <a:endParaRPr lang="en-US" dirty="0"/>
          </a:p>
          <a:p>
            <a:pPr lvl="0"/>
            <a:r>
              <a:rPr lang="en-US" dirty="0"/>
              <a:t>มีข้อสังเกตว่า </a:t>
            </a:r>
            <a:r>
              <a:rPr lang="en-US" i="1" dirty="0"/>
              <a:t>Infographic </a:t>
            </a:r>
            <a:r>
              <a:rPr lang="en-US" dirty="0" err="1"/>
              <a:t>หมายถึงการเป็นตัวแทนของ</a:t>
            </a:r>
            <a:r>
              <a:rPr lang="en-US" dirty="0" err="1" smtClean="0"/>
              <a:t>ข้อมูล</a:t>
            </a:r>
            <a:r>
              <a:rPr lang="th-TH" dirty="0" smtClean="0"/>
              <a:t>ที่ไม่จริงจังนัก</a:t>
            </a:r>
            <a:r>
              <a:rPr lang="en-US" dirty="0" smtClean="0"/>
              <a:t> </a:t>
            </a:r>
            <a:r>
              <a:rPr lang="en-US" dirty="0" err="1" smtClean="0"/>
              <a:t>ในขณะ</a:t>
            </a:r>
            <a:r>
              <a:rPr lang="en-US" dirty="0" err="1"/>
              <a:t>ที่</a:t>
            </a:r>
            <a:r>
              <a:rPr lang="en-US" dirty="0"/>
              <a:t> </a:t>
            </a:r>
            <a:r>
              <a:rPr lang="en-US" i="1" dirty="0" err="1"/>
              <a:t>การสร้าง</a:t>
            </a:r>
            <a:r>
              <a:rPr lang="en-US" i="1" dirty="0" err="1" smtClean="0"/>
              <a:t>ภาพ</a:t>
            </a:r>
            <a:r>
              <a:rPr lang="th-TH" i="1" dirty="0" smtClean="0"/>
              <a:t> (</a:t>
            </a:r>
            <a:r>
              <a:rPr lang="en-US" i="1" dirty="0" smtClean="0"/>
              <a:t>visualization</a:t>
            </a:r>
            <a:r>
              <a:rPr lang="th-TH" i="1" dirty="0" smtClean="0"/>
              <a:t>)</a:t>
            </a:r>
            <a:r>
              <a:rPr lang="en-US" i="1" dirty="0" smtClean="0"/>
              <a:t> </a:t>
            </a:r>
            <a:r>
              <a:rPr lang="en-US" dirty="0"/>
              <a:t>หมายถึงการออกแบบที่รับรู้ว่ามีความจริงจังเข้มงวดหรือเชิงวิชาการมากขึ้น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0117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การสร้างภาพข้อมูลแบบทั่วไป</a:t>
            </a:r>
          </a:p>
          <a:p>
            <a:pPr marL="0" indent="0">
              <a:buNone/>
            </a:pPr>
            <a:endParaRPr lang="en-US" dirty="0"/>
          </a:p>
          <a:p>
            <a:pPr lvl="2"/>
            <a:r>
              <a:rPr lang="th-TH" sz="2800" dirty="0" smtClean="0"/>
              <a:t>แผนภูมิ (</a:t>
            </a:r>
            <a:r>
              <a:rPr lang="en-US" sz="2800" dirty="0" smtClean="0"/>
              <a:t>Charts) </a:t>
            </a:r>
            <a:endParaRPr lang="en-US" sz="2800" dirty="0" smtClean="0"/>
          </a:p>
          <a:p>
            <a:pPr lvl="2"/>
            <a:r>
              <a:rPr lang="en-US" sz="2800" dirty="0" err="1" smtClean="0"/>
              <a:t>ตาราง</a:t>
            </a:r>
            <a:endParaRPr lang="en-US" sz="2800" dirty="0" smtClean="0"/>
          </a:p>
          <a:p>
            <a:pPr lvl="2"/>
            <a:r>
              <a:rPr lang="en-US" sz="2800" dirty="0" err="1" smtClean="0"/>
              <a:t>กราฟ</a:t>
            </a:r>
            <a:endParaRPr lang="en-US" sz="2800" dirty="0"/>
          </a:p>
          <a:p>
            <a:pPr lvl="2"/>
            <a:r>
              <a:rPr lang="en-US" sz="2800" dirty="0"/>
              <a:t>แผนที่</a:t>
            </a:r>
          </a:p>
          <a:p>
            <a:pPr lvl="2"/>
            <a:r>
              <a:rPr lang="th-TH" sz="2800" dirty="0" smtClean="0"/>
              <a:t>อินโฟกราฟฟิก (</a:t>
            </a:r>
            <a:r>
              <a:rPr lang="en-US" sz="2800" dirty="0" smtClean="0"/>
              <a:t>infographics</a:t>
            </a:r>
            <a:r>
              <a:rPr lang="th-TH" sz="2800" dirty="0" smtClean="0"/>
              <a:t>)</a:t>
            </a:r>
            <a:endParaRPr lang="en-US" sz="2800" dirty="0"/>
          </a:p>
          <a:p>
            <a:pPr lvl="2"/>
            <a:r>
              <a:rPr lang="en-US" sz="2800" dirty="0"/>
              <a:t>แดชบอร์ด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270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2">
            <a:normAutofit fontScale="25000" lnSpcReduction="20000"/>
          </a:bodyPr>
          <a:lstStyle/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endParaRPr lang="en-US" sz="4500" dirty="0"/>
          </a:p>
          <a:p>
            <a:pPr marL="0" indent="0">
              <a:buNone/>
            </a:pPr>
            <a:r>
              <a:rPr lang="en-US" sz="4500" dirty="0"/>
              <a:t> </a:t>
            </a:r>
            <a:endParaRPr lang="en-US" sz="8600" dirty="0"/>
          </a:p>
          <a:p>
            <a:r>
              <a:rPr lang="en-US" sz="9600" dirty="0"/>
              <a:t>แผนภูมิพื้นที่</a:t>
            </a:r>
          </a:p>
          <a:p>
            <a:r>
              <a:rPr lang="en-US" sz="9600" dirty="0"/>
              <a:t>แผนภูมิแท่ง</a:t>
            </a:r>
          </a:p>
          <a:p>
            <a:r>
              <a:rPr lang="en-US" sz="9600" dirty="0" err="1"/>
              <a:t>แผนภูมิ</a:t>
            </a:r>
            <a:r>
              <a:rPr lang="en-US" sz="9600" dirty="0" err="1" smtClean="0"/>
              <a:t>คอลัมน์</a:t>
            </a:r>
            <a:r>
              <a:rPr lang="en-US" sz="9600" dirty="0" smtClean="0"/>
              <a:t> </a:t>
            </a:r>
            <a:r>
              <a:rPr lang="en-US" sz="9600" dirty="0"/>
              <a:t>/ แบบเรียงซ้อน</a:t>
            </a:r>
          </a:p>
          <a:p>
            <a:r>
              <a:rPr lang="th-TH" sz="9600" dirty="0" smtClean="0"/>
              <a:t>พล็อต</a:t>
            </a:r>
            <a:r>
              <a:rPr lang="en-US" sz="9600" dirty="0" smtClean="0"/>
              <a:t> </a:t>
            </a:r>
            <a:r>
              <a:rPr lang="en-US" sz="9600" dirty="0"/>
              <a:t>Box-and-Whisker</a:t>
            </a:r>
          </a:p>
          <a:p>
            <a:r>
              <a:rPr lang="en-US" sz="9600" dirty="0"/>
              <a:t>พล็อตการกระจาย</a:t>
            </a:r>
          </a:p>
          <a:p>
            <a:r>
              <a:rPr lang="en-US" sz="9600" dirty="0" err="1"/>
              <a:t>แผนภูมิ</a:t>
            </a:r>
            <a:r>
              <a:rPr lang="en-US" sz="9600" dirty="0" err="1" smtClean="0"/>
              <a:t>แกนต์</a:t>
            </a:r>
            <a:r>
              <a:rPr lang="th-TH" sz="9600" dirty="0" smtClean="0"/>
              <a:t> (</a:t>
            </a:r>
            <a:r>
              <a:rPr lang="en-US" sz="9600" dirty="0" smtClean="0"/>
              <a:t>Gantt Chart)</a:t>
            </a:r>
            <a:endParaRPr lang="en-US" sz="9600" dirty="0"/>
          </a:p>
          <a:p>
            <a:endParaRPr lang="en-US" sz="9600" dirty="0"/>
          </a:p>
          <a:p>
            <a:endParaRPr lang="en-US" sz="9600" dirty="0"/>
          </a:p>
          <a:p>
            <a:endParaRPr lang="en-US" sz="9600" dirty="0"/>
          </a:p>
          <a:p>
            <a:endParaRPr lang="en-US" sz="9600" dirty="0"/>
          </a:p>
          <a:p>
            <a:endParaRPr lang="en-US" sz="9600" dirty="0"/>
          </a:p>
          <a:p>
            <a:r>
              <a:rPr lang="en-US" sz="9600" dirty="0"/>
              <a:t>แผนที่ความร้อน</a:t>
            </a:r>
          </a:p>
          <a:p>
            <a:r>
              <a:rPr lang="th-TH" sz="9600" dirty="0" err="1" smtClean="0"/>
              <a:t>ฮิส</a:t>
            </a:r>
            <a:r>
              <a:rPr lang="th-TH" sz="9600" dirty="0" smtClean="0"/>
              <a:t>โต</a:t>
            </a:r>
            <a:r>
              <a:rPr lang="th-TH" sz="9600" dirty="0" err="1" smtClean="0"/>
              <a:t>รแ</a:t>
            </a:r>
            <a:r>
              <a:rPr lang="th-TH" sz="9600" dirty="0" smtClean="0"/>
              <a:t>กรม (</a:t>
            </a:r>
            <a:r>
              <a:rPr lang="en-US" sz="9600" dirty="0" smtClean="0"/>
              <a:t>Histogram</a:t>
            </a:r>
            <a:r>
              <a:rPr lang="th-TH" sz="9600" dirty="0" smtClean="0"/>
              <a:t>)</a:t>
            </a:r>
            <a:endParaRPr lang="en-US" sz="9600" dirty="0"/>
          </a:p>
          <a:p>
            <a:r>
              <a:rPr lang="en-US" sz="9600" dirty="0"/>
              <a:t>แผนภูมิกระจาย / </a:t>
            </a:r>
            <a:r>
              <a:rPr lang="en-US" sz="9600" dirty="0" err="1" smtClean="0"/>
              <a:t>ฟอง</a:t>
            </a:r>
            <a:r>
              <a:rPr lang="th-TH" sz="9600" dirty="0" smtClean="0"/>
              <a:t> (</a:t>
            </a:r>
            <a:r>
              <a:rPr lang="en-US" sz="9600" dirty="0" smtClean="0"/>
              <a:t>Bubble</a:t>
            </a:r>
            <a:r>
              <a:rPr lang="th-TH" sz="9600" dirty="0" smtClean="0"/>
              <a:t>)</a:t>
            </a:r>
            <a:endParaRPr lang="en-US" sz="9600" dirty="0"/>
          </a:p>
          <a:p>
            <a:r>
              <a:rPr lang="en-US" sz="9600" dirty="0" err="1" smtClean="0"/>
              <a:t>แผนภูมิ</a:t>
            </a:r>
            <a:r>
              <a:rPr lang="th-TH" sz="9600" dirty="0" smtClean="0"/>
              <a:t>ต้นไม้</a:t>
            </a:r>
            <a:r>
              <a:rPr lang="en-US" sz="9600" dirty="0" smtClean="0"/>
              <a:t> </a:t>
            </a:r>
            <a:r>
              <a:rPr lang="th-TH" sz="9600" dirty="0" smtClean="0"/>
              <a:t>(</a:t>
            </a:r>
            <a:r>
              <a:rPr lang="en-US" sz="9600" dirty="0" smtClean="0"/>
              <a:t>Tree </a:t>
            </a:r>
            <a:r>
              <a:rPr lang="en-US" sz="9600" dirty="0" smtClean="0"/>
              <a:t>map</a:t>
            </a:r>
            <a:r>
              <a:rPr lang="th-TH" sz="9600" dirty="0" smtClean="0"/>
              <a:t>)</a:t>
            </a:r>
            <a:endParaRPr lang="en-US" sz="9600" dirty="0"/>
          </a:p>
          <a:p>
            <a:r>
              <a:rPr lang="en-US" sz="9600" dirty="0"/>
              <a:t>ภาพเมทริกซ์</a:t>
            </a:r>
          </a:p>
          <a:p>
            <a:r>
              <a:rPr lang="en-US" sz="9600" dirty="0"/>
              <a:t>...</a:t>
            </a:r>
          </a:p>
          <a:p>
            <a:r>
              <a:rPr lang="en-US" sz="9600" dirty="0"/>
              <a:t>และการรวมกันใด ๆ </a:t>
            </a:r>
            <a:r>
              <a:rPr lang="en-US" sz="9600" dirty="0" err="1" smtClean="0"/>
              <a:t>ใน</a:t>
            </a:r>
            <a:r>
              <a:rPr lang="th-TH" sz="9600" dirty="0" err="1" smtClean="0"/>
              <a:t>แดช</a:t>
            </a:r>
            <a:r>
              <a:rPr lang="th-TH" sz="9600" dirty="0" smtClean="0"/>
              <a:t>บอร์ด</a:t>
            </a:r>
            <a:r>
              <a:rPr lang="en-US" sz="9600" dirty="0" smtClean="0"/>
              <a:t>!</a:t>
            </a:r>
            <a:endParaRPr lang="en-US" sz="96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D97480-D01A-4885-91C7-06E7524480B7}"/>
              </a:ext>
            </a:extLst>
          </p:cNvPr>
          <p:cNvSpPr txBox="1"/>
          <p:nvPr/>
        </p:nvSpPr>
        <p:spPr>
          <a:xfrm>
            <a:off x="1323975" y="1543050"/>
            <a:ext cx="77057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วิธีการเฉพาะเพิ่มเติมในการแสดงข้อมูล: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632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738851"/>
          </a:xfrm>
        </p:spPr>
        <p:txBody>
          <a:bodyPr numCol="1"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/>
              <a:t>การเล่าเรื่องจาก</a:t>
            </a:r>
            <a:r>
              <a:rPr lang="en-US" b="1" dirty="0" err="1" smtClean="0"/>
              <a:t>ข้อมูล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 err="1" smtClean="0"/>
              <a:t>วิธี</a:t>
            </a:r>
            <a:r>
              <a:rPr lang="en-US" dirty="0" err="1"/>
              <a:t>ที่แตกต่างกันในการแสดงข้อมูลเป็น</a:t>
            </a:r>
            <a:r>
              <a:rPr lang="en-US" dirty="0" err="1" smtClean="0"/>
              <a:t>ภาพ</a:t>
            </a:r>
            <a:r>
              <a:rPr lang="en-US" dirty="0" smtClean="0"/>
              <a:t> </a:t>
            </a:r>
            <a:r>
              <a:rPr lang="en-US" dirty="0" err="1" smtClean="0"/>
              <a:t>ซึ่ง</a:t>
            </a:r>
            <a:r>
              <a:rPr lang="en-US" dirty="0" err="1"/>
              <a:t>แต่ละวิธีจะให้ข้อมูลเชิงลึกที่เฉพาะเจาะจง</a:t>
            </a:r>
            <a:r>
              <a:rPr lang="en-US" dirty="0"/>
              <a:t> </a:t>
            </a:r>
          </a:p>
          <a:p>
            <a:pPr lvl="0"/>
            <a:r>
              <a:rPr lang="en-US" dirty="0" err="1"/>
              <a:t>สิ่งสำคัญคือการเลือกวิธีการที่</a:t>
            </a:r>
            <a:r>
              <a:rPr lang="en-US" dirty="0" err="1" smtClean="0"/>
              <a:t>เหมาะสม</a:t>
            </a:r>
            <a:r>
              <a:rPr lang="en-US" dirty="0" smtClean="0"/>
              <a:t> เพื่อ</a:t>
            </a:r>
            <a:r>
              <a:rPr lang="en-US" dirty="0"/>
              <a:t>ช่วยให้ผู้อ่านเข้าใจเรื่องราวที่คุณพยายามจะบอกและความสัมพันธ์ที่คุณมุ่งเน้น</a:t>
            </a:r>
          </a:p>
          <a:p>
            <a:pPr lvl="0"/>
            <a:r>
              <a:rPr lang="en-US" dirty="0" err="1" smtClean="0"/>
              <a:t>รูปแบบ</a:t>
            </a:r>
            <a:r>
              <a:rPr lang="en-US" dirty="0" err="1"/>
              <a:t>ที่น่าสนใจเพื่อเริ่มเรื่องราว</a:t>
            </a:r>
            <a:r>
              <a:rPr lang="en-US" dirty="0" err="1" smtClean="0"/>
              <a:t>ของ</a:t>
            </a:r>
            <a:r>
              <a:rPr lang="th-TH" dirty="0" smtClean="0"/>
              <a:t>ข้อมูล</a:t>
            </a:r>
            <a:endParaRPr lang="en-US" dirty="0" smtClean="0"/>
          </a:p>
          <a:p>
            <a:pPr marL="0" lvl="0" indent="0">
              <a:buNone/>
            </a:pPr>
            <a:endParaRPr lang="en-US" dirty="0" smtClean="0"/>
          </a:p>
          <a:p>
            <a:pPr marL="0" lvl="0" indent="0">
              <a:buNone/>
            </a:pPr>
            <a:r>
              <a:rPr lang="en-US" dirty="0" err="1" smtClean="0"/>
              <a:t>เช่น</a:t>
            </a:r>
            <a:endParaRPr lang="en-US" dirty="0"/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th-TH" sz="2400" b="1" dirty="0" smtClean="0"/>
              <a:t>แนวโน้ม</a:t>
            </a:r>
            <a:r>
              <a:rPr lang="en-US" sz="2400" dirty="0" smtClean="0"/>
              <a:t>: </a:t>
            </a:r>
            <a:r>
              <a:rPr lang="en-US" sz="2400" dirty="0"/>
              <a:t>การขายเทียบกับเวลา </a:t>
            </a:r>
          </a:p>
          <a:p>
            <a:pPr marL="0" indent="0">
              <a:buNone/>
            </a:pPr>
            <a:r>
              <a:rPr lang="en-US" sz="2400" b="1" dirty="0"/>
              <a:t> ความสัมพันธ์</a:t>
            </a:r>
            <a:r>
              <a:rPr lang="en-US" sz="2400" dirty="0"/>
              <a:t>: การขาย Coca-Cola </a:t>
            </a:r>
            <a:r>
              <a:rPr lang="th-TH" sz="2400" dirty="0" smtClean="0"/>
              <a:t>กับ</a:t>
            </a:r>
            <a:r>
              <a:rPr lang="en-US" sz="2400" dirty="0" smtClean="0"/>
              <a:t> </a:t>
            </a:r>
            <a:r>
              <a:rPr lang="en-US" sz="2400" dirty="0"/>
              <a:t>อุณหภูมิ</a:t>
            </a:r>
          </a:p>
          <a:p>
            <a:pPr marL="0" indent="0">
              <a:buNone/>
            </a:pPr>
            <a:r>
              <a:rPr lang="en-US" sz="2400" b="1" dirty="0"/>
              <a:t> ค่าผิดปกติ</a:t>
            </a:r>
            <a:r>
              <a:rPr lang="en-US" sz="2400" dirty="0"/>
              <a:t>: การขายผลิตภัณฑ์ที่ผิดปกติในบางภูมิภาค (เช่นพื้นที่ชนบท) </a:t>
            </a:r>
          </a:p>
          <a:p>
            <a:pPr marL="0" indent="0">
              <a:buNone/>
            </a:pPr>
            <a:endParaRPr lang="en-US" sz="4500" dirty="0"/>
          </a:p>
        </p:txBody>
      </p:sp>
    </p:spTree>
    <p:extLst>
      <p:ext uri="{BB962C8B-B14F-4D97-AF65-F5344CB8AC3E}">
        <p14:creationId xmlns:p14="http://schemas.microsoft.com/office/powerpoint/2010/main" val="9707099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การสร้างภาพข้อมูลเบื้องต้น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 fontScale="92500" lnSpcReduction="20000"/>
          </a:bodyPr>
          <a:lstStyle/>
          <a:p>
            <a:pPr marL="0" indent="0">
              <a:buNone/>
            </a:pPr>
            <a:r>
              <a:rPr lang="en-US" sz="2400" b="1" dirty="0"/>
              <a:t>ประเภทข้อมูล</a:t>
            </a:r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 err="1">
                <a:solidFill>
                  <a:srgbClr val="0070C0"/>
                </a:solidFill>
              </a:rPr>
              <a:t>ข้อมูลเชิง</a:t>
            </a:r>
            <a:r>
              <a:rPr lang="en-US" sz="2400" u="sng" dirty="0" err="1" smtClean="0">
                <a:solidFill>
                  <a:srgbClr val="0070C0"/>
                </a:solidFill>
              </a:rPr>
              <a:t>ปริมาณ</a:t>
            </a:r>
            <a:r>
              <a:rPr lang="th-TH" sz="2400" u="sng" dirty="0" smtClean="0">
                <a:solidFill>
                  <a:srgbClr val="0070C0"/>
                </a:solidFill>
              </a:rPr>
              <a:t> (</a:t>
            </a:r>
            <a:r>
              <a:rPr lang="en-US" sz="2400" u="sng" dirty="0" smtClean="0">
                <a:solidFill>
                  <a:srgbClr val="0070C0"/>
                </a:solidFill>
              </a:rPr>
              <a:t>Quantitative</a:t>
            </a:r>
            <a:r>
              <a:rPr lang="th-TH" sz="2400" u="sng" dirty="0" smtClean="0">
                <a:solidFill>
                  <a:srgbClr val="0070C0"/>
                </a:solidFill>
              </a:rPr>
              <a:t>)</a:t>
            </a:r>
            <a:r>
              <a:rPr lang="en-US" sz="2400" u="sng" dirty="0" smtClean="0">
                <a:solidFill>
                  <a:srgbClr val="0070C0"/>
                </a:solidFill>
              </a:rPr>
              <a:t> </a:t>
            </a:r>
            <a:r>
              <a:rPr lang="en-US" sz="2400" dirty="0" smtClean="0"/>
              <a:t>: </a:t>
            </a:r>
            <a:r>
              <a:rPr lang="en-US" sz="2400" dirty="0" err="1"/>
              <a:t>ค่าข้อมูลทั้งหมด</a:t>
            </a:r>
            <a:r>
              <a:rPr lang="en-US" sz="2400" dirty="0" err="1" smtClean="0"/>
              <a:t>เป็น</a:t>
            </a:r>
            <a:r>
              <a:rPr lang="th-TH" sz="2400" dirty="0" smtClean="0"/>
              <a:t>ข้อมูล</a:t>
            </a:r>
            <a:r>
              <a:rPr lang="en-US" sz="2400" dirty="0" err="1" smtClean="0"/>
              <a:t>ตัวเล</a:t>
            </a:r>
            <a:r>
              <a:rPr lang="th-TH" sz="2400" dirty="0" err="1" smtClean="0"/>
              <a:t>ขที่</a:t>
            </a:r>
            <a:r>
              <a:rPr lang="en-US" sz="2400" dirty="0" err="1" smtClean="0"/>
              <a:t>นับ</a:t>
            </a:r>
            <a:r>
              <a:rPr lang="en-US" sz="2400" dirty="0" err="1"/>
              <a:t>หรือวัดได้</a:t>
            </a:r>
            <a:endParaRPr lang="en-US" sz="2400" dirty="0"/>
          </a:p>
          <a:p>
            <a:pPr lvl="1"/>
            <a:r>
              <a:rPr lang="en-US" dirty="0"/>
              <a:t>ไม่ต่อเนื่อง: </a:t>
            </a:r>
            <a:r>
              <a:rPr lang="en-US" dirty="0" err="1" smtClean="0"/>
              <a:t>สามารถ</a:t>
            </a:r>
            <a:r>
              <a:rPr lang="en-US" dirty="0" err="1"/>
              <a:t>นับข้อมูลได้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u="sng" dirty="0" err="1" smtClean="0"/>
              <a:t>ตัวอย่าง</a:t>
            </a:r>
            <a:r>
              <a:rPr lang="en-US" dirty="0"/>
              <a:t>: จำนวนผลิตภัณฑ์ที่แก้ไขในปีที่เฉพาะเจาะจง</a:t>
            </a:r>
          </a:p>
          <a:p>
            <a:pPr lvl="1"/>
            <a:r>
              <a:rPr lang="en-US" dirty="0"/>
              <a:t>ต่อเนื่อง: </a:t>
            </a:r>
            <a:r>
              <a:rPr lang="en-US" dirty="0" err="1" smtClean="0"/>
              <a:t>ไม่</a:t>
            </a:r>
            <a:r>
              <a:rPr lang="en-US" dirty="0" err="1"/>
              <a:t>สามารถ</a:t>
            </a:r>
            <a:r>
              <a:rPr lang="en-US" dirty="0" err="1" smtClean="0"/>
              <a:t>นับ</a:t>
            </a:r>
            <a:r>
              <a:rPr lang="th-TH" dirty="0" smtClean="0"/>
              <a:t>ข้อมูล</a:t>
            </a:r>
            <a:r>
              <a:rPr lang="en-US" dirty="0" err="1" smtClean="0"/>
              <a:t>ได้</a:t>
            </a:r>
            <a:endParaRPr lang="en-US" dirty="0" smtClean="0"/>
          </a:p>
          <a:p>
            <a:pPr marL="457200" lvl="1" indent="0">
              <a:buNone/>
            </a:pPr>
            <a:r>
              <a:rPr lang="en-US" u="sng" dirty="0" err="1" smtClean="0"/>
              <a:t>ตัวอย่าง</a:t>
            </a:r>
            <a:r>
              <a:rPr lang="en-US" dirty="0"/>
              <a:t>: </a:t>
            </a:r>
            <a:r>
              <a:rPr lang="en-US" sz="2400" dirty="0" err="1" smtClean="0"/>
              <a:t>เวลา</a:t>
            </a:r>
            <a:r>
              <a:rPr lang="en-US" sz="2400" dirty="0" err="1"/>
              <a:t>จนถึงวันหมดอายุของผลิตภัณฑ์</a:t>
            </a:r>
            <a:endParaRPr lang="en-US" sz="2400" dirty="0"/>
          </a:p>
          <a:p>
            <a:pPr marL="0" indent="0">
              <a:buNone/>
            </a:pPr>
            <a:endParaRPr lang="en-US" sz="2400" u="sng" dirty="0"/>
          </a:p>
          <a:p>
            <a:pPr marL="0" indent="0">
              <a:buNone/>
            </a:pPr>
            <a:r>
              <a:rPr lang="en-US" sz="2400" u="sng" dirty="0">
                <a:solidFill>
                  <a:srgbClr val="0070C0"/>
                </a:solidFill>
              </a:rPr>
              <a:t>ข้อมูลหมวดหมู่</a:t>
            </a:r>
            <a:r>
              <a:rPr lang="en-US" sz="2400" dirty="0"/>
              <a:t>: </a:t>
            </a:r>
            <a:r>
              <a:rPr lang="en-US" sz="2400" dirty="0" err="1"/>
              <a:t>ข้อมูลสามารถแบ่งได้เป็นกลุ่มหรือ</a:t>
            </a:r>
            <a:r>
              <a:rPr lang="en-US" sz="2400" dirty="0" err="1" smtClean="0"/>
              <a:t>หมวดหมู่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r>
              <a:rPr lang="en-US" sz="2400" u="sng" dirty="0"/>
              <a:t>ตัวอย่าง</a:t>
            </a:r>
            <a:r>
              <a:rPr lang="en-US" sz="2400" dirty="0"/>
              <a:t>: ประเภทของผลิตภัณฑ์ที่ผลิต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9604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แผนภูมิพื้นฐานสำหรับข้อมูลตัวเลขและข้อมูลหมวดหมู่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4050" y="1738149"/>
            <a:ext cx="10372150" cy="4303509"/>
          </a:xfrm>
        </p:spPr>
        <p:txBody>
          <a:bodyPr numCol="1">
            <a:normAutofit/>
          </a:bodyPr>
          <a:lstStyle/>
          <a:p>
            <a:pPr marL="0" indent="0">
              <a:buNone/>
            </a:pPr>
            <a:r>
              <a:rPr lang="en-US" sz="2400" b="1" dirty="0"/>
              <a:t>แผนภูมิแท่ง / </a:t>
            </a:r>
            <a:r>
              <a:rPr lang="en-US" sz="2400" b="1" dirty="0" err="1" smtClean="0"/>
              <a:t>แผนภูมิ</a:t>
            </a:r>
            <a:r>
              <a:rPr lang="th-TH" sz="2400" b="1" dirty="0" smtClean="0"/>
              <a:t>แนวตั้ง</a:t>
            </a:r>
            <a:endParaRPr lang="en-US" sz="2400" b="1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 descr="Screen Clipping">
            <a:extLst>
              <a:ext uri="{FF2B5EF4-FFF2-40B4-BE49-F238E27FC236}">
                <a16:creationId xmlns:a16="http://schemas.microsoft.com/office/drawing/2014/main" id="{2B5AFE48-1ED1-408D-9D87-B515F4B959D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8632" y="1809750"/>
            <a:ext cx="4744085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C5525B-F4D5-49F8-BE4F-4D3DCE5089BA}"/>
              </a:ext>
            </a:extLst>
          </p:cNvPr>
          <p:cNvSpPr txBox="1"/>
          <p:nvPr/>
        </p:nvSpPr>
        <p:spPr>
          <a:xfrm>
            <a:off x="5640512" y="297436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8994B1-C62C-4FD6-B810-EE9F26BA0EDA}"/>
              </a:ext>
            </a:extLst>
          </p:cNvPr>
          <p:cNvSpPr txBox="1"/>
          <p:nvPr/>
        </p:nvSpPr>
        <p:spPr>
          <a:xfrm>
            <a:off x="1134050" y="2486346"/>
            <a:ext cx="562806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แผนภูมิแท่ง / คอลัมน์ใช้เพื่อแสดงข้อมูลที่เป็นหมวดหมู่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แผนภูมิแท่งแสดงข้อมูลใน</a:t>
            </a:r>
            <a:r>
              <a:rPr lang="en-US" sz="2400" dirty="0" err="1" smtClean="0"/>
              <a:t>แนวนอน</a:t>
            </a:r>
            <a:r>
              <a:rPr lang="en-US" sz="2400" dirty="0" smtClean="0"/>
              <a:t> </a:t>
            </a:r>
            <a:r>
              <a:rPr lang="en-US" sz="2400" dirty="0" err="1" smtClean="0"/>
              <a:t>ในขณะ</a:t>
            </a:r>
            <a:r>
              <a:rPr lang="en-US" sz="2400" dirty="0" err="1"/>
              <a:t>ที่แผนภูมิคอลัมน์แสดงให้เห็นในแนวตั้ง</a:t>
            </a:r>
            <a:endParaRPr lang="en-US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/>
              <a:t>แผนภูมิแท่งใช้ดีที่สุดสำหรับข้อมูลที่มีป้ายกำกับหมวดหมู่ยาว</a:t>
            </a:r>
          </a:p>
        </p:txBody>
      </p:sp>
    </p:spTree>
    <p:extLst>
      <p:ext uri="{BB962C8B-B14F-4D97-AF65-F5344CB8AC3E}">
        <p14:creationId xmlns:p14="http://schemas.microsoft.com/office/powerpoint/2010/main" val="3670716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9" id="{C62A709E-BDC5-A046-9ECD-57A6FD34528D}" vid="{392FA3C1-01DE-2349-B0AB-32C1135A0C5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1698</Words>
  <Application>Microsoft Office PowerPoint</Application>
  <PresentationFormat>Widescreen</PresentationFormat>
  <Paragraphs>183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2" baseType="lpstr">
      <vt:lpstr>Arial</vt:lpstr>
      <vt:lpstr>Calibri</vt:lpstr>
      <vt:lpstr>Calibri Light</vt:lpstr>
      <vt:lpstr>Cordia New</vt:lpstr>
      <vt:lpstr>Office Theme</vt:lpstr>
      <vt:lpstr>PowerPoint Presentation</vt:lpstr>
      <vt:lpstr>PowerPoint Presentation</vt:lpstr>
      <vt:lpstr>การสร้างภาพข้อมูลเบื้องต้น</vt:lpstr>
      <vt:lpstr>การสร้างภาพข้อมูลเบื้องต้น</vt:lpstr>
      <vt:lpstr>การสร้างภาพข้อมูลเบื้องต้น</vt:lpstr>
      <vt:lpstr>การสร้างภาพข้อมูลเบื้องต้น</vt:lpstr>
      <vt:lpstr>การสร้างภาพข้อมูลเบื้องต้น</vt:lpstr>
      <vt:lpstr>การสร้างภาพข้อมูลเบื้องต้น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แผนภูมิพื้นฐานสำหรับข้อมูลตัวเลขและข้อมูลหมวดหมู่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แผนการกระจาย / ความน่าจะเป็น</vt:lpstr>
      <vt:lpstr>แผนภูมิหลายตัวแปร</vt:lpstr>
      <vt:lpstr>แผนภูมิหลายตัวแปร</vt:lpstr>
      <vt:lpstr>แผนภูมิหลายตัวแปร</vt:lpstr>
      <vt:lpstr>แผนภูมิหลายตัวแปร</vt:lpstr>
      <vt:lpstr>แผนภูมิหลายตัวแปร</vt:lpstr>
      <vt:lpstr>แผนภูมิหลายตัวแปร</vt:lpstr>
      <vt:lpstr>แผนภูมิหลายตัวแปร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Huynh Trung Luong</dc:creator>
  <cp:lastModifiedBy>2119519</cp:lastModifiedBy>
  <cp:revision>55</cp:revision>
  <dcterms:created xsi:type="dcterms:W3CDTF">2019-10-02T07:34:54Z</dcterms:created>
  <dcterms:modified xsi:type="dcterms:W3CDTF">2020-07-05T13:18:01Z</dcterms:modified>
</cp:coreProperties>
</file>