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05" r:id="rId15"/>
    <p:sldId id="303" r:id="rId16"/>
    <p:sldId id="306" r:id="rId17"/>
    <p:sldId id="307" r:id="rId18"/>
    <p:sldId id="308" r:id="rId19"/>
    <p:sldId id="314" r:id="rId20"/>
    <p:sldId id="310" r:id="rId21"/>
    <p:sldId id="311" r:id="rId22"/>
    <p:sldId id="317" r:id="rId23"/>
    <p:sldId id="318" r:id="rId24"/>
    <p:sldId id="315" r:id="rId25"/>
    <p:sldId id="319" r:id="rId26"/>
    <p:sldId id="320" r:id="rId27"/>
    <p:sldId id="321" r:id="rId28"/>
    <p:sldId id="322" r:id="rId29"/>
    <p:sldId id="324" r:id="rId30"/>
    <p:sldId id="326" r:id="rId31"/>
    <p:sldId id="328" r:id="rId32"/>
    <p:sldId id="330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2" r:id="rId43"/>
    <p:sldId id="344" r:id="rId44"/>
    <p:sldId id="345" r:id="rId45"/>
    <p:sldId id="346" r:id="rId46"/>
    <p:sldId id="347" r:id="rId47"/>
    <p:sldId id="348" r:id="rId48"/>
    <p:sldId id="350" r:id="rId49"/>
    <p:sldId id="352" r:id="rId50"/>
    <p:sldId id="353" r:id="rId51"/>
    <p:sldId id="354" r:id="rId52"/>
    <p:sldId id="355" r:id="rId53"/>
    <p:sldId id="356" r:id="rId54"/>
    <p:sldId id="35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31.wmf"/><Relationship Id="rId1" Type="http://schemas.openxmlformats.org/officeDocument/2006/relationships/image" Target="../media/image46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67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66.wmf"/><Relationship Id="rId6" Type="http://schemas.openxmlformats.org/officeDocument/2006/relationships/image" Target="../media/image34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94.wmf"/><Relationship Id="rId7" Type="http://schemas.openxmlformats.org/officeDocument/2006/relationships/image" Target="../media/image35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5.wmf"/><Relationship Id="rId7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8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1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18" Type="http://schemas.openxmlformats.org/officeDocument/2006/relationships/image" Target="../media/image37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5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8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95.wmf"/><Relationship Id="rId19" Type="http://schemas.openxmlformats.org/officeDocument/2006/relationships/image" Target="../media/image96.png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9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9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lch%E2%80%93Satterthwaite_equation" TargetMode="Externa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9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111.png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1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1060.png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0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128.png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2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125.png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2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1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3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2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23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การวิเคราะห์ข้อมูลประยุกต์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Applied Data Analytics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ค่าของสถิติการทดสอบ: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type </a:t>
                </a:r>
                <a:r>
                  <a:rPr lang="en-US" dirty="0"/>
                  <a:t>I error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US" dirty="0"/>
                  <a:t>, 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th-TH" dirty="0" smtClean="0"/>
                  <a:t>เนื่องจาก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สมมติฐานหลักถูกปฏิเสธ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D6CF22AE-36AB-4866-93DB-DEB9A0CC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C9B208-724E-4ABB-9FFB-38D9794CB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33286"/>
              </p:ext>
            </p:extLst>
          </p:nvPr>
        </p:nvGraphicFramePr>
        <p:xfrm>
          <a:off x="5374481" y="1829499"/>
          <a:ext cx="144303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3" name="Equation" r:id="rId4" imgW="1447560" imgH="965160" progId="Equation.DSMT4">
                  <p:embed/>
                </p:oleObj>
              </mc:Choice>
              <mc:Fallback>
                <p:oleObj name="Equation" r:id="rId4" imgW="144756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481" y="1829499"/>
                        <a:ext cx="1443038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9BF2F1A-6B23-466C-85EB-59D8C467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8EFE0A7-7152-423B-8A16-E78725495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54974"/>
              </p:ext>
            </p:extLst>
          </p:nvPr>
        </p:nvGraphicFramePr>
        <p:xfrm>
          <a:off x="5298868" y="3083407"/>
          <a:ext cx="38798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4" name="Equation" r:id="rId6" imgW="3873240" imgH="1168200" progId="Equation.DSMT4">
                  <p:embed/>
                </p:oleObj>
              </mc:Choice>
              <mc:Fallback>
                <p:oleObj name="Equation" r:id="rId6" imgW="3873240" imgH="116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868" y="3083407"/>
                        <a:ext cx="3879850" cy="116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1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915517"/>
              </p:ext>
            </p:extLst>
          </p:nvPr>
        </p:nvGraphicFramePr>
        <p:xfrm>
          <a:off x="3249881" y="1785379"/>
          <a:ext cx="6487368" cy="4412626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46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8177D3-BB7E-4DD1-B68F-265121F5D2D2}"/>
              </a:ext>
            </a:extLst>
          </p:cNvPr>
          <p:cNvSpPr/>
          <p:nvPr/>
        </p:nvSpPr>
        <p:spPr>
          <a:xfrm>
            <a:off x="5423368" y="1503770"/>
            <a:ext cx="214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กฎทั่วไป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96330"/>
              </p:ext>
            </p:extLst>
          </p:nvPr>
        </p:nvGraphicFramePr>
        <p:xfrm>
          <a:off x="4058949" y="3180284"/>
          <a:ext cx="1851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2" name="Equation" r:id="rId3" imgW="1854000" imgH="583920" progId="Equation.DSMT4">
                  <p:embed/>
                </p:oleObj>
              </mc:Choice>
              <mc:Fallback>
                <p:oleObj name="Equation" r:id="rId3" imgW="1854000" imgH="583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949" y="3180284"/>
                        <a:ext cx="18510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43599"/>
              </p:ext>
            </p:extLst>
          </p:nvPr>
        </p:nvGraphicFramePr>
        <p:xfrm>
          <a:off x="7742720" y="2847974"/>
          <a:ext cx="100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3" name="Equation" r:id="rId5" imgW="1002865" imgH="583947" progId="Equation.DSMT4">
                  <p:embed/>
                </p:oleObj>
              </mc:Choice>
              <mc:Fallback>
                <p:oleObj name="Equation" r:id="rId5" imgW="1002865" imgH="58394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720" y="2847974"/>
                        <a:ext cx="100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6CD258C-98C5-46A1-86D9-E7BD9BE9F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29725"/>
              </p:ext>
            </p:extLst>
          </p:nvPr>
        </p:nvGraphicFramePr>
        <p:xfrm>
          <a:off x="4597212" y="4087305"/>
          <a:ext cx="847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4" name="Equation" r:id="rId7" imgW="889000" imgH="698500" progId="Equation.DSMT4">
                  <p:embed/>
                </p:oleObj>
              </mc:Choice>
              <mc:Fallback>
                <p:oleObj name="Equation" r:id="rId7" imgW="889000" imgH="698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212" y="4087305"/>
                        <a:ext cx="847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C001E7-A757-4C75-BD12-2FB5E5F0D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11085"/>
              </p:ext>
            </p:extLst>
          </p:nvPr>
        </p:nvGraphicFramePr>
        <p:xfrm>
          <a:off x="7857245" y="4097477"/>
          <a:ext cx="847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5" name="Equation" r:id="rId9" imgW="889000" imgH="698500" progId="Equation.DSMT4">
                  <p:embed/>
                </p:oleObj>
              </mc:Choice>
              <mc:Fallback>
                <p:oleObj name="Equation" r:id="rId9" imgW="889000" imgH="698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245" y="4097477"/>
                        <a:ext cx="847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21CFFE-F253-44AF-B1BD-AE2D7849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858382"/>
              </p:ext>
            </p:extLst>
          </p:nvPr>
        </p:nvGraphicFramePr>
        <p:xfrm>
          <a:off x="4542332" y="5233287"/>
          <a:ext cx="15144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6" name="Equation" r:id="rId10" imgW="1511280" imgH="279360" progId="Equation.DSMT4">
                  <p:embed/>
                </p:oleObj>
              </mc:Choice>
              <mc:Fallback>
                <p:oleObj name="Equation" r:id="rId10" imgW="1511280" imgH="279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332" y="5233287"/>
                        <a:ext cx="15144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F846A2B-F851-4B78-8D37-41CB3486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52114"/>
              </p:ext>
            </p:extLst>
          </p:nvPr>
        </p:nvGraphicFramePr>
        <p:xfrm>
          <a:off x="7893255" y="5185506"/>
          <a:ext cx="1501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7" name="Equation" r:id="rId12" imgW="1498320" imgH="368280" progId="Equation.DSMT4">
                  <p:embed/>
                </p:oleObj>
              </mc:Choice>
              <mc:Fallback>
                <p:oleObj name="Equation" r:id="rId12" imgW="1498320" imgH="3682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3255" y="5185506"/>
                        <a:ext cx="15017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9C28EB-B5AE-4461-8169-9B2B0423B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74831"/>
              </p:ext>
            </p:extLst>
          </p:nvPr>
        </p:nvGraphicFramePr>
        <p:xfrm>
          <a:off x="3925691" y="5767475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8" name="Equation" r:id="rId14" imgW="1180588" imgH="304668" progId="Equation.DSMT4">
                  <p:embed/>
                </p:oleObj>
              </mc:Choice>
              <mc:Fallback>
                <p:oleObj name="Equation" r:id="rId14" imgW="1180588" imgH="30466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691" y="5767475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01EF643-48B4-4860-99C4-E1E1D138C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713619"/>
              </p:ext>
            </p:extLst>
          </p:nvPr>
        </p:nvGraphicFramePr>
        <p:xfrm>
          <a:off x="7747590" y="5686938"/>
          <a:ext cx="1400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29" name="Equation" r:id="rId16" imgW="1397000" imgH="482600" progId="Equation.DSMT4">
                  <p:embed/>
                </p:oleObj>
              </mc:Choice>
              <mc:Fallback>
                <p:oleObj name="Equation" r:id="rId16" imgW="1397000" imgH="482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590" y="5686938"/>
                        <a:ext cx="1400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EFB5D-24AE-402A-9BAB-EBE5CEEA8527}"/>
                  </a:ext>
                </a:extLst>
              </p:cNvPr>
              <p:cNvSpPr txBox="1"/>
              <p:nvPr/>
            </p:nvSpPr>
            <p:spPr>
              <a:xfrm>
                <a:off x="9846365" y="2994991"/>
                <a:ext cx="1762539" cy="17543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u="sng" dirty="0" smtClean="0">
                    <a:solidFill>
                      <a:srgbClr val="FF0000"/>
                    </a:solidFill>
                  </a:rPr>
                  <a:t>บันทึก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th-T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ถ้า</m:t>
                    </m:r>
                  </m:oMath>
                </a14:m>
                <a:r>
                  <a:rPr lang="th-TH" dirty="0" smtClean="0">
                    <a:solidFill>
                      <a:srgbClr val="FF0000"/>
                    </a:solidFill>
                  </a:rPr>
                  <a:t>ไ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ม่</a:t>
                </a:r>
                <a:r>
                  <a:rPr lang="en-US" dirty="0">
                    <a:solidFill>
                      <a:srgbClr val="FF0000"/>
                    </a:solidFill>
                  </a:rPr>
                  <a:t>ทราบ</a:t>
                </a:r>
                <a14:m>
                  <m:oMath xmlns:m="http://schemas.openxmlformats.org/officeDocument/2006/math">
                    <m:r>
                      <a:rPr lang="th-TH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เราสามารถประมาณได้โดยใช้ </a:t>
                </a:r>
                <a:r>
                  <a:rPr lang="en-US" i="1" dirty="0">
                    <a:solidFill>
                      <a:srgbClr val="FF0000"/>
                    </a:solidFill>
                  </a:rPr>
                  <a:t>s </a:t>
                </a:r>
                <a:r>
                  <a:rPr lang="en-US" dirty="0">
                    <a:solidFill>
                      <a:srgbClr val="FF0000"/>
                    </a:solidFill>
                  </a:rPr>
                  <a:t>(ค่าเบี่ยงเบนมาตรฐานตัวอย่าง) ในกรณีตัวอย่างขนาดใหญ่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EFB5D-24AE-402A-9BAB-EBE5CEEA8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365" y="2994991"/>
                <a:ext cx="1762539" cy="1754326"/>
              </a:xfrm>
              <a:prstGeom prst="rect">
                <a:avLst/>
              </a:prstGeom>
              <a:blipFill>
                <a:blip r:embed="rId18"/>
                <a:stretch>
                  <a:fillRect l="-2048" t="-2055" b="-411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03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05840"/>
              </p:ext>
            </p:extLst>
          </p:nvPr>
        </p:nvGraphicFramePr>
        <p:xfrm>
          <a:off x="3152852" y="1912858"/>
          <a:ext cx="6487368" cy="4610846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คุณค่าที่สำคัญ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ค่าวิกฤต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46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8177D3-BB7E-4DD1-B68F-265121F5D2D2}"/>
              </a:ext>
            </a:extLst>
          </p:cNvPr>
          <p:cNvSpPr/>
          <p:nvPr/>
        </p:nvSpPr>
        <p:spPr>
          <a:xfrm>
            <a:off x="4860044" y="1543526"/>
            <a:ext cx="326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วิธีการประเมินมูลค่าที่สำคัญ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38957"/>
              </p:ext>
            </p:extLst>
          </p:nvPr>
        </p:nvGraphicFramePr>
        <p:xfrm>
          <a:off x="3883025" y="3138488"/>
          <a:ext cx="1851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1" name="Equation" r:id="rId3" imgW="1854000" imgH="583920" progId="Equation.DSMT4">
                  <p:embed/>
                </p:oleObj>
              </mc:Choice>
              <mc:Fallback>
                <p:oleObj name="Equation" r:id="rId3" imgW="1854000" imgH="5839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3138488"/>
                        <a:ext cx="18510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915597"/>
              </p:ext>
            </p:extLst>
          </p:nvPr>
        </p:nvGraphicFramePr>
        <p:xfrm>
          <a:off x="7580243" y="3138487"/>
          <a:ext cx="100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2" name="Equation" r:id="rId5" imgW="1002865" imgH="583947" progId="Equation.DSMT4">
                  <p:embed/>
                </p:oleObj>
              </mc:Choice>
              <mc:Fallback>
                <p:oleObj name="Equation" r:id="rId5" imgW="1002865" imgH="58394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243" y="3138487"/>
                        <a:ext cx="100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9C28EB-B5AE-4461-8169-9B2B0423B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13842"/>
              </p:ext>
            </p:extLst>
          </p:nvPr>
        </p:nvGraphicFramePr>
        <p:xfrm>
          <a:off x="3766302" y="6034338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3" name="Equation" r:id="rId7" imgW="1180588" imgH="304668" progId="Equation.DSMT4">
                  <p:embed/>
                </p:oleObj>
              </mc:Choice>
              <mc:Fallback>
                <p:oleObj name="Equation" r:id="rId7" imgW="1180588" imgH="304668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69C28EB-B5AE-4461-8169-9B2B0423B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302" y="6034338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01EF643-48B4-4860-99C4-E1E1D138C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59115"/>
              </p:ext>
            </p:extLst>
          </p:nvPr>
        </p:nvGraphicFramePr>
        <p:xfrm>
          <a:off x="7913151" y="5950436"/>
          <a:ext cx="1400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4" name="Equation" r:id="rId9" imgW="1397000" imgH="482600" progId="Equation.DSMT4">
                  <p:embed/>
                </p:oleObj>
              </mc:Choice>
              <mc:Fallback>
                <p:oleObj name="Equation" r:id="rId9" imgW="1397000" imgH="482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01EF643-48B4-4860-99C4-E1E1D138C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151" y="5950436"/>
                        <a:ext cx="1400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C69468-8AB3-4713-A97E-211FF8B06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49472"/>
              </p:ext>
            </p:extLst>
          </p:nvPr>
        </p:nvGraphicFramePr>
        <p:xfrm>
          <a:off x="3152852" y="4527245"/>
          <a:ext cx="3057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5" name="Equation" r:id="rId11" imgW="3060360" imgH="545760" progId="Equation.DSMT4">
                  <p:embed/>
                </p:oleObj>
              </mc:Choice>
              <mc:Fallback>
                <p:oleObj name="Equation" r:id="rId11" imgW="306036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852" y="4527245"/>
                        <a:ext cx="30575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C2C5E5-C7F1-4CBF-85A0-172116E9C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66972"/>
              </p:ext>
            </p:extLst>
          </p:nvPr>
        </p:nvGraphicFramePr>
        <p:xfrm>
          <a:off x="6722441" y="4497336"/>
          <a:ext cx="32480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6" name="Equation" r:id="rId13" imgW="3251200" imgH="546100" progId="Equation.DSMT4">
                  <p:embed/>
                </p:oleObj>
              </mc:Choice>
              <mc:Fallback>
                <p:oleObj name="Equation" r:id="rId13" imgW="3251200" imgH="546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441" y="4497336"/>
                        <a:ext cx="32480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F150E45-53DC-4FD1-8130-4B2221C08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3294"/>
              </p:ext>
            </p:extLst>
          </p:nvPr>
        </p:nvGraphicFramePr>
        <p:xfrm>
          <a:off x="3766302" y="5609635"/>
          <a:ext cx="1438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7" name="Equation" r:id="rId15" imgW="1434477" imgH="304668" progId="Equation.DSMT4">
                  <p:embed/>
                </p:oleObj>
              </mc:Choice>
              <mc:Fallback>
                <p:oleObj name="Equation" r:id="rId15" imgW="1434477" imgH="3046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302" y="5609635"/>
                        <a:ext cx="14382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3B12ED2-AB80-49DD-B582-42052BE72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55883"/>
              </p:ext>
            </p:extLst>
          </p:nvPr>
        </p:nvGraphicFramePr>
        <p:xfrm>
          <a:off x="8127092" y="5288270"/>
          <a:ext cx="1285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8" name="Equation" r:id="rId17" imgW="1282700" imgH="304800" progId="Equation.DSMT4">
                  <p:embed/>
                </p:oleObj>
              </mc:Choice>
              <mc:Fallback>
                <p:oleObj name="Equation" r:id="rId17" imgW="1282700" imgH="304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7092" y="5288270"/>
                        <a:ext cx="12858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54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13AE679D-E4C5-4A22-8C00-BDB419FD9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ยาสี</a:t>
                </a:r>
                <a:r>
                  <a:rPr lang="en-US" dirty="0" err="1" smtClean="0"/>
                  <a:t>ฟัน</a:t>
                </a:r>
                <a:r>
                  <a:rPr lang="en-US" dirty="0"/>
                  <a:t> </a:t>
                </a:r>
                <a:r>
                  <a:rPr lang="en-US" dirty="0" smtClean="0"/>
                  <a:t>glow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เพราะ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 smtClean="0"/>
                  <a:t>: </a:t>
                </a:r>
                <a:r>
                  <a:rPr lang="en-US" dirty="0" err="1"/>
                  <a:t>เราปฏิเสธ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13AE679D-E4C5-4A22-8C00-BDB419FD9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>
            <a:extLst>
              <a:ext uri="{FF2B5EF4-FFF2-40B4-BE49-F238E27FC236}">
                <a16:creationId xmlns:a16="http://schemas.microsoft.com/office/drawing/2014/main" id="{01DD3747-5800-4651-8F7E-19DE7D90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FD6364D-D00A-461F-8B0C-E79CA6E50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53311"/>
              </p:ext>
            </p:extLst>
          </p:nvPr>
        </p:nvGraphicFramePr>
        <p:xfrm>
          <a:off x="2200275" y="2409890"/>
          <a:ext cx="5634038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7" name="Equation" r:id="rId4" imgW="5638680" imgH="888840" progId="Equation.DSMT4">
                  <p:embed/>
                </p:oleObj>
              </mc:Choice>
              <mc:Fallback>
                <p:oleObj name="Equation" r:id="rId4" imgW="563868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409890"/>
                        <a:ext cx="5634038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">
            <a:extLst>
              <a:ext uri="{FF2B5EF4-FFF2-40B4-BE49-F238E27FC236}">
                <a16:creationId xmlns:a16="http://schemas.microsoft.com/office/drawing/2014/main" id="{63CCA3FA-F0F2-4891-ABB0-724309AA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F1D6FB6-AB45-4221-894B-48BE74D58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5870"/>
              </p:ext>
            </p:extLst>
          </p:nvPr>
        </p:nvGraphicFramePr>
        <p:xfrm>
          <a:off x="2169319" y="3366710"/>
          <a:ext cx="56959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8" name="Equation" r:id="rId6" imgW="5702040" imgH="888840" progId="Equation.DSMT4">
                  <p:embed/>
                </p:oleObj>
              </mc:Choice>
              <mc:Fallback>
                <p:oleObj name="Equation" r:id="rId6" imgW="570204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319" y="3366710"/>
                        <a:ext cx="569595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30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3AE679D-E4C5-4A22-8C00-BDB419FD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u="sng" dirty="0" smtClean="0"/>
              <a:t>ค่า </a:t>
            </a:r>
            <a:r>
              <a:rPr lang="en-US" u="sng" dirty="0" smtClean="0"/>
              <a:t>P-value (</a:t>
            </a:r>
            <a:r>
              <a:rPr lang="en-US" u="sng" dirty="0"/>
              <a:t>สังเกตระดับความสำคัญ)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th-TH" i="1" dirty="0" smtClean="0"/>
              <a:t>ค่า </a:t>
            </a:r>
            <a:r>
              <a:rPr lang="en-US" i="1" dirty="0" smtClean="0"/>
              <a:t>P-value </a:t>
            </a:r>
            <a:r>
              <a:rPr lang="en-US" dirty="0" smtClean="0"/>
              <a:t>(</a:t>
            </a:r>
            <a:r>
              <a:rPr lang="en-US" dirty="0"/>
              <a:t>หรือระดับนัยสำคัญที่สังเกตได้): ความน่าจะเป็นที่จะได้รับสถิติทดสอบ </a:t>
            </a:r>
            <a:r>
              <a:rPr lang="en-US" i="1" dirty="0"/>
              <a:t>อย่างน้อยที่สุดเท่าที่ </a:t>
            </a:r>
            <a:r>
              <a:rPr lang="en-US" dirty="0" err="1"/>
              <a:t>สถิติที่สังเกตได้ภายใต้สมมติฐานว่า</a:t>
            </a:r>
            <a:r>
              <a:rPr lang="en-US" dirty="0" err="1" smtClean="0"/>
              <a:t>สมมติฐาน</a:t>
            </a:r>
            <a:r>
              <a:rPr lang="th-TH" dirty="0" smtClean="0"/>
              <a:t>หลัก</a:t>
            </a:r>
            <a:r>
              <a:rPr lang="en-US" dirty="0" err="1" smtClean="0"/>
              <a:t>เป็น</a:t>
            </a:r>
            <a:r>
              <a:rPr lang="en-US" dirty="0" err="1"/>
              <a:t>จริง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•</a:t>
            </a:r>
            <a:r>
              <a:rPr lang="th-TH" dirty="0" smtClean="0"/>
              <a:t>ค่า </a:t>
            </a:r>
            <a:r>
              <a:rPr lang="en-US" dirty="0" smtClean="0"/>
              <a:t>P-value </a:t>
            </a:r>
            <a:r>
              <a:rPr lang="en-US" dirty="0" err="1" smtClean="0"/>
              <a:t>เป็น</a:t>
            </a:r>
            <a:r>
              <a:rPr lang="en-US" dirty="0" err="1"/>
              <a:t>ค่าที่น้อย</a:t>
            </a:r>
            <a:r>
              <a:rPr lang="en-US" dirty="0" err="1" smtClean="0"/>
              <a:t>ที่สุด</a:t>
            </a:r>
            <a:r>
              <a:rPr lang="en-US" dirty="0" smtClean="0"/>
              <a:t> </a:t>
            </a:r>
            <a:r>
              <a:rPr lang="en-US" dirty="0" err="1" smtClean="0"/>
              <a:t>ซึ่งสมมติฐาน</a:t>
            </a:r>
            <a:r>
              <a:rPr lang="th-TH" dirty="0" smtClean="0"/>
              <a:t>หลัก</a:t>
            </a:r>
            <a:r>
              <a:rPr lang="en-US" dirty="0" err="1" smtClean="0"/>
              <a:t>สามารถ</a:t>
            </a:r>
            <a:r>
              <a:rPr lang="en-US" dirty="0" err="1"/>
              <a:t>ปฏิเสธได้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1DD3747-5800-4651-8F7E-19DE7D90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63CCA3FA-F0F2-4891-ABB0-724309AA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189195"/>
              </p:ext>
            </p:extLst>
          </p:nvPr>
        </p:nvGraphicFramePr>
        <p:xfrm>
          <a:off x="3160844" y="1576256"/>
          <a:ext cx="6487368" cy="4610846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พี</a:t>
                      </a:r>
                      <a:r>
                        <a:rPr lang="en-US" sz="2000" i="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-ราคา</a:t>
                      </a:r>
                      <a:r>
                        <a:rPr lang="en-US" sz="2000" i="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พี</a:t>
                      </a:r>
                      <a:r>
                        <a:rPr lang="en-US" sz="2000" i="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-ราคา: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46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8177D3-BB7E-4DD1-B68F-265121F5D2D2}"/>
              </a:ext>
            </a:extLst>
          </p:cNvPr>
          <p:cNvSpPr/>
          <p:nvPr/>
        </p:nvSpPr>
        <p:spPr>
          <a:xfrm>
            <a:off x="1312028" y="1600712"/>
            <a:ext cx="96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p-</a:t>
            </a:r>
            <a:r>
              <a:rPr 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17719"/>
              </p:ext>
            </p:extLst>
          </p:nvPr>
        </p:nvGraphicFramePr>
        <p:xfrm>
          <a:off x="3981449" y="2724531"/>
          <a:ext cx="1876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4" name="Equation" r:id="rId3" imgW="1879600" imgH="584200" progId="Equation.DSMT4">
                  <p:embed/>
                </p:oleObj>
              </mc:Choice>
              <mc:Fallback>
                <p:oleObj name="Equation" r:id="rId3" imgW="1879600" imgH="584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49" y="2724531"/>
                        <a:ext cx="1876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1115"/>
              </p:ext>
            </p:extLst>
          </p:nvPr>
        </p:nvGraphicFramePr>
        <p:xfrm>
          <a:off x="7719806" y="2668694"/>
          <a:ext cx="100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5" name="Equation" r:id="rId5" imgW="1002865" imgH="583947" progId="Equation.DSMT4">
                  <p:embed/>
                </p:oleObj>
              </mc:Choice>
              <mc:Fallback>
                <p:oleObj name="Equation" r:id="rId5" imgW="1002865" imgH="58394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9806" y="2668694"/>
                        <a:ext cx="100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87A16E-1F67-4018-87E6-7DFF661D9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07493"/>
              </p:ext>
            </p:extLst>
          </p:nvPr>
        </p:nvGraphicFramePr>
        <p:xfrm>
          <a:off x="4569940" y="3958791"/>
          <a:ext cx="933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6" name="Equation" r:id="rId7" imgW="977900" imgH="698500" progId="Equation.DSMT4">
                  <p:embed/>
                </p:oleObj>
              </mc:Choice>
              <mc:Fallback>
                <p:oleObj name="Equation" r:id="rId7" imgW="977900" imgH="698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940" y="3958791"/>
                        <a:ext cx="9334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3A6EFE4-E8B7-4F85-8954-5D65BBC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18" y="3696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8EC9722-D4E4-4887-B5A4-DC1FA19732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647719"/>
              </p:ext>
            </p:extLst>
          </p:nvPr>
        </p:nvGraphicFramePr>
        <p:xfrm>
          <a:off x="7834380" y="3858743"/>
          <a:ext cx="933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7" name="Equation" r:id="rId9" imgW="977900" imgH="698500" progId="Equation.DSMT4">
                  <p:embed/>
                </p:oleObj>
              </mc:Choice>
              <mc:Fallback>
                <p:oleObj name="Equation" r:id="rId9" imgW="977900" imgH="698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80" y="3858743"/>
                        <a:ext cx="9334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9DF3F24-C7DA-4549-97E6-4DF0D5F44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97969"/>
              </p:ext>
            </p:extLst>
          </p:nvPr>
        </p:nvGraphicFramePr>
        <p:xfrm>
          <a:off x="4127500" y="5037138"/>
          <a:ext cx="1584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8" name="Equation" r:id="rId10" imgW="1587240" imgH="660240" progId="Equation.DSMT4">
                  <p:embed/>
                </p:oleObj>
              </mc:Choice>
              <mc:Fallback>
                <p:oleObj name="Equation" r:id="rId10" imgW="1587240" imgH="660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037138"/>
                        <a:ext cx="15843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A8B7B84-D98A-4D45-BF1A-FBBE65CCA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61825"/>
              </p:ext>
            </p:extLst>
          </p:nvPr>
        </p:nvGraphicFramePr>
        <p:xfrm>
          <a:off x="7354957" y="5020170"/>
          <a:ext cx="2438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9" name="Equation" r:id="rId12" imgW="2438400" imgH="635000" progId="Equation.DSMT4">
                  <p:embed/>
                </p:oleObj>
              </mc:Choice>
              <mc:Fallback>
                <p:oleObj name="Equation" r:id="rId12" imgW="2438400" imgH="635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957" y="5020170"/>
                        <a:ext cx="24384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5D53121-5E3B-4307-8F02-44A444FC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022426"/>
              </p:ext>
            </p:extLst>
          </p:nvPr>
        </p:nvGraphicFramePr>
        <p:xfrm>
          <a:off x="5065901" y="5910788"/>
          <a:ext cx="50482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30"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901" y="5910788"/>
                        <a:ext cx="504825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1385F11-42DE-4F01-A22A-7E84F6406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51297"/>
              </p:ext>
            </p:extLst>
          </p:nvPr>
        </p:nvGraphicFramePr>
        <p:xfrm>
          <a:off x="8574157" y="5949062"/>
          <a:ext cx="50482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31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85D53121-5E3B-4307-8F02-44A444FCD9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157" y="5949062"/>
                        <a:ext cx="504825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1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6EFE4-E8B7-4F85-8954-5D65BBC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18" y="3696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B49D08-F712-4F09-9A5B-B01A08740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ยาสีฟันเรืองแสง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th-TH" dirty="0" smtClean="0"/>
                  <a:t>ด้วย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 </a:t>
                </a:r>
                <a:r>
                  <a:rPr lang="en-US" dirty="0"/>
                  <a:t>= 2.74: </a:t>
                </a:r>
                <a:r>
                  <a:rPr lang="en-US" i="1" dirty="0"/>
                  <a:t>P</a:t>
                </a:r>
                <a:r>
                  <a:rPr lang="en-US" dirty="0" smtClean="0"/>
                  <a:t>-value </a:t>
                </a:r>
                <a:r>
                  <a:rPr lang="en-US" dirty="0"/>
                  <a:t>= 2 (.0031) = .0062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ค่า</a:t>
                </a:r>
                <a:r>
                  <a:rPr lang="en-US" dirty="0"/>
                  <a:t> </a:t>
                </a:r>
                <a:r>
                  <a:rPr lang="en-US" dirty="0" smtClean="0"/>
                  <a:t>p-value </a:t>
                </a:r>
                <a:r>
                  <a:rPr lang="en-US" dirty="0" err="1" smtClean="0"/>
                  <a:t>น้อย</a:t>
                </a:r>
                <a:r>
                  <a:rPr lang="en-US" dirty="0" err="1"/>
                  <a:t>กว่า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.05 </a:t>
                </a:r>
                <a:r>
                  <a:rPr lang="en-US" dirty="0" err="1"/>
                  <a:t>ดังนั้น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r>
                  <a:rPr lang="en-US" dirty="0" err="1" smtClean="0"/>
                  <a:t>จะ</a:t>
                </a:r>
                <a:r>
                  <a:rPr lang="en-US" dirty="0" err="1"/>
                  <a:t>ถูกปฏิเสธ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B49D08-F712-4F09-9A5B-B01A08740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66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6EFE4-E8B7-4F85-8954-5D65BBC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18" y="3696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B49D08-F712-4F09-9A5B-B01A08740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1" u="sng" dirty="0" smtClean="0"/>
                  <a:t>แนวทางช่วงความเชื่อมั่น</a:t>
                </a:r>
              </a:p>
              <a:p>
                <a:endParaRPr lang="en-US" dirty="0"/>
              </a:p>
              <a:p>
                <a:r>
                  <a:rPr lang="en-US" dirty="0"/>
                  <a:t>ใช้กับการทดสอบสมมติฐานแบบสองด้านเท่านั้น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•เลือกตัวอย่างสุ่มอย่างง่ายจากประชากรและใช้ค่าของค่าเฉลี่ยตัวอย่าง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เพื่อพัฒนาช่วงความมั่นใจสำหรับค่าเฉลี่ยประชากร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หากช่วงความเชื่อมั่นมีค่าสมมติฐาน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h-TH" b="0" i="0" smtClean="0">
                        <a:latin typeface="Cambria Math" panose="02040503050406030204" pitchFamily="18" charset="0"/>
                      </a:rPr>
                      <m:t>ไม่</m:t>
                    </m:r>
                  </m:oMath>
                </a14:m>
                <a:r>
                  <a:rPr lang="en-US" dirty="0" smtClean="0"/>
                  <a:t>ปฏิเสธ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en-US" dirty="0" err="1"/>
                  <a:t>มิฉะนั้น</a:t>
                </a:r>
                <a:r>
                  <a:rPr lang="en-US" dirty="0" err="1" smtClean="0"/>
                  <a:t>ปฏิเสธ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B49D08-F712-4F09-9A5B-B01A08740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6" t="-4391" b="-566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3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6EFE4-E8B7-4F85-8954-5D65BBC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18" y="3696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B49D08-F712-4F09-9A5B-B01A08740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ยาสี</a:t>
                </a:r>
                <a:r>
                  <a:rPr lang="en-US" dirty="0" err="1" smtClean="0"/>
                  <a:t>ฟัน</a:t>
                </a:r>
                <a:r>
                  <a:rPr lang="en-US" dirty="0" smtClean="0"/>
                  <a:t> glow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ช่วงความมั่นใจ 95% สำหรับ  คือ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r>
                  <a:rPr lang="en-US" dirty="0" err="1" smtClean="0"/>
                  <a:t>หรือ</a:t>
                </a:r>
                <a:r>
                  <a:rPr lang="en-US" dirty="0" smtClean="0"/>
                  <a:t> </a:t>
                </a:r>
                <a:r>
                  <a:rPr lang="en-US" dirty="0"/>
                  <a:t>6.0284 ถึง 6.1716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/>
                  <a:t>เนื่องจากค่าที่ตั้งสมมติฐานสำหรับค่าเฉลี่ยประชากร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6 </a:t>
                </a:r>
                <a:r>
                  <a:rPr lang="en-US" dirty="0" err="1"/>
                  <a:t>ไม่ได้อยู่ในช่วงเวลานี้ข้อสรุปคือ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6 สามารถปฏิเสธได้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B49D08-F712-4F09-9A5B-B01A08740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t="-5241" r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0DE79282-3C40-4AF4-A5D3-980D2A35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D50E1B-B1E8-42E1-B99F-582094470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17518"/>
              </p:ext>
            </p:extLst>
          </p:nvPr>
        </p:nvGraphicFramePr>
        <p:xfrm>
          <a:off x="2683711" y="2945121"/>
          <a:ext cx="6451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Equation" r:id="rId4" imgW="6451560" imgH="888840" progId="Equation.DSMT4">
                  <p:embed/>
                </p:oleObj>
              </mc:Choice>
              <mc:Fallback>
                <p:oleObj name="Equation" r:id="rId4" imgW="645156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711" y="2945121"/>
                        <a:ext cx="6451600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37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79293"/>
              </p:ext>
            </p:extLst>
          </p:nvPr>
        </p:nvGraphicFramePr>
        <p:xfrm>
          <a:off x="3054198" y="2026916"/>
          <a:ext cx="6487368" cy="4610846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46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8177D3-BB7E-4DD1-B68F-265121F5D2D2}"/>
              </a:ext>
            </a:extLst>
          </p:cNvPr>
          <p:cNvSpPr/>
          <p:nvPr/>
        </p:nvSpPr>
        <p:spPr>
          <a:xfrm>
            <a:off x="5423368" y="1503770"/>
            <a:ext cx="214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กฎทั่วไป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9634" y="3164991"/>
          <a:ext cx="1876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1" name="Equation" r:id="rId3" imgW="1879600" imgH="584200" progId="Equation.DSMT4">
                  <p:embed/>
                </p:oleObj>
              </mc:Choice>
              <mc:Fallback>
                <p:oleObj name="Equation" r:id="rId3" imgW="1879600" imgH="584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34" y="3164991"/>
                        <a:ext cx="1876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0243" y="3164991"/>
          <a:ext cx="100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2" name="Equation" r:id="rId5" imgW="1002865" imgH="583947" progId="Equation.DSMT4">
                  <p:embed/>
                </p:oleObj>
              </mc:Choice>
              <mc:Fallback>
                <p:oleObj name="Equation" r:id="rId5" imgW="1002865" imgH="58394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243" y="3164991"/>
                        <a:ext cx="100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6CD258C-98C5-46A1-86D9-E7BD9BE9F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68851"/>
              </p:ext>
            </p:extLst>
          </p:nvPr>
        </p:nvGraphicFramePr>
        <p:xfrm>
          <a:off x="4592638" y="4206875"/>
          <a:ext cx="812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3" name="Equation" r:id="rId7" imgW="850680" imgH="698400" progId="Equation.DSMT4">
                  <p:embed/>
                </p:oleObj>
              </mc:Choice>
              <mc:Fallback>
                <p:oleObj name="Equation" r:id="rId7" imgW="850680" imgH="698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6CD258C-98C5-46A1-86D9-E7BD9BE9F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206875"/>
                        <a:ext cx="812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C001E7-A757-4C75-BD12-2FB5E5F0D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27438"/>
              </p:ext>
            </p:extLst>
          </p:nvPr>
        </p:nvGraphicFramePr>
        <p:xfrm>
          <a:off x="7853363" y="4238625"/>
          <a:ext cx="812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4" name="Equation" r:id="rId9" imgW="850680" imgH="698400" progId="Equation.DSMT4">
                  <p:embed/>
                </p:oleObj>
              </mc:Choice>
              <mc:Fallback>
                <p:oleObj name="Equation" r:id="rId9" imgW="850680" imgH="698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DC001E7-A757-4C75-BD12-2FB5E5F0D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363" y="4238625"/>
                        <a:ext cx="812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21CFFE-F253-44AF-B1BD-AE2D7849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70193"/>
              </p:ext>
            </p:extLst>
          </p:nvPr>
        </p:nvGraphicFramePr>
        <p:xfrm>
          <a:off x="3708400" y="5574817"/>
          <a:ext cx="17684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5" name="Equation" r:id="rId11" imgW="1765080" imgH="291960" progId="Equation.DSMT4">
                  <p:embed/>
                </p:oleObj>
              </mc:Choice>
              <mc:Fallback>
                <p:oleObj name="Equation" r:id="rId11" imgW="176508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21CFFE-F253-44AF-B1BD-AE2D78495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74817"/>
                        <a:ext cx="17684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F846A2B-F851-4B78-8D37-41CB3486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23958"/>
              </p:ext>
            </p:extLst>
          </p:nvPr>
        </p:nvGraphicFramePr>
        <p:xfrm>
          <a:off x="7375525" y="5531859"/>
          <a:ext cx="17573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6" name="Equation" r:id="rId13" imgW="1752480" imgH="368280" progId="Equation.DSMT4">
                  <p:embed/>
                </p:oleObj>
              </mc:Choice>
              <mc:Fallback>
                <p:oleObj name="Equation" r:id="rId13" imgW="1752480" imgH="3682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F846A2B-F851-4B78-8D37-41CB34861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531859"/>
                        <a:ext cx="175736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9C28EB-B5AE-4461-8169-9B2B0423B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791894"/>
              </p:ext>
            </p:extLst>
          </p:nvPr>
        </p:nvGraphicFramePr>
        <p:xfrm>
          <a:off x="3708400" y="6041245"/>
          <a:ext cx="132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" name="Equation" r:id="rId15" imgW="1320480" imgH="330120" progId="Equation.DSMT4">
                  <p:embed/>
                </p:oleObj>
              </mc:Choice>
              <mc:Fallback>
                <p:oleObj name="Equation" r:id="rId15" imgW="1320480" imgH="3301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69C28EB-B5AE-4461-8169-9B2B0423B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6041245"/>
                        <a:ext cx="1320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01EF643-48B4-4860-99C4-E1E1D138C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65062"/>
              </p:ext>
            </p:extLst>
          </p:nvPr>
        </p:nvGraphicFramePr>
        <p:xfrm>
          <a:off x="7895432" y="6054458"/>
          <a:ext cx="15414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8" name="Equation" r:id="rId17" imgW="1536480" imgH="482400" progId="Equation.DSMT4">
                  <p:embed/>
                </p:oleObj>
              </mc:Choice>
              <mc:Fallback>
                <p:oleObj name="Equation" r:id="rId17" imgW="1536480" imgH="4824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01EF643-48B4-4860-99C4-E1E1D138C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432" y="6054458"/>
                        <a:ext cx="15414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09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smtClean="0">
                <a:solidFill>
                  <a:srgbClr val="002060"/>
                </a:solidFill>
              </a:rPr>
              <a:t>ช่วง</a:t>
            </a:r>
            <a:r>
              <a:rPr lang="en-US" sz="4800" smtClean="0">
                <a:solidFill>
                  <a:srgbClr val="002060"/>
                </a:solidFill>
              </a:rPr>
              <a:t>ที่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3: การทดสอบสมมติฐาน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6EFE4-E8B7-4F85-8954-5D65BBC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18" y="3696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E79282-3C40-4AF4-A5D3-980D2A35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6ECE20-A59B-462F-A617-AD9750725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ตัวอย่าง</a:t>
            </a:r>
            <a:r>
              <a:rPr lang="en-US" sz="2400" dirty="0"/>
              <a:t>: </a:t>
            </a:r>
            <a:r>
              <a:rPr lang="en-US" sz="2400" dirty="0" err="1" smtClean="0"/>
              <a:t>บริษัทสร้าง</a:t>
            </a:r>
            <a:r>
              <a:rPr lang="en-US" sz="2400" dirty="0" err="1"/>
              <a:t>เครื่องเกี่ยวข้าวขนาดใหญ่โดยมีแผ่นน้ำหนัก</a:t>
            </a:r>
            <a:r>
              <a:rPr lang="en-US" sz="2400" dirty="0"/>
              <a:t> 25 </a:t>
            </a:r>
            <a:r>
              <a:rPr lang="en-US" sz="2400" dirty="0" err="1" smtClean="0"/>
              <a:t>ปอนด์</a:t>
            </a:r>
            <a:r>
              <a:rPr lang="en-US" sz="2400" dirty="0" smtClean="0"/>
              <a:t> </a:t>
            </a:r>
            <a:r>
              <a:rPr lang="en-US" sz="2400" dirty="0" err="1" smtClean="0"/>
              <a:t>ติดตั้ง</a:t>
            </a:r>
            <a:r>
              <a:rPr lang="en-US" sz="2400" dirty="0" err="1"/>
              <a:t>ไว้ด้านข้าง</a:t>
            </a:r>
            <a:r>
              <a:rPr lang="en-US" sz="2400" dirty="0"/>
              <a:t> เครื่องจักรที่ผลิตเพลตเหล่านี้ถูกตั้งค่าให้รับเพลตโดยเฉลี่ย 25 ​​ปอนด์ สมมติว่าการกระจายตัวของเพลทที่ผลิตจากเครื่องเป็นเรื่องปกติ หัวหน้างานสงสัยว่าเครื่องมีการปรับเปลี่ยน </a:t>
            </a:r>
            <a:r>
              <a:rPr lang="en-US" sz="2400" dirty="0" err="1"/>
              <a:t>เพื่อทดสอบ</a:t>
            </a:r>
            <a:r>
              <a:rPr lang="en-US" sz="2400" dirty="0" err="1" smtClean="0"/>
              <a:t>ข้อ</a:t>
            </a:r>
            <a:r>
              <a:rPr lang="th-TH" sz="2400" dirty="0" smtClean="0"/>
              <a:t>สงสัย</a:t>
            </a:r>
            <a:r>
              <a:rPr lang="en-US" sz="2400" dirty="0" err="1" smtClean="0"/>
              <a:t>นี้</a:t>
            </a:r>
            <a:r>
              <a:rPr lang="en-US" sz="2400" dirty="0" smtClean="0"/>
              <a:t> </a:t>
            </a:r>
            <a:r>
              <a:rPr lang="en-US" sz="2400" dirty="0" err="1" smtClean="0"/>
              <a:t>เขา</a:t>
            </a:r>
            <a:r>
              <a:rPr lang="en-US" sz="2400" dirty="0" err="1"/>
              <a:t>เลือก</a:t>
            </a:r>
            <a:r>
              <a:rPr lang="en-US" sz="2400" dirty="0"/>
              <a:t> 20 แผ่นที่ผลิตและชั่งน้ำหนัก ผลลัพธ์ที่ได้คือ:</a:t>
            </a:r>
          </a:p>
          <a:p>
            <a:pPr marL="457200" lvl="1" indent="0">
              <a:buNone/>
            </a:pPr>
            <a:r>
              <a:rPr lang="en-US" sz="2200" dirty="0" smtClean="0"/>
              <a:t>		 </a:t>
            </a:r>
            <a:r>
              <a:rPr lang="en-US" sz="2200" u="sng" dirty="0"/>
              <a:t>น้ำหนักเป็นปอนด์ของตัวอย่าง 20 แผ่น</a:t>
            </a:r>
          </a:p>
          <a:p>
            <a:pPr marL="457200" lvl="1" indent="0">
              <a:buNone/>
            </a:pPr>
            <a:r>
              <a:rPr lang="en-US" sz="2200" dirty="0" smtClean="0"/>
              <a:t>			22.6</a:t>
            </a:r>
            <a:r>
              <a:rPr lang="en-US" sz="2200" dirty="0"/>
              <a:t>	22.2	23.2	27.4	24.5</a:t>
            </a:r>
          </a:p>
          <a:p>
            <a:pPr marL="457200" lvl="1" indent="0">
              <a:buNone/>
            </a:pPr>
            <a:r>
              <a:rPr lang="en-US" sz="2200" dirty="0"/>
              <a:t>			27.0	26.6	28.1	26.9	24.9</a:t>
            </a:r>
          </a:p>
          <a:p>
            <a:pPr marL="457200" lvl="1" indent="0">
              <a:buNone/>
            </a:pPr>
            <a:r>
              <a:rPr lang="en-US" sz="2200" dirty="0"/>
              <a:t>			26.2	25.3	23.1	24.2	26.1</a:t>
            </a:r>
          </a:p>
          <a:p>
            <a:pPr marL="457200" lvl="1" indent="0">
              <a:buNone/>
            </a:pPr>
            <a:r>
              <a:rPr lang="en-US" sz="2200" dirty="0"/>
              <a:t>			25.8	30.4	28.6	23.5	23.6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9D45BE-56C9-4A6F-A2EC-653EA701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C56125-931F-4D83-BD26-E87962D3A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32654"/>
              </p:ext>
            </p:extLst>
          </p:nvPr>
        </p:nvGraphicFramePr>
        <p:xfrm>
          <a:off x="4067175" y="5689600"/>
          <a:ext cx="31321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0" name="Equation" r:id="rId3" imgW="3136680" imgH="304560" progId="Equation.DSMT4">
                  <p:embed/>
                </p:oleObj>
              </mc:Choice>
              <mc:Fallback>
                <p:oleObj name="Equation" r:id="rId3" imgW="313668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689600"/>
                        <a:ext cx="3132138" cy="30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00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606" y="215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E79282-3C40-4AF4-A5D3-980D2A35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6ECE20-A59B-462F-A617-AD9750725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สมมติฐาน: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ค่าวิกฤต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สถิติทดสอบ: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*</a:t>
            </a:r>
            <a:r>
              <a:rPr lang="en-US" dirty="0" err="1" smtClean="0"/>
              <a:t>สมมติฐาน</a:t>
            </a:r>
            <a:r>
              <a:rPr lang="th-TH" dirty="0" smtClean="0"/>
              <a:t>หลัก</a:t>
            </a:r>
            <a:r>
              <a:rPr lang="en-US" dirty="0" err="1" smtClean="0"/>
              <a:t>ไม่</a:t>
            </a:r>
            <a:r>
              <a:rPr lang="en-US" dirty="0" err="1"/>
              <a:t>สามารถปฏิเสธได้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1C91B2-0B59-411B-AE44-74060950A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0357E5-29DE-47C6-B559-67BD74F6B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96974"/>
              </p:ext>
            </p:extLst>
          </p:nvPr>
        </p:nvGraphicFramePr>
        <p:xfrm>
          <a:off x="3162300" y="1711325"/>
          <a:ext cx="16383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9" name="Equation" r:id="rId3" imgW="1638000" imgH="431640" progId="Equation.DSMT4">
                  <p:embed/>
                </p:oleObj>
              </mc:Choice>
              <mc:Fallback>
                <p:oleObj name="Equation" r:id="rId3" imgW="16380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1711325"/>
                        <a:ext cx="16383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434F1888-0F98-47D9-B68E-CC198558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9D10908-BD57-4069-9F59-FC615936D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097361"/>
              </p:ext>
            </p:extLst>
          </p:nvPr>
        </p:nvGraphicFramePr>
        <p:xfrm>
          <a:off x="3146433" y="2254250"/>
          <a:ext cx="1651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0" name="Equation" r:id="rId5" imgW="1650960" imgH="431640" progId="Equation.DSMT4">
                  <p:embed/>
                </p:oleObj>
              </mc:Choice>
              <mc:Fallback>
                <p:oleObj name="Equation" r:id="rId5" imgW="16509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33" y="2254250"/>
                        <a:ext cx="16510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2DB6455B-B844-4937-813D-D1F77B1DA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A3DC5B-25E0-4090-A3D5-160321E38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37517"/>
              </p:ext>
            </p:extLst>
          </p:nvPr>
        </p:nvGraphicFramePr>
        <p:xfrm>
          <a:off x="3146433" y="3011061"/>
          <a:ext cx="26511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1" name="Equation" r:id="rId7" imgW="2654280" imgH="520560" progId="Equation.DSMT4">
                  <p:embed/>
                </p:oleObj>
              </mc:Choice>
              <mc:Fallback>
                <p:oleObj name="Equation" r:id="rId7" imgW="2654280" imgH="520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33" y="3011061"/>
                        <a:ext cx="2651125" cy="525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>
            <a:extLst>
              <a:ext uri="{FF2B5EF4-FFF2-40B4-BE49-F238E27FC236}">
                <a16:creationId xmlns:a16="http://schemas.microsoft.com/office/drawing/2014/main" id="{A2206F9A-4CC0-40A9-B0A6-29FB0406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E4E0EA-5814-4E53-BE16-FBDAE194F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9925"/>
              </p:ext>
            </p:extLst>
          </p:nvPr>
        </p:nvGraphicFramePr>
        <p:xfrm>
          <a:off x="2814649" y="3647544"/>
          <a:ext cx="42052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2" name="Equation" r:id="rId9" imgW="4419360" imgH="1168200" progId="Equation.DSMT4">
                  <p:embed/>
                </p:oleObj>
              </mc:Choice>
              <mc:Fallback>
                <p:oleObj name="Equation" r:id="rId9" imgW="4419360" imgH="1168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49" y="3647544"/>
                        <a:ext cx="4205287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94334" y="2993771"/>
                <a:ext cx="1727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334" y="2993771"/>
                <a:ext cx="1727332" cy="369332"/>
              </a:xfrm>
              <a:prstGeom prst="rect">
                <a:avLst/>
              </a:prstGeom>
              <a:blipFill>
                <a:blip r:embed="rId11"/>
                <a:stretch>
                  <a:fillRect l="-2817" t="-8197" r="-24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6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E79282-3C40-4AF4-A5D3-980D2A35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1C91B2-0B59-411B-AE44-74060950A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34F1888-0F98-47D9-B68E-CC198558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2DB6455B-B844-4937-813D-D1F77B1DA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2206F9A-4CC0-40A9-B0A6-29FB0406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1B3FD5B-4737-4A9C-AEDC-FD9E9002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u="sng" dirty="0" smtClean="0"/>
              <a:t>ข้อสังเกต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วิธีอื่น ๆ (</a:t>
            </a:r>
            <a:r>
              <a:rPr lang="en-US" dirty="0" err="1"/>
              <a:t>เช่นวิธีค่า</a:t>
            </a:r>
            <a:r>
              <a:rPr lang="en-US" dirty="0" err="1" smtClean="0"/>
              <a:t>วิกฤต</a:t>
            </a:r>
            <a:r>
              <a:rPr lang="en-US" dirty="0" smtClean="0"/>
              <a:t>, P-value </a:t>
            </a:r>
            <a:r>
              <a:rPr lang="en-US" dirty="0" err="1" smtClean="0"/>
              <a:t>และ</a:t>
            </a:r>
            <a:r>
              <a:rPr lang="en-US" dirty="0" err="1"/>
              <a:t>วิธีช่วงความมั่นใจ</a:t>
            </a:r>
            <a:r>
              <a:rPr lang="en-US" dirty="0"/>
              <a:t>) </a:t>
            </a:r>
            <a:r>
              <a:rPr lang="en-US" dirty="0" err="1" smtClean="0"/>
              <a:t>นี้</a:t>
            </a:r>
            <a:r>
              <a:rPr lang="en-US" dirty="0" err="1"/>
              <a:t>ยังสามารถ</a:t>
            </a:r>
            <a:r>
              <a:rPr lang="en-US" dirty="0" err="1" smtClean="0"/>
              <a:t>ใช้</a:t>
            </a:r>
            <a:r>
              <a:rPr lang="th-TH" dirty="0" smtClean="0"/>
              <a:t>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การทดสอบสมมติฐานสำหรับสัดส่วนประชากร - ตัวอย่างเดี่ยว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854198"/>
              </p:ext>
            </p:extLst>
          </p:nvPr>
        </p:nvGraphicFramePr>
        <p:xfrm>
          <a:off x="2991410" y="1555990"/>
          <a:ext cx="6487368" cy="4610846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46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8177D3-BB7E-4DD1-B68F-265121F5D2D2}"/>
              </a:ext>
            </a:extLst>
          </p:cNvPr>
          <p:cNvSpPr/>
          <p:nvPr/>
        </p:nvSpPr>
        <p:spPr>
          <a:xfrm>
            <a:off x="296549" y="1585324"/>
            <a:ext cx="266220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เงื่อนไข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73472"/>
              </p:ext>
            </p:extLst>
          </p:nvPr>
        </p:nvGraphicFramePr>
        <p:xfrm>
          <a:off x="4041395" y="2692994"/>
          <a:ext cx="1851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7" name="Equation" r:id="rId3" imgW="1854000" imgH="583920" progId="Equation.DSMT4">
                  <p:embed/>
                </p:oleObj>
              </mc:Choice>
              <mc:Fallback>
                <p:oleObj name="Equation" r:id="rId3" imgW="1854000" imgH="5839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395" y="2692994"/>
                        <a:ext cx="18510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641989"/>
              </p:ext>
            </p:extLst>
          </p:nvPr>
        </p:nvGraphicFramePr>
        <p:xfrm>
          <a:off x="7773988" y="2635039"/>
          <a:ext cx="100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8" name="Equation" r:id="rId5" imgW="1002865" imgH="583947" progId="Equation.DSMT4">
                  <p:embed/>
                </p:oleObj>
              </mc:Choice>
              <mc:Fallback>
                <p:oleObj name="Equation" r:id="rId5" imgW="1002865" imgH="58394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2635039"/>
                        <a:ext cx="100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6CD258C-98C5-46A1-86D9-E7BD9BE9F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03419"/>
              </p:ext>
            </p:extLst>
          </p:nvPr>
        </p:nvGraphicFramePr>
        <p:xfrm>
          <a:off x="4452557" y="3932328"/>
          <a:ext cx="1028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9" name="Equation" r:id="rId7" imgW="1079280" imgH="749160" progId="Equation.DSMT4">
                  <p:embed/>
                </p:oleObj>
              </mc:Choice>
              <mc:Fallback>
                <p:oleObj name="Equation" r:id="rId7" imgW="1079280" imgH="749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6CD258C-98C5-46A1-86D9-E7BD9BE9F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557" y="3932328"/>
                        <a:ext cx="10287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C001E7-A757-4C75-BD12-2FB5E5F0D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60929"/>
              </p:ext>
            </p:extLst>
          </p:nvPr>
        </p:nvGraphicFramePr>
        <p:xfrm>
          <a:off x="7745413" y="3882037"/>
          <a:ext cx="10287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0" name="Equation" r:id="rId9" imgW="1079280" imgH="749160" progId="Equation.DSMT4">
                  <p:embed/>
                </p:oleObj>
              </mc:Choice>
              <mc:Fallback>
                <p:oleObj name="Equation" r:id="rId9" imgW="1079280" imgH="7491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DC001E7-A757-4C75-BD12-2FB5E5F0D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413" y="3882037"/>
                        <a:ext cx="102870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21CFFE-F253-44AF-B1BD-AE2D7849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21869"/>
              </p:ext>
            </p:extLst>
          </p:nvPr>
        </p:nvGraphicFramePr>
        <p:xfrm>
          <a:off x="4581525" y="5242166"/>
          <a:ext cx="15144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1" name="Equation" r:id="rId11" imgW="1511280" imgH="279360" progId="Equation.DSMT4">
                  <p:embed/>
                </p:oleObj>
              </mc:Choice>
              <mc:Fallback>
                <p:oleObj name="Equation" r:id="rId11" imgW="151128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21CFFE-F253-44AF-B1BD-AE2D78495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242166"/>
                        <a:ext cx="15144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F846A2B-F851-4B78-8D37-41CB3486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27228"/>
              </p:ext>
            </p:extLst>
          </p:nvPr>
        </p:nvGraphicFramePr>
        <p:xfrm>
          <a:off x="7773988" y="5123235"/>
          <a:ext cx="1501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2" name="Equation" r:id="rId13" imgW="1498320" imgH="368280" progId="Equation.DSMT4">
                  <p:embed/>
                </p:oleObj>
              </mc:Choice>
              <mc:Fallback>
                <p:oleObj name="Equation" r:id="rId13" imgW="1498320" imgH="3682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F846A2B-F851-4B78-8D37-41CB34861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5123235"/>
                        <a:ext cx="15017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9C28EB-B5AE-4461-8169-9B2B0423B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247623"/>
              </p:ext>
            </p:extLst>
          </p:nvPr>
        </p:nvGraphicFramePr>
        <p:xfrm>
          <a:off x="3673852" y="5775423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3" name="Equation" r:id="rId15" imgW="1180588" imgH="304668" progId="Equation.DSMT4">
                  <p:embed/>
                </p:oleObj>
              </mc:Choice>
              <mc:Fallback>
                <p:oleObj name="Equation" r:id="rId15" imgW="1180588" imgH="304668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69C28EB-B5AE-4461-8169-9B2B0423B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852" y="5775423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01EF643-48B4-4860-99C4-E1E1D138C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01849"/>
              </p:ext>
            </p:extLst>
          </p:nvPr>
        </p:nvGraphicFramePr>
        <p:xfrm>
          <a:off x="7559675" y="5676316"/>
          <a:ext cx="1400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4" name="Equation" r:id="rId17" imgW="1397000" imgH="482600" progId="Equation.DSMT4">
                  <p:embed/>
                </p:oleObj>
              </mc:Choice>
              <mc:Fallback>
                <p:oleObj name="Equation" r:id="rId17" imgW="1397000" imgH="482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01EF643-48B4-4860-99C4-E1E1D138C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5676316"/>
                        <a:ext cx="1400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25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การทดสอบสมมติฐานสำหรับสัดส่วนประชากร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ตัวอย่าง</a:t>
            </a:r>
            <a:r>
              <a:rPr lang="en-US" dirty="0" err="1"/>
              <a:t>เดี่ยว</a:t>
            </a:r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92404-79ED-4676-A629-9901AFC7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C1802E-2A9B-4D3C-8958-6B2EA77D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87" y="42305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E32621-5BBE-472F-B3DE-87D83A7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7380A4E-73E0-4C8A-AED2-45206AB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243" y="5248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6F781-7B21-41B6-B28A-78EDBC74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6EFE4-E8B7-4F85-8954-5D65BBC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18" y="3696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7B86806-A2CB-4D4E-B866-E2BD57E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E7A9B8-9AA8-4D9B-8FEE-5F0836851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020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424C09C-79B0-425E-AF43-7090F091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E79282-3C40-4AF4-A5D3-980D2A35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6ECE20-A59B-462F-A617-AD9750725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100" u="sng" dirty="0"/>
              <a:t>ตัวอย่าง</a:t>
            </a:r>
            <a:r>
              <a:rPr lang="en-US" sz="5100" dirty="0"/>
              <a:t>: ผู้ผลิตเชื่อว่า 8% </a:t>
            </a:r>
            <a:r>
              <a:rPr lang="en-US" sz="5100" dirty="0" err="1"/>
              <a:t>ของผลิตภัณฑ์มี</a:t>
            </a:r>
            <a:r>
              <a:rPr lang="en-US" sz="5100" dirty="0" err="1" smtClean="0"/>
              <a:t>ข้อบกพร่องอย่าง</a:t>
            </a:r>
            <a:r>
              <a:rPr lang="en-US" sz="5100" dirty="0" err="1"/>
              <a:t>น้อยหนึ่งรายการ</a:t>
            </a:r>
            <a:r>
              <a:rPr lang="en-US" sz="5100" dirty="0"/>
              <a:t> ในการทดสอบนี้มีการเลือกตัวอย่างผลิตภัณฑ์ 200 รายการและพบว่าผลิตภัณฑ์ 33 รายการมีข้อบกพร่องเล็กน้อยอย่างน้อยหนึ่งรายการ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สมมติฐาน: </a:t>
            </a:r>
          </a:p>
          <a:p>
            <a:pPr marL="0" indent="0">
              <a:buNone/>
            </a:pPr>
            <a:r>
              <a:rPr lang="en-US" sz="5100" dirty="0"/>
              <a:t> </a:t>
            </a:r>
          </a:p>
          <a:p>
            <a:pPr marL="0" indent="0">
              <a:buNone/>
            </a:pPr>
            <a:r>
              <a:rPr lang="en-US" sz="5100" dirty="0" err="1"/>
              <a:t>ค่าวิกฤต</a:t>
            </a:r>
            <a:r>
              <a:rPr lang="en-US" sz="5100" dirty="0" smtClean="0"/>
              <a:t>:</a:t>
            </a:r>
            <a:r>
              <a:rPr lang="th-TH" sz="5100" dirty="0" smtClean="0"/>
              <a:t>                                                  </a:t>
            </a:r>
            <a:r>
              <a:rPr lang="en-US" sz="5100" dirty="0" smtClean="0"/>
              <a:t> </a:t>
            </a:r>
            <a:r>
              <a:rPr lang="en-US" sz="5100" dirty="0"/>
              <a:t>(with 𝛼=0.1   </a:t>
            </a:r>
            <a:r>
              <a:rPr lang="en-US" sz="5100" dirty="0"/>
              <a:t>)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สถิติทดสอบ: 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err="1" smtClean="0"/>
              <a:t>สมมติฐาน</a:t>
            </a:r>
            <a:r>
              <a:rPr lang="th-TH" sz="5100" dirty="0" smtClean="0"/>
              <a:t>หลัก</a:t>
            </a:r>
            <a:r>
              <a:rPr lang="en-US" sz="5100" dirty="0" err="1" smtClean="0"/>
              <a:t>ถูก</a:t>
            </a:r>
            <a:r>
              <a:rPr lang="en-US" sz="5100" dirty="0" err="1"/>
              <a:t>ปฏิเสธ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5F58CE-45E5-4C69-A427-0E810D3E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49144D-A4AB-4C8E-9D2B-E39ED5D7E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883559"/>
              </p:ext>
            </p:extLst>
          </p:nvPr>
        </p:nvGraphicFramePr>
        <p:xfrm>
          <a:off x="2055313" y="2990891"/>
          <a:ext cx="16557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3" name="Equation" r:id="rId3" imgW="1650960" imgH="380880" progId="Equation.DSMT4">
                  <p:embed/>
                </p:oleObj>
              </mc:Choice>
              <mc:Fallback>
                <p:oleObj name="Equation" r:id="rId3" imgW="16509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313" y="2990891"/>
                        <a:ext cx="165576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E912C496-E9C0-40C3-A6B5-E1AB4FEB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A9D725-D7B0-4C23-942A-02CB2B637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05604"/>
              </p:ext>
            </p:extLst>
          </p:nvPr>
        </p:nvGraphicFramePr>
        <p:xfrm>
          <a:off x="4058600" y="2950368"/>
          <a:ext cx="1663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4" name="Equation" r:id="rId5" imgW="1663560" imgH="380880" progId="Equation.DSMT4">
                  <p:embed/>
                </p:oleObj>
              </mc:Choice>
              <mc:Fallback>
                <p:oleObj name="Equation" r:id="rId5" imgW="166356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600" y="2950368"/>
                        <a:ext cx="1663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D0D8CF89-78BE-41DE-9AD7-D8D9524E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1EE3957-E2D3-4E2E-9651-154966904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34728"/>
              </p:ext>
            </p:extLst>
          </p:nvPr>
        </p:nvGraphicFramePr>
        <p:xfrm>
          <a:off x="2553045" y="3794826"/>
          <a:ext cx="20288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5" name="Equation" r:id="rId7" imgW="2031840" imgH="469800" progId="Equation.DSMT4">
                  <p:embed/>
                </p:oleObj>
              </mc:Choice>
              <mc:Fallback>
                <p:oleObj name="Equation" r:id="rId7" imgW="203184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045" y="3794826"/>
                        <a:ext cx="202882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id="{57252BBD-2557-4E2E-8A9E-8D0E31F1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E925A1A-B2E6-4CF7-938A-D499F611C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37265"/>
              </p:ext>
            </p:extLst>
          </p:nvPr>
        </p:nvGraphicFramePr>
        <p:xfrm>
          <a:off x="2414933" y="4332611"/>
          <a:ext cx="43338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6" name="Equation" r:id="rId9" imgW="4546440" imgH="1079280" progId="Equation.DSMT4">
                  <p:embed/>
                </p:oleObj>
              </mc:Choice>
              <mc:Fallback>
                <p:oleObj name="Equation" r:id="rId9" imgW="4546440" imgH="1079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933" y="4332611"/>
                        <a:ext cx="433387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44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การทดสอบสมมติฐานสำหรับความแปรปรวนของประชากร - ตัวอย่างเดี่ยว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298272"/>
              </p:ext>
            </p:extLst>
          </p:nvPr>
        </p:nvGraphicFramePr>
        <p:xfrm>
          <a:off x="3043313" y="1465666"/>
          <a:ext cx="6487368" cy="4642869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sng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sng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944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56231"/>
              </p:ext>
            </p:extLst>
          </p:nvPr>
        </p:nvGraphicFramePr>
        <p:xfrm>
          <a:off x="3893018" y="2417910"/>
          <a:ext cx="20780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3" name="Equation" r:id="rId3" imgW="2082600" imgH="634680" progId="Equation.DSMT4">
                  <p:embed/>
                </p:oleObj>
              </mc:Choice>
              <mc:Fallback>
                <p:oleObj name="Equation" r:id="rId3" imgW="2082600" imgH="634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018" y="2417910"/>
                        <a:ext cx="207803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50584"/>
              </p:ext>
            </p:extLst>
          </p:nvPr>
        </p:nvGraphicFramePr>
        <p:xfrm>
          <a:off x="7557649" y="2375909"/>
          <a:ext cx="11001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4" name="Equation" r:id="rId5" imgW="1104840" imgH="634680" progId="Equation.DSMT4">
                  <p:embed/>
                </p:oleObj>
              </mc:Choice>
              <mc:Fallback>
                <p:oleObj name="Equation" r:id="rId5" imgW="1104840" imgH="634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649" y="2375909"/>
                        <a:ext cx="1100138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6CD258C-98C5-46A1-86D9-E7BD9BE9F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35052"/>
              </p:ext>
            </p:extLst>
          </p:nvPr>
        </p:nvGraphicFramePr>
        <p:xfrm>
          <a:off x="4628356" y="3572413"/>
          <a:ext cx="1150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5" name="Equation" r:id="rId7" imgW="1206360" imgH="596880" progId="Equation.DSMT4">
                  <p:embed/>
                </p:oleObj>
              </mc:Choice>
              <mc:Fallback>
                <p:oleObj name="Equation" r:id="rId7" imgW="1206360" imgH="596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6CD258C-98C5-46A1-86D9-E7BD9BE9F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356" y="3572413"/>
                        <a:ext cx="1150937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C001E7-A757-4C75-BD12-2FB5E5F0D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94331"/>
              </p:ext>
            </p:extLst>
          </p:nvPr>
        </p:nvGraphicFramePr>
        <p:xfrm>
          <a:off x="7889977" y="3587743"/>
          <a:ext cx="1149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6" name="Equation" r:id="rId9" imgW="1206360" imgH="596880" progId="Equation.DSMT4">
                  <p:embed/>
                </p:oleObj>
              </mc:Choice>
              <mc:Fallback>
                <p:oleObj name="Equation" r:id="rId9" imgW="1206360" imgH="596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DC001E7-A757-4C75-BD12-2FB5E5F0D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977" y="3587743"/>
                        <a:ext cx="11493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21CFFE-F253-44AF-B1BD-AE2D7849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02231"/>
              </p:ext>
            </p:extLst>
          </p:nvPr>
        </p:nvGraphicFramePr>
        <p:xfrm>
          <a:off x="3812054" y="4634491"/>
          <a:ext cx="22399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7" name="Equation" r:id="rId11" imgW="2234880" imgH="317160" progId="Equation.DSMT4">
                  <p:embed/>
                </p:oleObj>
              </mc:Choice>
              <mc:Fallback>
                <p:oleObj name="Equation" r:id="rId11" imgW="2234880" imgH="317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21CFFE-F253-44AF-B1BD-AE2D78495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054" y="4634491"/>
                        <a:ext cx="22399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F846A2B-F851-4B78-8D37-41CB3486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57764"/>
              </p:ext>
            </p:extLst>
          </p:nvPr>
        </p:nvGraphicFramePr>
        <p:xfrm>
          <a:off x="7504907" y="4679372"/>
          <a:ext cx="2227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8" name="Equation" r:id="rId13" imgW="2222280" imgH="393480" progId="Equation.DSMT4">
                  <p:embed/>
                </p:oleObj>
              </mc:Choice>
              <mc:Fallback>
                <p:oleObj name="Equation" r:id="rId13" imgW="222228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F846A2B-F851-4B78-8D37-41CB34861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907" y="4679372"/>
                        <a:ext cx="22272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856" y="62779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A5BF32-A4D9-45A4-8DE6-DAB999E60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66730"/>
              </p:ext>
            </p:extLst>
          </p:nvPr>
        </p:nvGraphicFramePr>
        <p:xfrm>
          <a:off x="3988483" y="5316538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9" name="Equation" r:id="rId15" imgW="1905000" imgH="762000" progId="Equation.DSMT4">
                  <p:embed/>
                </p:oleObj>
              </mc:Choice>
              <mc:Fallback>
                <p:oleObj name="Equation" r:id="rId15" imgW="19050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483" y="5316538"/>
                        <a:ext cx="1905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D9E54F-BC8E-46FC-9855-3CAF55D42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65081"/>
              </p:ext>
            </p:extLst>
          </p:nvPr>
        </p:nvGraphicFramePr>
        <p:xfrm>
          <a:off x="7302856" y="5184194"/>
          <a:ext cx="2120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0" name="Equation" r:id="rId17" imgW="2120760" imgH="990360" progId="Equation.DSMT4">
                  <p:embed/>
                </p:oleObj>
              </mc:Choice>
              <mc:Fallback>
                <p:oleObj name="Equation" r:id="rId17" imgW="212076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856" y="5184194"/>
                        <a:ext cx="21209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233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การทดสอบสมมติฐานสำหรับความแปรปรวนของประชากร - ตัวอย่างเดี่ยว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ACA105-DCF9-4322-BED4-34C0C6E0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ธุรกิจขนาดเล็กมีพนักงาน 37 คน </a:t>
            </a:r>
            <a:r>
              <a:rPr lang="en-US" dirty="0" err="1"/>
              <a:t>เนื่องจากความต้องการที่ไม่แน่นอน</a:t>
            </a:r>
            <a:r>
              <a:rPr lang="en-US" dirty="0"/>
              <a:t> </a:t>
            </a:r>
            <a:r>
              <a:rPr lang="en-US" dirty="0" err="1" smtClean="0"/>
              <a:t>บริษัทจึง</a:t>
            </a:r>
            <a:r>
              <a:rPr lang="en-US" dirty="0" err="1"/>
              <a:t>ต้องจ่ายค่าล่วงเวลาในแต่ละสัปดาห์</a:t>
            </a:r>
            <a:r>
              <a:rPr lang="en-US" dirty="0"/>
              <a:t> สมมติว่าจะมีการทำงานล่วงเวลาประมาณ 50 </a:t>
            </a:r>
            <a:r>
              <a:rPr lang="en-US" dirty="0" err="1"/>
              <a:t>ชั่วโมงต่อ</a:t>
            </a:r>
            <a:r>
              <a:rPr lang="en-US" dirty="0" err="1" smtClean="0"/>
              <a:t>สัปดาห์</a:t>
            </a:r>
            <a:r>
              <a:rPr lang="en-US" dirty="0" smtClean="0"/>
              <a:t> </a:t>
            </a:r>
            <a:r>
              <a:rPr lang="en-US" dirty="0" err="1" smtClean="0"/>
              <a:t>และ</a:t>
            </a:r>
            <a:r>
              <a:rPr lang="en-US" dirty="0" err="1"/>
              <a:t>ความแตกต่างของตัวเลขนี้คือประมาณ</a:t>
            </a:r>
            <a:r>
              <a:rPr lang="en-US" dirty="0"/>
              <a:t> 25 </a:t>
            </a:r>
            <a:r>
              <a:rPr lang="en-US" dirty="0" smtClean="0"/>
              <a:t>เจ้าหน้าที่บริษัทต้องการ</a:t>
            </a:r>
            <a:r>
              <a:rPr lang="en-US" dirty="0"/>
              <a:t>ทราบว่าความแปรปรวนของชั่วโมงการทำงาน</a:t>
            </a:r>
            <a:r>
              <a:rPr lang="en-US" dirty="0" smtClean="0"/>
              <a:t>ล่วงเวลา </a:t>
            </a:r>
            <a:r>
              <a:rPr lang="en-US" dirty="0" err="1" smtClean="0"/>
              <a:t>เปลี่ยนแปลง</a:t>
            </a:r>
            <a:r>
              <a:rPr lang="en-US" dirty="0" err="1"/>
              <a:t>ไปหรือไม่</a:t>
            </a:r>
            <a:r>
              <a:rPr lang="en-US" dirty="0"/>
              <a:t> มีการรวบรวมตัวอย่างข้อมูลการทำงานล่วงเวลา 16 สัปดาห์ (ชั่วโมง / สัปดาห์) ต่อไปนี้: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57   56   52   44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46   53   44   </a:t>
            </a:r>
            <a:r>
              <a:rPr lang="en-US" dirty="0"/>
              <a:t>44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                                              48   51   </a:t>
            </a:r>
            <a:r>
              <a:rPr lang="en-US" dirty="0"/>
              <a:t>55 </a:t>
            </a:r>
            <a:r>
              <a:rPr lang="en-US" dirty="0" smtClean="0"/>
              <a:t>  48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63   53   51   </a:t>
            </a:r>
            <a:r>
              <a:rPr lang="en-US" dirty="0"/>
              <a:t>50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สมมติว่ามีการกระจายชั่วโมงการทำงานปกติ </a:t>
            </a:r>
            <a:r>
              <a:rPr lang="en-US" dirty="0" err="1"/>
              <a:t>ทดสอบ</a:t>
            </a:r>
            <a:r>
              <a:rPr lang="en-US" dirty="0" err="1" smtClean="0"/>
              <a:t>สมมติฐาน</a:t>
            </a:r>
            <a:r>
              <a:rPr lang="th-TH" dirty="0" smtClean="0"/>
              <a:t>หลัก</a:t>
            </a:r>
            <a:r>
              <a:rPr lang="en-US" dirty="0" err="1" smtClean="0"/>
              <a:t>ว่า</a:t>
            </a:r>
            <a:r>
              <a:rPr lang="en-US" dirty="0" err="1"/>
              <a:t>ความแปรปรวนของข้อมูลล่วงเวลาคือ</a:t>
            </a:r>
            <a:r>
              <a:rPr lang="en-US" dirty="0"/>
              <a:t> 25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03E84D8-D51A-4DB3-B49A-91302A14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4D555E-DD05-4FE2-AFF9-548B3CCBB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869782"/>
              </p:ext>
            </p:extLst>
          </p:nvPr>
        </p:nvGraphicFramePr>
        <p:xfrm>
          <a:off x="4874547" y="4751353"/>
          <a:ext cx="1216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3" imgW="1218960" imgH="393480" progId="Equation.DSMT4">
                  <p:embed/>
                </p:oleObj>
              </mc:Choice>
              <mc:Fallback>
                <p:oleObj name="Equation" r:id="rId3" imgW="12189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547" y="4751353"/>
                        <a:ext cx="121602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38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การทดสอบสมมติฐานสำหรับความแปรปรวนของประชากร - ตัวอย่างเดี่ยว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ACA105-DCF9-4322-BED4-34C0C6E0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สมมติฐาน: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ค่าวิกฤต</a:t>
            </a:r>
            <a:r>
              <a:rPr lang="en-US" dirty="0" smtClean="0"/>
              <a:t>:</a:t>
            </a:r>
            <a:r>
              <a:rPr lang="th-TH" dirty="0" smtClean="0"/>
              <a:t>                                        </a:t>
            </a:r>
            <a:r>
              <a:rPr lang="en-US" dirty="0"/>
              <a:t>  (with 𝛼=0.1 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สถิติทดสอบ: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สมมติฐาน</a:t>
            </a:r>
            <a:r>
              <a:rPr lang="th-TH" dirty="0" smtClean="0"/>
              <a:t>หลัก</a:t>
            </a:r>
            <a:r>
              <a:rPr lang="en-US" dirty="0" err="1" smtClean="0"/>
              <a:t>ไม่</a:t>
            </a:r>
            <a:r>
              <a:rPr lang="en-US" dirty="0" err="1"/>
              <a:t>สามารถปฏิเสธได้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B02E0-E8D0-4A8F-8CA5-9A2C77C10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9C4036-B26E-4465-8CCE-09D44D21C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22565"/>
              </p:ext>
            </p:extLst>
          </p:nvPr>
        </p:nvGraphicFramePr>
        <p:xfrm>
          <a:off x="3036888" y="1693863"/>
          <a:ext cx="1747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1" name="Equation" r:id="rId3" imgW="1752480" imgH="431640" progId="Equation.DSMT4">
                  <p:embed/>
                </p:oleObj>
              </mc:Choice>
              <mc:Fallback>
                <p:oleObj name="Equation" r:id="rId3" imgW="17524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1693863"/>
                        <a:ext cx="1747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30725C84-B933-4891-80D7-A1CD926D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24A3A4F-B3CA-495D-9C4D-D403C30D7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788794"/>
              </p:ext>
            </p:extLst>
          </p:nvPr>
        </p:nvGraphicFramePr>
        <p:xfrm>
          <a:off x="3030538" y="2127250"/>
          <a:ext cx="17605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2" name="Equation" r:id="rId5" imgW="1765080" imgH="431640" progId="Equation.DSMT4">
                  <p:embed/>
                </p:oleObj>
              </mc:Choice>
              <mc:Fallback>
                <p:oleObj name="Equation" r:id="rId5" imgW="176508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9C4036-B26E-4465-8CCE-09D44D21C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127250"/>
                        <a:ext cx="17605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B864C5B8-307A-416B-B812-DA261733F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D9B73F-8654-420A-A568-DC6BF0881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7531"/>
              </p:ext>
            </p:extLst>
          </p:nvPr>
        </p:nvGraphicFramePr>
        <p:xfrm>
          <a:off x="2890511" y="2797268"/>
          <a:ext cx="23161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3" name="Equation" r:id="rId7" imgW="2311200" imgH="444240" progId="Equation.DSMT4">
                  <p:embed/>
                </p:oleObj>
              </mc:Choice>
              <mc:Fallback>
                <p:oleObj name="Equation" r:id="rId7" imgW="23112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511" y="2797268"/>
                        <a:ext cx="231616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>
            <a:extLst>
              <a:ext uri="{FF2B5EF4-FFF2-40B4-BE49-F238E27FC236}">
                <a16:creationId xmlns:a16="http://schemas.microsoft.com/office/drawing/2014/main" id="{B4B71E75-4712-4758-B18B-F247FEC2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701" y="32041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0477E9F-AC5A-4E6A-AA99-7287B91CA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34990"/>
              </p:ext>
            </p:extLst>
          </p:nvPr>
        </p:nvGraphicFramePr>
        <p:xfrm>
          <a:off x="2890511" y="3292118"/>
          <a:ext cx="21891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4" name="Equation" r:id="rId9" imgW="2184120" imgH="444240" progId="Equation.DSMT4">
                  <p:embed/>
                </p:oleObj>
              </mc:Choice>
              <mc:Fallback>
                <p:oleObj name="Equation" r:id="rId9" imgW="218412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511" y="3292118"/>
                        <a:ext cx="218916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8A799C20-2FF9-4E6F-AD68-1895B271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805" y="38847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310EB9D-FC8A-4690-A653-DF9D6ED88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51912"/>
              </p:ext>
            </p:extLst>
          </p:nvPr>
        </p:nvGraphicFramePr>
        <p:xfrm>
          <a:off x="2924296" y="3879819"/>
          <a:ext cx="45196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5" name="Equation" r:id="rId11" imgW="4749480" imgH="1002960" progId="Equation.DSMT4">
                  <p:embed/>
                </p:oleObj>
              </mc:Choice>
              <mc:Fallback>
                <p:oleObj name="Equation" r:id="rId11" imgW="4749480" imgH="1002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296" y="3879819"/>
                        <a:ext cx="451961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657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ACA105-DCF9-4322-BED4-34C0C6E0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การกระจายตัวตัวอย่างของความแตกต่าง</a:t>
            </a:r>
            <a:r>
              <a:rPr lang="en-US" u="sng" dirty="0" err="1" smtClean="0"/>
              <a:t>ระห</a:t>
            </a:r>
            <a:r>
              <a:rPr lang="th-TH" u="sng" dirty="0" smtClean="0"/>
              <a:t>ว่าง</a:t>
            </a:r>
            <a:r>
              <a:rPr lang="en-US" u="sng" dirty="0" err="1" smtClean="0"/>
              <a:t>สอง</a:t>
            </a:r>
            <a:r>
              <a:rPr lang="en-US" u="sng" dirty="0" err="1"/>
              <a:t>ตัวอย่างหมายถึง</a:t>
            </a:r>
            <a:endParaRPr lang="en-US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BE6BF-455E-41CA-A017-6C9294AC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727552-7A7B-43FD-B07F-86CDA7CA1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65037"/>
              </p:ext>
            </p:extLst>
          </p:nvPr>
        </p:nvGraphicFramePr>
        <p:xfrm>
          <a:off x="773113" y="3068646"/>
          <a:ext cx="39195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1" name="Equation" r:id="rId3" imgW="3911400" imgH="507960" progId="Equation.DSMT4">
                  <p:embed/>
                </p:oleObj>
              </mc:Choice>
              <mc:Fallback>
                <p:oleObj name="Equation" r:id="rId3" imgW="39114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068646"/>
                        <a:ext cx="3919537" cy="503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7A12322-AD15-4FFC-8E57-52E96DB2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1B13FC3-D5C2-4E64-B3A9-2CA91657D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72737"/>
              </p:ext>
            </p:extLst>
          </p:nvPr>
        </p:nvGraphicFramePr>
        <p:xfrm>
          <a:off x="1049338" y="4135438"/>
          <a:ext cx="26225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2" name="Equation" r:id="rId5" imgW="2628720" imgH="1079280" progId="Equation.DSMT4">
                  <p:embed/>
                </p:oleObj>
              </mc:Choice>
              <mc:Fallback>
                <p:oleObj name="Equation" r:id="rId5" imgW="2628720" imgH="1079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4135438"/>
                        <a:ext cx="2622550" cy="10842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DB56B77-328E-4006-89EC-09AC945BB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84932"/>
              </p:ext>
            </p:extLst>
          </p:nvPr>
        </p:nvGraphicFramePr>
        <p:xfrm>
          <a:off x="5316639" y="2679151"/>
          <a:ext cx="5610641" cy="298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3" name="Visio" r:id="rId7" imgW="6440760" imgH="3426120" progId="Visio.Drawing.11">
                  <p:embed/>
                </p:oleObj>
              </mc:Choice>
              <mc:Fallback>
                <p:oleObj name="Visio" r:id="rId7" imgW="6440760" imgH="342612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639" y="2679151"/>
                        <a:ext cx="5610641" cy="2985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900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FACA105-DCF9-4322-BED4-34C0C6E05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814" y="1693703"/>
                <a:ext cx="11229516" cy="4303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สูตร Z สำหรับความแตกต่างในสองตัวอย่างหมายถึง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และ</a:t>
                </a:r>
                <a:r>
                  <a:rPr lang="en-US" dirty="0" err="1"/>
                  <a:t>ตัวอย่างอิสระ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ACA105-DCF9-4322-BED4-34C0C6E05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14" y="1693703"/>
                <a:ext cx="11229516" cy="4303509"/>
              </a:xfrm>
              <a:blipFill rotWithShape="0">
                <a:blip r:embed="rId3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34BE6BF-455E-41CA-A017-6C9294AC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A12322-AD15-4FFC-8E57-52E96DB2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C7B816-D80E-4F35-90B1-2B5EA9DB6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07185E-C345-406E-8A96-9A5CD4EF2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80799"/>
              </p:ext>
            </p:extLst>
          </p:nvPr>
        </p:nvGraphicFramePr>
        <p:xfrm>
          <a:off x="4399090" y="3524455"/>
          <a:ext cx="3382963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Equation" r:id="rId4" imgW="3377880" imgH="1574640" progId="Equation.DSMT4">
                  <p:embed/>
                </p:oleObj>
              </mc:Choice>
              <mc:Fallback>
                <p:oleObj name="Equation" r:id="rId4" imgW="3377880" imgH="1574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090" y="3524455"/>
                        <a:ext cx="3382963" cy="1570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2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การทดสอบสมมติฐานสามารถใช้เพื่อพิจารณาว่าคำสั่งเกี่ยวกับค่าของพารามิเตอร์ประชากรควรหรือไม่ควร</a:t>
            </a:r>
            <a:r>
              <a:rPr lang="en-US" dirty="0" smtClean="0"/>
              <a:t>ปฏิเสธ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292865"/>
              </p:ext>
            </p:extLst>
          </p:nvPr>
        </p:nvGraphicFramePr>
        <p:xfrm>
          <a:off x="3021411" y="1563203"/>
          <a:ext cx="6487368" cy="4610846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46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ที่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8177D3-BB7E-4DD1-B68F-265121F5D2D2}"/>
              </a:ext>
            </a:extLst>
          </p:cNvPr>
          <p:cNvSpPr/>
          <p:nvPr/>
        </p:nvSpPr>
        <p:spPr>
          <a:xfrm>
            <a:off x="437711" y="2178684"/>
            <a:ext cx="214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กฎทั่วไป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515186"/>
              </p:ext>
            </p:extLst>
          </p:nvPr>
        </p:nvGraphicFramePr>
        <p:xfrm>
          <a:off x="3467568" y="2697034"/>
          <a:ext cx="2613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2" name="Equation" r:id="rId3" imgW="2616120" imgH="583920" progId="Equation.DSMT4">
                  <p:embed/>
                </p:oleObj>
              </mc:Choice>
              <mc:Fallback>
                <p:oleObj name="Equation" r:id="rId3" imgW="2616120" imgH="5839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568" y="2697034"/>
                        <a:ext cx="26130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49774"/>
              </p:ext>
            </p:extLst>
          </p:nvPr>
        </p:nvGraphicFramePr>
        <p:xfrm>
          <a:off x="7690325" y="2634176"/>
          <a:ext cx="13033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3" name="Equation" r:id="rId5" imgW="1307880" imgH="583920" progId="Equation.DSMT4">
                  <p:embed/>
                </p:oleObj>
              </mc:Choice>
              <mc:Fallback>
                <p:oleObj name="Equation" r:id="rId5" imgW="1307880" imgH="5839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0325" y="2634176"/>
                        <a:ext cx="130333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6CD258C-98C5-46A1-86D9-E7BD9BE9F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56430"/>
              </p:ext>
            </p:extLst>
          </p:nvPr>
        </p:nvGraphicFramePr>
        <p:xfrm>
          <a:off x="4626870" y="3798040"/>
          <a:ext cx="1284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4" name="Equation" r:id="rId7" imgW="1346040" imgH="927000" progId="Equation.DSMT4">
                  <p:embed/>
                </p:oleObj>
              </mc:Choice>
              <mc:Fallback>
                <p:oleObj name="Equation" r:id="rId7" imgW="1346040" imgH="9270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6CD258C-98C5-46A1-86D9-E7BD9BE9F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870" y="3798040"/>
                        <a:ext cx="1284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C001E7-A757-4C75-BD12-2FB5E5F0D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43764"/>
              </p:ext>
            </p:extLst>
          </p:nvPr>
        </p:nvGraphicFramePr>
        <p:xfrm>
          <a:off x="7904884" y="3757048"/>
          <a:ext cx="12827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5" name="Equation" r:id="rId9" imgW="1346040" imgH="927000" progId="Equation.DSMT4">
                  <p:embed/>
                </p:oleObj>
              </mc:Choice>
              <mc:Fallback>
                <p:oleObj name="Equation" r:id="rId9" imgW="1346040" imgH="9270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DC001E7-A757-4C75-BD12-2FB5E5F0D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884" y="3757048"/>
                        <a:ext cx="1282700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21CFFE-F253-44AF-B1BD-AE2D7849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8074"/>
              </p:ext>
            </p:extLst>
          </p:nvPr>
        </p:nvGraphicFramePr>
        <p:xfrm>
          <a:off x="4016842" y="5087781"/>
          <a:ext cx="15144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6" name="Equation" r:id="rId11" imgW="1511280" imgH="279360" progId="Equation.DSMT4">
                  <p:embed/>
                </p:oleObj>
              </mc:Choice>
              <mc:Fallback>
                <p:oleObj name="Equation" r:id="rId11" imgW="151128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21CFFE-F253-44AF-B1BD-AE2D78495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42" y="5087781"/>
                        <a:ext cx="15144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F846A2B-F851-4B78-8D37-41CB3486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04420"/>
              </p:ext>
            </p:extLst>
          </p:nvPr>
        </p:nvGraphicFramePr>
        <p:xfrm>
          <a:off x="7904884" y="5040155"/>
          <a:ext cx="15017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7" name="Equation" r:id="rId13" imgW="1498320" imgH="368280" progId="Equation.DSMT4">
                  <p:embed/>
                </p:oleObj>
              </mc:Choice>
              <mc:Fallback>
                <p:oleObj name="Equation" r:id="rId13" imgW="1498320" imgH="3682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F846A2B-F851-4B78-8D37-41CB34861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884" y="5040155"/>
                        <a:ext cx="15017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9C28EB-B5AE-4461-8169-9B2B0423B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88636"/>
              </p:ext>
            </p:extLst>
          </p:nvPr>
        </p:nvGraphicFramePr>
        <p:xfrm>
          <a:off x="3869634" y="5767922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8" name="Equation" r:id="rId15" imgW="1180588" imgH="304668" progId="Equation.DSMT4">
                  <p:embed/>
                </p:oleObj>
              </mc:Choice>
              <mc:Fallback>
                <p:oleObj name="Equation" r:id="rId15" imgW="1180588" imgH="304668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69C28EB-B5AE-4461-8169-9B2B0423B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34" y="5767922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01EF643-48B4-4860-99C4-E1E1D138C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51347"/>
              </p:ext>
            </p:extLst>
          </p:nvPr>
        </p:nvGraphicFramePr>
        <p:xfrm>
          <a:off x="7787409" y="5688274"/>
          <a:ext cx="1400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9" name="Equation" r:id="rId17" imgW="1397000" imgH="482600" progId="Equation.DSMT4">
                  <p:embed/>
                </p:oleObj>
              </mc:Choice>
              <mc:Fallback>
                <p:oleObj name="Equation" r:id="rId17" imgW="1397000" imgH="482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01EF643-48B4-4860-99C4-E1E1D138C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7409" y="5688274"/>
                        <a:ext cx="1400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EFB5D-24AE-402A-9BAB-EBE5CEEA8527}"/>
                  </a:ext>
                </a:extLst>
              </p:cNvPr>
              <p:cNvSpPr txBox="1"/>
              <p:nvPr/>
            </p:nvSpPr>
            <p:spPr>
              <a:xfrm>
                <a:off x="9846365" y="2994991"/>
                <a:ext cx="1762539" cy="17543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บันทึก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th-T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ถ้าไม่ทราบ</m:t>
                    </m:r>
                    <m:r>
                      <a:rPr lang="th-T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เรา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สามารถประมาณได้โดยใช้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(ค่าเบี่ยงเบนมาตรฐานตัวอย่าง) ในกรณีตัวอย่างขนาดใหญ่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EFB5D-24AE-402A-9BAB-EBE5CEEA8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365" y="2994991"/>
                <a:ext cx="1762539" cy="1754326"/>
              </a:xfrm>
              <a:prstGeom prst="rect">
                <a:avLst/>
              </a:prstGeom>
              <a:blipFill>
                <a:blip r:embed="rId19"/>
                <a:stretch>
                  <a:fillRect l="-2048" t="-2055" b="-411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779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ตัวอย่าง</a:t>
                </a:r>
                <a:r>
                  <a:rPr lang="en-US" dirty="0"/>
                  <a:t>: เพื่อทดสอบสมมติฐานที่ว่าค่าจ้างรายชั่วโมงสำหรับนักวิเคราะห์คอมพิวเตอร์ชั่วคราวนั้นเหมือนกับค่าจ้างรายชั่วโมงสำหรับพยาบาลวิชาชีพที่ลงทะเบียนแล้วสองตัวอย่างถูกรวบรวมและผลลัพธ์คือ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</a:t>
                </a:r>
                <a:r>
                  <a:rPr lang="en-US" u="sng" dirty="0" smtClean="0"/>
                  <a:t>Computer Analysts</a:t>
                </a:r>
                <a:r>
                  <a:rPr lang="en-US" dirty="0" smtClean="0"/>
                  <a:t>    </a:t>
                </a:r>
                <a:r>
                  <a:rPr lang="en-US" dirty="0"/>
                  <a:t>	</a:t>
                </a:r>
                <a:r>
                  <a:rPr lang="en-US" u="sng" dirty="0" smtClean="0"/>
                  <a:t>Registered </a:t>
                </a:r>
                <a:r>
                  <a:rPr lang="en-US" u="sng" dirty="0"/>
                  <a:t>Nurses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4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99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885</m:t>
                    </m:r>
                  </m:oMath>
                </a14:m>
                <a:r>
                  <a:rPr lang="en-US" dirty="0"/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968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373</m:t>
                    </m:r>
                  </m:oMath>
                </a14:m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403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951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สมมติฐาน: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ค่าของสถิติการทดสอบ: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กับ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</m:t>
                    </m:r>
                  </m:oMath>
                </a14:m>
                <a:r>
                  <a:rPr lang="en-US" dirty="0"/>
                  <a:t> ค่าวิกฤต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r>
                  <a:rPr lang="en-US" dirty="0" err="1" smtClean="0"/>
                  <a:t>ถูก</a:t>
                </a:r>
                <a:r>
                  <a:rPr lang="en-US" dirty="0" err="1"/>
                  <a:t>ปฏิเสธ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t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EFF785F-E451-4EEE-98A6-78DE43DAA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12723"/>
              </p:ext>
            </p:extLst>
          </p:nvPr>
        </p:nvGraphicFramePr>
        <p:xfrm>
          <a:off x="2765425" y="1587500"/>
          <a:ext cx="2209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3" name="Equation" r:id="rId4" imgW="2209680" imgH="965160" progId="Equation.DSMT4">
                  <p:embed/>
                </p:oleObj>
              </mc:Choice>
              <mc:Fallback>
                <p:oleObj name="Equation" r:id="rId4" imgW="22096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587500"/>
                        <a:ext cx="2209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AEC54C4-07FD-44C2-8428-8CB85BB7F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78626"/>
              </p:ext>
            </p:extLst>
          </p:nvPr>
        </p:nvGraphicFramePr>
        <p:xfrm>
          <a:off x="4975225" y="2797145"/>
          <a:ext cx="53213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4" name="Equation" r:id="rId6" imgW="5321160" imgH="1574640" progId="Equation.DSMT4">
                  <p:embed/>
                </p:oleObj>
              </mc:Choice>
              <mc:Fallback>
                <p:oleObj name="Equation" r:id="rId6" imgW="5321160" imgH="1574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2797145"/>
                        <a:ext cx="5321300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026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u="sng" dirty="0" err="1"/>
                  <a:t>ช่วงความเชื่อมั่น</a:t>
                </a:r>
                <a:r>
                  <a:rPr lang="en-US" u="sng" dirty="0" err="1" smtClean="0"/>
                  <a:t>สำหรับ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เป็นที่รู้จัก: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ไม่เป็นที่รู้จัก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087038-7BB0-44E9-862F-F438EB8EE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96493"/>
              </p:ext>
            </p:extLst>
          </p:nvPr>
        </p:nvGraphicFramePr>
        <p:xfrm>
          <a:off x="1609399" y="2928490"/>
          <a:ext cx="86423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3" name="Equation" r:id="rId4" imgW="8648640" imgH="1079280" progId="Equation.DSMT4">
                  <p:embed/>
                </p:oleObj>
              </mc:Choice>
              <mc:Fallback>
                <p:oleObj name="Equation" r:id="rId4" imgW="8648640" imgH="1079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399" y="2928490"/>
                        <a:ext cx="8642350" cy="10858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05343E3-2729-41A4-BE9A-80BF88CB3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952901"/>
              </p:ext>
            </p:extLst>
          </p:nvPr>
        </p:nvGraphicFramePr>
        <p:xfrm>
          <a:off x="1780055" y="4766105"/>
          <a:ext cx="83010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4" name="Equation" r:id="rId6" imgW="8305560" imgH="1079280" progId="Equation.DSMT4">
                  <p:embed/>
                </p:oleObj>
              </mc:Choice>
              <mc:Fallback>
                <p:oleObj name="Equation" r:id="rId6" imgW="8305560" imgH="1079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055" y="4766105"/>
                        <a:ext cx="8301038" cy="10842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094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สมมติฐาน</a:t>
                </a:r>
                <a:r>
                  <a:rPr lang="en-US" dirty="0"/>
                  <a:t>:</a:t>
                </a:r>
                <a:endParaRPr lang="en-US" u="sng" dirty="0"/>
              </a:p>
              <a:p>
                <a:pPr marL="0" indent="0" algn="just">
                  <a:buNone/>
                </a:pPr>
                <a:r>
                  <a:rPr lang="en-US" dirty="0"/>
                  <a:t>•โดยปกติประชากรสองคนนั้นจะกระจายอยู่ทั่วไป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•ตัวอย่างทั้งสองมีความเป็นอิสระ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•อย่างน้อยหนึ่งตัวอย่างมีขนาดเล็ก </a:t>
                </a:r>
                <a:r>
                  <a:rPr lang="en-US" i="1" dirty="0"/>
                  <a:t>n</a:t>
                </a:r>
                <a:r>
                  <a:rPr lang="en-US" dirty="0"/>
                  <a:t> &lt;30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•ไม่ทราบค่าความแปรปรวนของประชากร 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ความแปรปรวนของประชากรทั้งสองมีค่าเท่ากัน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ค่าเบี่ยงเบนมาตรฐานตัวอย่างรวม: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83" t="-5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4F1C59-AE1F-4135-B69F-FFDA76C9C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360752"/>
              </p:ext>
            </p:extLst>
          </p:nvPr>
        </p:nvGraphicFramePr>
        <p:xfrm>
          <a:off x="5166967" y="4940270"/>
          <a:ext cx="4508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2" name="Equation" r:id="rId4" imgW="4508280" imgH="1130040" progId="Equation.DSMT4">
                  <p:embed/>
                </p:oleObj>
              </mc:Choice>
              <mc:Fallback>
                <p:oleObj name="Equation" r:id="rId4" imgW="4508280" imgH="1130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967" y="4940270"/>
                        <a:ext cx="4508500" cy="1130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463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4A87-C8F8-49CD-96FD-3EB77BCA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สถิติ t: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หากความแปรปรวนของประชากรทั้งสองไม่เท่ากันสถิติ t สามารถใช้โดยใช้ </a:t>
            </a:r>
            <a:r>
              <a:rPr lang="en-US" sz="2000" dirty="0">
                <a:hlinkClick r:id="rId3" tooltip="Welch–Satterthwaite equation"/>
              </a:rPr>
              <a:t>สมการ Welch – Satterthwaite</a:t>
            </a:r>
            <a:r>
              <a:rPr lang="en-US" sz="2000" dirty="0"/>
              <a:t> เพื่อประมาณระดับของเสรีภาพ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CB81463-3895-4B49-AFF1-8DD91FD8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745694C-446B-43AC-A414-C7559D540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18395"/>
              </p:ext>
            </p:extLst>
          </p:nvPr>
        </p:nvGraphicFramePr>
        <p:xfrm>
          <a:off x="3503613" y="1704975"/>
          <a:ext cx="59991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4" imgW="5994360" imgH="1574640" progId="Equation.DSMT4">
                  <p:embed/>
                </p:oleObj>
              </mc:Choice>
              <mc:Fallback>
                <p:oleObj name="Equation" r:id="rId4" imgW="5994360" imgH="1574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704975"/>
                        <a:ext cx="5999162" cy="1571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C174B27B-B40A-41E6-AA54-08C7EBF69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267A287-B258-42E9-86C9-2670289F5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49901"/>
              </p:ext>
            </p:extLst>
          </p:nvPr>
        </p:nvGraphicFramePr>
        <p:xfrm>
          <a:off x="3985093" y="4173479"/>
          <a:ext cx="464820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6" imgW="4647960" imgH="1955520" progId="Equation.DSMT4">
                  <p:embed/>
                </p:oleObj>
              </mc:Choice>
              <mc:Fallback>
                <p:oleObj name="Equation" r:id="rId6" imgW="4647960" imgH="1955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093" y="4173479"/>
                        <a:ext cx="4648200" cy="1951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772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 smtClean="0"/>
                  <a:t>บริษัทต้องการ</a:t>
                </a:r>
                <a:r>
                  <a:rPr lang="en-US" dirty="0" err="1"/>
                  <a:t>เปรียบเทียบประสิทธิภาพของทั้งสองวิธีการฝึกอบรม</a:t>
                </a:r>
                <a:r>
                  <a:rPr lang="en-US" dirty="0"/>
                  <a:t> A, B สำหรับพนักงานใหม่ ในการทำสิ่งนี้ผู้จัดการเลือกกลุ่มพนักงาน 15 คนที่ได้รับการว่าจ้างใหม่เพื่อฝึกอบรมโดยวิธี A และอีกกลุ่มหนึ่งที่มีพนักงานจ้างใหม่ 12 คนเพื่อฝึกอบรมตามวิธี B คะแนนการทดสอบของทั้งสองกลุ่มจะถูกบันทึกไว้และผลลัพธ์คือ: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</a:t>
                </a:r>
                <a:r>
                  <a:rPr lang="en-US" u="sng" dirty="0"/>
                  <a:t>Method A</a:t>
                </a:r>
                <a:r>
                  <a:rPr lang="en-US" dirty="0"/>
                  <a:t>		</a:t>
                </a:r>
                <a:r>
                  <a:rPr lang="en-US" u="sng" dirty="0"/>
                  <a:t>Method B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15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12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73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56.5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475</m:t>
                    </m:r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273</m:t>
                    </m:r>
                  </m:oMath>
                </a14:m>
                <a:r>
                  <a:rPr lang="en-US" dirty="0"/>
                  <a:t>				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83" t="-3258" r="-124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3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สมมติฐาน: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ค่าของสถิติการทดสอบ:	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ด้วย</a:t>
                </a:r>
                <a:r>
                  <a:rPr lang="en-US" dirty="0" smtClean="0"/>
                  <a:t> </a:t>
                </a:r>
                <a:r>
                  <a:rPr lang="en-US" dirty="0"/>
                  <a:t>𝛼=0.05 </a:t>
                </a:r>
                <a:r>
                  <a:rPr lang="en-US" dirty="0" err="1"/>
                  <a:t>กับ</a:t>
                </a:r>
                <a:r>
                  <a:rPr lang="en-US" dirty="0"/>
                  <a:t>  </a:t>
                </a:r>
                <a:r>
                  <a:rPr lang="en-US" dirty="0" err="1"/>
                  <a:t>ค่า</a:t>
                </a:r>
                <a:r>
                  <a:rPr lang="en-US" dirty="0" err="1" smtClean="0"/>
                  <a:t>วิกฤต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2.06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r>
                  <a:rPr lang="en-US" dirty="0" err="1" smtClean="0"/>
                  <a:t>ถูก</a:t>
                </a:r>
                <a:r>
                  <a:rPr lang="en-US" dirty="0" err="1"/>
                  <a:t>ปฏิเสธ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66" t="-4674" b="-3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A1C7B8D-5031-4645-A731-60575A102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65690"/>
              </p:ext>
            </p:extLst>
          </p:nvPr>
        </p:nvGraphicFramePr>
        <p:xfrm>
          <a:off x="2765425" y="1587500"/>
          <a:ext cx="2209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2" name="Equation" r:id="rId4" imgW="2209680" imgH="965160" progId="Equation.DSMT4">
                  <p:embed/>
                </p:oleObj>
              </mc:Choice>
              <mc:Fallback>
                <p:oleObj name="Equation" r:id="rId4" imgW="2209680" imgH="965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EFF785F-E451-4EEE-98A6-78DE43DAA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587500"/>
                        <a:ext cx="2209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B04EA78-657D-4C84-B6C0-DC7F5ADDA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78189"/>
              </p:ext>
            </p:extLst>
          </p:nvPr>
        </p:nvGraphicFramePr>
        <p:xfrm>
          <a:off x="3223867" y="3132189"/>
          <a:ext cx="839470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3" name="Equation" r:id="rId6" imgW="8394480" imgH="1600200" progId="Equation.DSMT4">
                  <p:embed/>
                </p:oleObj>
              </mc:Choice>
              <mc:Fallback>
                <p:oleObj name="Equation" r:id="rId6" imgW="8394480" imgH="1600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AEC54C4-07FD-44C2-8428-8CB85BB7F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67" y="3132189"/>
                        <a:ext cx="8394700" cy="159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655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กรณีตัวอย่างขนาดเล็ก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err="1"/>
                  <a:t>สูตรช่วงความเชื่อมั่นเพื่อประเมิน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err="1" smtClean="0"/>
                  <a:t>ด้วย</a:t>
                </a:r>
                <a:r>
                  <a:rPr lang="en-US" dirty="0" err="1"/>
                  <a:t>ตัวอย่างขนาด</a:t>
                </a:r>
                <a:r>
                  <a:rPr lang="en-US" dirty="0" err="1" smtClean="0"/>
                  <a:t>เล็ก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19CF5DE-1470-467F-BF27-9827586EC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EE2EE54-0FEA-4002-860D-4BA1C9692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29687"/>
              </p:ext>
            </p:extLst>
          </p:nvPr>
        </p:nvGraphicFramePr>
        <p:xfrm>
          <a:off x="2193925" y="3244850"/>
          <a:ext cx="73152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9" name="Equation" r:id="rId4" imgW="7315200" imgH="1130040" progId="Equation.DSMT4">
                  <p:embed/>
                </p:oleObj>
              </mc:Choice>
              <mc:Fallback>
                <p:oleObj name="Equation" r:id="rId4" imgW="7315200" imgH="1130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244850"/>
                        <a:ext cx="7315200" cy="11303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145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กรณีของสองประชากรที่เกี่ยวข้อง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4A87-C8F8-49CD-96FD-3EB77BCA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ตัวอย่าง</a:t>
            </a:r>
            <a:r>
              <a:rPr lang="th-TH" dirty="0" smtClean="0"/>
              <a:t>ไม่อิสระ</a:t>
            </a:r>
            <a:r>
              <a:rPr lang="th-TH" dirty="0" err="1" smtClean="0"/>
              <a:t>และตั</a:t>
            </a:r>
            <a:r>
              <a:rPr lang="en-US" dirty="0" err="1" smtClean="0"/>
              <a:t>วอย่างที่</a:t>
            </a:r>
            <a:r>
              <a:rPr lang="th-TH" dirty="0" smtClean="0"/>
              <a:t>จับคู่</a:t>
            </a:r>
            <a:r>
              <a:rPr lang="en-US" dirty="0" smtClean="0"/>
              <a:t>: </a:t>
            </a:r>
            <a:r>
              <a:rPr lang="en-US" dirty="0"/>
              <a:t>การทดสอบความแตกต่างของคู่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th-TH" dirty="0" smtClean="0"/>
              <a:t>	</a:t>
            </a:r>
            <a:r>
              <a:rPr lang="en-US" i="1" u="sng" dirty="0" err="1" smtClean="0"/>
              <a:t>ก่อน</a:t>
            </a:r>
            <a:r>
              <a:rPr lang="en-US" i="1" u="sng" dirty="0" err="1"/>
              <a:t>และหลังการวัด</a:t>
            </a:r>
            <a:r>
              <a:rPr lang="en-US" i="1" u="sng" dirty="0" err="1" smtClean="0"/>
              <a:t>ใน</a:t>
            </a:r>
            <a:r>
              <a:rPr lang="th-TH" i="1" u="sng" dirty="0" smtClean="0"/>
              <a:t>ข้อมูลไม่สัมพันธ์กัน</a:t>
            </a:r>
            <a:endParaRPr lang="en-US" i="1" u="sng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การออกแบบตัวอย่างที่จับคู่สามารถ</a:t>
            </a:r>
            <a:r>
              <a:rPr lang="en-US" dirty="0" err="1" smtClean="0"/>
              <a:t>เรียกว่า</a:t>
            </a:r>
            <a:r>
              <a:rPr lang="en-US" dirty="0" smtClean="0"/>
              <a:t> การ</a:t>
            </a:r>
            <a:r>
              <a:rPr lang="en-US" dirty="0"/>
              <a:t>ปิด</a:t>
            </a:r>
            <a:r>
              <a:rPr lang="en-US" dirty="0" smtClean="0"/>
              <a:t>กั้น</a:t>
            </a:r>
            <a:r>
              <a:rPr lang="th-TH" dirty="0" smtClean="0"/>
              <a:t>(</a:t>
            </a:r>
            <a:r>
              <a:rPr lang="en-US" dirty="0" smtClean="0"/>
              <a:t>blocking</a:t>
            </a:r>
            <a:r>
              <a:rPr lang="th-TH" dirty="0" smtClean="0"/>
              <a:t>)</a:t>
            </a:r>
            <a:endParaRPr lang="en-US" dirty="0"/>
          </a:p>
          <a:p>
            <a:pPr algn="just"/>
            <a:endParaRPr lang="en-US" dirty="0"/>
          </a:p>
          <a:p>
            <a:r>
              <a:rPr lang="en-US" dirty="0" err="1"/>
              <a:t>การออกแบบนี้มักจะนำไปสู่</a:t>
            </a:r>
            <a:r>
              <a:rPr lang="en-US" dirty="0" err="1" smtClean="0"/>
              <a:t>ข้อผิดพลาด</a:t>
            </a:r>
            <a:r>
              <a:rPr lang="en-US" dirty="0" smtClean="0"/>
              <a:t> </a:t>
            </a:r>
            <a:r>
              <a:rPr lang="en-US" dirty="0" err="1" smtClean="0"/>
              <a:t>ใน</a:t>
            </a:r>
            <a:r>
              <a:rPr lang="en-US" dirty="0" err="1"/>
              <a:t>การสุ่มตัวอย่างน้อยกว่าการออกแบบตัวอย่าง</a:t>
            </a:r>
            <a:r>
              <a:rPr lang="en-US" dirty="0" err="1" smtClean="0"/>
              <a:t>อิสระ</a:t>
            </a:r>
            <a:r>
              <a:rPr lang="en-US" dirty="0" smtClean="0"/>
              <a:t> </a:t>
            </a:r>
            <a:r>
              <a:rPr lang="en-US" dirty="0" err="1" smtClean="0"/>
              <a:t>เนื่องจาก</a:t>
            </a:r>
            <a:r>
              <a:rPr lang="en-US" dirty="0" err="1"/>
              <a:t>การเปลี่ยนแปลง</a:t>
            </a:r>
            <a:r>
              <a:rPr lang="en-US" dirty="0" err="1" smtClean="0"/>
              <a:t>ระ</a:t>
            </a:r>
            <a:r>
              <a:rPr lang="en-US" dirty="0" err="1" smtClean="0"/>
              <a:t>ห</a:t>
            </a:r>
            <a:r>
              <a:rPr lang="th-TH" dirty="0" smtClean="0"/>
              <a:t>ว่าง</a:t>
            </a:r>
            <a:r>
              <a:rPr lang="en-US" dirty="0" err="1" smtClean="0"/>
              <a:t>ตัวอย่าง</a:t>
            </a:r>
            <a:r>
              <a:rPr lang="en-US" dirty="0" err="1"/>
              <a:t>จะถูกกำจัดเป็นแหล่งที่มาของข้อผิดพลาดการสุ่ม</a:t>
            </a:r>
            <a:r>
              <a:rPr lang="en-US" dirty="0" err="1" smtClean="0"/>
              <a:t>ตัวอย่าง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u="sng" dirty="0"/>
                  <a:t>ขั้นตอนในการทดสอบสมมติฐาน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1. กำหนดสมมติฐาน: </a:t>
                </a:r>
                <a:r>
                  <a:rPr lang="en-US" dirty="0" err="1"/>
                  <a:t>ระบุ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 </a:t>
                </a:r>
                <a:r>
                  <a:rPr lang="en-US" dirty="0" err="1" smtClean="0"/>
                  <a:t>และ</a:t>
                </a:r>
                <a:r>
                  <a:rPr lang="th-TH" dirty="0" smtClean="0"/>
                  <a:t> สมมติฐานรอง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กำหนดการทดสอบทางสถิติและการแจกแจงตัวอย่างที่เหมาะสม</a:t>
                </a:r>
              </a:p>
              <a:p>
                <a:pPr marL="0" indent="0" algn="just">
                  <a:buNone/>
                </a:pPr>
                <a:r>
                  <a:rPr lang="en-US" dirty="0"/>
                  <a:t>3. ระบุอัตราความผิดพลาด Type I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buNone/>
                </a:pPr>
                <a:r>
                  <a:rPr lang="en-US" dirty="0"/>
                  <a:t>4. ระบุกฎการตัดสินใจ</a:t>
                </a:r>
              </a:p>
              <a:p>
                <a:pPr marL="0" indent="0" algn="just">
                  <a:buNone/>
                </a:pPr>
                <a:r>
                  <a:rPr lang="en-US" dirty="0"/>
                  <a:t>5. รวบรวมข้อมูลตัวอย่าง</a:t>
                </a:r>
              </a:p>
              <a:p>
                <a:pPr marL="0" indent="0" algn="just">
                  <a:buNone/>
                </a:pPr>
                <a:r>
                  <a:rPr lang="en-US" dirty="0"/>
                  <a:t>6. คำนวณค่าสถิติทดสอบ</a:t>
                </a:r>
              </a:p>
              <a:p>
                <a:pPr marL="0" indent="0" algn="just">
                  <a:buNone/>
                </a:pPr>
                <a:r>
                  <a:rPr lang="en-US" dirty="0"/>
                  <a:t>7. ระบุข้อสรุปทางสถิติ</a:t>
                </a:r>
              </a:p>
              <a:p>
                <a:pPr marL="0" indent="0" algn="just">
                  <a:buNone/>
                </a:pPr>
                <a:r>
                  <a:rPr lang="en-US" dirty="0"/>
                  <a:t>8. ตัดสินใจเรื่องการจัดการ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3824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98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กรณีของสองประชากรที่เกี่ยวข้อง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813" y="1712220"/>
                <a:ext cx="11229516" cy="4303509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endParaRPr lang="en-US" sz="9600" dirty="0"/>
              </a:p>
              <a:p>
                <a:pPr marL="0" indent="0" algn="just">
                  <a:buNone/>
                </a:pPr>
                <a:r>
                  <a:rPr lang="en-US" sz="9600" dirty="0" smtClean="0"/>
                  <a:t>• </a:t>
                </a:r>
                <a:r>
                  <a:rPr lang="en-US" sz="8000" dirty="0" err="1" smtClean="0"/>
                  <a:t>สูตร</a:t>
                </a:r>
                <a:r>
                  <a:rPr lang="en-US" sz="8000" dirty="0" smtClean="0"/>
                  <a:t> </a:t>
                </a:r>
                <a:r>
                  <a:rPr lang="en-US" sz="8000" dirty="0" smtClean="0"/>
                  <a:t>t</a:t>
                </a:r>
                <a:r>
                  <a:rPr lang="th-TH" sz="8000" dirty="0" smtClean="0"/>
                  <a:t> สำหรับข้อมูลที่สัมพันธ์กัน </a:t>
                </a:r>
                <a:r>
                  <a:rPr lang="en-US" sz="8000" dirty="0" smtClean="0"/>
                  <a:t> </a:t>
                </a:r>
                <a:r>
                  <a:rPr lang="en-US" sz="8000" dirty="0" smtClean="0"/>
                  <a:t>:</a:t>
                </a:r>
                <a:endParaRPr lang="en-US" sz="8000" dirty="0"/>
              </a:p>
              <a:p>
                <a:pPr marL="0" indent="0" algn="just">
                  <a:buNone/>
                </a:pPr>
                <a:endParaRPr lang="en-US" sz="8000" dirty="0"/>
              </a:p>
              <a:p>
                <a:pPr marL="0" indent="0" algn="just">
                  <a:buNone/>
                </a:pPr>
                <a:r>
                  <a:rPr lang="en-US" sz="8000" dirty="0"/>
                  <a:t> </a:t>
                </a:r>
              </a:p>
              <a:p>
                <a:pPr marL="0" indent="0" algn="just">
                  <a:buNone/>
                </a:pPr>
                <a:endParaRPr lang="en-US" sz="8000" dirty="0"/>
              </a:p>
              <a:p>
                <a:pPr marL="0" indent="0" algn="just">
                  <a:buNone/>
                </a:pPr>
                <a:r>
                  <a:rPr lang="en-US" sz="8000" dirty="0" err="1"/>
                  <a:t>ซึ่งใน</a:t>
                </a:r>
                <a:r>
                  <a:rPr lang="en-US" sz="8000" dirty="0" smtClean="0"/>
                  <a:t>,</a:t>
                </a:r>
                <a:endParaRPr lang="en-US" sz="8000" i="1" dirty="0" smtClean="0"/>
              </a:p>
              <a:p>
                <a:pPr marL="0" indent="0" algn="just">
                  <a:buNone/>
                </a:pPr>
                <a:r>
                  <a:rPr lang="en-US" sz="8000" i="1" dirty="0" smtClean="0"/>
                  <a:t>n</a:t>
                </a:r>
                <a:r>
                  <a:rPr lang="en-US" sz="8000" dirty="0"/>
                  <a:t>: จำนวนคู่</a:t>
                </a:r>
              </a:p>
              <a:p>
                <a:pPr marL="0" indent="0" algn="just">
                  <a:buNone/>
                </a:pPr>
                <a:r>
                  <a:rPr lang="en-US" sz="8000" i="1" dirty="0" smtClean="0"/>
                  <a:t>d</a:t>
                </a:r>
                <a:r>
                  <a:rPr lang="en-US" sz="8000" dirty="0"/>
                  <a:t>: ความแตกต่างตัวอย่างเป็นคู่</a:t>
                </a:r>
              </a:p>
              <a:p>
                <a:pPr marL="0" indent="0" algn="just">
                  <a:buNone/>
                </a:pPr>
                <a:r>
                  <a:rPr lang="en-US" sz="8000" i="1" dirty="0" smtClean="0"/>
                  <a:t>D</a:t>
                </a:r>
                <a:r>
                  <a:rPr lang="en-US" sz="8000" dirty="0"/>
                  <a:t>: หมายถึงความแตกต่างของประชากร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8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8000" dirty="0" smtClean="0"/>
                  <a:t>: </a:t>
                </a:r>
                <a:r>
                  <a:rPr lang="en-US" sz="8000" dirty="0"/>
                  <a:t>ค่าเบี่ยงเบนมาตรฐานของความแตกต่างตัวอย่าง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8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8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dirty="0" smtClean="0"/>
                  <a:t>: </a:t>
                </a:r>
                <a:r>
                  <a:rPr lang="en-US" sz="8000" dirty="0"/>
                  <a:t>หมายถึงความแตกต่างตัวอย่าง</a:t>
                </a:r>
              </a:p>
              <a:p>
                <a:pPr marL="0" indent="0" algn="just">
                  <a:buNone/>
                </a:pPr>
                <a:r>
                  <a:rPr lang="en-US" sz="8000" dirty="0"/>
                  <a:t>•ทดสอบสมมติฐานว่ามีเพียงตัวอย่างเดียวเท่านั้น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13" y="1712220"/>
                <a:ext cx="11229516" cy="4303509"/>
              </a:xfrm>
              <a:blipFill>
                <a:blip r:embed="rId3"/>
                <a:stretch>
                  <a:fillRect l="-1140" b="-1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DF42601-E8DB-4CE3-95E3-FC800972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ED8414B-170B-41DF-BE9B-DB12EE523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14901"/>
              </p:ext>
            </p:extLst>
          </p:nvPr>
        </p:nvGraphicFramePr>
        <p:xfrm>
          <a:off x="4259036" y="1696338"/>
          <a:ext cx="21637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0" name="Equation" r:id="rId4" imgW="2158920" imgH="1015920" progId="Equation.DSMT4">
                  <p:embed/>
                </p:oleObj>
              </mc:Choice>
              <mc:Fallback>
                <p:oleObj name="Equation" r:id="rId4" imgW="2158920" imgH="1015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036" y="1696338"/>
                        <a:ext cx="2163763" cy="1019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1DAA3998-AC6C-4617-8A46-23FA3ED24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08D84A1-D0CD-4453-99B2-81BA29F5D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67665"/>
              </p:ext>
            </p:extLst>
          </p:nvPr>
        </p:nvGraphicFramePr>
        <p:xfrm>
          <a:off x="1860654" y="3117352"/>
          <a:ext cx="9604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1" name="Equation" r:id="rId6" imgW="965160" imgH="965160" progId="Equation.DSMT4">
                  <p:embed/>
                </p:oleObj>
              </mc:Choice>
              <mc:Fallback>
                <p:oleObj name="Equation" r:id="rId6" imgW="96516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654" y="3117352"/>
                        <a:ext cx="96043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50B27BF3-F87D-4753-B7AE-0181B630B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E8AD7A4-EA6C-46EF-B472-0ABAD98E0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26420"/>
              </p:ext>
            </p:extLst>
          </p:nvPr>
        </p:nvGraphicFramePr>
        <p:xfrm>
          <a:off x="3140075" y="2635850"/>
          <a:ext cx="406876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2" name="Equation" r:id="rId8" imgW="4063680" imgH="1473120" progId="Equation.DSMT4">
                  <p:embed/>
                </p:oleObj>
              </mc:Choice>
              <mc:Fallback>
                <p:oleObj name="Equation" r:id="rId8" imgW="4063680" imgH="1473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2635850"/>
                        <a:ext cx="4068762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115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สองตัวอย่าง</a:t>
            </a:r>
            <a:br>
              <a:rPr lang="en-US" dirty="0"/>
            </a:br>
            <a:r>
              <a:rPr lang="en-US" dirty="0"/>
              <a:t>กรณีของสองประชากรที่เกี่ยวข้อง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4A87-C8F8-49CD-96FD-3EB77BCA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สูตรช่วงความเชื่อมั่นเพื่อประเมินความแตกต่างของประชากรที่เกี่ยวข้อง: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2ED5C12-5CF3-4766-BF94-78DCDC30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B4AA136-2DFF-48F1-990B-30D395C2A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78284"/>
              </p:ext>
            </p:extLst>
          </p:nvPr>
        </p:nvGraphicFramePr>
        <p:xfrm>
          <a:off x="4676972" y="3598223"/>
          <a:ext cx="19050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Equation" r:id="rId3" imgW="1904760" imgH="888840" progId="Equation.DSMT4">
                  <p:embed/>
                </p:oleObj>
              </mc:Choice>
              <mc:Fallback>
                <p:oleObj name="Equation" r:id="rId3" imgW="190476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972" y="3598223"/>
                        <a:ext cx="1905000" cy="884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675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การทดสอบสมมติฐานสำหรับสัดส่วนประชากร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สอง</a:t>
            </a:r>
            <a:r>
              <a:rPr lang="en-US" dirty="0" err="1"/>
              <a:t>ตัวอย่าง</a:t>
            </a:r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4A87-C8F8-49CD-96FD-3EB77BCA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u="sng" dirty="0"/>
              <a:t>การประยุกต์ใช้งาน</a:t>
            </a:r>
            <a:r>
              <a:rPr lang="en-US" u="sng" dirty="0"/>
              <a:t>: </a:t>
            </a:r>
          </a:p>
          <a:p>
            <a:pPr marL="0" indent="0" algn="just">
              <a:buNone/>
            </a:pPr>
            <a:endParaRPr lang="en-US" i="1" u="sng" dirty="0"/>
          </a:p>
          <a:p>
            <a:pPr marL="0" indent="0" algn="just">
              <a:buNone/>
            </a:pPr>
            <a:r>
              <a:rPr lang="en-US" dirty="0"/>
              <a:t>•เปรียบเทียบส่วนแบ่งการตลาดของ</a:t>
            </a:r>
            <a:r>
              <a:rPr lang="en-US" dirty="0" smtClean="0"/>
              <a:t>ผลิตภัณฑ์สำหรับ</a:t>
            </a:r>
            <a:r>
              <a:rPr lang="en-US" dirty="0"/>
              <a:t>ตลาดที่แตกต่างกันสองแห่ง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การเปรียบเทียบสัดส่วนของผลิตภัณฑ์ที่</a:t>
            </a:r>
            <a:r>
              <a:rPr lang="en-US" dirty="0" err="1" smtClean="0"/>
              <a:t>บกพร่อง</a:t>
            </a:r>
            <a:r>
              <a:rPr lang="en-US" dirty="0" smtClean="0"/>
              <a:t> </a:t>
            </a:r>
            <a:r>
              <a:rPr lang="en-US" dirty="0" err="1" smtClean="0"/>
              <a:t>จาก</a:t>
            </a:r>
            <a:r>
              <a:rPr lang="en-US" dirty="0" err="1"/>
              <a:t>ช่วงเวลาหนึ่งไปอีกช่วงเวลาหนึ่ง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การทดสอบสมมติฐานสำหรับสัดส่วนประชากร - สองตัวอย่าง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3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8600" u="sng" dirty="0"/>
                  <a:t>การกระจายตัวตัวอย่างของความแตกต่างในสัดส่วนตัวอย่าง</a:t>
                </a:r>
                <a:r>
                  <a:rPr lang="en-US" sz="8600" dirty="0"/>
                  <a:t>:</a:t>
                </a:r>
                <a:endParaRPr lang="en-US" sz="8600" u="sng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8600" dirty="0"/>
                  <a:t>•สำหรับตัวอย่างขนาดใหญ่: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8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8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8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8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8600" dirty="0"/>
                  <a:t>, </a:t>
                </a:r>
                <a:r>
                  <a:rPr lang="en-US" sz="8600" dirty="0" err="1" smtClean="0"/>
                  <a:t>ความ</a:t>
                </a:r>
                <a:r>
                  <a:rPr lang="en-US" sz="8600" dirty="0" err="1"/>
                  <a:t>แตกต่างของสัดส่วนตัวอย่างจะ</a:t>
                </a:r>
                <a:r>
                  <a:rPr lang="en-US" sz="8600" dirty="0" err="1" smtClean="0"/>
                  <a:t>กระจาย</a:t>
                </a:r>
                <a:r>
                  <a:rPr lang="en-US" sz="8600" dirty="0" smtClean="0"/>
                  <a:t>:</a:t>
                </a:r>
                <a:endParaRPr lang="en-US" sz="86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86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86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8600" u="sng" dirty="0" err="1"/>
                  <a:t>การประมาณค่าแบบช่วงของ</a:t>
                </a:r>
                <a:r>
                  <a:rPr lang="en-US" sz="8600" u="sn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6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 u="sng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600" i="1" u="sng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8600" i="1" u="sng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86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 i="1" u="sng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600" i="1" u="sng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8600" dirty="0" smtClean="0"/>
                  <a:t>:</a:t>
                </a:r>
                <a:endParaRPr lang="en-US" sz="8600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46" t="-2266" r="-18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7E271-0AA9-46C9-BEC3-CA6BC67B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F3AA66-DD98-4199-A5C3-B42AAEF62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73458"/>
              </p:ext>
            </p:extLst>
          </p:nvPr>
        </p:nvGraphicFramePr>
        <p:xfrm>
          <a:off x="1544644" y="3766373"/>
          <a:ext cx="4076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5" name="Equation" r:id="rId4" imgW="4076640" imgH="507960" progId="Equation.DSMT4">
                  <p:embed/>
                </p:oleObj>
              </mc:Choice>
              <mc:Fallback>
                <p:oleObj name="Equation" r:id="rId4" imgW="407664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44" y="3766373"/>
                        <a:ext cx="4076700" cy="5032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55692162-CEE3-4884-BD2D-231E0378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74F084C-8765-40A2-A69F-4B429FE9E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94386"/>
              </p:ext>
            </p:extLst>
          </p:nvPr>
        </p:nvGraphicFramePr>
        <p:xfrm>
          <a:off x="6457946" y="3506905"/>
          <a:ext cx="3136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6" name="Equation" r:id="rId6" imgW="3136680" imgH="1041120" progId="Equation.DSMT4">
                  <p:embed/>
                </p:oleObj>
              </mc:Choice>
              <mc:Fallback>
                <p:oleObj name="Equation" r:id="rId6" imgW="313668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46" y="3506905"/>
                        <a:ext cx="3136900" cy="1041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2B40EE7A-143A-470C-99BA-07FBBF1E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6FBFD6-CE83-4F29-98E1-AD071E156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58250"/>
              </p:ext>
            </p:extLst>
          </p:nvPr>
        </p:nvGraphicFramePr>
        <p:xfrm>
          <a:off x="1722434" y="5621723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7" name="Equation" r:id="rId8" imgW="3009600" imgH="609480" progId="Equation.DSMT4">
                  <p:embed/>
                </p:oleObj>
              </mc:Choice>
              <mc:Fallback>
                <p:oleObj name="Equation" r:id="rId8" imgW="300960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4" y="5621723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56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การทดสอบสมมติฐานสำหรับสัดส่วนประชากร - สองตัวอย่าง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err="1"/>
                  <a:t>ตัวประมาณค่าจุดของ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i="1" u="sng" dirty="0"/>
              </a:p>
              <a:p>
                <a:pPr marL="0" indent="0" algn="just">
                  <a:buNone/>
                </a:pPr>
                <a:r>
                  <a:rPr lang="en-US" u="sng" dirty="0" err="1" smtClean="0"/>
                  <a:t>สูตรZ</a:t>
                </a:r>
                <a:r>
                  <a:rPr lang="en-US" u="sng" dirty="0" smtClean="0"/>
                  <a:t> </a:t>
                </a:r>
                <a:r>
                  <a:rPr lang="en-US" u="sng" dirty="0" err="1" smtClean="0"/>
                  <a:t>สำหรับ</a:t>
                </a:r>
                <a:r>
                  <a:rPr lang="en-US" u="sng" dirty="0" err="1"/>
                  <a:t>ความแตกต่างในสองสัดส่วนประชากร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46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7E271-0AA9-46C9-BEC3-CA6BC67B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5692162-CEE3-4884-BD2D-231E0378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B40EE7A-143A-470C-99BA-07FBBF1E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10DAB3-69FC-4086-B1E6-705E5B38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B303F4A-174F-45B7-8712-82F2A42C1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85312"/>
              </p:ext>
            </p:extLst>
          </p:nvPr>
        </p:nvGraphicFramePr>
        <p:xfrm>
          <a:off x="4457822" y="2392261"/>
          <a:ext cx="30527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7" name="Equation" r:id="rId4" imgW="3047760" imgH="1041120" progId="Equation.DSMT4">
                  <p:embed/>
                </p:oleObj>
              </mc:Choice>
              <mc:Fallback>
                <p:oleObj name="Equation" r:id="rId4" imgW="304776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822" y="2392261"/>
                        <a:ext cx="3052762" cy="1041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>
            <a:extLst>
              <a:ext uri="{FF2B5EF4-FFF2-40B4-BE49-F238E27FC236}">
                <a16:creationId xmlns:a16="http://schemas.microsoft.com/office/drawing/2014/main" id="{44F6F0E3-A95F-4CA8-BD5B-D7DE0BCC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7A3FE1F-D344-4DC1-9057-C8532B500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24462"/>
              </p:ext>
            </p:extLst>
          </p:nvPr>
        </p:nvGraphicFramePr>
        <p:xfrm>
          <a:off x="4035547" y="4663787"/>
          <a:ext cx="347503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8" name="Equation" r:id="rId6" imgW="3479760" imgH="1523880" progId="Equation.DSMT4">
                  <p:embed/>
                </p:oleObj>
              </mc:Choice>
              <mc:Fallback>
                <p:oleObj name="Equation" r:id="rId6" imgW="3479760" imgH="1523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547" y="4663787"/>
                        <a:ext cx="3475037" cy="1530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613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การทดสอบสมมติฐานสำหรับสัดส่วนประชากร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สอง</a:t>
            </a:r>
            <a:r>
              <a:rPr lang="en-US" dirty="0" err="1"/>
              <a:t>ตัวอย่าง</a:t>
            </a:r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b="1" u="sng" dirty="0" smtClean="0"/>
                  <a:t>การทดสอบสมมติฐาน</a:t>
                </a:r>
              </a:p>
              <a:p>
                <a:pPr marL="0" indent="0">
                  <a:buNone/>
                </a:pPr>
                <a:r>
                  <a:rPr lang="en-US" dirty="0"/>
                  <a:t>•</a:t>
                </a:r>
                <a:r>
                  <a:rPr lang="en-US" dirty="0" err="1" smtClean="0"/>
                  <a:t>เนื่องจาก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ไม่</a:t>
                </a:r>
                <a:r>
                  <a:rPr lang="en-US" dirty="0" err="1"/>
                  <a:t>ทราบการประมาณ</a:t>
                </a:r>
                <a:r>
                  <a:rPr lang="en-US" dirty="0"/>
                  <a:t> </a:t>
                </a:r>
                <a:r>
                  <a:rPr lang="en-US" i="1" dirty="0"/>
                  <a:t>Z</a:t>
                </a:r>
                <a:r>
                  <a:rPr lang="en-US" dirty="0"/>
                  <a:t>-statistic </a:t>
                </a:r>
                <a:r>
                  <a:rPr lang="en-US" dirty="0" err="1" smtClean="0"/>
                  <a:t>ใช้</a:t>
                </a:r>
                <a:r>
                  <a:rPr lang="en-US" dirty="0" err="1"/>
                  <a:t>เฉพาะเมื่อทำการทดสอบ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คือ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ที่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46" t="-4391" b="-240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7E271-0AA9-46C9-BEC3-CA6BC67B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5692162-CEE3-4884-BD2D-231E0378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B40EE7A-143A-470C-99BA-07FBBF1E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10DAB3-69FC-4086-B1E6-705E5B38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4F6F0E3-A95F-4CA8-BD5B-D7DE0BCC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77F725B-B8B7-4520-AA69-EBE2E608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A30415-612E-42B1-8280-81460C56F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08006"/>
              </p:ext>
            </p:extLst>
          </p:nvPr>
        </p:nvGraphicFramePr>
        <p:xfrm>
          <a:off x="3502153" y="2935447"/>
          <a:ext cx="3475038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5" name="Equation" r:id="rId4" imgW="3479760" imgH="1638000" progId="Equation.DSMT4">
                  <p:embed/>
                </p:oleObj>
              </mc:Choice>
              <mc:Fallback>
                <p:oleObj name="Equation" r:id="rId4" imgW="3479760" imgH="163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153" y="2935447"/>
                        <a:ext cx="3475038" cy="163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394D8EBE-A5E2-460B-A88C-1C1B40AD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B9D3332-3088-4C4D-86C1-EC7398F86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58214"/>
              </p:ext>
            </p:extLst>
          </p:nvPr>
        </p:nvGraphicFramePr>
        <p:xfrm>
          <a:off x="2209474" y="4991100"/>
          <a:ext cx="3551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6" name="Equation" r:id="rId6" imgW="3555720" imgH="914400" progId="Equation.DSMT4">
                  <p:embed/>
                </p:oleObj>
              </mc:Choice>
              <mc:Fallback>
                <p:oleObj name="Equation" r:id="rId6" imgW="355572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474" y="4991100"/>
                        <a:ext cx="3551238" cy="920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8">
            <a:extLst>
              <a:ext uri="{FF2B5EF4-FFF2-40B4-BE49-F238E27FC236}">
                <a16:creationId xmlns:a16="http://schemas.microsoft.com/office/drawing/2014/main" id="{CCE2E37E-1785-4FBA-9FBA-D6988730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3EB6644-C282-4803-BA1E-AD0D6A55A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626230"/>
              </p:ext>
            </p:extLst>
          </p:nvPr>
        </p:nvGraphicFramePr>
        <p:xfrm>
          <a:off x="6433526" y="5225835"/>
          <a:ext cx="13382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7" name="Equation" r:id="rId8" imgW="1333440" imgH="457200" progId="Equation.DSMT4">
                  <p:embed/>
                </p:oleObj>
              </mc:Choice>
              <mc:Fallback>
                <p:oleObj name="Equation" r:id="rId8" imgW="133344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526" y="5225835"/>
                        <a:ext cx="1338263" cy="4619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168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การทดสอบสมมติฐานสำหรับสัดส่วนประชากร - สองตัวอย่าง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4A87-C8F8-49CD-96FD-3EB77BCA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u="sng" dirty="0"/>
              <a:t>ตัวอย่าง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กลุ่มนักวิจัยพยายามตรวจสอบว่ามีความแตกต่างในสัดส่วนของผู้บริโภคและสัดส่วนของ CEO ที่เชื่อว่าความกลัวที่จะถูกจับหรือตกงานนั้นเป็นอิทธิพลที่สำคัญของพฤติกรรมทางจริยธรรม ในการศึกษาของพวกเขาพบว่า 57% ของผู้บริโภคและ 50% </a:t>
            </a:r>
            <a:r>
              <a:rPr lang="en-US" dirty="0" err="1"/>
              <a:t>ของซีอีโอกล่าว</a:t>
            </a:r>
            <a:r>
              <a:rPr lang="en-US" dirty="0" err="1" smtClean="0"/>
              <a:t>ว่า</a:t>
            </a:r>
            <a:r>
              <a:rPr lang="en-US" dirty="0" smtClean="0"/>
              <a:t> การกลัวจะ</a:t>
            </a:r>
            <a:r>
              <a:rPr lang="en-US" dirty="0"/>
              <a:t>ถูกจับหรือตกงานเป็นอิทธิพลที่สำคัญต่อพฤติกรรมทางจริยธรรม ข้อมูลเหล่านี้ได้มาจากกลุ่มตัวอย่างของผู้บริโภค 755 คนและซีอีโอ 616 คน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มีหลักฐานเพียงพอหรือไม่ที่สัดส่วนของผู้บริโภคที่สูงกว่าผู้บริหารระดับสูงเชื่อว่าการกลัวที่จะถูกจับหรือตกงานเป็นอิทธิพล</a:t>
            </a:r>
            <a:r>
              <a:rPr lang="en-US" dirty="0" smtClean="0"/>
              <a:t>ที่</a:t>
            </a:r>
            <a:r>
              <a:rPr lang="th-TH" dirty="0" smtClean="0"/>
              <a:t>สำคัญ</a:t>
            </a:r>
            <a:r>
              <a:rPr lang="en-US" dirty="0" err="1" smtClean="0"/>
              <a:t>ของ</a:t>
            </a:r>
            <a:r>
              <a:rPr lang="en-US" dirty="0" err="1"/>
              <a:t>พฤติกรรมทางจริยธรรม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7E271-0AA9-46C9-BEC3-CA6BC67B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5692162-CEE3-4884-BD2D-231E0378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B40EE7A-143A-470C-99BA-07FBBF1E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10DAB3-69FC-4086-B1E6-705E5B38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4F6F0E3-A95F-4CA8-BD5B-D7DE0BCC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77F725B-B8B7-4520-AA69-EBE2E608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94D8EBE-A5E2-460B-A88C-1C1B40AD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CE2E37E-1785-4FBA-9FBA-D6988730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0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การทดสอบสมมติฐานสำหรับสัดส่วนประชากร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สอง</a:t>
            </a:r>
            <a:r>
              <a:rPr lang="en-US" dirty="0" err="1"/>
              <a:t>ตัวอย่าง</a:t>
            </a:r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สมมติฐาน: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ค่าของสถิติการทดสอบ:	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กับ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ค่า</a:t>
                </a:r>
                <a:r>
                  <a:rPr lang="en-US" dirty="0" err="1" smtClean="0"/>
                  <a:t>วิกฤต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r>
                  <a:rPr lang="en-US" dirty="0" err="1" smtClean="0"/>
                  <a:t>ถูก</a:t>
                </a:r>
                <a:r>
                  <a:rPr lang="en-US" dirty="0" err="1"/>
                  <a:t>ปฏิเสธ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7E271-0AA9-46C9-BEC3-CA6BC67B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5692162-CEE3-4884-BD2D-231E0378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B40EE7A-143A-470C-99BA-07FBBF1E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10DAB3-69FC-4086-B1E6-705E5B38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4F6F0E3-A95F-4CA8-BD5B-D7DE0BCC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77F725B-B8B7-4520-AA69-EBE2E608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94D8EBE-A5E2-460B-A88C-1C1B40AD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CE2E37E-1785-4FBA-9FBA-D6988730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4695124-0557-469B-ACC8-51C10C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FD9BC26-644F-4C0B-9F98-8B7758E60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675924"/>
              </p:ext>
            </p:extLst>
          </p:nvPr>
        </p:nvGraphicFramePr>
        <p:xfrm>
          <a:off x="2638425" y="1463675"/>
          <a:ext cx="1905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8" name="Equation" r:id="rId4" imgW="1904760" imgH="838080" progId="Equation.DSMT4">
                  <p:embed/>
                </p:oleObj>
              </mc:Choice>
              <mc:Fallback>
                <p:oleObj name="Equation" r:id="rId4" imgW="190476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1463675"/>
                        <a:ext cx="19050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D9720AFE-859F-48D1-9208-D921D27E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2CE6C9E-907C-4C7B-940F-CCBF42DB6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07611"/>
              </p:ext>
            </p:extLst>
          </p:nvPr>
        </p:nvGraphicFramePr>
        <p:xfrm>
          <a:off x="4705350" y="2254250"/>
          <a:ext cx="54308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9" name="Equation" r:id="rId6" imgW="5435280" imgH="799920" progId="Equation.DSMT4">
                  <p:embed/>
                </p:oleObj>
              </mc:Choice>
              <mc:Fallback>
                <p:oleObj name="Equation" r:id="rId6" imgW="5435280" imgH="799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254250"/>
                        <a:ext cx="5430838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BB7EE1D4-0834-463F-AA30-9E182F2B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7A44BA5-BCCD-4B21-BB5A-E379A423E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615539"/>
              </p:ext>
            </p:extLst>
          </p:nvPr>
        </p:nvGraphicFramePr>
        <p:xfrm>
          <a:off x="3729038" y="3198813"/>
          <a:ext cx="73834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0" name="Equation" r:id="rId8" imgW="7378560" imgH="1422360" progId="Equation.DSMT4">
                  <p:embed/>
                </p:oleObj>
              </mc:Choice>
              <mc:Fallback>
                <p:oleObj name="Equation" r:id="rId8" imgW="7378560" imgH="1422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3198813"/>
                        <a:ext cx="7383462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663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การทดสอบสมมติฐานสำหรับความแปรปรวนของประชากรสองคน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814" y="1693703"/>
                <a:ext cx="11229516" cy="4303509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8000" u="sng" dirty="0" smtClean="0"/>
                  <a:t>การสันนิษฐาน</a:t>
                </a:r>
                <a:r>
                  <a:rPr lang="en-US" sz="8000" dirty="0"/>
                  <a:t>: </a:t>
                </a:r>
              </a:p>
              <a:p>
                <a:pPr marL="0" indent="0" algn="just">
                  <a:buNone/>
                </a:pPr>
                <a:r>
                  <a:rPr lang="en-US" sz="8000" dirty="0"/>
                  <a:t>ประชากรสองกลุ่มจากตัวอย่างที่สุ่มจะถูกกระจายแบบสุ่ม</a:t>
                </a:r>
              </a:p>
              <a:p>
                <a:pPr marL="0" indent="0" algn="just">
                  <a:buNone/>
                </a:pPr>
                <a:endParaRPr lang="en-US" sz="5100" u="sng" dirty="0"/>
              </a:p>
              <a:p>
                <a:pPr marL="0" indent="0" algn="just">
                  <a:buNone/>
                </a:pPr>
                <a:r>
                  <a:rPr lang="en-US" sz="7400" u="sng" dirty="0"/>
                  <a:t>ทฤษฎีบท</a:t>
                </a:r>
                <a:r>
                  <a:rPr lang="en-US" sz="7400" dirty="0"/>
                  <a:t>:</a:t>
                </a:r>
                <a:endParaRPr lang="en-US" sz="7400" u="sng" dirty="0"/>
              </a:p>
              <a:p>
                <a:pPr marL="0" indent="0">
                  <a:buNone/>
                </a:pPr>
                <a:r>
                  <a:rPr lang="en-US" sz="7400" dirty="0"/>
                  <a:t>เมื่อไหร่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7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7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7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7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7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7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7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7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7400" dirty="0" smtClean="0"/>
                  <a:t> อัตราส่วน</a:t>
                </a:r>
                <a:r>
                  <a:rPr lang="en-US" sz="7400" dirty="0"/>
                  <a:t>ของทั้งสอง </a:t>
                </a:r>
              </a:p>
              <a:p>
                <a:pPr marL="0" indent="0" algn="just">
                  <a:buNone/>
                </a:pPr>
                <a:r>
                  <a:rPr lang="en-US" sz="7400" dirty="0" err="1"/>
                  <a:t>ผลต่าง</a:t>
                </a:r>
                <a:r>
                  <a:rPr lang="en-US" sz="7400" dirty="0" err="1" smtClean="0"/>
                  <a:t>ตัวอย่าง</a:t>
                </a:r>
                <a:r>
                  <a:rPr lang="en-US" sz="7400" dirty="0" smtClean="0"/>
                  <a:t>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7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7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7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7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7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7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7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7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7400" dirty="0"/>
                  <a:t> ดังต่อไปนี้</a:t>
                </a:r>
              </a:p>
              <a:p>
                <a:pPr marL="0" indent="0" algn="just">
                  <a:buNone/>
                </a:pPr>
                <a:r>
                  <a:rPr lang="en-US" sz="7400" i="1" dirty="0"/>
                  <a:t>F</a:t>
                </a:r>
                <a:r>
                  <a:rPr lang="en-US" sz="7400" dirty="0"/>
                  <a:t> การกระจาย (การกระจายของชาวประมง) </a:t>
                </a:r>
              </a:p>
              <a:p>
                <a:pPr marL="0" indent="0" algn="just">
                  <a:buNone/>
                </a:pPr>
                <a:r>
                  <a:rPr lang="en-US" sz="7400" dirty="0" err="1"/>
                  <a:t>ด้วยสององศา</a:t>
                </a:r>
                <a:r>
                  <a:rPr lang="en-US" sz="7400" dirty="0" err="1" smtClean="0"/>
                  <a:t>อิสระ</a:t>
                </a:r>
                <a:endParaRPr lang="en-US" sz="7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7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7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7400" dirty="0"/>
              </a:p>
              <a:p>
                <a:pPr marL="0" indent="0" algn="just">
                  <a:buNone/>
                </a:pPr>
                <a:endParaRPr lang="en-US" sz="5100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124A87-C8F8-49CD-96FD-3EB77BCA9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14" y="1693703"/>
                <a:ext cx="11229516" cy="4303509"/>
              </a:xfrm>
              <a:blipFill>
                <a:blip r:embed="rId3"/>
                <a:stretch>
                  <a:fillRect l="-1140" t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6D06FF0F-5094-47BD-B3C7-8EB6FF0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F9B27DD-0446-4F2E-B78F-0C5DA1AF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FFE9E-75B9-402F-AFAB-A0636D76F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7A91BF9-CB15-45C6-8FA9-D5CFB18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B82504-9EAA-41DB-A9A6-659E58BC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A7E271-0AA9-46C9-BEC3-CA6BC67B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5692162-CEE3-4884-BD2D-231E0378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B40EE7A-143A-470C-99BA-07FBBF1E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10DAB3-69FC-4086-B1E6-705E5B38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4F6F0E3-A95F-4CA8-BD5B-D7DE0BCC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77F725B-B8B7-4520-AA69-EBE2E608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94D8EBE-A5E2-460B-A88C-1C1B40AD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CE2E37E-1785-4FBA-9FBA-D6988730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B12DE46-D0CE-46A7-A962-966B2C6F2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65070"/>
              </p:ext>
            </p:extLst>
          </p:nvPr>
        </p:nvGraphicFramePr>
        <p:xfrm>
          <a:off x="6221413" y="2360789"/>
          <a:ext cx="4622800" cy="363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2" name="Visio" r:id="rId4" imgW="3458880" imgH="2725200" progId="Visio.Drawing.11">
                  <p:embed/>
                </p:oleObj>
              </mc:Choice>
              <mc:Fallback>
                <p:oleObj name="Visio" r:id="rId4" imgW="3458880" imgH="27252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2360789"/>
                        <a:ext cx="4622800" cy="3636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976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การทดสอบสมมติฐานสำหรับความแปรปรวนของประชากรสองคน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A190D1-9139-4D46-9183-D01C0CF62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7265"/>
              </p:ext>
            </p:extLst>
          </p:nvPr>
        </p:nvGraphicFramePr>
        <p:xfrm>
          <a:off x="3054198" y="1641140"/>
          <a:ext cx="6487368" cy="4450080"/>
        </p:xfrm>
        <a:graphic>
          <a:graphicData uri="http://schemas.openxmlformats.org/drawingml/2006/table">
            <a:tbl>
              <a:tblPr/>
              <a:tblGrid>
                <a:gridCol w="3243684">
                  <a:extLst>
                    <a:ext uri="{9D8B030D-6E8A-4147-A177-3AD203B41FA5}">
                      <a16:colId xmlns:a16="http://schemas.microsoft.com/office/drawing/2014/main" val="4029781522"/>
                    </a:ext>
                  </a:extLst>
                </a:gridCol>
                <a:gridCol w="3243684">
                  <a:extLst>
                    <a:ext uri="{9D8B030D-6E8A-4147-A177-3AD203B41FA5}">
                      <a16:colId xmlns:a16="http://schemas.microsoft.com/office/drawing/2014/main" val="3391360045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การทดสอบแบบด้านเดียว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การทดสอบแบบสองด้าน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04941"/>
                  </a:ext>
                </a:extLst>
              </a:tr>
              <a:tr h="139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สมมติฐาน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45287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สถิติทดสอบ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25151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เขตการปฏิเสธ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030535"/>
                  </a:ext>
                </a:extLst>
              </a:tr>
              <a:tr h="159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6810"/>
                  </a:ext>
                </a:extLst>
              </a:tr>
            </a:tbl>
          </a:graphicData>
        </a:graphic>
      </p:graphicFrame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BE874BD-1699-41FB-BD7A-F52FD301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871666"/>
              </p:ext>
            </p:extLst>
          </p:nvPr>
        </p:nvGraphicFramePr>
        <p:xfrm>
          <a:off x="3770313" y="2754307"/>
          <a:ext cx="20780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8" name="Equation" r:id="rId3" imgW="2082600" imgH="634680" progId="Equation.DSMT4">
                  <p:embed/>
                </p:oleObj>
              </mc:Choice>
              <mc:Fallback>
                <p:oleObj name="Equation" r:id="rId3" imgW="2082600" imgH="634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BE874BD-1699-41FB-BD7A-F52FD301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2754307"/>
                        <a:ext cx="207803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7F4C71B-A17F-48BC-A799-D87A3AAD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87852"/>
              </p:ext>
            </p:extLst>
          </p:nvPr>
        </p:nvGraphicFramePr>
        <p:xfrm>
          <a:off x="7531100" y="2754307"/>
          <a:ext cx="11001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9" name="Equation" r:id="rId5" imgW="1104840" imgH="634680" progId="Equation.DSMT4">
                  <p:embed/>
                </p:oleObj>
              </mc:Choice>
              <mc:Fallback>
                <p:oleObj name="Equation" r:id="rId5" imgW="1104840" imgH="634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7F4C71B-A17F-48BC-A799-D87A3AADA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2754307"/>
                        <a:ext cx="1100138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6CD258C-98C5-46A1-86D9-E7BD9BE9F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261791"/>
              </p:ext>
            </p:extLst>
          </p:nvPr>
        </p:nvGraphicFramePr>
        <p:xfrm>
          <a:off x="4203700" y="4027491"/>
          <a:ext cx="149066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0" name="Equation" r:id="rId7" imgW="1562040" imgH="583920" progId="Equation.DSMT4">
                  <p:embed/>
                </p:oleObj>
              </mc:Choice>
              <mc:Fallback>
                <p:oleObj name="Equation" r:id="rId7" imgW="1562040" imgH="5839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6CD258C-98C5-46A1-86D9-E7BD9BE9F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027491"/>
                        <a:ext cx="149066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C001E7-A757-4C75-BD12-2FB5E5F0D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21174"/>
              </p:ext>
            </p:extLst>
          </p:nvPr>
        </p:nvGraphicFramePr>
        <p:xfrm>
          <a:off x="7302856" y="4019554"/>
          <a:ext cx="34972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1" name="Equation" r:id="rId9" imgW="3670200" imgH="583920" progId="Equation.DSMT4">
                  <p:embed/>
                </p:oleObj>
              </mc:Choice>
              <mc:Fallback>
                <p:oleObj name="Equation" r:id="rId9" imgW="3670200" imgH="5839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DC001E7-A757-4C75-BD12-2FB5E5F0D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856" y="4019554"/>
                        <a:ext cx="34972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21CFFE-F253-44AF-B1BD-AE2D7849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98444"/>
              </p:ext>
            </p:extLst>
          </p:nvPr>
        </p:nvGraphicFramePr>
        <p:xfrm>
          <a:off x="3356914" y="5214800"/>
          <a:ext cx="25463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2" name="Equation" r:id="rId11" imgW="2539800" imgH="304560" progId="Equation.DSMT4">
                  <p:embed/>
                </p:oleObj>
              </mc:Choice>
              <mc:Fallback>
                <p:oleObj name="Equation" r:id="rId11" imgW="2539800" imgH="3045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21CFFE-F253-44AF-B1BD-AE2D78495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914" y="5214800"/>
                        <a:ext cx="254635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F846A2B-F851-4B78-8D37-41CB3486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17619"/>
              </p:ext>
            </p:extLst>
          </p:nvPr>
        </p:nvGraphicFramePr>
        <p:xfrm>
          <a:off x="6825354" y="5262400"/>
          <a:ext cx="2698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3" name="Equation" r:id="rId13" imgW="2692080" imgH="368280" progId="Equation.DSMT4">
                  <p:embed/>
                </p:oleObj>
              </mc:Choice>
              <mc:Fallback>
                <p:oleObj name="Equation" r:id="rId13" imgW="2692080" imgH="3682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F846A2B-F851-4B78-8D37-41CB34861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354" y="5262400"/>
                        <a:ext cx="26987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E29B5A-E8C0-4C71-96A7-7A1C59197EA6}"/>
              </a:ext>
            </a:extLst>
          </p:cNvPr>
          <p:cNvSpPr/>
          <p:nvPr/>
        </p:nvSpPr>
        <p:spPr>
          <a:xfrm>
            <a:off x="2697162" y="5678081"/>
            <a:ext cx="743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โปรดทราบว่าการทดสอบแบบสองด้านได้รับการแปลงเป็นแบบทดสอบแบบด้านเดียว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76523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n-US" b="1" u="sng" dirty="0" err="1" smtClean="0"/>
                  <a:t>สมมติฐาน</a:t>
                </a:r>
                <a:r>
                  <a:rPr lang="th-TH" b="1" u="sng" dirty="0" smtClean="0"/>
                  <a:t>หลัก</a:t>
                </a:r>
                <a:r>
                  <a:rPr lang="en-US" b="1" u="sng" dirty="0" err="1" smtClean="0"/>
                  <a:t>และ</a:t>
                </a:r>
                <a:r>
                  <a:rPr lang="th-TH" b="1" u="sng" dirty="0" smtClean="0"/>
                  <a:t>รอง</a:t>
                </a:r>
                <a:endParaRPr lang="en-US" b="1" u="sng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 </a:t>
                </a:r>
                <a:r>
                  <a:rPr lang="th-TH" dirty="0"/>
                  <a:t>สมมติฐานหลัก (</a:t>
                </a:r>
                <a:r>
                  <a:rPr lang="en-US" dirty="0"/>
                  <a:t>Null </a:t>
                </a:r>
                <a:r>
                  <a:rPr lang="en-US" dirty="0" smtClean="0"/>
                  <a:t>Hypothesis)</a:t>
                </a:r>
                <a:r>
                  <a:rPr lang="en-US" dirty="0" smtClean="0"/>
                  <a:t> </a:t>
                </a:r>
                <a:r>
                  <a:rPr lang="en-US" dirty="0" err="1"/>
                  <a:t>และ</a:t>
                </a:r>
                <a:r>
                  <a:rPr lang="en-US" dirty="0"/>
                  <a:t> </a:t>
                </a:r>
                <a:r>
                  <a:rPr lang="th-TH" dirty="0" smtClean="0"/>
                  <a:t>สมมติฐานรอง(</a:t>
                </a:r>
                <a:r>
                  <a:rPr lang="en-US" dirty="0" smtClean="0"/>
                  <a:t>Alternative</a:t>
                </a:r>
                <a:r>
                  <a:rPr lang="th-TH" dirty="0" smtClean="0"/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เป็นทางเลือกที่ไม่เกิดร่วมกัน หนึ่งในนั้นเท่านั้นที่สามารถเป็นจริง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สมมติฐาน</a:t>
                </a:r>
                <a:r>
                  <a:rPr lang="en-US" dirty="0" err="1" smtClean="0"/>
                  <a:t>ที่</a:t>
                </a:r>
                <a:r>
                  <a:rPr lang="th-TH" dirty="0" smtClean="0"/>
                  <a:t>หลักและรอง</a:t>
                </a:r>
                <a:r>
                  <a:rPr lang="en-US" dirty="0" err="1" smtClean="0"/>
                  <a:t>มี</a:t>
                </a:r>
                <a:r>
                  <a:rPr lang="en-US" dirty="0" err="1"/>
                  <a:t>ความครบถ้วนสมบูรณ์</a:t>
                </a:r>
                <a:r>
                  <a:rPr lang="en-US" dirty="0"/>
                  <a:t> </a:t>
                </a:r>
                <a:r>
                  <a:rPr lang="en-US" dirty="0" err="1" smtClean="0"/>
                  <a:t>จะ</a:t>
                </a:r>
                <a:r>
                  <a:rPr lang="en-US" dirty="0" err="1"/>
                  <a:t>กล่าวถึงความเป็นไปได้ทั้งหมด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สมมติฐาน</a:t>
                </a:r>
                <a:r>
                  <a:rPr lang="en-US" dirty="0"/>
                  <a:t> </a:t>
                </a:r>
                <a:r>
                  <a:rPr lang="th-TH" dirty="0" smtClean="0"/>
                  <a:t>หลัก</a:t>
                </a:r>
                <a:r>
                  <a:rPr lang="en-US" dirty="0" smtClean="0"/>
                  <a:t> </a:t>
                </a:r>
                <a:r>
                  <a:rPr lang="en-US" dirty="0" err="1"/>
                  <a:t>แสดงโดย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เป็น</a:t>
                </a:r>
                <a:r>
                  <a:rPr lang="en-US" dirty="0" err="1"/>
                  <a:t>สมมติฐานเบื้องต้นเกี่ยวกับพารามิเตอร์ประชากร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สมมติฐานของ</a:t>
                </a:r>
                <a:r>
                  <a:rPr lang="en-US" dirty="0"/>
                  <a:t> </a:t>
                </a:r>
                <a:r>
                  <a:rPr lang="th-TH" dirty="0" smtClean="0"/>
                  <a:t>หลัก</a:t>
                </a:r>
                <a:r>
                  <a:rPr lang="en-US" dirty="0" smtClean="0"/>
                  <a:t> </a:t>
                </a:r>
                <a:r>
                  <a:rPr lang="en-US" dirty="0"/>
                  <a:t>นั้นถือว่าเป็นจริง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</a:t>
                </a:r>
                <a:r>
                  <a:rPr lang="en-US" dirty="0" err="1"/>
                  <a:t>สมมติ</a:t>
                </a:r>
                <a:r>
                  <a:rPr lang="en-US" dirty="0" err="1" smtClean="0"/>
                  <a:t>ฐาน</a:t>
                </a:r>
                <a:r>
                  <a:rPr lang="th-TH" dirty="0" smtClean="0"/>
                  <a:t>รอง</a:t>
                </a:r>
                <a:r>
                  <a:rPr lang="en-US" dirty="0" err="1" smtClean="0"/>
                  <a:t>แสดง</a:t>
                </a:r>
                <a:r>
                  <a:rPr lang="en-US" dirty="0" err="1"/>
                  <a:t>โดย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ตรง</a:t>
                </a:r>
                <a:r>
                  <a:rPr lang="en-US" dirty="0" err="1"/>
                  <a:t>ข้ามกับที่ระบุไว้ใน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3683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44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การทดสอบสมมติฐานสำหรับความแปรปรวนของประชากรสองคน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A04C148-1AFA-4ECE-9759-B49D47BA4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การทดสอบแบบสองด้านสามารถดำเนินการได้โดยตรงซึ่งระบุไว้ว่า: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เขตการปฏิเสธสำหรับสถิติการทดสอบ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04C148-1AFA-4ECE-9759-B49D47BA4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77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2ECEEF43-FFF8-464C-A45E-27FE02EB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409044F-5BAB-4C1E-B1A1-824F447A7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136330"/>
              </p:ext>
            </p:extLst>
          </p:nvPr>
        </p:nvGraphicFramePr>
        <p:xfrm>
          <a:off x="4837044" y="2465417"/>
          <a:ext cx="23876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9" name="Equation" r:id="rId4" imgW="2387520" imgH="977760" progId="Equation.DSMT4">
                  <p:embed/>
                </p:oleObj>
              </mc:Choice>
              <mc:Fallback>
                <p:oleObj name="Equation" r:id="rId4" imgW="238752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044" y="2465417"/>
                        <a:ext cx="2387600" cy="9699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53099A22-A981-4121-B21F-0D19A98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6E8A065-0463-46E9-B44F-BF7085132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85305"/>
              </p:ext>
            </p:extLst>
          </p:nvPr>
        </p:nvGraphicFramePr>
        <p:xfrm>
          <a:off x="3470275" y="4694244"/>
          <a:ext cx="50355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0" name="Equation" r:id="rId6" imgW="5041800" imgH="622080" progId="Equation.DSMT4">
                  <p:embed/>
                </p:oleObj>
              </mc:Choice>
              <mc:Fallback>
                <p:oleObj name="Equation" r:id="rId6" imgW="5041800" imgH="622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4694244"/>
                        <a:ext cx="5035550" cy="622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85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ข้อผิดพลาด Type I และ Type II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A04C148-1AFA-4ECE-9759-B49D47BA4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Type </a:t>
                </a:r>
                <a:r>
                  <a:rPr lang="en-US" u="sng" dirty="0"/>
                  <a:t>I Error</a:t>
                </a:r>
                <a:r>
                  <a:rPr lang="en-US" dirty="0"/>
                  <a:t>:</a:t>
                </a:r>
                <a:endParaRPr lang="en-US" u="sng" dirty="0"/>
              </a:p>
              <a:p>
                <a:endParaRPr lang="en-US" dirty="0"/>
              </a:p>
              <a:p>
                <a:r>
                  <a:rPr lang="en-US" dirty="0" err="1"/>
                  <a:t>การปฏิเสธ</a:t>
                </a:r>
                <a:r>
                  <a:rPr lang="en-US" dirty="0" err="1" smtClean="0"/>
                  <a:t>สมมติฐาน</a:t>
                </a:r>
                <a:r>
                  <a:rPr lang="th-TH" dirty="0" smtClean="0"/>
                  <a:t>หลัก</a:t>
                </a:r>
                <a:r>
                  <a:rPr lang="en-US" dirty="0" err="1" smtClean="0"/>
                  <a:t>เปล่า</a:t>
                </a:r>
                <a:r>
                  <a:rPr lang="en-US" dirty="0" err="1"/>
                  <a:t>ที่แท้จริง</a:t>
                </a:r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ความน่าจะเป็นที่เกิดข้อผิดพลาด Type I </a:t>
                </a:r>
                <a:r>
                  <a:rPr lang="th-TH" dirty="0"/>
                  <a:t>เรียกว่า </a:t>
                </a:r>
                <a:r>
                  <a:rPr lang="th-TH" dirty="0" smtClean="0"/>
                  <a:t>𝛼 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ระดับ</a:t>
                </a:r>
                <a:r>
                  <a:rPr lang="th-TH" dirty="0" smtClean="0"/>
                  <a:t>นัย</a:t>
                </a:r>
                <a:r>
                  <a:rPr lang="en-US" dirty="0" err="1" smtClean="0"/>
                  <a:t>สำคัญ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 smtClean="0"/>
                  <a:t> </a:t>
                </a:r>
                <a:r>
                  <a:rPr lang="en-US" u="sng" dirty="0"/>
                  <a:t>Type </a:t>
                </a:r>
                <a:r>
                  <a:rPr lang="en-US" u="sng" dirty="0" smtClean="0"/>
                  <a:t>II Error</a:t>
                </a:r>
                <a:r>
                  <a:rPr lang="en-US" dirty="0" smtClean="0"/>
                  <a:t>:</a:t>
                </a:r>
                <a:endParaRPr lang="en-US" u="sng" dirty="0"/>
              </a:p>
              <a:p>
                <a:endParaRPr lang="en-US" dirty="0"/>
              </a:p>
              <a:p>
                <a:r>
                  <a:rPr lang="en-US" dirty="0"/>
                  <a:t>ไม่สามารถปฏิเสธสมมติฐานที่ผิดพลาดได้</a:t>
                </a:r>
              </a:p>
              <a:p>
                <a:r>
                  <a:rPr lang="en-US" dirty="0"/>
                  <a:t>ความน่าจะเป็นที่เกิดข้อผิดพลาด Type </a:t>
                </a:r>
                <a:r>
                  <a:rPr lang="en-US" dirty="0" smtClean="0"/>
                  <a:t>II </a:t>
                </a:r>
                <a:r>
                  <a:rPr lang="th-TH" dirty="0" smtClean="0"/>
                  <a:t>ถูกเรียกว่า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h-TH" dirty="0" smtClean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1-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: พลังของการ</a:t>
                </a:r>
                <a:r>
                  <a:rPr lang="en-US" dirty="0" smtClean="0"/>
                  <a:t>ทดสอบ</a:t>
                </a:r>
                <a:r>
                  <a:rPr lang="th-TH" dirty="0" smtClean="0"/>
                  <a:t> </a:t>
                </a:r>
                <a:r>
                  <a:rPr lang="en-US" dirty="0" smtClean="0"/>
                  <a:t>(P</a:t>
                </a:r>
                <a:r>
                  <a:rPr lang="en-US" dirty="0" smtClean="0"/>
                  <a:t>ower </a:t>
                </a:r>
                <a:r>
                  <a:rPr lang="en-US" dirty="0"/>
                  <a:t>of the </a:t>
                </a:r>
                <a:r>
                  <a:rPr lang="en-US" dirty="0" smtClean="0"/>
                  <a:t>Test)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A04C148-1AFA-4ECE-9759-B49D47BA4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2ECEEF43-FFF8-464C-A45E-27FE02EB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3099A22-A981-4121-B21F-0D19A98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7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ข้อผิดพลาด Type I และ Type II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BA59A8-C421-4659-9699-6654053D87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9654011"/>
                  </p:ext>
                </p:extLst>
              </p:nvPr>
            </p:nvGraphicFramePr>
            <p:xfrm>
              <a:off x="2857500" y="3407573"/>
              <a:ext cx="7329488" cy="2133600"/>
            </p:xfrm>
            <a:graphic>
              <a:graphicData uri="http://schemas.openxmlformats.org/drawingml/2006/table">
                <a:tbl>
                  <a:tblPr>
                    <a:tableStyleId>{00000000-0000-0000-0000-000000000000}</a:tableStyleId>
                  </a:tblPr>
                  <a:tblGrid>
                    <a:gridCol w="3070764">
                      <a:extLst>
                        <a:ext uri="{9D8B030D-6E8A-4147-A177-3AD203B41FA5}">
                          <a16:colId xmlns:a16="http://schemas.microsoft.com/office/drawing/2014/main" val="3106929968"/>
                        </a:ext>
                      </a:extLst>
                    </a:gridCol>
                    <a:gridCol w="2129362">
                      <a:extLst>
                        <a:ext uri="{9D8B030D-6E8A-4147-A177-3AD203B41FA5}">
                          <a16:colId xmlns:a16="http://schemas.microsoft.com/office/drawing/2014/main" val="3878647410"/>
                        </a:ext>
                      </a:extLst>
                    </a:gridCol>
                    <a:gridCol w="2129362">
                      <a:extLst>
                        <a:ext uri="{9D8B030D-6E8A-4147-A177-3AD203B41FA5}">
                          <a16:colId xmlns:a16="http://schemas.microsoft.com/office/drawing/2014/main" val="1520822202"/>
                        </a:ext>
                      </a:extLst>
                    </a:gridCol>
                  </a:tblGrid>
                  <a:tr h="26774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r>
                            <a:rPr lang="en-US" sz="2800" dirty="0" smtClean="0">
                              <a:effectLst/>
                            </a:rPr>
                            <a:t>True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r>
                            <a:rPr lang="en-US" sz="2800" dirty="0" smtClean="0">
                              <a:effectLst/>
                            </a:rPr>
                            <a:t>False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66088436"/>
                      </a:ext>
                    </a:extLst>
                  </a:tr>
                  <a:tr h="5354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ไม่สามารถปฏิเสธ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r>
                            <a:rPr lang="en-US" sz="2800" dirty="0" err="1" smtClean="0">
                              <a:effectLst/>
                            </a:rPr>
                            <a:t>ได้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การตัดสินใจที่ถูกต้อง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Type II</a:t>
                          </a:r>
                          <a:r>
                            <a:rPr lang="en-US" sz="2800" baseline="0" dirty="0" smtClean="0">
                              <a:effectLst/>
                            </a:rPr>
                            <a:t> Error</a:t>
                          </a:r>
                          <a:r>
                            <a:rPr lang="en-US" sz="280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)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1886807"/>
                      </a:ext>
                    </a:extLst>
                  </a:tr>
                  <a:tr h="5354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ปฏิเสธ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Type </a:t>
                          </a:r>
                          <a:r>
                            <a:rPr lang="en-US" sz="2800" dirty="0">
                              <a:effectLst/>
                            </a:rPr>
                            <a:t>I Error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)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การตัดสินใจที่ถูกต้อง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367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BA59A8-C421-4659-9699-6654053D87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9654011"/>
                  </p:ext>
                </p:extLst>
              </p:nvPr>
            </p:nvGraphicFramePr>
            <p:xfrm>
              <a:off x="2857500" y="3407573"/>
              <a:ext cx="7329488" cy="2133600"/>
            </p:xfrm>
            <a:graphic>
              <a:graphicData uri="http://schemas.openxmlformats.org/drawingml/2006/table">
                <a:tbl>
                  <a:tblPr>
                    <a:tableStyleId>{00000000-0000-0000-0000-000000000000}</a:tableStyleId>
                  </a:tblPr>
                  <a:tblGrid>
                    <a:gridCol w="3070764">
                      <a:extLst>
                        <a:ext uri="{9D8B030D-6E8A-4147-A177-3AD203B41FA5}">
                          <a16:colId xmlns:a16="http://schemas.microsoft.com/office/drawing/2014/main" val="3106929968"/>
                        </a:ext>
                      </a:extLst>
                    </a:gridCol>
                    <a:gridCol w="2129362">
                      <a:extLst>
                        <a:ext uri="{9D8B030D-6E8A-4147-A177-3AD203B41FA5}">
                          <a16:colId xmlns:a16="http://schemas.microsoft.com/office/drawing/2014/main" val="3878647410"/>
                        </a:ext>
                      </a:extLst>
                    </a:gridCol>
                    <a:gridCol w="2129362">
                      <a:extLst>
                        <a:ext uri="{9D8B030D-6E8A-4147-A177-3AD203B41FA5}">
                          <a16:colId xmlns:a16="http://schemas.microsoft.com/office/drawing/2014/main" val="15208222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r>
                            <a:rPr lang="en-US" sz="2800" dirty="0" smtClean="0">
                              <a:effectLst/>
                            </a:rPr>
                            <a:t>True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r>
                            <a:rPr lang="en-US" sz="2800" dirty="0" smtClean="0">
                              <a:effectLst/>
                            </a:rPr>
                            <a:t>False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66088436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ไม่สามารถปฏิเสธ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r>
                            <a:rPr lang="en-US" sz="2800" dirty="0" err="1" smtClean="0">
                              <a:effectLst/>
                            </a:rPr>
                            <a:t>ได้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การตัดสินใจที่ถูกต้อง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4286" t="-65248" r="-571" b="-12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1886807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</a:rPr>
                            <a:t>ปฏิเสธ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th-TH" sz="2800" dirty="0" smtClean="0">
                              <a:effectLst/>
                            </a:rPr>
                            <a:t>หลัก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44286" t="-166429" r="-100571" b="-2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การตัดสินใจที่ถูกต้อง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367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2ECEEF43-FFF8-464C-A45E-27FE02EB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3099A22-A981-4121-B21F-0D19A98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9CB3B-D32E-4FBE-9FAF-00DD72C5CF49}"/>
              </a:ext>
            </a:extLst>
          </p:cNvPr>
          <p:cNvSpPr/>
          <p:nvPr/>
        </p:nvSpPr>
        <p:spPr>
          <a:xfrm>
            <a:off x="3869634" y="2049837"/>
            <a:ext cx="5272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ตารางการตัดสินใจ </a:t>
            </a:r>
          </a:p>
          <a:p>
            <a:pPr algn="ctr"/>
            <a:r>
              <a:rPr lang="en-US" sz="2800" b="1" u="sng" dirty="0"/>
              <a:t>สำหรับการทดสอบสมมติฐาน</a:t>
            </a:r>
          </a:p>
        </p:txBody>
      </p:sp>
    </p:spTree>
    <p:extLst>
      <p:ext uri="{BB962C8B-B14F-4D97-AF65-F5344CB8AC3E}">
        <p14:creationId xmlns:p14="http://schemas.microsoft.com/office/powerpoint/2010/main" val="639650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ข้อผิดพลาด Type I และ Type II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ECEEF43-FFF8-464C-A45E-27FE02EB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3099A22-A981-4121-B21F-0D19A98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1C2012-737B-4B65-8899-F530F2CE0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การกำหนด</a:t>
                </a:r>
                <a:r>
                  <a:rPr lang="en-US" u="sng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error</m:t>
                    </m:r>
                  </m:oMath>
                </a14:m>
                <a:r>
                  <a:rPr lang="en-US" u="sng" dirty="0"/>
                  <a:t> 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พิจารณาการทดสอบ: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สมมติว่า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สังเกต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มักจะสูงมาก ดังนั้นเรา</a:t>
                </a:r>
              </a:p>
              <a:p>
                <a:pPr marL="0" indent="0">
                  <a:buNone/>
                </a:pPr>
                <a:r>
                  <a:rPr lang="en-US" dirty="0"/>
                  <a:t>ไม่ควรพูดว่าเรา“ ยอมรับ”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err="1" smtClean="0"/>
                  <a:t>เมื่อ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เราไม่สามารถปฏิเสธได้!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1C2012-737B-4B65-8899-F530F2CE0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46" t="-4391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2EFC4269-D759-4E17-B1A2-D6EC0C3C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79F9C5-790C-4984-8E7C-8ABB3419C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41224"/>
              </p:ext>
            </p:extLst>
          </p:nvPr>
        </p:nvGraphicFramePr>
        <p:xfrm>
          <a:off x="7486655" y="1565503"/>
          <a:ext cx="3900487" cy="470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name="Equation" r:id="rId4" imgW="3098800" imgH="3733800" progId="Equation.DSMT4">
                  <p:embed/>
                </p:oleObj>
              </mc:Choice>
              <mc:Fallback>
                <p:oleObj name="Equation" r:id="rId4" imgW="3098800" imgH="373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5" y="1565503"/>
                        <a:ext cx="3900487" cy="4704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234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สังเกตระดับนัยสำคัญ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FFE94F9-C23E-4695-B001-87AAE398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313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7C97EC8-0575-493B-BE57-9E0CAE71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3204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684B419-3F4D-498D-8191-39A788E4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58FC46-1A81-4EEF-932A-AB71B7C6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1D58C92-5C95-4147-A99F-9979C891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34" y="5374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1541F35-B006-427C-8D9A-F57FE13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57" y="5279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78164E8-FB57-4C59-A799-ABF71359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8425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259DBC05-15E6-40F5-A8D6-29598B57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17" y="566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FC54F-E0FD-46B0-835A-5B22175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93" y="53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A9F2E-EE33-4B06-8D23-7090CE8D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856" y="531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ECEEF43-FFF8-464C-A45E-27FE02EB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3099A22-A981-4121-B21F-0D19A98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1C2012-737B-4B65-8899-F530F2CE0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err="1" smtClean="0"/>
                  <a:t>ระดับ</a:t>
                </a:r>
                <a:r>
                  <a:rPr lang="en-US" dirty="0" err="1"/>
                  <a:t>นัยสำคัญที่สังเกตได้มีความสำคัญมาก</a:t>
                </a:r>
                <a:r>
                  <a:rPr lang="en-US" dirty="0"/>
                  <a:t> </a:t>
                </a:r>
                <a:r>
                  <a:rPr lang="en-US" dirty="0" err="1"/>
                  <a:t>มันจะช่วยในการเลือกค่าที่เหมาะสม</a:t>
                </a:r>
                <a:r>
                  <a:rPr lang="en-US" dirty="0" err="1" smtClean="0"/>
                  <a:t>ของ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มักจะถูก</a:t>
                </a:r>
                <a:r>
                  <a:rPr lang="en-US" dirty="0"/>
                  <a:t>เลือกในช่วง [0.01, 0.1] </a:t>
                </a:r>
                <a:r>
                  <a:rPr lang="en-US" dirty="0" err="1"/>
                  <a:t>ดังนั้น</a:t>
                </a:r>
                <a:r>
                  <a:rPr lang="en-US" dirty="0" err="1" smtClean="0"/>
                  <a:t>หาก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p-</a:t>
                </a:r>
                <a:r>
                  <a:rPr lang="en-US" dirty="0" smtClean="0"/>
                  <a:t>value </a:t>
                </a:r>
                <a:r>
                  <a:rPr lang="en-US" dirty="0" err="1" smtClean="0"/>
                  <a:t>น้อย</a:t>
                </a:r>
                <a:r>
                  <a:rPr lang="en-US" dirty="0" err="1"/>
                  <a:t>กว่า</a:t>
                </a:r>
                <a:r>
                  <a:rPr lang="en-US" dirty="0"/>
                  <a:t> 0.01 การตัดสินใจ“ </a:t>
                </a:r>
                <a:r>
                  <a:rPr lang="en-US" dirty="0" err="1" smtClean="0"/>
                  <a:t>ปฏิเสธ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” </a:t>
                </a:r>
                <a:r>
                  <a:rPr lang="en-US" dirty="0" err="1"/>
                  <a:t>เป็นการตัดสินใจที่แข็งแกร่งมาก</a:t>
                </a:r>
                <a:r>
                  <a:rPr lang="en-US" dirty="0"/>
                  <a:t> </a:t>
                </a:r>
                <a:r>
                  <a:rPr lang="en-US" dirty="0" err="1" smtClean="0"/>
                  <a:t>นอกจากนี้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ถ้า</a:t>
                </a:r>
                <a:r>
                  <a:rPr lang="en-US" i="1" dirty="0" err="1" smtClean="0"/>
                  <a:t>p-</a:t>
                </a:r>
                <a:r>
                  <a:rPr lang="en-US" dirty="0" err="1" smtClean="0"/>
                  <a:t>valueมากกว่า</a:t>
                </a:r>
                <a:r>
                  <a:rPr lang="en-US" dirty="0" smtClean="0"/>
                  <a:t> </a:t>
                </a:r>
                <a:r>
                  <a:rPr lang="en-US" dirty="0"/>
                  <a:t>0.1 การตัดสินใจ“ </a:t>
                </a:r>
                <a:r>
                  <a:rPr lang="en-US" dirty="0" err="1"/>
                  <a:t>ไม่</a:t>
                </a:r>
                <a:r>
                  <a:rPr lang="en-US" dirty="0" err="1" smtClean="0"/>
                  <a:t>ปฏิเสธ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” </a:t>
                </a:r>
                <a:r>
                  <a:rPr lang="en-US" dirty="0" err="1"/>
                  <a:t>เป็นการตัดสินใจ</a:t>
                </a:r>
                <a:r>
                  <a:rPr lang="en-US" dirty="0" err="1" smtClean="0"/>
                  <a:t>ที่</a:t>
                </a:r>
                <a:r>
                  <a:rPr lang="th-TH" dirty="0" smtClean="0"/>
                  <a:t>ถูกต้อง</a:t>
                </a:r>
                <a:r>
                  <a:rPr lang="en-US" dirty="0" err="1" smtClean="0"/>
                  <a:t>มาก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1C2012-737B-4B65-8899-F530F2CE0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2EFC4269-D759-4E17-B1A2-D6EC0C3C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/>
              <a:t>ตัวอย่าง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 err="1" smtClean="0"/>
              <a:t>บริษัทน้ำอัดลม</a:t>
            </a:r>
            <a:r>
              <a:rPr lang="th-TH" dirty="0" smtClean="0"/>
              <a:t>เติมน้ำโคล่า</a:t>
            </a:r>
            <a:r>
              <a:rPr lang="en-US" dirty="0" smtClean="0"/>
              <a:t>12 </a:t>
            </a:r>
            <a:r>
              <a:rPr lang="en-US" dirty="0" err="1" smtClean="0"/>
              <a:t>ออนซ์</a:t>
            </a:r>
            <a:r>
              <a:rPr lang="th-TH" dirty="0" smtClean="0"/>
              <a:t> ใน</a:t>
            </a:r>
            <a:r>
              <a:rPr lang="en-US" dirty="0" err="1" smtClean="0"/>
              <a:t>กระป๋อง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บริษัทหวัง</a:t>
            </a:r>
            <a:r>
              <a:rPr lang="en-US" dirty="0" err="1"/>
              <a:t>ว่ากระป๋องโดยเฉลี่ย</a:t>
            </a:r>
            <a:r>
              <a:rPr lang="en-US" dirty="0"/>
              <a:t> 12 ออนซ์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178751-313F-4E1C-A9FF-EE2BFF41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2F8BC9-39B9-4259-BC2A-365FD4656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49886"/>
              </p:ext>
            </p:extLst>
          </p:nvPr>
        </p:nvGraphicFramePr>
        <p:xfrm>
          <a:off x="2675971" y="3889903"/>
          <a:ext cx="16049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6" name="Equation" r:id="rId3" imgW="1600200" imgH="965160" progId="Equation.DSMT4">
                  <p:embed/>
                </p:oleObj>
              </mc:Choice>
              <mc:Fallback>
                <p:oleObj name="Equation" r:id="rId3" imgW="16002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971" y="3889903"/>
                        <a:ext cx="1604963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9F57F7C-9462-4573-9A61-FBCED9063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6890"/>
              </p:ext>
            </p:extLst>
          </p:nvPr>
        </p:nvGraphicFramePr>
        <p:xfrm>
          <a:off x="5809387" y="3362739"/>
          <a:ext cx="4434544" cy="261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7" name="Visio" r:id="rId5" imgW="6320520" imgH="3915000" progId="Visio.Drawing.11">
                  <p:embed/>
                </p:oleObj>
              </mc:Choice>
              <mc:Fallback>
                <p:oleObj name="Visio" r:id="rId5" imgW="6320520" imgH="39150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387" y="3362739"/>
                        <a:ext cx="4434544" cy="2615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02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การทดสอบแบบสองด้าน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6C9C6-2693-4A61-8255-1236FF171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048D10-C254-4922-A9B1-E944F9EF5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15628"/>
              </p:ext>
            </p:extLst>
          </p:nvPr>
        </p:nvGraphicFramePr>
        <p:xfrm>
          <a:off x="2187575" y="3119438"/>
          <a:ext cx="16129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3" imgW="1612800" imgH="965160" progId="Equation.DSMT4">
                  <p:embed/>
                </p:oleObj>
              </mc:Choice>
              <mc:Fallback>
                <p:oleObj name="Equation" r:id="rId3" imgW="16128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3119438"/>
                        <a:ext cx="161290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0D2CC0-9878-49A3-A2E0-DFBA517F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43525"/>
              </p:ext>
            </p:extLst>
          </p:nvPr>
        </p:nvGraphicFramePr>
        <p:xfrm>
          <a:off x="5015672" y="2617654"/>
          <a:ext cx="5175250" cy="320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Visio" r:id="rId5" imgW="6320520" imgH="3915000" progId="Visio.Drawing.11">
                  <p:embed/>
                </p:oleObj>
              </mc:Choice>
              <mc:Fallback>
                <p:oleObj name="Visio" r:id="rId5" imgW="6320520" imgH="39150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672" y="2617654"/>
                        <a:ext cx="5175250" cy="3205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32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การทดสอบแบบด้านเดียว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4C65A0-EEB9-468E-8832-9EEAB8DB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315B9B-E3B3-4B57-8783-CC167A8A2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72836"/>
              </p:ext>
            </p:extLst>
          </p:nvPr>
        </p:nvGraphicFramePr>
        <p:xfrm>
          <a:off x="2731740" y="2428875"/>
          <a:ext cx="160496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5" name="Equation" r:id="rId3" imgW="1600200" imgH="965160" progId="Equation.DSMT4">
                  <p:embed/>
                </p:oleObj>
              </mc:Choice>
              <mc:Fallback>
                <p:oleObj name="Equation" r:id="rId3" imgW="16002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740" y="2428875"/>
                        <a:ext cx="1604963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BD77A2F-0A31-43D4-8860-7E755CF7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3FBC76C-331E-4742-9D19-076EF728E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68543"/>
              </p:ext>
            </p:extLst>
          </p:nvPr>
        </p:nvGraphicFramePr>
        <p:xfrm>
          <a:off x="7794625" y="2428875"/>
          <a:ext cx="16065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6" name="Equation" r:id="rId5" imgW="1600200" imgH="965160" progId="Equation.DSMT4">
                  <p:embed/>
                </p:oleObj>
              </mc:Choice>
              <mc:Fallback>
                <p:oleObj name="Equation" r:id="rId5" imgW="160020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2428875"/>
                        <a:ext cx="16065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05653A9-D7B3-4B7B-A528-FE630D464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75491"/>
              </p:ext>
            </p:extLst>
          </p:nvPr>
        </p:nvGraphicFramePr>
        <p:xfrm>
          <a:off x="1682336" y="3650698"/>
          <a:ext cx="3818491" cy="239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7" name="Visio" r:id="rId7" imgW="6255720" imgH="3915000" progId="Visio.Drawing.11">
                  <p:embed/>
                </p:oleObj>
              </mc:Choice>
              <mc:Fallback>
                <p:oleObj name="Visio" r:id="rId7" imgW="6255720" imgH="39150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336" y="3650698"/>
                        <a:ext cx="3818491" cy="2390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A31162-4975-4369-981A-99995DEE3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62550"/>
              </p:ext>
            </p:extLst>
          </p:nvPr>
        </p:nvGraphicFramePr>
        <p:xfrm>
          <a:off x="6748808" y="3639584"/>
          <a:ext cx="3815178" cy="240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8" name="Visio" r:id="rId9" imgW="6214680" imgH="3915000" progId="Visio.Drawing.11">
                  <p:embed/>
                </p:oleObj>
              </mc:Choice>
              <mc:Fallback>
                <p:oleObj name="Visio" r:id="rId9" imgW="6214680" imgH="39150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808" y="3639584"/>
                        <a:ext cx="3815178" cy="2402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46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การทดสอบสมมติฐานสำหรับค่าเฉลี่ย - ตัวอย่างเดี่ยว</a:t>
            </a:r>
            <a:br>
              <a:rPr lang="en-US" dirty="0"/>
            </a:br>
            <a:r>
              <a:rPr lang="en-US" dirty="0"/>
              <a:t>กรณีตัวอย่างขนาดใหญ่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/>
              <a:t>ตัวอย่าง</a:t>
            </a:r>
            <a:r>
              <a:rPr lang="en-US" dirty="0"/>
              <a:t>: สายการผลิตยาสีฟันโกลว์ที่มีน้ำหนักเฉลี่ย = 6 ออนซ์</a:t>
            </a:r>
          </a:p>
          <a:p>
            <a:pPr marL="0" indent="0">
              <a:buNone/>
            </a:pPr>
            <a:r>
              <a:rPr lang="th-TH" dirty="0" smtClean="0"/>
              <a:t>ยาสีฟัน </a:t>
            </a:r>
            <a:r>
              <a:rPr lang="en-US" dirty="0" smtClean="0"/>
              <a:t>30</a:t>
            </a:r>
            <a:r>
              <a:rPr lang="en-US" dirty="0" smtClean="0"/>
              <a:t>หลอด</a:t>
            </a:r>
            <a:r>
              <a:rPr lang="th-TH" dirty="0" smtClean="0"/>
              <a:t>ถูกเลือก</a:t>
            </a:r>
            <a:r>
              <a:rPr lang="en-US" dirty="0" err="1" smtClean="0"/>
              <a:t>เพื่อ</a:t>
            </a:r>
            <a:r>
              <a:rPr lang="en-US" dirty="0" err="1"/>
              <a:t>ตรวจสอบกระบวนการเติม</a:t>
            </a:r>
            <a:r>
              <a:rPr lang="en-US" dirty="0"/>
              <a:t> </a:t>
            </a:r>
            <a:r>
              <a:rPr lang="en-US" dirty="0" err="1"/>
              <a:t>ขั้นตอนการประกันคุณภาพเรียกร้องให้มีการบรรจุอย่าง</a:t>
            </a:r>
            <a:r>
              <a:rPr lang="en-US" dirty="0" err="1" smtClean="0"/>
              <a:t>ต่อเนื่อง</a:t>
            </a:r>
            <a:r>
              <a:rPr lang="en-US" dirty="0" smtClean="0"/>
              <a:t> หาก</a:t>
            </a:r>
            <a:r>
              <a:rPr lang="en-US" dirty="0"/>
              <a:t>ผลตัวอย่างมีความสอดคล้องกับการสันนิษฐานว่าค่าเฉลี่ยการเติมน้ำหนัก</a:t>
            </a:r>
            <a:r>
              <a:rPr lang="en-US" dirty="0" smtClean="0"/>
              <a:t>สำหรั</a:t>
            </a:r>
            <a:r>
              <a:rPr lang="th-TH" dirty="0" err="1" smtClean="0"/>
              <a:t>บจำน</a:t>
            </a:r>
            <a:r>
              <a:rPr lang="th-TH" dirty="0" smtClean="0"/>
              <a:t>วน</a:t>
            </a:r>
            <a:r>
              <a:rPr lang="en-US" dirty="0" err="1" smtClean="0"/>
              <a:t>ของ</a:t>
            </a:r>
            <a:r>
              <a:rPr lang="en-US" dirty="0" err="1"/>
              <a:t>หลอดยาสีฟันเท่ากับ</a:t>
            </a:r>
            <a:r>
              <a:rPr lang="en-US" dirty="0"/>
              <a:t> 6 ออนซ์ </a:t>
            </a:r>
            <a:r>
              <a:rPr lang="en-US" dirty="0" err="1"/>
              <a:t>มิฉะนั้นกระบวนการเติมจะหยุด</a:t>
            </a:r>
            <a:r>
              <a:rPr lang="en-US" dirty="0" err="1" smtClean="0"/>
              <a:t>และ</a:t>
            </a:r>
            <a:r>
              <a:rPr lang="en-US" dirty="0" err="1" smtClean="0"/>
              <a:t>ปรับ</a:t>
            </a:r>
            <a:r>
              <a:rPr lang="th-TH" dirty="0" smtClean="0"/>
              <a:t>ค่า</a:t>
            </a:r>
            <a:r>
              <a:rPr lang="en-US" dirty="0" smtClean="0"/>
              <a:t> </a:t>
            </a:r>
            <a:r>
              <a:rPr lang="en-US" dirty="0"/>
              <a:t>สมมติว่าตัวอย่างหลอดยาสีฟัน 30 หลอดมีค่าเฉลี่ยตัวอย่าง 6.1 ออนซ์และค่าเบี่ยงเบนมาตรฐาน 0.2 ออนซ์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3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2294</Words>
  <Application>Microsoft Office PowerPoint</Application>
  <PresentationFormat>Widescreen</PresentationFormat>
  <Paragraphs>523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Cordia New</vt:lpstr>
      <vt:lpstr>Times New Roman</vt:lpstr>
      <vt:lpstr>VNI-Times</vt:lpstr>
      <vt:lpstr>Office Theme</vt:lpstr>
      <vt:lpstr>Equation</vt:lpstr>
      <vt:lpstr>Visio</vt:lpstr>
      <vt:lpstr>PowerPoint Presentation</vt:lpstr>
      <vt:lpstr>PowerPoint Presentation</vt:lpstr>
      <vt:lpstr>การทดสอบสมมติฐานสำหรับค่าเฉลี่ย - ตัวอย่างเดี่ยว</vt:lpstr>
      <vt:lpstr>การทดสอบสมมติฐานสำหรับค่าเฉลี่ย - ตัวอย่างเดี่ยว</vt:lpstr>
      <vt:lpstr>การทดสอบสมมติฐานสำหรับค่าเฉลี่ย - ตัวอย่างเดี่ยว</vt:lpstr>
      <vt:lpstr>การทดสอบสมมติฐานสำหรับค่าเฉลี่ย - ตัวอย่างเดี่ยว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กรณีตัวอย่างขนาดใหญ่</vt:lpstr>
      <vt:lpstr>การทดสอบสมมติฐานสำหรับค่าเฉลี่ย - ตัวอย่างเดี่ยว กรณีตัวอย่างขนาดเล็ก</vt:lpstr>
      <vt:lpstr>การทดสอบสมมติฐานสำหรับค่าเฉลี่ย - ตัวอย่างเดี่ยว กรณีตัวอย่างขนาดเล็ก</vt:lpstr>
      <vt:lpstr>การทดสอบสมมติฐานสำหรับค่าเฉลี่ย - ตัวอย่างเดี่ยว กรณีตัวอย่างขนาดเล็ก</vt:lpstr>
      <vt:lpstr>การทดสอบสมมติฐานสำหรับค่าเฉลี่ย - ตัวอย่างเดี่ยว กรณีตัวอย่างขนาดเล็ก</vt:lpstr>
      <vt:lpstr>การทดสอบสมมติฐานสำหรับสัดส่วนประชากร - ตัวอย่างเดี่ยว</vt:lpstr>
      <vt:lpstr>การทดสอบสมมติฐานสำหรับสัดส่วนประชากร –  ตัวอย่างเดี่ยว</vt:lpstr>
      <vt:lpstr>การทดสอบสมมติฐานสำหรับความแปรปรวนของประชากร - ตัวอย่างเดี่ยว</vt:lpstr>
      <vt:lpstr>การทดสอบสมมติฐานสำหรับความแปรปรวนของประชากร - ตัวอย่างเดี่ยว</vt:lpstr>
      <vt:lpstr>การทดสอบสมมติฐานสำหรับความแปรปรวนของประชากร - ตัวอย่างเดี่ยว</vt:lpstr>
      <vt:lpstr>การทดสอบสมมติฐานสำหรับค่าเฉลี่ย - สองตัวอย่าง</vt:lpstr>
      <vt:lpstr>การทดสอบสมมติฐานสำหรับค่าเฉลี่ย - สองตัวอย่าง กรณีตัวอย่างขนาดใหญ่</vt:lpstr>
      <vt:lpstr>การทดสอบสมมติฐานสำหรับค่าเฉลี่ย - สองตัวอย่าง กรณีตัวอย่างขนาดใหญ่</vt:lpstr>
      <vt:lpstr>การทดสอบสมมติฐานสำหรับค่าเฉลี่ย - สองตัวอย่าง กรณีตัวอย่างขนาดใหญ่</vt:lpstr>
      <vt:lpstr>การทดสอบสมมติฐานสำหรับค่าเฉลี่ย - สองตัวอย่าง กรณีตัวอย่างขนาดใหญ่</vt:lpstr>
      <vt:lpstr>การทดสอบสมมติฐานสำหรับค่าเฉลี่ย - สองตัวอย่าง กรณีตัวอย่างขนาดใหญ่</vt:lpstr>
      <vt:lpstr>การทดสอบสมมติฐานสำหรับค่าเฉลี่ย - สองตัวอย่าง กรณีตัวอย่างขนาดเล็ก</vt:lpstr>
      <vt:lpstr>การทดสอบสมมติฐานสำหรับค่าเฉลี่ย - สองตัวอย่าง กรณีตัวอย่างขนาดเล็ก</vt:lpstr>
      <vt:lpstr>การทดสอบสมมติฐานสำหรับค่าเฉลี่ย - สองตัวอย่าง กรณีตัวอย่างขนาดเล็ก</vt:lpstr>
      <vt:lpstr>การทดสอบสมมติฐานสำหรับค่าเฉลี่ย - สองตัวอย่าง กรณีตัวอย่างขนาดเล็ก</vt:lpstr>
      <vt:lpstr>การทดสอบสมมติฐานสำหรับค่าเฉลี่ย - สองตัวอย่าง กรณีตัวอย่างขนาดเล็ก</vt:lpstr>
      <vt:lpstr>การทดสอบสมมติฐานสำหรับค่าเฉลี่ย - สองตัวอย่าง กรณีของสองประชากรที่เกี่ยวข้อง</vt:lpstr>
      <vt:lpstr>การทดสอบสมมติฐานสำหรับค่าเฉลี่ย - สองตัวอย่าง กรณีของสองประชากรที่เกี่ยวข้อง</vt:lpstr>
      <vt:lpstr>การทดสอบสมมติฐานสำหรับค่าเฉลี่ย - สองตัวอย่าง กรณีของสองประชากรที่เกี่ยวข้อง</vt:lpstr>
      <vt:lpstr>การทดสอบสมมติฐานสำหรับสัดส่วนประชากร –  สองตัวอย่าง</vt:lpstr>
      <vt:lpstr>การทดสอบสมมติฐานสำหรับสัดส่วนประชากร - สองตัวอย่าง</vt:lpstr>
      <vt:lpstr>การทดสอบสมมติฐานสำหรับสัดส่วนประชากร - สองตัวอย่าง</vt:lpstr>
      <vt:lpstr>การทดสอบสมมติฐานสำหรับสัดส่วนประชากร –  สองตัวอย่าง</vt:lpstr>
      <vt:lpstr>การทดสอบสมมติฐานสำหรับสัดส่วนประชากร - สองตัวอย่าง</vt:lpstr>
      <vt:lpstr>การทดสอบสมมติฐานสำหรับสัดส่วนประชากร –  สองตัวอย่าง</vt:lpstr>
      <vt:lpstr>การทดสอบสมมติฐานสำหรับความแปรปรวนของประชากรสองคน</vt:lpstr>
      <vt:lpstr>การทดสอบสมมติฐานสำหรับความแปรปรวนของประชากรสองคน</vt:lpstr>
      <vt:lpstr>การทดสอบสมมติฐานสำหรับความแปรปรวนของประชากรสองคน</vt:lpstr>
      <vt:lpstr>ข้อผิดพลาด Type I และ Type II</vt:lpstr>
      <vt:lpstr>ข้อผิดพลาด Type I และ Type II</vt:lpstr>
      <vt:lpstr>ข้อผิดพลาด Type I และ Type II</vt:lpstr>
      <vt:lpstr>สังเกตระดับนัยสำคัญ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127</cp:revision>
  <dcterms:created xsi:type="dcterms:W3CDTF">2019-10-02T07:34:54Z</dcterms:created>
  <dcterms:modified xsi:type="dcterms:W3CDTF">2020-06-02T09:04:06Z</dcterms:modified>
</cp:coreProperties>
</file>