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93" r:id="rId3"/>
    <p:sldId id="290" r:id="rId4"/>
    <p:sldId id="297" r:id="rId5"/>
    <p:sldId id="296" r:id="rId6"/>
    <p:sldId id="294" r:id="rId7"/>
    <p:sldId id="295" r:id="rId8"/>
    <p:sldId id="298" r:id="rId9"/>
    <p:sldId id="299" r:id="rId10"/>
    <p:sldId id="300" r:id="rId11"/>
    <p:sldId id="301" r:id="rId12"/>
    <p:sldId id="303" r:id="rId13"/>
    <p:sldId id="302" r:id="rId14"/>
    <p:sldId id="304" r:id="rId15"/>
    <p:sldId id="305" r:id="rId16"/>
    <p:sldId id="306" r:id="rId17"/>
    <p:sldId id="307" r:id="rId18"/>
    <p:sldId id="310" r:id="rId19"/>
    <p:sldId id="308" r:id="rId20"/>
    <p:sldId id="309" r:id="rId21"/>
    <p:sldId id="311" r:id="rId22"/>
    <p:sldId id="312" r:id="rId23"/>
    <p:sldId id="314" r:id="rId24"/>
    <p:sldId id="319" r:id="rId25"/>
    <p:sldId id="315" r:id="rId26"/>
    <p:sldId id="316" r:id="rId27"/>
    <p:sldId id="317" r:id="rId28"/>
    <p:sldId id="318" r:id="rId29"/>
    <p:sldId id="320" r:id="rId30"/>
    <p:sldId id="327" r:id="rId31"/>
    <p:sldId id="322" r:id="rId32"/>
    <p:sldId id="323" r:id="rId33"/>
    <p:sldId id="324" r:id="rId34"/>
    <p:sldId id="32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48D7E3-2C1F-4D23-9D15-D4E059611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9E127-46B9-457A-A9E6-297391FEE1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B50DF-B948-4DC3-A993-D8454B0255B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1BB14-DC41-4494-8B4D-CCDEBDF3C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212B6-D4F0-45DD-B1DA-689AB9B45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0CC5-42D2-40D8-AAEC-0AC207FB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5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69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76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81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8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9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8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err="1">
                <a:solidFill>
                  <a:srgbClr val="002060"/>
                </a:solidFill>
              </a:rPr>
              <a:t>การ</a:t>
            </a:r>
            <a:r>
              <a:rPr lang="en-US" sz="3600" smtClean="0">
                <a:solidFill>
                  <a:srgbClr val="002060"/>
                </a:solidFill>
              </a:rPr>
              <a:t>ประยุกต์การ</a:t>
            </a:r>
            <a:r>
              <a:rPr lang="en-US" sz="3600" dirty="0">
                <a:solidFill>
                  <a:srgbClr val="002060"/>
                </a:solidFill>
              </a:rPr>
              <a:t>วิเคราะห์ข้อมูล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Applied Data Analytics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การสุ่ม</a:t>
                </a:r>
                <a:r>
                  <a:rPr lang="en-US" dirty="0" err="1" smtClean="0"/>
                  <a:t>ตัวอย่าง</a:t>
                </a:r>
                <a:r>
                  <a:rPr lang="th-TH" dirty="0" smtClean="0"/>
                  <a:t>การกระจาย</a:t>
                </a:r>
                <a:r>
                  <a:rPr lang="en-US" dirty="0" err="1" smtClean="0"/>
                  <a:t>ของ</a:t>
                </a:r>
                <a:r>
                  <a:rPr lang="en-US" dirty="0" err="1"/>
                  <a:t>สัดส่วนตัวอย่าง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1034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Z Formula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th-TH" dirty="0" smtClean="0"/>
                  <a:t>					</a:t>
                </a:r>
                <a:r>
                  <a:rPr lang="en-US" dirty="0" err="1" smtClean="0"/>
                  <a:t>หรือ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th-TH" dirty="0" smtClean="0"/>
                  <a:t> </a:t>
                </a:r>
                <a:r>
                  <a:rPr lang="en-US" dirty="0" smtClean="0"/>
                  <a:t>จะ</a:t>
                </a:r>
                <a:r>
                  <a:rPr lang="en-US" dirty="0"/>
                  <a:t>เรียกว่าเป็นข้อผิดพลาดมาตรฐานของสัดส่วน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4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E3E1EF-8446-4B8C-AC9D-FE927B826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9C0B7D-FE91-4429-B06F-085A38870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17015"/>
              </p:ext>
            </p:extLst>
          </p:nvPr>
        </p:nvGraphicFramePr>
        <p:xfrm>
          <a:off x="3670300" y="2855912"/>
          <a:ext cx="1403350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9" name="Equation" r:id="rId5" imgW="1396800" imgH="1371600" progId="Equation.DSMT4">
                  <p:embed/>
                </p:oleObj>
              </mc:Choice>
              <mc:Fallback>
                <p:oleObj name="Equation" r:id="rId5" imgW="1396800" imgH="1371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855912"/>
                        <a:ext cx="1403350" cy="13763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24AB85F4-7C79-4A4A-ABE8-FD0C3DC23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B58A51-A79E-486E-887B-99503680E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284317"/>
              </p:ext>
            </p:extLst>
          </p:nvPr>
        </p:nvGraphicFramePr>
        <p:xfrm>
          <a:off x="6748808" y="2821522"/>
          <a:ext cx="2286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0" name="Equation" r:id="rId7" imgW="2286000" imgH="1396800" progId="Equation.DSMT4">
                  <p:embed/>
                </p:oleObj>
              </mc:Choice>
              <mc:Fallback>
                <p:oleObj name="Equation" r:id="rId7" imgW="2286000" imgH="139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808" y="2821522"/>
                        <a:ext cx="2286000" cy="139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30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การสุ่ม</a:t>
                </a:r>
                <a:r>
                  <a:rPr lang="en-US" dirty="0" err="1" smtClean="0"/>
                  <a:t>ตัวอย่าง</a:t>
                </a:r>
                <a:r>
                  <a:rPr lang="th-TH" dirty="0" smtClean="0"/>
                  <a:t>การกระจาย</a:t>
                </a:r>
                <a:r>
                  <a:rPr lang="en-US" dirty="0" err="1" smtClean="0"/>
                  <a:t>ของ</a:t>
                </a:r>
                <a:r>
                  <a:rPr lang="en-US" dirty="0" err="1"/>
                  <a:t>สัดส่วนตัวอย่าง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1034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ตัวอย่าง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สมมติว่า 60% </a:t>
            </a:r>
            <a:r>
              <a:rPr lang="en-US" dirty="0" err="1"/>
              <a:t>ของผู้รับเหมาไฟฟ้าใน</a:t>
            </a:r>
            <a:r>
              <a:rPr lang="en-US" dirty="0" err="1" smtClean="0"/>
              <a:t>พื้นที่</a:t>
            </a:r>
            <a:r>
              <a:rPr lang="en-US" dirty="0"/>
              <a:t> ใช้เส้น</a:t>
            </a:r>
            <a:r>
              <a:rPr lang="en-US" dirty="0" smtClean="0"/>
              <a:t>ลวดตรา</a:t>
            </a:r>
            <a:r>
              <a:rPr lang="en-US" dirty="0"/>
              <a:t>สินค้า</a:t>
            </a:r>
            <a:r>
              <a:rPr lang="en-US" dirty="0" smtClean="0"/>
              <a:t>เฉพาะค้นหา</a:t>
            </a:r>
            <a:r>
              <a:rPr lang="th-TH" dirty="0" smtClean="0"/>
              <a:t>ความ</a:t>
            </a:r>
            <a:r>
              <a:rPr lang="en-US" dirty="0" err="1" smtClean="0"/>
              <a:t>น่าจะ</a:t>
            </a:r>
            <a:r>
              <a:rPr lang="en-US" dirty="0" err="1"/>
              <a:t>เป็นของการสุ่มตัวอย่างขนาด</a:t>
            </a:r>
            <a:r>
              <a:rPr lang="en-US" dirty="0"/>
              <a:t> 120 </a:t>
            </a:r>
            <a:r>
              <a:rPr lang="th-TH" dirty="0" err="1" smtClean="0"/>
              <a:t>ตย</a:t>
            </a:r>
            <a:r>
              <a:rPr lang="th-TH" dirty="0" smtClean="0"/>
              <a:t>.</a:t>
            </a:r>
            <a:r>
              <a:rPr lang="en-US" dirty="0" err="1" smtClean="0"/>
              <a:t>จาก</a:t>
            </a:r>
            <a:r>
              <a:rPr lang="en-US" dirty="0" err="1"/>
              <a:t>ผู้รับเหมาไฟฟ้าเหล่านี้และพบว่าการใช้ที่มากที่สุด</a:t>
            </a:r>
            <a:r>
              <a:rPr lang="en-US" dirty="0"/>
              <a:t> 50</a:t>
            </a:r>
            <a:r>
              <a:rPr lang="en-US" dirty="0" smtClean="0"/>
              <a:t>%</a:t>
            </a:r>
            <a:r>
              <a:rPr lang="th-TH" dirty="0" smtClean="0"/>
              <a:t> ของ</a:t>
            </a:r>
            <a:r>
              <a:rPr lang="en-US" dirty="0" err="1" smtClean="0"/>
              <a:t>เส้น</a:t>
            </a:r>
            <a:r>
              <a:rPr lang="en-US" dirty="0" err="1"/>
              <a:t>ลวดตราสินค้า</a:t>
            </a:r>
            <a:r>
              <a:rPr lang="en-US" dirty="0" err="1" smtClean="0"/>
              <a:t>เฉพาะ</a:t>
            </a:r>
            <a:r>
              <a:rPr lang="th-TH" dirty="0" smtClean="0"/>
              <a:t>หรือไม่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การสุ่ม</a:t>
                </a:r>
                <a:r>
                  <a:rPr lang="en-US" dirty="0" err="1" smtClean="0"/>
                  <a:t>ตัวอย่าง</a:t>
                </a:r>
                <a:r>
                  <a:rPr lang="th-TH" dirty="0" smtClean="0"/>
                  <a:t>การกระจาย</a:t>
                </a:r>
                <a:r>
                  <a:rPr lang="en-US" dirty="0" err="1" smtClean="0"/>
                  <a:t>ของ</a:t>
                </a:r>
                <a:r>
                  <a:rPr lang="en-US" dirty="0" err="1"/>
                  <a:t>สัดส่วนตัวอย่าง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1034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วิธีการแก้:</a:t>
                </a:r>
              </a:p>
              <a:p>
                <a:pPr marL="0" indent="0">
                  <a:buNone/>
                </a:pPr>
                <a:r>
                  <a:rPr lang="en-US" dirty="0"/>
                  <a:t>พวกเรารู้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= 0.6 ดังนั้น, ดังนั้น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ต่อไปนี้การกระจายปกติด้วย: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𝑝𝑞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0447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0447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e>
                    </m:d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marL="0" indent="0" algn="just">
                  <a:buNone/>
                </a:pP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0125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การประมาณค่าทางสถิติ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ประมาณการจุด</a:t>
            </a:r>
            <a:r>
              <a:rPr lang="en-US" dirty="0"/>
              <a:t> - ค่าเดียวของสถิติที่คำนวณจากตัวอย่าง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/>
              <a:t>• </a:t>
            </a:r>
            <a:r>
              <a:rPr lang="en-US" b="1" dirty="0" err="1" smtClean="0"/>
              <a:t>ช่วง</a:t>
            </a:r>
            <a:r>
              <a:rPr lang="th-TH" b="1" dirty="0" smtClean="0"/>
              <a:t>การ</a:t>
            </a:r>
            <a:r>
              <a:rPr lang="en-US" b="1" dirty="0" err="1" smtClean="0"/>
              <a:t>ประมาณ</a:t>
            </a:r>
            <a:r>
              <a:rPr lang="en-US" dirty="0" smtClean="0"/>
              <a:t> </a:t>
            </a:r>
            <a:r>
              <a:rPr lang="en-US" dirty="0"/>
              <a:t>- ช่วงของค่ากำหนดจากสถิติตัวอย่าง (s) </a:t>
            </a:r>
            <a:r>
              <a:rPr lang="en-US" dirty="0" err="1"/>
              <a:t>และสถิติมาตรฐานเช่น</a:t>
            </a:r>
            <a:r>
              <a:rPr lang="en-US" dirty="0"/>
              <a:t> </a:t>
            </a:r>
            <a:r>
              <a:rPr lang="en-US" i="1" dirty="0" smtClean="0"/>
              <a:t>Z-value,</a:t>
            </a:r>
            <a:r>
              <a:rPr lang="en-US" dirty="0" smtClean="0"/>
              <a:t> t-value </a:t>
            </a:r>
            <a:r>
              <a:rPr lang="en-US" dirty="0"/>
              <a:t>ฯลฯ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/>
              <a:t>วิธีการสร้างการประมาณการ</a:t>
            </a:r>
            <a:r>
              <a:rPr lang="en-US" u="sng" dirty="0" err="1" smtClean="0"/>
              <a:t>ช่วง</a:t>
            </a:r>
            <a:r>
              <a:rPr lang="en-US" dirty="0" smtClean="0"/>
              <a:t>?</a:t>
            </a:r>
            <a:endParaRPr lang="en-US" dirty="0"/>
          </a:p>
          <a:p>
            <a:pPr marL="914400" lvl="2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1 </a:t>
            </a:r>
            <a:r>
              <a:rPr lang="en-US" sz="2200" i="1" dirty="0" err="1" smtClean="0"/>
              <a:t>เลือกที่เหมาะสมมาตรฐานสถิติบนพื้นฐานของการสุ่มตัวอย่าง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การกระจาย</a:t>
            </a:r>
            <a:endParaRPr lang="en-US" sz="2200" i="1" dirty="0" smtClean="0"/>
          </a:p>
          <a:p>
            <a:pPr marL="914400" lvl="2" indent="0">
              <a:buNone/>
            </a:pPr>
            <a:r>
              <a:rPr lang="en-US" sz="2200" i="1" dirty="0" smtClean="0"/>
              <a:t> 2. เลือกค่าที่สำคัญของสถิติที่ได้มาตรฐานตามระดับที่ต้องการความเชื่อมั่น</a:t>
            </a:r>
          </a:p>
          <a:p>
            <a:pPr marL="914400" lvl="2" indent="0">
              <a:buNone/>
            </a:pPr>
            <a:r>
              <a:rPr lang="en-US" sz="2200" i="1" dirty="0" smtClean="0"/>
              <a:t> 3. </a:t>
            </a:r>
            <a:r>
              <a:rPr lang="en-US" sz="2200" i="1" dirty="0" err="1" smtClean="0"/>
              <a:t>สร้างความเชื่อมั่นที่มี</a:t>
            </a:r>
            <a:r>
              <a:rPr lang="th-TH" sz="2200" i="1" dirty="0" smtClean="0"/>
              <a:t>ค่า</a:t>
            </a:r>
            <a:r>
              <a:rPr lang="en-US" sz="2200" i="1" dirty="0" err="1" smtClean="0"/>
              <a:t>สังเกต</a:t>
            </a:r>
            <a:r>
              <a:rPr lang="th-TH" sz="2200" i="1" dirty="0" smtClean="0"/>
              <a:t>ของ</a:t>
            </a:r>
            <a:r>
              <a:rPr lang="en-US" sz="2200" i="1" dirty="0" err="1" smtClean="0"/>
              <a:t>สถิติ</a:t>
            </a:r>
            <a:r>
              <a:rPr lang="en-US" sz="2200" i="1" dirty="0" err="1"/>
              <a:t>ตัวอย่าง</a:t>
            </a:r>
            <a:endParaRPr lang="en-US" sz="2200" i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คุณสมบัติ</a:t>
            </a:r>
            <a:r>
              <a:rPr lang="en-US" dirty="0" err="1"/>
              <a:t>ต้องใช้ของจุดประมาณค่า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ก่อนที่จะใช้สถิติตัวอย่างเป็นประมาณการจุดที่เราควรจะตรวจสอบเพื่อดูว่าสถิติตัวอย่างมีคุณสมบัติดังต่อไปนี้ที่เกี่ยวข้องกับการประมาณจุดที่ดี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th-TH" dirty="0" smtClean="0"/>
              <a:t>   	</a:t>
            </a:r>
            <a:r>
              <a:rPr lang="en-US" dirty="0" smtClean="0"/>
              <a:t>Unbiasedness</a:t>
            </a:r>
            <a:r>
              <a:rPr lang="th-TH" dirty="0" smtClean="0"/>
              <a:t>(ความไม่ลำเอียง)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smtClean="0"/>
              <a:t>Efficiency</a:t>
            </a:r>
            <a:r>
              <a:rPr lang="th-TH" dirty="0" smtClean="0"/>
              <a:t>(</a:t>
            </a:r>
            <a:r>
              <a:rPr lang="en-US" dirty="0" err="1" smtClean="0"/>
              <a:t>ประสิทธิภาพ</a:t>
            </a:r>
            <a:r>
              <a:rPr lang="th-TH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smtClean="0"/>
              <a:t>Consistency</a:t>
            </a:r>
            <a:r>
              <a:rPr lang="th-TH" dirty="0" smtClean="0"/>
              <a:t>(</a:t>
            </a:r>
            <a:r>
              <a:rPr lang="en-US" dirty="0" err="1" smtClean="0"/>
              <a:t>ความสอดคล้อง</a:t>
            </a:r>
            <a:r>
              <a:rPr lang="th-TH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คุณสมบัติต้องใช้ของจุดประมาณค่า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sz="3800" b="1" u="sng" dirty="0" smtClean="0"/>
              <a:t>ความไม่ลำเอียง</a:t>
            </a:r>
            <a:endParaRPr lang="en-US" sz="3800" b="1" u="sng" dirty="0"/>
          </a:p>
          <a:p>
            <a:pPr marL="0" indent="0">
              <a:buNone/>
            </a:pPr>
            <a:r>
              <a:rPr lang="en-US" sz="3800" dirty="0"/>
              <a:t>มูลค่าที่คาดหวังของสถิติตัวอย่างเท่ากับพารามิเตอร์ของประชากรที่มีการประมาณ: </a:t>
            </a:r>
            <a:r>
              <a:rPr lang="en-US" sz="3800" i="1" u="sng" dirty="0" err="1" smtClean="0"/>
              <a:t>ประมาณ</a:t>
            </a:r>
            <a:r>
              <a:rPr lang="en-US" sz="3800" i="1" u="sng" dirty="0" err="1"/>
              <a:t>การที่เป็นกลาง</a:t>
            </a:r>
            <a:r>
              <a:rPr lang="en-US" sz="3800" i="1" u="sng" dirty="0"/>
              <a:t> </a:t>
            </a:r>
            <a:r>
              <a:rPr lang="th-TH" sz="3800" i="1" dirty="0" smtClean="0"/>
              <a:t>ของ</a:t>
            </a:r>
            <a:r>
              <a:rPr lang="en-US" sz="3800" dirty="0" err="1" smtClean="0"/>
              <a:t>พารามิเตอร์</a:t>
            </a:r>
            <a:r>
              <a:rPr lang="en-US" sz="3800" dirty="0" err="1"/>
              <a:t>ของประชากร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b="1" u="sng" dirty="0"/>
              <a:t>อย่างมีประสิทธิภาพ</a:t>
            </a:r>
          </a:p>
          <a:p>
            <a:pPr marL="0" indent="0">
              <a:buNone/>
            </a:pPr>
            <a:r>
              <a:rPr lang="en-US" sz="3800" dirty="0" err="1"/>
              <a:t>ได้รับ</a:t>
            </a:r>
            <a:r>
              <a:rPr lang="en-US" sz="3800" dirty="0" err="1" smtClean="0"/>
              <a:t>สอง</a:t>
            </a:r>
            <a:r>
              <a:rPr lang="th-TH" sz="3800" dirty="0" smtClean="0"/>
              <a:t>ค่า</a:t>
            </a:r>
            <a:r>
              <a:rPr lang="en-US" sz="3800" dirty="0" err="1" smtClean="0"/>
              <a:t>ประมาณ</a:t>
            </a:r>
            <a:r>
              <a:rPr lang="th-TH" sz="3800" dirty="0" smtClean="0"/>
              <a:t>การ</a:t>
            </a:r>
            <a:r>
              <a:rPr lang="en-US" sz="3800" dirty="0" err="1" smtClean="0"/>
              <a:t>เป็น</a:t>
            </a:r>
            <a:r>
              <a:rPr lang="en-US" sz="3800" dirty="0" err="1"/>
              <a:t>กลางของ</a:t>
            </a:r>
            <a:r>
              <a:rPr lang="en-US" sz="3800" dirty="0" err="1" smtClean="0"/>
              <a:t>พารามิเตอร์</a:t>
            </a:r>
            <a:r>
              <a:rPr lang="th-TH" sz="3800" dirty="0" smtClean="0"/>
              <a:t> </a:t>
            </a:r>
            <a:r>
              <a:rPr lang="en-US" sz="3800" dirty="0" err="1" smtClean="0"/>
              <a:t>ประชากรเดียวกัน</a:t>
            </a:r>
            <a:r>
              <a:rPr lang="th-TH" sz="3800" dirty="0" smtClean="0"/>
              <a:t>กับ</a:t>
            </a:r>
            <a:r>
              <a:rPr lang="en-US" sz="3800" dirty="0" err="1" smtClean="0"/>
              <a:t>ประมาณ</a:t>
            </a:r>
            <a:r>
              <a:rPr lang="en-US" sz="3800" dirty="0" err="1"/>
              <a:t>การจุดที่มี</a:t>
            </a:r>
            <a:r>
              <a:rPr lang="en-US" sz="3800" dirty="0"/>
              <a:t> </a:t>
            </a:r>
            <a:r>
              <a:rPr lang="en-US" sz="3800" i="1" u="sng" dirty="0" err="1"/>
              <a:t>ส่วนเบี่ยงเบน</a:t>
            </a:r>
            <a:r>
              <a:rPr lang="en-US" sz="3800" i="1" u="sng" dirty="0" err="1" smtClean="0"/>
              <a:t>มาตรฐาน</a:t>
            </a:r>
            <a:r>
              <a:rPr lang="th-TH" sz="3800" i="1" u="sng" dirty="0" smtClean="0"/>
              <a:t>ที่</a:t>
            </a:r>
            <a:r>
              <a:rPr lang="en-US" sz="3800" i="1" u="sng" dirty="0" err="1" smtClean="0"/>
              <a:t>มี</a:t>
            </a:r>
            <a:r>
              <a:rPr lang="en-US" sz="3800" i="1" u="sng" dirty="0" err="1"/>
              <a:t>ขนาดเล็กลง</a:t>
            </a:r>
            <a:r>
              <a:rPr lang="en-US" sz="3800" i="1" u="sng" dirty="0"/>
              <a:t> </a:t>
            </a:r>
            <a:r>
              <a:rPr lang="en-US" sz="3800" dirty="0" err="1"/>
              <a:t>กล่าวกันว่ามี</a:t>
            </a:r>
            <a:r>
              <a:rPr lang="en-US" sz="3800" dirty="0"/>
              <a:t> </a:t>
            </a:r>
            <a:r>
              <a:rPr lang="th-TH" sz="3800" i="1" u="sng" dirty="0" smtClean="0"/>
              <a:t>มีค่า</a:t>
            </a:r>
            <a:r>
              <a:rPr lang="en-US" sz="3800" i="1" u="sng" dirty="0" err="1" smtClean="0"/>
              <a:t>ประสิทธิภาพ</a:t>
            </a:r>
            <a:r>
              <a:rPr lang="th-TH" sz="3800" i="1" u="sng" dirty="0" smtClean="0"/>
              <a:t>ความสัมพันธ์</a:t>
            </a:r>
            <a:r>
              <a:rPr lang="en-US" sz="3800" i="1" u="sng" dirty="0" smtClean="0"/>
              <a:t> </a:t>
            </a:r>
            <a:r>
              <a:rPr lang="en-US" sz="3800" dirty="0" err="1" smtClean="0"/>
              <a:t>กว่า</a:t>
            </a:r>
            <a:r>
              <a:rPr lang="th-TH" sz="3800" dirty="0" smtClean="0"/>
              <a:t>ค่า</a:t>
            </a:r>
            <a:r>
              <a:rPr lang="en-US" sz="3800" dirty="0" err="1" smtClean="0"/>
              <a:t>อื่น</a:t>
            </a:r>
            <a:r>
              <a:rPr lang="en-US" sz="3800" dirty="0" smtClean="0"/>
              <a:t> </a:t>
            </a:r>
            <a:r>
              <a:rPr lang="en-US" sz="3800" dirty="0"/>
              <a:t>ๆ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b="1" u="sng" dirty="0"/>
              <a:t>ความมั่นคง</a:t>
            </a:r>
          </a:p>
          <a:p>
            <a:pPr marL="0" indent="0" algn="just">
              <a:buNone/>
            </a:pPr>
            <a:r>
              <a:rPr lang="en-US" sz="3800" dirty="0" err="1"/>
              <a:t>ประมาณการ</a:t>
            </a:r>
            <a:r>
              <a:rPr lang="en-US" sz="3800" dirty="0" err="1" smtClean="0"/>
              <a:t>จุด</a:t>
            </a:r>
            <a:r>
              <a:rPr lang="en-US" sz="3800" dirty="0" smtClean="0"/>
              <a:t> </a:t>
            </a:r>
            <a:r>
              <a:rPr lang="en-US" sz="3800" dirty="0" err="1" smtClean="0"/>
              <a:t>คือ</a:t>
            </a:r>
            <a:r>
              <a:rPr lang="en-US" sz="3800" dirty="0" smtClean="0"/>
              <a:t> </a:t>
            </a:r>
            <a:r>
              <a:rPr lang="en-US" sz="3800" i="1" u="sng" dirty="0" smtClean="0"/>
              <a:t>consistent</a:t>
            </a:r>
            <a:r>
              <a:rPr lang="en-US" sz="3800" dirty="0" smtClean="0"/>
              <a:t> </a:t>
            </a:r>
            <a:r>
              <a:rPr lang="en-US" sz="3800" dirty="0" err="1"/>
              <a:t>ถ้าค่าของประมาณการจุดมีแนวโน้มที่จะ</a:t>
            </a:r>
            <a:r>
              <a:rPr lang="en-US" sz="3800" dirty="0" err="1" smtClean="0"/>
              <a:t>กลายเป็น</a:t>
            </a:r>
            <a:r>
              <a:rPr lang="th-TH" sz="3800" dirty="0" smtClean="0"/>
              <a:t>ค่า</a:t>
            </a:r>
            <a:r>
              <a:rPr lang="en-US" sz="3800" dirty="0" err="1" smtClean="0"/>
              <a:t>ใกล้ชิด</a:t>
            </a:r>
            <a:r>
              <a:rPr lang="en-US" sz="3800" dirty="0" err="1"/>
              <a:t>กับ</a:t>
            </a:r>
            <a:r>
              <a:rPr lang="en-US" sz="3800" dirty="0" err="1" smtClean="0"/>
              <a:t>พารามิเตอร์ประชากร</a:t>
            </a:r>
            <a:r>
              <a:rPr lang="en-US" sz="3800" dirty="0" err="1"/>
              <a:t>ที่เป็นขนาดของกลุ่มตัวอย่างเป็นใหญ่</a:t>
            </a:r>
            <a:endParaRPr lang="en-US" sz="3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5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ช่วงเวลาการประเมินสำหรับ Mean - ตัวอย่างขนาดใหญ่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ประมาณการจุด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u="sng" dirty="0" err="1" smtClean="0"/>
              <a:t>ช่วงประมาณ</a:t>
            </a:r>
            <a:r>
              <a:rPr lang="en-US" u="sng" dirty="0" err="1"/>
              <a:t>การ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th-TH" dirty="0" smtClean="0"/>
              <a:t>		</a:t>
            </a:r>
            <a:r>
              <a:rPr lang="en-US" dirty="0" err="1" smtClean="0"/>
              <a:t>หรือ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93B192-864A-4887-9BF3-CEA8692D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44A3BE-31C6-41C8-A996-67CF4FEA6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33818"/>
              </p:ext>
            </p:extLst>
          </p:nvPr>
        </p:nvGraphicFramePr>
        <p:xfrm>
          <a:off x="4872038" y="2249488"/>
          <a:ext cx="11096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4" name="Equation" r:id="rId3" imgW="1104840" imgH="939600" progId="Equation.DSMT4">
                  <p:embed/>
                </p:oleObj>
              </mc:Choice>
              <mc:Fallback>
                <p:oleObj name="Equation" r:id="rId3" imgW="110484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2249488"/>
                        <a:ext cx="1109662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5602FC45-2700-4E1D-8A8B-590855A9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FEC0ABF-0718-41A3-9E73-EAA4477B6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25904"/>
              </p:ext>
            </p:extLst>
          </p:nvPr>
        </p:nvGraphicFramePr>
        <p:xfrm>
          <a:off x="4232280" y="3766441"/>
          <a:ext cx="3403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5" name="Equation" r:id="rId5" imgW="3403440" imgH="520560" progId="Equation.DSMT4">
                  <p:embed/>
                </p:oleObj>
              </mc:Choice>
              <mc:Fallback>
                <p:oleObj name="Equation" r:id="rId5" imgW="3403440" imgH="520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80" y="3766441"/>
                        <a:ext cx="3403600" cy="523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B3583D80-F3A1-4E41-BD9A-DD2C3C5F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2E149D6-1F58-49FC-9F56-8948401C1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05944"/>
              </p:ext>
            </p:extLst>
          </p:nvPr>
        </p:nvGraphicFramePr>
        <p:xfrm>
          <a:off x="4089400" y="4752975"/>
          <a:ext cx="37846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6" name="Equation" r:id="rId7" imgW="3784320" imgH="863280" progId="Equation.DSMT4">
                  <p:embed/>
                </p:oleObj>
              </mc:Choice>
              <mc:Fallback>
                <p:oleObj name="Equation" r:id="rId7" imgW="3784320" imgH="863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4752975"/>
                        <a:ext cx="3784600" cy="8588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2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ช่วงเวลาการประเมินสำหรับ Mean - ตัวอย่างขนาดใหญ่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th-TH" b="1" dirty="0" smtClean="0"/>
              <a:t>การกระจาย</a:t>
            </a:r>
            <a:r>
              <a:rPr lang="en-US" b="1" dirty="0" err="1" smtClean="0"/>
              <a:t>ของ</a:t>
            </a:r>
            <a:r>
              <a:rPr lang="en-US" b="1" dirty="0" err="1"/>
              <a:t>ค่าเฉลี่ยตัวอย่าง</a:t>
            </a:r>
            <a:endParaRPr lang="en-US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6D476D-E609-4488-89B8-35ABB202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43E186-FA3B-4BDF-9762-DA5205856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45435"/>
              </p:ext>
            </p:extLst>
          </p:nvPr>
        </p:nvGraphicFramePr>
        <p:xfrm>
          <a:off x="3521071" y="1785378"/>
          <a:ext cx="5551488" cy="34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Visio" r:id="rId3" imgW="6079680" imgH="3763800" progId="Visio.Drawing.11">
                  <p:embed/>
                </p:oleObj>
              </mc:Choice>
              <mc:Fallback>
                <p:oleObj name="Visio" r:id="rId3" imgW="6079680" imgH="37638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1" y="1785378"/>
                        <a:ext cx="5551488" cy="343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67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ช่วงเวลาการประเมินสำหรับ Mean - ตัวอย่างขนาดใหญ่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u="sng" dirty="0" smtClean="0"/>
                  <a:t>การ</a:t>
                </a:r>
                <a:r>
                  <a:rPr lang="en-US" u="sng" dirty="0" err="1" smtClean="0"/>
                  <a:t>แปลความหมาย</a:t>
                </a:r>
                <a:r>
                  <a:rPr lang="th-TH" u="sng" dirty="0" smtClean="0"/>
                  <a:t>ความน่าจะเป็น</a:t>
                </a:r>
                <a:r>
                  <a:rPr lang="en-US" u="sng" dirty="0" err="1" smtClean="0"/>
                  <a:t>ของ</a:t>
                </a:r>
                <a:r>
                  <a:rPr lang="en-US" u="sng" dirty="0" err="1"/>
                  <a:t>ระดับความเชื่อมั่น</a:t>
                </a:r>
                <a:endParaRPr lang="en-US" u="sn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หมายเหตุ:</a:t>
                </a:r>
              </a:p>
              <a:p>
                <a:pPr marL="0" indent="0">
                  <a:buNone/>
                </a:pPr>
                <a:r>
                  <a:rPr lang="en-US" dirty="0"/>
                  <a:t>•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th-TH" dirty="0" smtClean="0"/>
                  <a:t>	</a:t>
                </a:r>
                <a:r>
                  <a:rPr lang="th-TH" dirty="0"/>
                  <a:t> </a:t>
                </a:r>
                <a:r>
                  <a:rPr lang="th-TH" dirty="0" smtClean="0"/>
                  <a:t>        </a:t>
                </a:r>
                <a:r>
                  <a:rPr lang="en-US" dirty="0" smtClean="0"/>
                  <a:t> </a:t>
                </a:r>
                <a:r>
                  <a:rPr lang="en-US" dirty="0"/>
                  <a:t>: ค่าสัมประสิทธิ์ความเชื่อมั่น</a:t>
                </a:r>
              </a:p>
              <a:p>
                <a:pPr marL="0" indent="0">
                  <a:buNone/>
                </a:pPr>
                <a:r>
                  <a:rPr lang="en-US" dirty="0"/>
                  <a:t>• 100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	</a:t>
                </a:r>
                <a:r>
                  <a:rPr lang="en-US" dirty="0" smtClean="0"/>
                  <a:t>: </a:t>
                </a:r>
                <a:r>
                  <a:rPr lang="en-US" dirty="0"/>
                  <a:t>ระดับความเชื่อมั่น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998" t="-3399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6D476D-E609-4488-89B8-35ABB202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45455D2-B0A3-421A-8B51-B26DCD16A5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0880" y="2609855"/>
          <a:ext cx="544036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Equation" r:id="rId4" imgW="5435280" imgH="888840" progId="Equation.DSMT4">
                  <p:embed/>
                </p:oleObj>
              </mc:Choice>
              <mc:Fallback>
                <p:oleObj name="Equation" r:id="rId4" imgW="5435280" imgH="8888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45455D2-B0A3-421A-8B51-B26DCD16A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0" y="2609855"/>
                        <a:ext cx="5440362" cy="8842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698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ช่วงเวลาการประเมินสำหรับ Mean - ตัวอย่างขนาดใหญ่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ตัวอย่าง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th-TH" b="0" i="1" smtClean="0">
                        <a:latin typeface="Cambria Math" panose="02040503050406030204" pitchFamily="18" charset="0"/>
                      </a:rPr>
                      <m:t>ให้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26</m:t>
                    </m:r>
                    <m:r>
                      <m:rPr>
                        <m:nor/>
                      </m:rPr>
                      <a:rPr lang="en-US" dirty="0"/>
                      <m:t> 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/>
                      <m:t> 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60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 smtClean="0"/>
                  <a:t>สร้าง</a:t>
                </a:r>
                <a:r>
                  <a:rPr lang="en-US" dirty="0"/>
                  <a:t>ความเชื่อมั่น 95% สำหรับ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A4DE5-2E71-4797-A4AB-01ACE716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39" y="3284514"/>
            <a:ext cx="9413249" cy="25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ช่วงที่ 2: </a:t>
            </a:r>
            <a:r>
              <a:rPr lang="en-US" sz="4800" dirty="0" err="1" smtClean="0">
                <a:solidFill>
                  <a:srgbClr val="002060"/>
                </a:solidFill>
              </a:rPr>
              <a:t>การ</a:t>
            </a:r>
            <a:r>
              <a:rPr lang="en-US" sz="4800" dirty="0" err="1">
                <a:solidFill>
                  <a:srgbClr val="002060"/>
                </a:solidFill>
              </a:rPr>
              <a:t>หา</a:t>
            </a:r>
            <a:r>
              <a:rPr lang="en-US" sz="4800" dirty="0" err="1" smtClean="0">
                <a:solidFill>
                  <a:srgbClr val="002060"/>
                </a:solidFill>
              </a:rPr>
              <a:t>ข้อสรุป</a:t>
            </a:r>
            <a:r>
              <a:rPr lang="th-TH" sz="4800" dirty="0" smtClean="0">
                <a:solidFill>
                  <a:srgbClr val="002060"/>
                </a:solidFill>
              </a:rPr>
              <a:t>ทาง</a:t>
            </a:r>
            <a:r>
              <a:rPr lang="en-US" sz="4800" dirty="0" err="1" smtClean="0">
                <a:solidFill>
                  <a:srgbClr val="002060"/>
                </a:solidFill>
              </a:rPr>
              <a:t>สถิติ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ช่วงเวลาการประเมินสำหรับ Mean - ตัวอย่างขนาดใหญ่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56096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endParaRPr lang="en-US" i="1" dirty="0"/>
              </a:p>
              <a:p>
                <a:pPr algn="just"/>
                <a:r>
                  <a:rPr lang="th-TH" i="1" dirty="0" smtClean="0"/>
                  <a:t>หมายเหต </a:t>
                </a:r>
                <a:r>
                  <a:rPr lang="en-US" i="1" dirty="0" smtClean="0"/>
                  <a:t>มีช่</a:t>
                </a:r>
                <a:r>
                  <a:rPr lang="en-US" i="1" dirty="0"/>
                  <a:t>วงความเชื่อมั่นมากสำหรับประชากรเฉลี่ยมีระดับความเชื่อมั่น</a:t>
                </a:r>
                <a:r>
                  <a:rPr lang="en-US" i="1" dirty="0" smtClean="0"/>
                  <a:t>ที่</a:t>
                </a:r>
                <a:r>
                  <a:rPr lang="th-TH" i="1" dirty="0" smtClean="0"/>
                  <a:t>มีค่า</a:t>
                </a:r>
                <a:r>
                  <a:rPr lang="en-US" i="1" dirty="0" err="1" smtClean="0"/>
                  <a:t>เดียวกัน</a:t>
                </a:r>
                <a:endParaRPr lang="en-US" i="1" dirty="0"/>
              </a:p>
              <a:p>
                <a:pPr marL="0" indent="0" algn="just">
                  <a:buNone/>
                </a:pPr>
                <a:endParaRPr lang="en-US" i="1" dirty="0"/>
              </a:p>
              <a:p>
                <a:pPr algn="just"/>
                <a:r>
                  <a:rPr lang="en-US" i="1" dirty="0"/>
                  <a:t>ถ้าเราทำซ้ำขั้นตอนการสุ่มตัวอย่างแล้วสำหรับตัวอย่างที่แตกต่างกันเราจะมี</a:t>
                </a:r>
                <a:r>
                  <a:rPr lang="en-US" i="1" dirty="0" smtClean="0"/>
                  <a:t>ช่วงที่</a:t>
                </a:r>
                <a:r>
                  <a:rPr lang="en-US" i="1" dirty="0"/>
                  <a:t>มีความมั่นใจที่แตกต่างกัน </a:t>
                </a:r>
                <a:r>
                  <a:rPr lang="en-US" i="1" dirty="0" err="1"/>
                  <a:t>โดยเฉลี่ย</a:t>
                </a:r>
                <a:r>
                  <a:rPr lang="en-US" i="1" dirty="0" err="1" smtClean="0"/>
                  <a:t>ประมาณ</a:t>
                </a:r>
                <a:r>
                  <a:rPr lang="th-TH" i="1" dirty="0" smtClean="0"/>
                  <a:t> </a:t>
                </a:r>
                <a:r>
                  <a:rPr lang="en-US" dirty="0"/>
                  <a:t>100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ของช่วงความเชื่อมั่นที่เกิดขึ้น</a:t>
                </a:r>
                <a:r>
                  <a:rPr lang="en-US" i="1" dirty="0" err="1" smtClean="0"/>
                  <a:t>จะมี</a:t>
                </a:r>
                <a:r>
                  <a:rPr lang="th-TH" i="1" dirty="0" smtClean="0"/>
                  <a:t>ค่าอยู่ภายในค่าเฉลี่ยของประชากร</a:t>
                </a:r>
                <a:endParaRPr lang="en-US" i="1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5609650" cy="4303509"/>
              </a:xfrm>
              <a:blipFill>
                <a:blip r:embed="rId2"/>
                <a:stretch>
                  <a:fillRect l="-1413" r="-3152" b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2C652F-7545-4A76-B7B2-3C5964EFD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568981"/>
            <a:ext cx="4692658" cy="39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ช่วงเวลาการประเมินสำหรับ Mean - ตัวอย่างขนาดใหญ่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When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u="sng" dirty="0"/>
                  <a:t> is unknown 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ค่า Z </a:t>
                </a:r>
                <a:r>
                  <a:rPr lang="en-US" dirty="0" err="1"/>
                  <a:t>สำหรับบางส่วนของ</a:t>
                </a:r>
                <a:r>
                  <a:rPr lang="en-US" dirty="0" err="1" smtClean="0"/>
                  <a:t>ระดับ</a:t>
                </a:r>
                <a:r>
                  <a:rPr lang="th-TH" dirty="0" smtClean="0"/>
                  <a:t>ทั่วไป</a:t>
                </a:r>
                <a:r>
                  <a:rPr lang="en-US" dirty="0" err="1" smtClean="0"/>
                  <a:t>ของ</a:t>
                </a:r>
                <a:r>
                  <a:rPr lang="en-US" dirty="0" err="1"/>
                  <a:t>ความเชื่อมั่น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998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455B6AF-FA6A-401D-99CD-FDCD33AA9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56178"/>
              </p:ext>
            </p:extLst>
          </p:nvPr>
        </p:nvGraphicFramePr>
        <p:xfrm>
          <a:off x="5384800" y="1581150"/>
          <a:ext cx="3784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Equation" r:id="rId4" imgW="3784320" imgH="863280" progId="Equation.DSMT4">
                  <p:embed/>
                </p:oleObj>
              </mc:Choice>
              <mc:Fallback>
                <p:oleObj name="Equation" r:id="rId4" imgW="378432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581150"/>
                        <a:ext cx="3784600" cy="857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6A109F5-8309-40B9-BAB9-3F81C273CA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823937"/>
                  </p:ext>
                </p:extLst>
              </p:nvPr>
            </p:nvGraphicFramePr>
            <p:xfrm>
              <a:off x="3614743" y="3391694"/>
              <a:ext cx="4892676" cy="2234502"/>
            </p:xfrm>
            <a:graphic>
              <a:graphicData uri="http://schemas.openxmlformats.org/drawingml/2006/table">
                <a:tbl>
                  <a:tblPr>
                    <a:tableStyleId>{00000000-0000-0000-0000-000000000000}</a:tableStyleId>
                  </a:tblPr>
                  <a:tblGrid>
                    <a:gridCol w="2446338">
                      <a:extLst>
                        <a:ext uri="{9D8B030D-6E8A-4147-A177-3AD203B41FA5}">
                          <a16:colId xmlns:a16="http://schemas.microsoft.com/office/drawing/2014/main" val="2540825699"/>
                        </a:ext>
                      </a:extLst>
                    </a:gridCol>
                    <a:gridCol w="2446338">
                      <a:extLst>
                        <a:ext uri="{9D8B030D-6E8A-4147-A177-3AD203B41FA5}">
                          <a16:colId xmlns:a16="http://schemas.microsoft.com/office/drawing/2014/main" val="424193378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ระดับความเชื่อมั่น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f>
                                      <m:fPr>
                                        <m:type m:val="skw"/>
                                        <m:ctrlPr>
                                          <a:rPr lang="en-US" sz="2800" b="1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num>
                                      <m:den>
                                        <m:r>
                                          <a:rPr lang="en-US" sz="2800" b="1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106317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90%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95%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98%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99%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1.645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1.96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2.33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2.575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66387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6A109F5-8309-40B9-BAB9-3F81C273CA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823937"/>
                  </p:ext>
                </p:extLst>
              </p:nvPr>
            </p:nvGraphicFramePr>
            <p:xfrm>
              <a:off x="3614743" y="3391694"/>
              <a:ext cx="4892676" cy="2234502"/>
            </p:xfrm>
            <a:graphic>
              <a:graphicData uri="http://schemas.openxmlformats.org/drawingml/2006/table">
                <a:tbl>
                  <a:tblPr>
                    <a:tableStyleId>{00000000-0000-0000-0000-000000000000}</a:tableStyleId>
                  </a:tblPr>
                  <a:tblGrid>
                    <a:gridCol w="2446338">
                      <a:extLst>
                        <a:ext uri="{9D8B030D-6E8A-4147-A177-3AD203B41FA5}">
                          <a16:colId xmlns:a16="http://schemas.microsoft.com/office/drawing/2014/main" val="2540825699"/>
                        </a:ext>
                      </a:extLst>
                    </a:gridCol>
                    <a:gridCol w="2446338">
                      <a:extLst>
                        <a:ext uri="{9D8B030D-6E8A-4147-A177-3AD203B41FA5}">
                          <a16:colId xmlns:a16="http://schemas.microsoft.com/office/drawing/2014/main" val="4241933785"/>
                        </a:ext>
                      </a:extLst>
                    </a:gridCol>
                  </a:tblGrid>
                  <a:tr h="52762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ระดับความเชื่อมั่น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00249" t="-18391" r="-498" b="-3632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0631700"/>
                      </a:ext>
                    </a:extLst>
                  </a:tr>
                  <a:tr h="17068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90%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95%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98%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99%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1.645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1.96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2.33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756285" algn="dec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2.575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66387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740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ช่วงเวลาการประเมินสำหรับ Mean - ตัวอย่างเล็ก 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สมมติฐาน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•จำนวนประชากรที่มีการแจกแจงแบบปกติ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 err="1"/>
              <a:t>ไม่</a:t>
            </a:r>
            <a:r>
              <a:rPr lang="en-US" dirty="0" err="1" smtClean="0"/>
              <a:t>ทราบมูลค่า</a:t>
            </a:r>
            <a:r>
              <a:rPr lang="en-US" dirty="0" err="1"/>
              <a:t>ของส่วนเบี่ยงเบนมาตรฐานประชากร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ขนาดตัวอย่างที่มีขนาดเล็ก n &lt;30</a:t>
            </a:r>
          </a:p>
          <a:p>
            <a:pPr marL="0" indent="0">
              <a:buNone/>
            </a:pPr>
            <a:r>
              <a:rPr lang="en-US" u="sng" dirty="0"/>
              <a:t>การกระจายการสุ่มตัวอย่าง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 err="1"/>
              <a:t>การ</a:t>
            </a:r>
            <a:r>
              <a:rPr lang="en-US" dirty="0" err="1" smtClean="0"/>
              <a:t>กระจายปกติ</a:t>
            </a:r>
            <a:r>
              <a:rPr lang="en-US" dirty="0" err="1"/>
              <a:t>ไม่เหมาะสม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 err="1"/>
              <a:t>กระจายนักศึกษา</a:t>
            </a:r>
            <a:r>
              <a:rPr lang="en-US" dirty="0"/>
              <a:t> (</a:t>
            </a:r>
            <a:r>
              <a:rPr lang="en-US" dirty="0" err="1"/>
              <a:t>เช่น</a:t>
            </a: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/>
              <a:t>distribution) ควรจะใช้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2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ช่วงเวลาการประเมินสำหรับ Mean - ตัวอย่างเล็ก 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u="sng" dirty="0" err="1"/>
                  <a:t>นักเรียน</a:t>
                </a:r>
                <a:r>
                  <a:rPr lang="en-US" u="sng" dirty="0"/>
                  <a:t> (</a:t>
                </a:r>
                <a:r>
                  <a:rPr lang="en-US" i="1" u="sng" dirty="0"/>
                  <a:t>t</a:t>
                </a:r>
                <a:r>
                  <a:rPr lang="en-US" u="sng" dirty="0"/>
                  <a:t>) Distribution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i="1" u="sng" dirty="0"/>
                  <a:t>Def</a:t>
                </a:r>
                <a:r>
                  <a:rPr lang="en-US" dirty="0"/>
                  <a:t> ถ้า </a:t>
                </a:r>
                <a:r>
                  <a:rPr lang="en-US" i="1" dirty="0"/>
                  <a:t>Z</a:t>
                </a:r>
                <a:r>
                  <a:rPr lang="en-US" dirty="0"/>
                  <a:t> </a:t>
                </a:r>
                <a:r>
                  <a:rPr lang="en-US" dirty="0" err="1" smtClean="0"/>
                  <a:t>และ</a:t>
                </a:r>
                <a:r>
                  <a:rPr lang="th-TH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h-TH" dirty="0" smtClean="0"/>
                  <a:t> </a:t>
                </a:r>
                <a:r>
                  <a:rPr lang="en-US" dirty="0" err="1" smtClean="0"/>
                  <a:t>มี</a:t>
                </a:r>
                <a:r>
                  <a:rPr lang="en-US" dirty="0" err="1"/>
                  <a:t>ความเป็นอิสระมาตรฐานปกติและไคสแควตัวแปรสุ่ม</a:t>
                </a:r>
                <a:r>
                  <a:rPr lang="en-US" dirty="0" err="1" smtClean="0"/>
                  <a:t>แล้ว</a:t>
                </a:r>
                <a:r>
                  <a:rPr lang="th-TH" dirty="0" smtClean="0"/>
                  <a:t>  </a:t>
                </a:r>
                <a:r>
                  <a:rPr lang="en-US" dirty="0" err="1" smtClean="0"/>
                  <a:t>ตัว</a:t>
                </a:r>
                <a:r>
                  <a:rPr lang="en-US" dirty="0" err="1"/>
                  <a:t>แปรสุ่ม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ดังต่อไปนี้</a:t>
                </a:r>
                <a:r>
                  <a:rPr lang="en-US" dirty="0"/>
                  <a:t> </a:t>
                </a:r>
                <a:r>
                  <a:rPr lang="en-US" i="1" dirty="0"/>
                  <a:t>t</a:t>
                </a:r>
                <a:r>
                  <a:rPr lang="en-US" dirty="0"/>
                  <a:t> distribution </a:t>
                </a:r>
                <a:r>
                  <a:rPr lang="en-US" dirty="0" err="1"/>
                  <a:t>กับ</a:t>
                </a:r>
                <a:r>
                  <a:rPr lang="en-US" dirty="0"/>
                  <a:t> </a:t>
                </a:r>
                <a:r>
                  <a:rPr lang="en-US" dirty="0" err="1" smtClean="0"/>
                  <a:t>ระดับ</a:t>
                </a:r>
                <a:r>
                  <a:rPr lang="en-US" dirty="0" err="1"/>
                  <a:t>ความ</a:t>
                </a:r>
                <a:r>
                  <a:rPr lang="en-US" dirty="0" err="1" smtClean="0"/>
                  <a:t>อิสระ</a:t>
                </a:r>
                <a:r>
                  <a:rPr lang="th-TH" dirty="0" smtClean="0"/>
                  <a:t>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821" t="-5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F6219B-DA6E-4CE5-83B6-85250EB7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7403F9D-34DC-435E-B987-0B6F6D9A6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08F34E6-C72C-41A7-94A0-7E4D3B8B2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166270"/>
              </p:ext>
            </p:extLst>
          </p:nvPr>
        </p:nvGraphicFramePr>
        <p:xfrm>
          <a:off x="4618325" y="3833396"/>
          <a:ext cx="17018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4" imgW="1701720" imgH="1015920" progId="Equation.DSMT4">
                  <p:embed/>
                </p:oleObj>
              </mc:Choice>
              <mc:Fallback>
                <p:oleObj name="Equation" r:id="rId4" imgW="1701720" imgH="10159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325" y="3833396"/>
                        <a:ext cx="1701800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644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ช่วงเวลาการประเมินสำหรับ Mean - ตัวอย่างเล็ก 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 </a:t>
            </a:r>
            <a:r>
              <a:rPr lang="en-US" i="1" u="sng" dirty="0"/>
              <a:t>t</a:t>
            </a:r>
            <a:r>
              <a:rPr lang="en-US" u="sng" dirty="0"/>
              <a:t> Distribution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 err="1"/>
              <a:t>พัฒนา</a:t>
            </a:r>
            <a:r>
              <a:rPr lang="en-US" dirty="0" err="1" smtClean="0"/>
              <a:t>โดย</a:t>
            </a:r>
            <a:r>
              <a:rPr lang="th-TH" dirty="0" smtClean="0"/>
              <a:t>นัก</a:t>
            </a:r>
            <a:r>
              <a:rPr lang="en-US" dirty="0" err="1" smtClean="0"/>
              <a:t>สถิติอังกฤษ</a:t>
            </a:r>
            <a:r>
              <a:rPr lang="th-TH" dirty="0" smtClean="0"/>
              <a:t> ชื่อ </a:t>
            </a:r>
            <a:r>
              <a:rPr lang="en-US" dirty="0" err="1" smtClean="0"/>
              <a:t>วิล</a:t>
            </a:r>
            <a:r>
              <a:rPr lang="en-US" dirty="0" err="1"/>
              <a:t>เลียม</a:t>
            </a:r>
            <a:r>
              <a:rPr lang="en-US" dirty="0"/>
              <a:t> </a:t>
            </a:r>
            <a:r>
              <a:rPr lang="th-TH" dirty="0" smtClean="0"/>
              <a:t>กอส</a:t>
            </a:r>
            <a:r>
              <a:rPr lang="th-TH" dirty="0" err="1" smtClean="0"/>
              <a:t>เสท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• Symmetric, Unimodal, Mean = 0, </a:t>
            </a:r>
            <a:r>
              <a:rPr lang="th-TH" dirty="0" smtClean="0"/>
              <a:t>แบน</a:t>
            </a:r>
            <a:r>
              <a:rPr lang="en-US" dirty="0" err="1" smtClean="0"/>
              <a:t>กว่า</a:t>
            </a:r>
            <a:r>
              <a:rPr lang="en-US" dirty="0" err="1"/>
              <a:t>การแจกแจงแบบปกติมาตรฐาน</a:t>
            </a:r>
            <a:r>
              <a:rPr lang="en-US" dirty="0"/>
              <a:t> (เช่น </a:t>
            </a:r>
            <a:r>
              <a:rPr lang="en-US" i="1" dirty="0"/>
              <a:t>Z</a:t>
            </a:r>
            <a:r>
              <a:rPr lang="en-US" dirty="0"/>
              <a:t>- การกระจาย)</a:t>
            </a:r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i="1" dirty="0"/>
              <a:t> t</a:t>
            </a:r>
            <a:r>
              <a:rPr lang="en-US" dirty="0"/>
              <a:t> formula 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F6219B-DA6E-4CE5-83B6-85250EB7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42C311-AC38-4B10-9BC0-1FB98C36FA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4437063"/>
          <a:ext cx="1290638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Equation" r:id="rId3" imgW="1295280" imgH="1143000" progId="Equation.DSMT4">
                  <p:embed/>
                </p:oleObj>
              </mc:Choice>
              <mc:Fallback>
                <p:oleObj name="Equation" r:id="rId3" imgW="1295280" imgH="1143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442C311-AC38-4B10-9BC0-1FB98C36FA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4437063"/>
                        <a:ext cx="1290638" cy="11382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13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ช่วงเวลาการประเมินสำหรับ Mean - ตัวอย่างเล็ก 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ช่วงความเชื่อมั่นสำหรับ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E7536EE-10AD-4ABC-A88D-2C3734DE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65E7476-5388-4CDF-AC2D-7BF8CDEBE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26004"/>
              </p:ext>
            </p:extLst>
          </p:nvPr>
        </p:nvGraphicFramePr>
        <p:xfrm>
          <a:off x="3939381" y="3191403"/>
          <a:ext cx="4313237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Equation" r:id="rId4" imgW="4317840" imgH="1396800" progId="Equation.DSMT4">
                  <p:embed/>
                </p:oleObj>
              </mc:Choice>
              <mc:Fallback>
                <p:oleObj name="Equation" r:id="rId4" imgW="4317840" imgH="1396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381" y="3191403"/>
                        <a:ext cx="4313237" cy="139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218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ช่วงเวลาการประเมินสำหรับ Mean - ตัวอย่างเล็ก 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2400" u="sng" dirty="0"/>
                  <a:t>ตัวอย่าง</a:t>
                </a:r>
                <a:r>
                  <a:rPr lang="en-US" sz="2400" dirty="0"/>
                  <a:t>: ความยาวของแท่งเหล็กที่ผลิตโดยกระบวนการตัดจะกระจายตามปกติ ตัวอย่างที่สุ่มจาก 10 แท่งถูกเลือก; ความยาวเฉลี่ยของกลุ่มตัวอย่างเป็น 119.05 นิ้ว; และค่าเบี่ยงเบนมาตรฐานของกลุ่มตัวอย่างเป็น 0.10 นิ้ว อนุญาตให้มีความเชื่อมั่น 95% </a:t>
                </a:r>
                <a:r>
                  <a:rPr lang="en-US" sz="2400" dirty="0" err="1"/>
                  <a:t>ประมาณการ</a:t>
                </a:r>
                <a:r>
                  <a:rPr lang="en-US" sz="2400" dirty="0" err="1" smtClean="0"/>
                  <a:t>ช่วงของ</a:t>
                </a:r>
                <a:r>
                  <a:rPr lang="en-US" sz="2400" dirty="0" err="1"/>
                  <a:t>ความยาวก้านเฉลี่ย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•ที่ 95% </a:t>
                </a:r>
                <a:r>
                  <a:rPr lang="en-US" sz="2400" dirty="0" err="1" smtClean="0"/>
                  <a:t>เชื่อมั่น</a:t>
                </a:r>
                <a:r>
                  <a:rPr lang="th-TH" sz="2400" dirty="0"/>
                  <a:t>,</a:t>
                </a:r>
                <a:r>
                  <a:rPr lang="en-US" sz="2400" dirty="0"/>
                  <a:t> 1 -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= .95,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= .05, </a:t>
                </a:r>
                <a:r>
                  <a:rPr lang="th-TH" sz="2400" dirty="0" smtClean="0"/>
                  <a:t>และ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/2 = .</a:t>
                </a:r>
                <a:r>
                  <a:rPr lang="en-US" sz="2400" dirty="0" smtClean="0"/>
                  <a:t>025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•องศาอิสระ = 9 ดังนั้นt</a:t>
                </a:r>
                <a:r>
                  <a:rPr lang="en-US" sz="2400" baseline="-25000" dirty="0"/>
                  <a:t>.025,9</a:t>
                </a:r>
                <a:r>
                  <a:rPr lang="en-US" sz="2400" dirty="0"/>
                  <a:t> = </a:t>
                </a:r>
                <a:r>
                  <a:rPr lang="en-US" sz="2400" dirty="0" smtClean="0"/>
                  <a:t>2.262</a:t>
                </a:r>
                <a:endParaRPr lang="th-TH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ประมาณค่าแบบช่วง: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586" t="-3683" r="-1586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2A436-6DA6-43A7-A4A8-211C2EDCD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91" y="4404853"/>
            <a:ext cx="7531835" cy="17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5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ช่วงเวลาประมาณค่าสัดส่วนประชากร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ที่</a:t>
                </a:r>
                <a:r>
                  <a:rPr lang="th-TH" dirty="0" smtClean="0"/>
                  <a:t>	</a:t>
                </a:r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:	sample proportion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:	1-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p</a:t>
                </a:r>
                <a:r>
                  <a:rPr lang="en-US" dirty="0"/>
                  <a:t>:	population proportion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n</a:t>
                </a:r>
                <a:r>
                  <a:rPr lang="en-US" dirty="0"/>
                  <a:t> :	sample size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03B20EA-BDAC-4F50-B99B-AB76625AA3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07153"/>
              </p:ext>
            </p:extLst>
          </p:nvPr>
        </p:nvGraphicFramePr>
        <p:xfrm>
          <a:off x="3990975" y="1909763"/>
          <a:ext cx="4211638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4" imgW="4216320" imgH="939600" progId="Equation.DSMT4">
                  <p:embed/>
                </p:oleObj>
              </mc:Choice>
              <mc:Fallback>
                <p:oleObj name="Equation" r:id="rId4" imgW="421632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1909763"/>
                        <a:ext cx="4211638" cy="9445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234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ช่วงการประมาณแปรปรวนของประชากร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Chi-square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u="sng" dirty="0"/>
                  <a:t>) </a:t>
                </a:r>
                <a:r>
                  <a:rPr lang="th-TH" u="sng" dirty="0" smtClean="0"/>
                  <a:t>การกระจาย</a:t>
                </a:r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  <a:blipFill>
                <a:blip r:embed="rId3"/>
                <a:stretch>
                  <a:fillRect l="-1175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1380F1-A5AB-477A-8BD5-673D5A59DA83}"/>
                  </a:ext>
                </a:extLst>
              </p:cNvPr>
              <p:cNvSpPr/>
              <p:nvPr/>
            </p:nvSpPr>
            <p:spPr>
              <a:xfrm>
                <a:off x="1134049" y="2227478"/>
                <a:ext cx="10372149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</a:t>
                </a:r>
                <a:r>
                  <a:rPr lang="th-TH" sz="2400" i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ถ้า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มีความเป็นอิสระมาตรฐานกระจาย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ตามปกติ</a:t>
                </a:r>
                <a:r>
                  <a:rPr lang="th-TH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ตัว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แปรสุ่ม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(0,1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และ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แล้วก็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ต่อไปนี้การกระจายไคสแควร์ที่มี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องศา</a:t>
                </a:r>
                <a:r>
                  <a:rPr lang="th-TH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อิสระ เท่ากับ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ซึ่ง</a:t>
                </a:r>
                <a:r>
                  <a:rPr lang="th-TH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th-TH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	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h-TH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ความ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แปรปรวน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1380F1-A5AB-477A-8BD5-673D5A59D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49" y="2227478"/>
                <a:ext cx="10372149" cy="3785652"/>
              </a:xfrm>
              <a:prstGeom prst="rect">
                <a:avLst/>
              </a:prstGeom>
              <a:blipFill>
                <a:blip r:embed="rId4"/>
                <a:stretch>
                  <a:fillRect l="-1587" t="-2254" b="-4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9031A77-396E-4CBE-8F8F-23AAC745F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294230"/>
              </p:ext>
            </p:extLst>
          </p:nvPr>
        </p:nvGraphicFramePr>
        <p:xfrm>
          <a:off x="4381500" y="3153190"/>
          <a:ext cx="23066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5" imgW="2311200" imgH="419040" progId="Equation.DSMT4">
                  <p:embed/>
                </p:oleObj>
              </mc:Choice>
              <mc:Fallback>
                <p:oleObj name="Equation" r:id="rId5" imgW="231120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153190"/>
                        <a:ext cx="23066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989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ช่วงการประมาณ</a:t>
            </a:r>
            <a:r>
              <a:rPr lang="th-TH" dirty="0" smtClean="0"/>
              <a:t>แปรปรวนของประชากร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4206" y="1595958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u="sng" dirty="0" smtClean="0"/>
                  <a:t>สมบัติ</a:t>
                </a:r>
                <a:r>
                  <a:rPr lang="en-US" u="sng" dirty="0" smtClean="0"/>
                  <a:t>: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th-TH" dirty="0" smtClean="0"/>
                  <a:t>ถ้า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 smtClean="0"/>
                  <a:t>ก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ารส่มตัวอย่า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งจาก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th-TH" dirty="0" smtClean="0"/>
                  <a:t>แล้ว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(ทำไม?)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4206" y="1595958"/>
                <a:ext cx="10372150" cy="4303509"/>
              </a:xfrm>
              <a:blipFill>
                <a:blip r:embed="rId3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380F1-A5AB-477A-8BD5-673D5A59DA83}"/>
              </a:ext>
            </a:extLst>
          </p:cNvPr>
          <p:cNvSpPr/>
          <p:nvPr/>
        </p:nvSpPr>
        <p:spPr>
          <a:xfrm>
            <a:off x="1134049" y="2227478"/>
            <a:ext cx="1037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A29A5F9-E87B-4004-9A8A-CAF9EB48C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17302"/>
              </p:ext>
            </p:extLst>
          </p:nvPr>
        </p:nvGraphicFramePr>
        <p:xfrm>
          <a:off x="4367213" y="3292473"/>
          <a:ext cx="3459162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Equation" r:id="rId4" imgW="3454200" imgH="1333440" progId="Equation.DSMT4">
                  <p:embed/>
                </p:oleObj>
              </mc:Choice>
              <mc:Fallback>
                <p:oleObj name="Equation" r:id="rId4" imgW="3454200" imgH="1333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3292473"/>
                        <a:ext cx="3459162" cy="13382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76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การ</a:t>
            </a:r>
            <a:r>
              <a:rPr lang="en-US" dirty="0" err="1" smtClean="0"/>
              <a:t>กระจายสุ่ม</a:t>
            </a:r>
            <a:r>
              <a:rPr lang="en-US" dirty="0" err="1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/>
              <a:t>ทำไม</a:t>
            </a:r>
            <a:r>
              <a:rPr lang="en-US" b="1" u="sng" dirty="0" err="1" smtClean="0"/>
              <a:t>ต้องกระจาย</a:t>
            </a:r>
            <a:r>
              <a:rPr lang="en-US" b="1" u="sng" dirty="0" err="1"/>
              <a:t>สุ่มตัวอย่าง</a:t>
            </a:r>
            <a:r>
              <a:rPr lang="en-US" b="1" u="sng" dirty="0"/>
              <a:t>?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 err="1"/>
              <a:t>การวิเคราะห์ที่เหมาะสมและการแปลความหมายของสถิติ</a:t>
            </a:r>
            <a:r>
              <a:rPr lang="en-US" dirty="0" err="1" smtClean="0"/>
              <a:t>ตัวอย่าง</a:t>
            </a:r>
            <a:r>
              <a:rPr lang="th-TH" dirty="0" smtClean="0"/>
              <a:t> </a:t>
            </a:r>
            <a:r>
              <a:rPr lang="en-US" dirty="0" err="1" smtClean="0"/>
              <a:t>ต้อง</a:t>
            </a:r>
            <a:r>
              <a:rPr lang="en-US" dirty="0" err="1"/>
              <a:t>มีความรู้ใน</a:t>
            </a:r>
            <a:r>
              <a:rPr lang="en-US" dirty="0" err="1" smtClean="0"/>
              <a:t>การ</a:t>
            </a:r>
            <a:r>
              <a:rPr lang="th-TH" dirty="0" smtClean="0"/>
              <a:t>กระจาย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317D1A-3DC9-41F6-92EA-98A92A5A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11" y="3193737"/>
            <a:ext cx="7048740" cy="2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ช่วงการ</a:t>
            </a:r>
            <a:r>
              <a:rPr lang="th-TH" dirty="0" smtClean="0"/>
              <a:t>ประมาณแปรปรวนของประชากร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h-TH" dirty="0" smtClean="0"/>
                  <a:t>การประมาณค่า </a:t>
                </a:r>
                <a:r>
                  <a:rPr lang="en-US" dirty="0" err="1" smtClean="0"/>
                  <a:t>Unbiassed</a:t>
                </a:r>
                <a:r>
                  <a:rPr lang="en-US" dirty="0" smtClean="0"/>
                  <a:t> </a:t>
                </a:r>
                <a:r>
                  <a:rPr lang="th-TH" dirty="0" smtClean="0"/>
                  <a:t>ของ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formula for </a:t>
                </a:r>
                <a:r>
                  <a:rPr lang="th-TH" dirty="0" smtClean="0"/>
                  <a:t>ความแปรปรวนเดี่ยว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ช่วงความเชื่อมั่นสำหรับ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  <a:blipFill>
                <a:blip r:embed="rId3"/>
                <a:stretch>
                  <a:fillRect l="-1998" t="-4391" b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380F1-A5AB-477A-8BD5-673D5A59DA83}"/>
              </a:ext>
            </a:extLst>
          </p:cNvPr>
          <p:cNvSpPr/>
          <p:nvPr/>
        </p:nvSpPr>
        <p:spPr>
          <a:xfrm>
            <a:off x="1134049" y="2227478"/>
            <a:ext cx="1037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5BFB3F8-92E1-4947-8700-7EF1AE125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62CEDE2-0F79-4253-B7E4-F47592175E2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86313" y="2082801"/>
          <a:ext cx="20748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Equation" r:id="rId4" imgW="2070000" imgH="939600" progId="Equation.DSMT4">
                  <p:embed/>
                </p:oleObj>
              </mc:Choice>
              <mc:Fallback>
                <p:oleObj name="Equation" r:id="rId4" imgW="2070000" imgH="939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62CEDE2-0F79-4253-B7E4-F47592175E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2082801"/>
                        <a:ext cx="2074862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92B7013D-A3E1-450D-8B0E-6EC9ADDB1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D21B0EF-AE6E-4641-8547-F5BC54DDAB2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98913" y="3743329"/>
          <a:ext cx="3441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Equation" r:id="rId6" imgW="3441600" imgH="863280" progId="Equation.DSMT4">
                  <p:embed/>
                </p:oleObj>
              </mc:Choice>
              <mc:Fallback>
                <p:oleObj name="Equation" r:id="rId6" imgW="3441600" imgH="8632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D21B0EF-AE6E-4641-8547-F5BC54DDAB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3" y="3743329"/>
                        <a:ext cx="34417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02A3CA75-3DFF-4F04-9F31-FD520FFCC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8C61C73-6A62-4A16-8F71-FC2DD6F5DF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23744" y="4938001"/>
          <a:ext cx="5049838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Equation" r:id="rId8" imgW="5054400" imgH="1041120" progId="Equation.DSMT4">
                  <p:embed/>
                </p:oleObj>
              </mc:Choice>
              <mc:Fallback>
                <p:oleObj name="Equation" r:id="rId8" imgW="5054400" imgH="104112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8C61C73-6A62-4A16-8F71-FC2DD6F5DF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744" y="4938001"/>
                        <a:ext cx="5049838" cy="1046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576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ช่วงการประมาณแปรปรวนของประชากร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ตัวอย่าง</a:t>
                </a:r>
              </a:p>
              <a:p>
                <a:pPr marL="0" indent="0">
                  <a:buNone/>
                </a:pPr>
                <a:r>
                  <a:rPr lang="en-US" dirty="0"/>
                  <a:t>สร้างความเชื่อมั่น 90% </a:t>
                </a:r>
                <a:r>
                  <a:rPr lang="en-US" dirty="0" err="1"/>
                  <a:t>สำหรับ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h-TH" dirty="0"/>
                  <a:t> </a:t>
                </a:r>
                <a:r>
                  <a:rPr lang="th-TH" dirty="0" smtClean="0"/>
                  <a:t>กำหนดให้</a:t>
                </a:r>
                <a:r>
                  <a:rPr lang="en-US" dirty="0" smtClean="0"/>
                  <a:t>: 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0022125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th-TH" dirty="0" smtClean="0"/>
                  <a:t>เรามี </a:t>
                </a:r>
                <a:r>
                  <a:rPr lang="en-US" dirty="0" smtClean="0"/>
                  <a:t>:</a:t>
                </a:r>
                <a:r>
                  <a:rPr lang="en-US" dirty="0"/>
                  <a:t>	df = 8-1=7;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05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=14.0671;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95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=2.16735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  <a:blipFill>
                <a:blip r:embed="rId2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380F1-A5AB-477A-8BD5-673D5A59DA83}"/>
              </a:ext>
            </a:extLst>
          </p:cNvPr>
          <p:cNvSpPr/>
          <p:nvPr/>
        </p:nvSpPr>
        <p:spPr>
          <a:xfrm>
            <a:off x="1134049" y="2227478"/>
            <a:ext cx="1037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B10E4A-F694-414A-882A-9DAEFCA3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88" y="4620058"/>
            <a:ext cx="8838175" cy="14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0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กำหนดประมาณ </a:t>
            </a:r>
            <a:r>
              <a:rPr lang="en-US" dirty="0" err="1"/>
              <a:t>ขนาด</a:t>
            </a:r>
            <a:r>
              <a:rPr lang="en-US" dirty="0" err="1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645385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 E = สุ่มตัวอย่างข้อผิดพลาดสูงสุดที่ระบุไว้ในคำสั่งที่มีความแม่นยำ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 </a:t>
            </a:r>
            <a:r>
              <a:rPr lang="en-US" dirty="0" err="1"/>
              <a:t>คือ</a:t>
            </a:r>
            <a:r>
              <a:rPr lang="en-US" dirty="0" err="1" smtClean="0"/>
              <a:t>จำนวนที่</a:t>
            </a:r>
            <a:r>
              <a:rPr lang="en-US" dirty="0" err="1"/>
              <a:t>เพิ่มและหักออกจากการประมาณจุดที่จะ</a:t>
            </a:r>
            <a:r>
              <a:rPr lang="en-US" dirty="0" err="1" smtClean="0"/>
              <a:t>ได้รับ</a:t>
            </a:r>
            <a:r>
              <a:rPr lang="th-TH" dirty="0" smtClean="0"/>
              <a:t>จาก</a:t>
            </a:r>
            <a:r>
              <a:rPr lang="en-US" dirty="0" err="1" smtClean="0"/>
              <a:t>การประมาณช่วงและ</a:t>
            </a:r>
            <a:r>
              <a:rPr lang="en-US" dirty="0" err="1"/>
              <a:t>มักจะเรียกว่าขอบของข้อผิดพลาด</a:t>
            </a: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ขนาด</a:t>
            </a:r>
            <a:r>
              <a:rPr lang="en-US" u="sng" dirty="0" err="1"/>
              <a:t>ของกลุ่มตัวอย่างโดยประมาณ</a:t>
            </a:r>
            <a:r>
              <a:rPr lang="th-TH" u="sng" dirty="0" smtClean="0"/>
              <a:t> </a:t>
            </a:r>
            <a:r>
              <a:rPr lang="en-US" dirty="0" smtClean="0"/>
              <a:t>ถ้า </a:t>
            </a:r>
            <a:r>
              <a:rPr lang="en-US" i="1" dirty="0"/>
              <a:t>E </a:t>
            </a:r>
            <a:r>
              <a:rPr lang="en-US" dirty="0"/>
              <a:t>เป็นค่าที่ต้องการแล้ว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380F1-A5AB-477A-8BD5-673D5A59DA83}"/>
              </a:ext>
            </a:extLst>
          </p:cNvPr>
          <p:cNvSpPr/>
          <p:nvPr/>
        </p:nvSpPr>
        <p:spPr>
          <a:xfrm>
            <a:off x="1134049" y="2227478"/>
            <a:ext cx="1037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606C782-91DF-4249-82E5-5DF8D9F8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6A5DA5B-2911-4C87-9E94-85BCC1A07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424634"/>
              </p:ext>
            </p:extLst>
          </p:nvPr>
        </p:nvGraphicFramePr>
        <p:xfrm>
          <a:off x="5373688" y="2555875"/>
          <a:ext cx="1409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Equation" r:id="rId3" imgW="1409400" imgH="368280" progId="Equation.DSMT4">
                  <p:embed/>
                </p:oleObj>
              </mc:Choice>
              <mc:Fallback>
                <p:oleObj name="Equation" r:id="rId3" imgW="140940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2555875"/>
                        <a:ext cx="1409700" cy="3635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2D8FFD32-6E28-466D-8190-31F6EEF5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421A146-B457-44CA-8A7F-B1B885D31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464650"/>
              </p:ext>
            </p:extLst>
          </p:nvPr>
        </p:nvGraphicFramePr>
        <p:xfrm>
          <a:off x="5297495" y="4887915"/>
          <a:ext cx="16303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0" name="Equation" r:id="rId5" imgW="1625400" imgH="1117440" progId="Equation.DSMT4">
                  <p:embed/>
                </p:oleObj>
              </mc:Choice>
              <mc:Fallback>
                <p:oleObj name="Equation" r:id="rId5" imgW="1625400" imgH="1117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95" y="4887915"/>
                        <a:ext cx="1630363" cy="1120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517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กำหนดประมาณ ขนาด</a:t>
                </a:r>
                <a:r>
                  <a:rPr lang="en-US" dirty="0" smtClean="0"/>
                  <a:t>ตัวอย่าง</a:t>
                </a:r>
                <a:r>
                  <a:rPr lang="th-TH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1034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วิธีการประมาณ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หากความกว้างที่ต้องการของช่วงความเชื่อมั่นคือ</a:t>
                </a:r>
                <a:r>
                  <a:rPr lang="en-US" dirty="0"/>
                  <a:t> </a:t>
                </a:r>
                <a:r>
                  <a:rPr lang="en-US" i="1" dirty="0" smtClean="0"/>
                  <a:t>W</a:t>
                </a:r>
                <a:r>
                  <a:rPr lang="th-TH" i="1" dirty="0" smtClean="0"/>
                  <a:t> </a:t>
                </a:r>
                <a:r>
                  <a:rPr lang="en-US" dirty="0" err="1" smtClean="0"/>
                  <a:t>แล้ว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  <a:blipFill>
                <a:blip r:embed="rId4"/>
                <a:stretch>
                  <a:fillRect l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380F1-A5AB-477A-8BD5-673D5A59DA83}"/>
              </a:ext>
            </a:extLst>
          </p:cNvPr>
          <p:cNvSpPr/>
          <p:nvPr/>
        </p:nvSpPr>
        <p:spPr>
          <a:xfrm>
            <a:off x="1134049" y="2227478"/>
            <a:ext cx="1037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606C782-91DF-4249-82E5-5DF8D9F8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D8FFD32-6E28-466D-8190-31F6EEF5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3C2122E-7343-47A8-AB91-FE45ACB3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FDB343A-FD57-44C2-86A8-527174E3F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36211"/>
              </p:ext>
            </p:extLst>
          </p:nvPr>
        </p:nvGraphicFramePr>
        <p:xfrm>
          <a:off x="5907088" y="2011363"/>
          <a:ext cx="17907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Equation" r:id="rId5" imgW="1790640" imgH="825480" progId="Equation.DSMT4">
                  <p:embed/>
                </p:oleObj>
              </mc:Choice>
              <mc:Fallback>
                <p:oleObj name="Equation" r:id="rId5" imgW="1790640" imgH="825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2011363"/>
                        <a:ext cx="1790700" cy="8207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64D71219-6503-4736-A8E7-E5886DCA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276FCC3-EFDA-4C2B-BF52-4F5827876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464572"/>
              </p:ext>
            </p:extLst>
          </p:nvPr>
        </p:nvGraphicFramePr>
        <p:xfrm>
          <a:off x="5345113" y="4132263"/>
          <a:ext cx="15033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Equation" r:id="rId7" imgW="1498320" imgH="939600" progId="Equation.DSMT4">
                  <p:embed/>
                </p:oleObj>
              </mc:Choice>
              <mc:Fallback>
                <p:oleObj name="Equation" r:id="rId7" imgW="149832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4132263"/>
                        <a:ext cx="1503362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086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h-TH" dirty="0" smtClean="0"/>
                  <a:t>การ</a:t>
                </a:r>
                <a:r>
                  <a:rPr lang="en-US" dirty="0" err="1" smtClean="0"/>
                  <a:t>กำหนดประมาณขนาด</a:t>
                </a:r>
                <a:r>
                  <a:rPr lang="en-US" dirty="0" err="1"/>
                  <a:t>ตัวอย่าง</a:t>
                </a:r>
                <a:r>
                  <a:rPr lang="th-TH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1034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E = </a:t>
                </a:r>
                <a:r>
                  <a:rPr lang="th-TH" dirty="0" smtClean="0"/>
                  <a:t>การ</a:t>
                </a:r>
                <a:r>
                  <a:rPr lang="en-US" dirty="0" err="1" smtClean="0"/>
                  <a:t>สุ่มตัวอย่างผิดพลาด</a:t>
                </a:r>
                <a:r>
                  <a:rPr lang="en-US" dirty="0" err="1"/>
                  <a:t>สูงสุดที่ระบุไว้ในคำสั่งที่มีความแม่นยำ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 err="1" smtClean="0"/>
                  <a:t>ขนาด</a:t>
                </a:r>
                <a:r>
                  <a:rPr lang="en-US" u="sng" dirty="0" err="1"/>
                  <a:t>ของกลุ่มตัวอย่าง</a:t>
                </a:r>
                <a:r>
                  <a:rPr lang="en-US" u="sng" dirty="0" err="1" smtClean="0"/>
                  <a:t>โดยประมาณ</a:t>
                </a:r>
                <a:r>
                  <a:rPr lang="en-US" u="sng" dirty="0" smtClean="0"/>
                  <a:t>: </a:t>
                </a:r>
                <a:r>
                  <a:rPr lang="en-US" dirty="0" smtClean="0"/>
                  <a:t>ถ้า </a:t>
                </a:r>
                <a:r>
                  <a:rPr lang="en-US" dirty="0"/>
                  <a:t>E </a:t>
                </a:r>
                <a:r>
                  <a:rPr lang="en-US" dirty="0" err="1"/>
                  <a:t>เป็นค่าที่</a:t>
                </a:r>
                <a:r>
                  <a:rPr lang="en-US" dirty="0" err="1" smtClean="0"/>
                  <a:t>ต้องการ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แล้ว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 smtClean="0"/>
                  <a:t>ถ้า </a:t>
                </a:r>
                <a:r>
                  <a:rPr lang="en-US" dirty="0" err="1" smtClean="0"/>
                  <a:t>ความ</a:t>
                </a:r>
                <a:r>
                  <a:rPr lang="en-US" dirty="0" err="1"/>
                  <a:t>กว้างที่ต้องการของช่วงความเชื่อมั่นเป็น</a:t>
                </a:r>
                <a:r>
                  <a:rPr lang="en-US" dirty="0"/>
                  <a:t> W แล้ว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อาจได้รับการกำหนดค่าที่เหมาะสมสำหรับการคำนวณเมื่อไม่มีข้อมูลก่อน (ตัวอย่างเช่น </a:t>
                </a:r>
                <a:r>
                  <a:rPr lang="en-US" i="1" dirty="0"/>
                  <a:t>p =</a:t>
                </a:r>
                <a:r>
                  <a:rPr lang="en-US" dirty="0"/>
                  <a:t>0.5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ขนาดของกลุ่มตัวอย่าง</a:t>
                </a:r>
                <a:r>
                  <a:rPr lang="en-US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จะ</a:t>
                </a:r>
                <a:r>
                  <a:rPr lang="th-TH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เกินค่าที่ประมาณ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!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45385"/>
                <a:ext cx="10372150" cy="4303509"/>
              </a:xfrm>
              <a:blipFill>
                <a:blip r:embed="rId4"/>
                <a:stretch>
                  <a:fillRect l="-999" t="-3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51D902-834F-4F46-8FD1-7D3924F5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74C4AA-6E67-42A0-B5B7-9FD401DE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BA282B-F283-456E-9149-AA0681CC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E9942-5380-4DD9-A1F3-946D4437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606C782-91DF-4249-82E5-5DF8D9F8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D8FFD32-6E28-466D-8190-31F6EEF5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3C2122E-7343-47A8-AB91-FE45ACB3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64D71219-6503-4736-A8E7-E5886DCA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7D3D4CD-4595-41C9-AF20-7FB5CF4A0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2C18F92-CE2D-47CF-AF64-021B19B3E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30390"/>
              </p:ext>
            </p:extLst>
          </p:nvPr>
        </p:nvGraphicFramePr>
        <p:xfrm>
          <a:off x="5537200" y="2084388"/>
          <a:ext cx="11176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7" name="Equation" r:id="rId5" imgW="1117440" imgH="330120" progId="Equation.DSMT4">
                  <p:embed/>
                </p:oleObj>
              </mc:Choice>
              <mc:Fallback>
                <p:oleObj name="Equation" r:id="rId5" imgW="1117440" imgH="330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084388"/>
                        <a:ext cx="1117600" cy="3270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">
            <a:extLst>
              <a:ext uri="{FF2B5EF4-FFF2-40B4-BE49-F238E27FC236}">
                <a16:creationId xmlns:a16="http://schemas.microsoft.com/office/drawing/2014/main" id="{11A7F2C3-9744-4E2F-9934-985519981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E1182D8-EDA7-4206-8AC0-BA8284FAA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352093"/>
              </p:ext>
            </p:extLst>
          </p:nvPr>
        </p:nvGraphicFramePr>
        <p:xfrm>
          <a:off x="8659819" y="2894013"/>
          <a:ext cx="1117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Equation" r:id="rId7" imgW="1117440" imgH="774360" progId="Equation.DSMT4">
                  <p:embed/>
                </p:oleObj>
              </mc:Choice>
              <mc:Fallback>
                <p:oleObj name="Equation" r:id="rId7" imgW="11174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9819" y="2894013"/>
                        <a:ext cx="1117600" cy="777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>
            <a:extLst>
              <a:ext uri="{FF2B5EF4-FFF2-40B4-BE49-F238E27FC236}">
                <a16:creationId xmlns:a16="http://schemas.microsoft.com/office/drawing/2014/main" id="{31F7FF67-BBC0-4E09-AB01-3DB44F35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7B54430-8ED3-41DE-81A2-0A40CC54B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115999"/>
              </p:ext>
            </p:extLst>
          </p:nvPr>
        </p:nvGraphicFramePr>
        <p:xfrm>
          <a:off x="8659819" y="3837688"/>
          <a:ext cx="1270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9" name="Equation" r:id="rId9" imgW="1269720" imgH="774360" progId="Equation.DSMT4">
                  <p:embed/>
                </p:oleObj>
              </mc:Choice>
              <mc:Fallback>
                <p:oleObj name="Equation" r:id="rId9" imgW="1269720" imgH="774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9819" y="3837688"/>
                        <a:ext cx="1270000" cy="7747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7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การสุ่ม</a:t>
                </a:r>
                <a:r>
                  <a:rPr lang="en-US" dirty="0" err="1" smtClean="0"/>
                  <a:t>ตัวอย่าง</a:t>
                </a:r>
                <a:r>
                  <a:rPr lang="th-TH" dirty="0" smtClean="0"/>
                  <a:t>การกระจาย</a:t>
                </a:r>
                <a:r>
                  <a:rPr lang="en-US" dirty="0" err="1" smtClean="0"/>
                  <a:t>ของ</a:t>
                </a:r>
                <a:r>
                  <a:rPr lang="en-US" dirty="0" err="1"/>
                  <a:t>ค่าเฉลี่ยตัวอย่าง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1034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ทฤษฎีขีดจำกัดกลาง</a:t>
                </a:r>
                <a:r>
                  <a:rPr lang="th-TH" b="1" dirty="0" smtClean="0"/>
                  <a:t> (</a:t>
                </a:r>
                <a:r>
                  <a:rPr lang="en-US" b="1" dirty="0" smtClean="0"/>
                  <a:t>Central </a:t>
                </a:r>
                <a:r>
                  <a:rPr lang="en-US" b="1" dirty="0"/>
                  <a:t>Limit </a:t>
                </a:r>
                <a:r>
                  <a:rPr lang="en-US" b="1" dirty="0" smtClean="0"/>
                  <a:t>Theorem</a:t>
                </a:r>
                <a:r>
                  <a:rPr lang="th-TH" b="1" dirty="0" smtClean="0"/>
                  <a:t>)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•</a:t>
                </a:r>
                <a:r>
                  <a:rPr lang="en-US" dirty="0" err="1"/>
                  <a:t>สำหรับขนาดตัวอย่างขนาดใหญ่พอ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</a:t>
                </a:r>
                <a:r>
                  <a:rPr lang="en-US" dirty="0"/>
                  <a:t>การกระจายของวิธีตัวอย่าง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เป็นเรื่อง</a:t>
                </a:r>
                <a:r>
                  <a:rPr lang="en-US" dirty="0" err="1" smtClean="0"/>
                  <a:t>ปกติ</a:t>
                </a:r>
                <a:r>
                  <a:rPr lang="en-US" dirty="0" smtClean="0"/>
                  <a:t>;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•ค่าเฉลี่ยของการกระจายนี้จะมีค่าเท่ากับ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dirty="0"/>
                  <a:t> ประชากรที่หมายถึง; </a:t>
                </a:r>
                <a:r>
                  <a:rPr lang="en-US" dirty="0" err="1"/>
                  <a:t>และส่วนเบี่ยงเบน</a:t>
                </a:r>
                <a:r>
                  <a:rPr lang="en-US" dirty="0" err="1" smtClean="0"/>
                  <a:t>มาตรฐาน</a:t>
                </a:r>
                <a:r>
                  <a:rPr lang="th-TH" dirty="0" smtClean="0"/>
                  <a:t> </a:t>
                </a:r>
                <a:r>
                  <a:rPr lang="en-US" dirty="0" err="1" smtClean="0"/>
                  <a:t>คือ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,โดยไม่คำนึงถึงรูปร่างของการกระจายประชากร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4"/>
                <a:stretch>
                  <a:fillRect l="-1821" t="-3258" r="-1763" b="-5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73C455F-7436-4D78-81FD-5BE9F20F2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976145"/>
              </p:ext>
            </p:extLst>
          </p:nvPr>
        </p:nvGraphicFramePr>
        <p:xfrm>
          <a:off x="4394200" y="23622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Equation" r:id="rId5" imgW="914400" imgH="336960" progId="Equation.DSMT4">
                  <p:embed/>
                </p:oleObj>
              </mc:Choice>
              <mc:Fallback>
                <p:oleObj name="Equation" r:id="rId5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32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การสุ่ม</a:t>
                </a:r>
                <a:r>
                  <a:rPr lang="en-US" dirty="0" err="1" smtClean="0"/>
                  <a:t>ตัวอย่าง</a:t>
                </a:r>
                <a:r>
                  <a:rPr lang="th-TH" dirty="0" smtClean="0"/>
                  <a:t>การกระจาย</a:t>
                </a:r>
                <a:r>
                  <a:rPr lang="en-US" dirty="0" err="1" smtClean="0"/>
                  <a:t>ของ</a:t>
                </a:r>
                <a:r>
                  <a:rPr lang="en-US" dirty="0" err="1"/>
                  <a:t>ค่าเฉลี่ยตัวอย่าง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1034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3E6E3A-FE69-43E2-B5BE-4D73EC2F5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ทฤษฎีบท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ถ้า</a:t>
                </a:r>
                <a:r>
                  <a:rPr lang="th-TH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h-TH" dirty="0" smtClean="0"/>
                  <a:t> </a:t>
                </a:r>
                <a:r>
                  <a:rPr lang="en-US" dirty="0" err="1" smtClean="0"/>
                  <a:t>เป็น</a:t>
                </a:r>
                <a:r>
                  <a:rPr lang="en-US" dirty="0" err="1"/>
                  <a:t>ค่าเฉลี่ยของตัวอย่างที่สุ่มจากขนาด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en-US" dirty="0" err="1"/>
                  <a:t>จากประชากรที่มีค่าเฉลี่ย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th-TH" dirty="0" smtClean="0"/>
                  <a:t>  </a:t>
                </a:r>
                <a:r>
                  <a:rPr lang="en-US" dirty="0" err="1" smtClean="0"/>
                  <a:t>ของ</a:t>
                </a:r>
                <a:r>
                  <a:rPr lang="en-US" dirty="0" smtClean="0"/>
                  <a:t>  </a:t>
                </a:r>
                <a:r>
                  <a:rPr lang="en-US" dirty="0"/>
                  <a:t>แล้วเป็น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en-US" dirty="0" err="1"/>
                  <a:t>เพิ่มการกระจาย</a:t>
                </a:r>
                <a:r>
                  <a:rPr lang="en-US" dirty="0" err="1" smtClean="0"/>
                  <a:t>ของแนวทาง</a:t>
                </a:r>
                <a:r>
                  <a:rPr lang="en-US" dirty="0" err="1"/>
                  <a:t>การกระจายปกติด้วย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Mean: 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ส่วนเบี่ยงเบนมาตรฐาน: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3E6E3A-FE69-43E2-B5BE-4D73EC2F5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846" t="-3399"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9987153-E9ED-4CC3-94CE-D14AF501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BDFA78-31ED-4637-B337-28A83BCA3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562902"/>
              </p:ext>
            </p:extLst>
          </p:nvPr>
        </p:nvGraphicFramePr>
        <p:xfrm>
          <a:off x="5753100" y="3973513"/>
          <a:ext cx="10033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7" name="Equation" r:id="rId5" imgW="1002960" imgH="431640" progId="Equation.DSMT4">
                  <p:embed/>
                </p:oleObj>
              </mc:Choice>
              <mc:Fallback>
                <p:oleObj name="Equation" r:id="rId5" imgW="10029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3973513"/>
                        <a:ext cx="10033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D1DE0D92-A516-4A02-9343-BC8377E94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0A0D605-4A22-4D34-818E-34EA1315A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57707"/>
              </p:ext>
            </p:extLst>
          </p:nvPr>
        </p:nvGraphicFramePr>
        <p:xfrm>
          <a:off x="5744538" y="4316413"/>
          <a:ext cx="12827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8" name="Equation" r:id="rId7" imgW="1282680" imgH="888840" progId="Equation.DSMT4">
                  <p:embed/>
                </p:oleObj>
              </mc:Choice>
              <mc:Fallback>
                <p:oleObj name="Equation" r:id="rId7" imgW="128268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538" y="4316413"/>
                        <a:ext cx="128270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41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 smtClean="0"/>
                  <a:t>การสุ่มตัวอย่างการกระจายของค่าเฉลี่ยตัวอย่าง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1034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Note </a:t>
            </a:r>
            <a:r>
              <a:rPr lang="en-US" dirty="0" err="1" smtClean="0"/>
              <a:t>เมื่อ</a:t>
            </a:r>
            <a:r>
              <a:rPr lang="en-US" dirty="0" err="1"/>
              <a:t>ประชากร</a:t>
            </a:r>
            <a:r>
              <a:rPr lang="en-US" dirty="0" err="1" smtClean="0"/>
              <a:t>มี</a:t>
            </a:r>
            <a:r>
              <a:rPr lang="th-TH" dirty="0" smtClean="0"/>
              <a:t>ขนาด</a:t>
            </a:r>
            <a:r>
              <a:rPr lang="en-US" dirty="0" err="1" smtClean="0"/>
              <a:t>จำกัด</a:t>
            </a:r>
            <a:r>
              <a:rPr lang="en-US" dirty="0" smtClean="0"/>
              <a:t> 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				</a:t>
            </a:r>
            <a:r>
              <a:rPr lang="en-US" dirty="0" smtClean="0"/>
              <a:t>: </a:t>
            </a:r>
            <a:r>
              <a:rPr lang="en-US" dirty="0"/>
              <a:t>ปัจจัยการแก้ไขแน่นอน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Z </a:t>
            </a:r>
            <a:r>
              <a:rPr lang="en-US" u="sng" dirty="0" err="1" smtClean="0"/>
              <a:t>Fomula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					</a:t>
            </a:r>
            <a:r>
              <a:rPr lang="en-US" dirty="0" err="1" smtClean="0"/>
              <a:t>หรือ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			(</a:t>
            </a:r>
            <a:r>
              <a:rPr lang="en-US" dirty="0" err="1"/>
              <a:t>อนันต์</a:t>
            </a:r>
            <a:r>
              <a:rPr lang="en-US" dirty="0" smtClean="0"/>
              <a:t>)                      </a:t>
            </a:r>
            <a:r>
              <a:rPr lang="en-US" dirty="0"/>
              <a:t>( จำกัด 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B04741-F47C-41C7-849B-71522621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EAE418F-574E-49FE-AAB6-48AA5B89D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949332"/>
              </p:ext>
            </p:extLst>
          </p:nvPr>
        </p:nvGraphicFramePr>
        <p:xfrm>
          <a:off x="7232651" y="1549266"/>
          <a:ext cx="24320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1" name="Equation" r:id="rId4" imgW="2438280" imgH="977760" progId="Equation.DSMT4">
                  <p:embed/>
                </p:oleObj>
              </mc:Choice>
              <mc:Fallback>
                <p:oleObj name="Equation" r:id="rId4" imgW="243828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1" y="1549266"/>
                        <a:ext cx="2432050" cy="973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56B1649-5775-4531-B082-B0682144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CE7F1B8-365F-42CF-9808-656656627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6274"/>
              </p:ext>
            </p:extLst>
          </p:nvPr>
        </p:nvGraphicFramePr>
        <p:xfrm>
          <a:off x="3608388" y="2438400"/>
          <a:ext cx="1155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2" name="Equation" r:id="rId6" imgW="1155600" imgH="952200" progId="Equation.DSMT4">
                  <p:embed/>
                </p:oleObj>
              </mc:Choice>
              <mc:Fallback>
                <p:oleObj name="Equation" r:id="rId6" imgW="1155600" imgH="952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2438400"/>
                        <a:ext cx="11557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9EFA0E47-B6F8-4198-A384-C2B8CF00D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24AC705-C916-4959-985B-5969768F1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24274"/>
              </p:ext>
            </p:extLst>
          </p:nvPr>
        </p:nvGraphicFramePr>
        <p:xfrm>
          <a:off x="4768860" y="3916366"/>
          <a:ext cx="13906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3" name="Equation" r:id="rId8" imgW="1384200" imgH="1320480" progId="Equation.DSMT4">
                  <p:embed/>
                </p:oleObj>
              </mc:Choice>
              <mc:Fallback>
                <p:oleObj name="Equation" r:id="rId8" imgW="1384200" imgH="1320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60" y="3916366"/>
                        <a:ext cx="139065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9A3B96D2-C97D-45F0-A5FF-77BD1120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EEAD871-982B-4DCE-A70F-72EDFA239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16405"/>
              </p:ext>
            </p:extLst>
          </p:nvPr>
        </p:nvGraphicFramePr>
        <p:xfrm>
          <a:off x="7539046" y="3878263"/>
          <a:ext cx="2286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4" name="Equation" r:id="rId10" imgW="2286000" imgH="1396800" progId="Equation.DSMT4">
                  <p:embed/>
                </p:oleObj>
              </mc:Choice>
              <mc:Fallback>
                <p:oleObj name="Equation" r:id="rId10" imgW="2286000" imgH="1396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46" y="3878263"/>
                        <a:ext cx="2286000" cy="139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52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การสุ่ม</a:t>
                </a:r>
                <a:r>
                  <a:rPr lang="en-US" dirty="0" err="1" smtClean="0"/>
                  <a:t>ตัวอย่าง</a:t>
                </a:r>
                <a:r>
                  <a:rPr lang="th-TH" dirty="0" smtClean="0"/>
                  <a:t>การกระจาย</a:t>
                </a:r>
                <a:r>
                  <a:rPr lang="en-US" dirty="0" err="1" smtClean="0"/>
                  <a:t>ของ</a:t>
                </a:r>
                <a:r>
                  <a:rPr lang="en-US" dirty="0" err="1"/>
                  <a:t>ค่าเฉลี่ยตัวอย่าง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1034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n-US" u="sng" dirty="0" smtClean="0"/>
                  <a:t>ข้อสังเกต: </a:t>
                </a:r>
                <a:r>
                  <a:rPr lang="en-US" dirty="0"/>
                  <a:t>ถ้า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แล้ว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การแจกแจงปกติมาตรฐาน</a:t>
                </a:r>
              </a:p>
              <a:p>
                <a:pPr marL="0" indent="0" algn="just">
                  <a:buNone/>
                </a:pPr>
                <a:r>
                  <a:rPr lang="en-US" u="sng" dirty="0"/>
                  <a:t>บันทึก</a:t>
                </a:r>
                <a:r>
                  <a:rPr lang="en-US" dirty="0"/>
                  <a:t>: 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</a:t>
                </a:r>
                <a:r>
                  <a:rPr lang="en-US" dirty="0" err="1" smtClean="0"/>
                  <a:t>หากประชากร</a:t>
                </a:r>
                <a:r>
                  <a:rPr lang="en-US" dirty="0" err="1"/>
                  <a:t>ที่มีการกระจาย</a:t>
                </a:r>
                <a:r>
                  <a:rPr lang="en-US" dirty="0" err="1" smtClean="0"/>
                  <a:t>ตามปกติ</a:t>
                </a:r>
                <a:r>
                  <a:rPr lang="th-TH" dirty="0" smtClean="0"/>
                  <a:t> </a:t>
                </a:r>
                <a:r>
                  <a:rPr lang="en-US" dirty="0" err="1" smtClean="0"/>
                  <a:t>การ</a:t>
                </a:r>
                <a:r>
                  <a:rPr lang="en-US" dirty="0" err="1"/>
                  <a:t>กระจายของค่าเฉลี่ยของกลุ่ม</a:t>
                </a:r>
                <a:r>
                  <a:rPr lang="en-US" dirty="0" err="1" smtClean="0"/>
                  <a:t>ตัวอย่าง</a:t>
                </a:r>
                <a:r>
                  <a:rPr lang="th-TH" dirty="0" smtClean="0"/>
                  <a:t>คือ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เป็น</a:t>
                </a:r>
                <a:r>
                  <a:rPr lang="th-TH" dirty="0" smtClean="0"/>
                  <a:t>ค่า</a:t>
                </a:r>
                <a:r>
                  <a:rPr lang="en-US" dirty="0" err="1" smtClean="0"/>
                  <a:t>ปกติ</a:t>
                </a:r>
                <a:r>
                  <a:rPr lang="th-TH" dirty="0" smtClean="0"/>
                  <a:t> (</a:t>
                </a:r>
                <a:r>
                  <a:rPr lang="en-US" dirty="0" smtClean="0"/>
                  <a:t>Normal) </a:t>
                </a:r>
                <a:r>
                  <a:rPr lang="en-US" dirty="0" err="1" smtClean="0"/>
                  <a:t>สำหรับ</a:t>
                </a:r>
                <a:r>
                  <a:rPr lang="en-US" dirty="0" err="1"/>
                  <a:t>ขนาดของกลุ่มตัวอย่างใด</a:t>
                </a:r>
                <a:r>
                  <a:rPr lang="en-US" dirty="0"/>
                  <a:t> ๆ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•หากขนาดของกลุ่มตัวอย่างมีค่าน้อยกว่า 5% ของขนาด</a:t>
                </a:r>
                <a:r>
                  <a:rPr lang="en-US" dirty="0" smtClean="0"/>
                  <a:t>ประชากร</a:t>
                </a:r>
                <a:r>
                  <a:rPr lang="th-TH" dirty="0" smtClean="0"/>
                  <a:t> ขนาดประชากที่จำกัดจะ</a:t>
                </a:r>
                <a:r>
                  <a:rPr lang="en-US" dirty="0" err="1" smtClean="0"/>
                  <a:t>ได้รับ</a:t>
                </a:r>
                <a:r>
                  <a:rPr lang="en-US" dirty="0" err="1"/>
                  <a:t>การปฏิบัติในฐานะที่เป็นอนันต์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จะเรียกว่าเป็น </a:t>
                </a:r>
                <a:r>
                  <a:rPr lang="en-US" i="1" dirty="0" err="1"/>
                  <a:t>ข้อผิดพลาดมาตรฐานของ</a:t>
                </a:r>
                <a:r>
                  <a:rPr lang="en-US" i="1" dirty="0" err="1" smtClean="0"/>
                  <a:t>ค่าเฉลี่ย</a:t>
                </a:r>
                <a:r>
                  <a:rPr lang="th-TH" dirty="0" smtClean="0"/>
                  <a:t> (</a:t>
                </a:r>
                <a:r>
                  <a:rPr lang="en-US" dirty="0" smtClean="0"/>
                  <a:t>the </a:t>
                </a:r>
                <a:r>
                  <a:rPr lang="en-US" i="1" dirty="0"/>
                  <a:t>standard error of the </a:t>
                </a:r>
                <a:r>
                  <a:rPr lang="en-US" i="1" dirty="0" smtClean="0"/>
                  <a:t>mean</a:t>
                </a:r>
                <a:r>
                  <a:rPr lang="th-TH" dirty="0"/>
                  <a:t>)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•เมื่อตัวอย่างสุ่มอย่างง่ายมีขนาดเล็ก (n &lt;30) การกระจายการสุ่มตัวอย่าง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ได้รับการพิจารณา</a:t>
                </a:r>
                <a:r>
                  <a:rPr lang="en-US" dirty="0" err="1" smtClean="0"/>
                  <a:t>เพีย</a:t>
                </a:r>
                <a:r>
                  <a:rPr lang="th-TH" dirty="0" smtClean="0"/>
                  <a:t>ค่า</a:t>
                </a:r>
                <a:r>
                  <a:rPr lang="en-US" dirty="0" err="1" smtClean="0"/>
                  <a:t>ปกติ</a:t>
                </a:r>
                <a:r>
                  <a:rPr lang="th-TH" dirty="0" smtClean="0"/>
                  <a:t> </a:t>
                </a:r>
                <a:r>
                  <a:rPr lang="en-US" dirty="0" err="1" smtClean="0"/>
                  <a:t>ถ้า</a:t>
                </a:r>
                <a:r>
                  <a:rPr lang="en-US" dirty="0" err="1"/>
                  <a:t>เราสมมติประชากรที่มีการกระจายความน่าจะ</a:t>
                </a:r>
                <a:r>
                  <a:rPr lang="en-US" dirty="0" err="1" smtClean="0"/>
                  <a:t>เป็น</a:t>
                </a:r>
                <a:r>
                  <a:rPr lang="th-TH" dirty="0" smtClean="0"/>
                  <a:t>ที่</a:t>
                </a:r>
                <a:r>
                  <a:rPr lang="en-US" dirty="0" err="1" smtClean="0"/>
                  <a:t>ปกติ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586" t="-4533" r="-158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62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การสุ่ม</a:t>
                </a:r>
                <a:r>
                  <a:rPr lang="en-US" dirty="0" err="1" smtClean="0"/>
                  <a:t>ตัวอย่าง</a:t>
                </a:r>
                <a:r>
                  <a:rPr lang="th-TH" dirty="0" smtClean="0"/>
                  <a:t>การกระจาย</a:t>
                </a:r>
                <a:r>
                  <a:rPr lang="en-US" dirty="0" err="1" smtClean="0"/>
                  <a:t>ของ</a:t>
                </a:r>
                <a:r>
                  <a:rPr lang="en-US" dirty="0" err="1"/>
                  <a:t>สัดส่วนตัวอย่าง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1034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สัดส่วนตัวอย่าง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 smtClean="0"/>
              <a:t>ขณะที่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i="1" dirty="0"/>
              <a:t>n</a:t>
            </a:r>
            <a:r>
              <a:rPr lang="en-US" dirty="0"/>
              <a:t>: จำนวนของรายการในกลุ่มตัวอย่าง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		</a:t>
            </a:r>
            <a:r>
              <a:rPr lang="en-US" i="1" dirty="0" smtClean="0"/>
              <a:t>x</a:t>
            </a:r>
            <a:r>
              <a:rPr lang="en-US" dirty="0"/>
              <a:t>: </a:t>
            </a:r>
            <a:r>
              <a:rPr lang="en-US" dirty="0" err="1"/>
              <a:t>จำนวนของรายการในกลุ่มตัวอย่างที่มี</a:t>
            </a:r>
            <a:r>
              <a:rPr lang="en-US" dirty="0" err="1" smtClean="0"/>
              <a:t>ลักษณะ</a:t>
            </a:r>
            <a:r>
              <a:rPr lang="th-TH" dirty="0" smtClean="0"/>
              <a:t>เฉพาะ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021AB2-2989-4F6F-9092-ED4D42355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586323"/>
              </p:ext>
            </p:extLst>
          </p:nvPr>
        </p:nvGraphicFramePr>
        <p:xfrm>
          <a:off x="5661819" y="2487613"/>
          <a:ext cx="86836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4" imgW="863280" imgH="838080" progId="Equation.DSMT4">
                  <p:embed/>
                </p:oleObj>
              </mc:Choice>
              <mc:Fallback>
                <p:oleObj name="Equation" r:id="rId4" imgW="86328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819" y="2487613"/>
                        <a:ext cx="868362" cy="8318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92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การสุ่ม</a:t>
                </a:r>
                <a:r>
                  <a:rPr lang="en-US" dirty="0" err="1" smtClean="0"/>
                  <a:t>ตัวอย่าง</a:t>
                </a:r>
                <a:r>
                  <a:rPr lang="th-TH" dirty="0" smtClean="0"/>
                  <a:t>การกระจาย</a:t>
                </a:r>
                <a:r>
                  <a:rPr lang="en-US" dirty="0" err="1" smtClean="0"/>
                  <a:t>ของ</a:t>
                </a:r>
                <a:r>
                  <a:rPr lang="en-US" dirty="0" err="1"/>
                  <a:t>สัดส่วนตัวอย่าง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1034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u="sng" dirty="0" err="1"/>
                  <a:t>การสุ่ม</a:t>
                </a:r>
                <a:r>
                  <a:rPr lang="en-US" sz="2400" u="sng" dirty="0" err="1" smtClean="0"/>
                  <a:t>ตัวอย่าง</a:t>
                </a:r>
                <a:r>
                  <a:rPr lang="th-TH" sz="2400" u="sng" dirty="0" smtClean="0"/>
                  <a:t>การกระจาย</a:t>
                </a:r>
                <a:r>
                  <a:rPr lang="en-US" sz="2400" u="sng" dirty="0" err="1" smtClean="0"/>
                  <a:t>ของ</a:t>
                </a:r>
                <a:r>
                  <a:rPr lang="en-US" sz="2400" u="sng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400" u="sng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 smtClean="0"/>
                  <a:t>ประมาณ</a:t>
                </a:r>
                <a:r>
                  <a:rPr lang="th-TH" sz="2400" dirty="0" smtClean="0"/>
                  <a:t>ค่า</a:t>
                </a:r>
                <a:r>
                  <a:rPr lang="en-US" sz="2400" dirty="0" err="1" smtClean="0"/>
                  <a:t>ปกติ</a:t>
                </a:r>
                <a:r>
                  <a:rPr lang="th-TH" sz="2400" dirty="0" smtClean="0"/>
                  <a:t> </a:t>
                </a:r>
                <a:r>
                  <a:rPr lang="en-US" sz="2400" dirty="0" smtClean="0"/>
                  <a:t>ถ้า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i="1" dirty="0"/>
                  <a:t>p</a:t>
                </a:r>
                <a:r>
                  <a:rPr lang="en-US" sz="2400" dirty="0"/>
                  <a:t> </a:t>
                </a:r>
                <a:r>
                  <a:rPr lang="th-TH" sz="2400" dirty="0" smtClean="0"/>
                  <a:t>คือ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สัดส่วนประชากรและ </a:t>
                </a:r>
                <a:r>
                  <a:rPr lang="en-US" sz="2400" i="1" dirty="0"/>
                  <a:t>Q</a:t>
                </a:r>
                <a:r>
                  <a:rPr lang="en-US" sz="2400" dirty="0"/>
                  <a:t> = 1 - </a:t>
                </a:r>
                <a:r>
                  <a:rPr lang="en-US" sz="2400" i="1" dirty="0"/>
                  <a:t>p</a:t>
                </a:r>
                <a:r>
                  <a:rPr lang="en-US" sz="2400" dirty="0" smtClean="0"/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ค่าเฉลี่ยของการกระจายของ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 dirty="0"/>
                          <m:t>p</m:t>
                        </m:r>
                      </m:e>
                    </m:acc>
                  </m:oMath>
                </a14:m>
                <a:r>
                  <a:rPr lang="en-US" sz="2400" dirty="0"/>
                  <a:t> เป็น P: </a:t>
                </a:r>
              </a:p>
              <a:p>
                <a:pPr marL="0" indent="0">
                  <a:buNone/>
                </a:pPr>
                <a:r>
                  <a:rPr lang="en-US" sz="2400" dirty="0"/>
                  <a:t>ค่าเบี่ยงเบนมาตรฐานของการกระจายคือ: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th-TH" sz="2400" dirty="0" smtClean="0"/>
                  <a:t>					</a:t>
                </a:r>
                <a:r>
                  <a:rPr lang="en-US" sz="2400" dirty="0" err="1" smtClean="0"/>
                  <a:t>หรือ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th-TH" sz="2400" dirty="0" smtClean="0"/>
                  <a:t>			       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อนันต์) </a:t>
                </a:r>
                <a:r>
                  <a:rPr lang="th-TH" sz="2400" dirty="0" smtClean="0"/>
                  <a:t>                   </a:t>
                </a:r>
                <a:r>
                  <a:rPr lang="en-US" sz="2400" dirty="0" smtClean="0"/>
                  <a:t>( </a:t>
                </a:r>
                <a:r>
                  <a:rPr lang="en-US" sz="2400" dirty="0"/>
                  <a:t>จำกัด 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4"/>
                <a:stretch>
                  <a:fillRect l="-1410" t="-3258" b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2120843-71F8-47AE-958A-30BC7035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D5EB822-3C48-433B-84B3-6767F1A24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C8C05C9-2D49-4B5B-AC19-C209A13D5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333549"/>
              </p:ext>
            </p:extLst>
          </p:nvPr>
        </p:nvGraphicFramePr>
        <p:xfrm>
          <a:off x="6688138" y="3227379"/>
          <a:ext cx="18256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" name="Equation" r:id="rId5" imgW="1828800" imgH="444240" progId="Equation.DSMT4">
                  <p:embed/>
                </p:oleObj>
              </mc:Choice>
              <mc:Fallback>
                <p:oleObj name="Equation" r:id="rId5" imgW="182880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3227379"/>
                        <a:ext cx="1825625" cy="4397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85330964-5A45-421E-A214-A4C62611F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5075C5A-D722-4568-9BBA-1C631E550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787341"/>
              </p:ext>
            </p:extLst>
          </p:nvPr>
        </p:nvGraphicFramePr>
        <p:xfrm>
          <a:off x="4176722" y="4287834"/>
          <a:ext cx="13255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" name="Equation" r:id="rId7" imgW="1320480" imgH="825480" progId="Equation.DSMT4">
                  <p:embed/>
                </p:oleObj>
              </mc:Choice>
              <mc:Fallback>
                <p:oleObj name="Equation" r:id="rId7" imgW="1320480" imgH="825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22" y="4287834"/>
                        <a:ext cx="1325562" cy="825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D94420E5-B915-4933-A80D-8224C7889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02B22F4-9508-4C5D-81EF-3D2F55F7F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658655"/>
              </p:ext>
            </p:extLst>
          </p:nvPr>
        </p:nvGraphicFramePr>
        <p:xfrm>
          <a:off x="6534151" y="4244974"/>
          <a:ext cx="226853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4" name="Equation" r:id="rId9" imgW="2273040" imgH="825480" progId="Equation.DSMT4">
                  <p:embed/>
                </p:oleObj>
              </mc:Choice>
              <mc:Fallback>
                <p:oleObj name="Equation" r:id="rId9" imgW="2273040" imgH="825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1" y="4244974"/>
                        <a:ext cx="2268537" cy="825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70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1092</Words>
  <Application>Microsoft Office PowerPoint</Application>
  <PresentationFormat>Widescreen</PresentationFormat>
  <Paragraphs>252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Visio</vt:lpstr>
      <vt:lpstr>PowerPoint Presentation</vt:lpstr>
      <vt:lpstr>PowerPoint Presentation</vt:lpstr>
      <vt:lpstr>การกระจายสุ่มตัวอย่าง</vt:lpstr>
      <vt:lpstr>การสุ่มตัวอย่างการกระจายของค่าเฉลี่ยตัวอย่าง x ̅</vt:lpstr>
      <vt:lpstr>การสุ่มตัวอย่างการกระจายของค่าเฉลี่ยตัวอย่าง x ̅</vt:lpstr>
      <vt:lpstr>การสุ่มตัวอย่างการกระจายของค่าเฉลี่ยตัวอย่าง x ̅</vt:lpstr>
      <vt:lpstr>การสุ่มตัวอย่างการกระจายของค่าเฉลี่ยตัวอย่าง x ̅</vt:lpstr>
      <vt:lpstr>การสุ่มตัวอย่างการกระจายของสัดส่วนตัวอย่าง p ̂</vt:lpstr>
      <vt:lpstr>การสุ่มตัวอย่างการกระจายของสัดส่วนตัวอย่าง p ̂</vt:lpstr>
      <vt:lpstr>การสุ่มตัวอย่างการกระจายของสัดส่วนตัวอย่าง p ̂</vt:lpstr>
      <vt:lpstr>การสุ่มตัวอย่างการกระจายของสัดส่วนตัวอย่าง p ̂</vt:lpstr>
      <vt:lpstr>การสุ่มตัวอย่างการกระจายของสัดส่วนตัวอย่าง p ̂</vt:lpstr>
      <vt:lpstr>การประมาณค่าทางสถิติ</vt:lpstr>
      <vt:lpstr>คุณสมบัติต้องใช้ของจุดประมาณค่า</vt:lpstr>
      <vt:lpstr>คุณสมบัติต้องใช้ของจุดประมาณค่า</vt:lpstr>
      <vt:lpstr>ช่วงเวลาการประเมินสำหรับ Mean - ตัวอย่างขนาดใหญ่</vt:lpstr>
      <vt:lpstr>ช่วงเวลาการประเมินสำหรับ Mean - ตัวอย่างขนาดใหญ่</vt:lpstr>
      <vt:lpstr>ช่วงเวลาการประเมินสำหรับ Mean - ตัวอย่างขนาดใหญ่</vt:lpstr>
      <vt:lpstr>ช่วงเวลาการประเมินสำหรับ Mean - ตัวอย่างขนาดใหญ่</vt:lpstr>
      <vt:lpstr>ช่วงเวลาการประเมินสำหรับ Mean - ตัวอย่างขนาดใหญ่</vt:lpstr>
      <vt:lpstr>ช่วงเวลาการประเมินสำหรับ Mean - ตัวอย่างขนาดใหญ่</vt:lpstr>
      <vt:lpstr>ช่วงเวลาการประเมินสำหรับ Mean - ตัวอย่างเล็ก ๆ</vt:lpstr>
      <vt:lpstr>ช่วงเวลาการประเมินสำหรับ Mean - ตัวอย่างเล็ก ๆ</vt:lpstr>
      <vt:lpstr>ช่วงเวลาการประเมินสำหรับ Mean - ตัวอย่างเล็ก ๆ</vt:lpstr>
      <vt:lpstr>ช่วงเวลาการประเมินสำหรับ Mean - ตัวอย่างเล็ก ๆ</vt:lpstr>
      <vt:lpstr>ช่วงเวลาการประเมินสำหรับ Mean - ตัวอย่างเล็ก ๆ</vt:lpstr>
      <vt:lpstr>ช่วงเวลาประมาณค่าสัดส่วนประชากร</vt:lpstr>
      <vt:lpstr>ช่วงการประมาณแปรปรวนของประชากร</vt:lpstr>
      <vt:lpstr>ช่วงการประมาณแปรปรวนของประชากร</vt:lpstr>
      <vt:lpstr>ช่วงการประมาณแปรปรวนของประชากร</vt:lpstr>
      <vt:lpstr>ช่วงการประมาณแปรปรวนของประชากร</vt:lpstr>
      <vt:lpstr>กำหนดประมาณ ขนาดตัวอย่าง</vt:lpstr>
      <vt:lpstr>กำหนดประมาณ ขนาดตัวอย่าง μ</vt:lpstr>
      <vt:lpstr>การกำหนดประมาณขนาดตัวอย่าง 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2119519</cp:lastModifiedBy>
  <cp:revision>72</cp:revision>
  <dcterms:created xsi:type="dcterms:W3CDTF">2019-10-02T07:34:54Z</dcterms:created>
  <dcterms:modified xsi:type="dcterms:W3CDTF">2020-03-28T08:50:04Z</dcterms:modified>
</cp:coreProperties>
</file>