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29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3" r:id="rId11"/>
    <p:sldId id="376" r:id="rId12"/>
    <p:sldId id="304" r:id="rId13"/>
    <p:sldId id="305" r:id="rId14"/>
    <p:sldId id="306" r:id="rId15"/>
    <p:sldId id="307" r:id="rId16"/>
    <p:sldId id="308" r:id="rId17"/>
    <p:sldId id="309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9" r:id="rId60"/>
    <p:sldId id="360" r:id="rId61"/>
    <p:sldId id="361" r:id="rId62"/>
    <p:sldId id="363" r:id="rId63"/>
    <p:sldId id="364" r:id="rId64"/>
    <p:sldId id="365" r:id="rId65"/>
    <p:sldId id="371" r:id="rId66"/>
    <p:sldId id="372" r:id="rId67"/>
    <p:sldId id="369" r:id="rId68"/>
    <p:sldId id="370" r:id="rId69"/>
    <p:sldId id="373" r:id="rId70"/>
    <p:sldId id="366" r:id="rId71"/>
    <p:sldId id="367" r:id="rId72"/>
    <p:sldId id="368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1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8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3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5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9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3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 err="1">
                <a:solidFill>
                  <a:srgbClr val="002060"/>
                </a:solidFill>
              </a:rPr>
              <a:t>การ</a:t>
            </a:r>
            <a:r>
              <a:rPr lang="en-US" sz="4800" dirty="0" err="1" smtClean="0">
                <a:solidFill>
                  <a:srgbClr val="002060"/>
                </a:solidFill>
              </a:rPr>
              <a:t>ประยุกต์วิเคราะห์</a:t>
            </a:r>
            <a:r>
              <a:rPr lang="en-US" sz="4800" dirty="0" err="1">
                <a:solidFill>
                  <a:srgbClr val="002060"/>
                </a:solidFill>
              </a:rPr>
              <a:t>ข้อมูล</a:t>
            </a:r>
            <a:endParaRPr lang="en-US" sz="48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2060"/>
                </a:solidFill>
              </a:rPr>
              <a:t>Applied Data Analytics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การหาข้อสรุปทางสถิติ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/>
              <a:t>อนุมานทางสถิติ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กระบวนการของการใช้ข้อมูลที่ได้จากกลุ่มเล็ก ๆ ขององค์ประกอบ (คน </a:t>
            </a:r>
            <a:r>
              <a:rPr lang="en-US" u="sng" dirty="0"/>
              <a:t>ตัวอย่าง</a:t>
            </a:r>
            <a:r>
              <a:rPr lang="en-US" dirty="0"/>
              <a:t>) เพื่อให้การประมาณการและทดสอบสมมติฐานเกี่ยวกับลักษณะของกลุ่มใหญ่ของธาตุ (คน </a:t>
            </a:r>
            <a:r>
              <a:rPr lang="en-US" u="sng" dirty="0"/>
              <a:t>ประชากร</a:t>
            </a:r>
            <a:r>
              <a:rPr lang="en-US" dirty="0"/>
              <a:t>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b="1" u="sng" dirty="0"/>
              <a:t>พารามิเตอร์เทียบกับสถิติ</a:t>
            </a:r>
            <a:endParaRPr lang="en-US" b="1" dirty="0"/>
          </a:p>
          <a:p>
            <a:endParaRPr lang="en-US" b="1" dirty="0"/>
          </a:p>
          <a:p>
            <a:pPr marL="0" lvl="0" indent="0">
              <a:buNone/>
            </a:pPr>
            <a:r>
              <a:rPr lang="en-US" b="1" dirty="0"/>
              <a:t>พารามิเตอร์</a:t>
            </a:r>
            <a:r>
              <a:rPr lang="en-US" dirty="0"/>
              <a:t> - </a:t>
            </a:r>
            <a:r>
              <a:rPr lang="th-TH" dirty="0" smtClean="0"/>
              <a:t>	</a:t>
            </a:r>
            <a:r>
              <a:rPr lang="en-US" dirty="0" err="1" smtClean="0"/>
              <a:t>ตัวชี้วัด</a:t>
            </a:r>
            <a:r>
              <a:rPr lang="en-US" dirty="0" err="1"/>
              <a:t>ที่เป็นคำอธิบายของประชากร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th-TH" dirty="0" smtClean="0"/>
              <a:t>		</a:t>
            </a:r>
            <a:r>
              <a:rPr lang="en-US" dirty="0" err="1" smtClean="0"/>
              <a:t>มักจะ</a:t>
            </a:r>
            <a:r>
              <a:rPr lang="en-US" dirty="0" err="1"/>
              <a:t>แทนด้วยอักษรกรีก</a:t>
            </a:r>
            <a:endParaRPr lang="en-US" b="1" dirty="0"/>
          </a:p>
          <a:p>
            <a:pPr marL="0" lvl="0" indent="0">
              <a:buNone/>
            </a:pPr>
            <a:r>
              <a:rPr lang="en-US" b="1" dirty="0" err="1"/>
              <a:t>สถิติ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th-TH" dirty="0" smtClean="0"/>
              <a:t>		</a:t>
            </a:r>
            <a:r>
              <a:rPr lang="en-US" dirty="0" smtClean="0"/>
              <a:t> </a:t>
            </a:r>
            <a:r>
              <a:rPr lang="en-US" dirty="0"/>
              <a:t>ตัวชี้วัดที่เป็นคำอธิบายของตัวอย่าง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th-TH" dirty="0" smtClean="0"/>
              <a:t>		  </a:t>
            </a:r>
            <a:r>
              <a:rPr lang="en-US" dirty="0" err="1" smtClean="0"/>
              <a:t>มักจะ</a:t>
            </a:r>
            <a:r>
              <a:rPr lang="en-US" dirty="0" err="1"/>
              <a:t>แทนด้วยอักษรโรมัน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3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การหาข้อสรุปทางสถิติ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พารามิเตอร์ประชากร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  	: </a:t>
            </a:r>
            <a:r>
              <a:rPr lang="en-US" dirty="0" err="1"/>
              <a:t>ค่าเฉลี่ยประชากร</a:t>
            </a:r>
            <a:r>
              <a:rPr lang="en-US" dirty="0"/>
              <a:t> (</a:t>
            </a:r>
            <a:r>
              <a:rPr lang="en-US" dirty="0" err="1"/>
              <a:t>มูลค่าที่คาดว่า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  	: </a:t>
            </a:r>
            <a:r>
              <a:rPr lang="th-TH" dirty="0" smtClean="0"/>
              <a:t>ความแปรปรวนของ</a:t>
            </a:r>
            <a:r>
              <a:rPr lang="en-US" dirty="0" err="1" smtClean="0"/>
              <a:t>ประชากร</a:t>
            </a:r>
            <a:endParaRPr lang="th-TH" dirty="0" smtClean="0"/>
          </a:p>
          <a:p>
            <a:pPr marL="0" indent="0">
              <a:buNone/>
            </a:pPr>
            <a:r>
              <a:rPr lang="en-US" dirty="0"/>
              <a:t>	  	: </a:t>
            </a:r>
            <a:r>
              <a:rPr lang="en-US" dirty="0" err="1"/>
              <a:t>ประชากรส่วนเบี่ยงเบนมาตรฐาน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พารามิเตอร์</a:t>
            </a:r>
            <a:r>
              <a:rPr lang="en-US" dirty="0" err="1"/>
              <a:t>ตัวอย่าง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 	: </a:t>
            </a:r>
            <a:r>
              <a:rPr lang="en-US" dirty="0" err="1"/>
              <a:t>ค่าเฉลี่ยของกลุ่มตัวอย่าง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 	: </a:t>
            </a:r>
            <a:r>
              <a:rPr lang="en-US" dirty="0" err="1"/>
              <a:t>ความแปรปรวนของกลุ่มตัวอย่าง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 	: </a:t>
            </a:r>
            <a:r>
              <a:rPr lang="en-US" dirty="0" err="1"/>
              <a:t>ค่าเบี่ยงเบนมาตรฐานของกลุ่ม</a:t>
            </a:r>
            <a:r>
              <a:rPr lang="en-US" dirty="0" err="1" smtClean="0"/>
              <a:t>ตัวอย่าง</a:t>
            </a:r>
            <a:endParaRPr lang="en-US" dirty="0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E770FCCC-0167-460B-B1B9-CB7241398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7DC7398-CBB2-4117-B304-A34AF02C8F9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14658" y="2793721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0" name="Equation" r:id="rId3" imgW="368280" imgH="342720" progId="Equation.DSMT4">
                  <p:embed/>
                </p:oleObj>
              </mc:Choice>
              <mc:Fallback>
                <p:oleObj name="Equation" r:id="rId3" imgW="368280" imgH="3427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7DC7398-CBB2-4117-B304-A34AF02C8F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4658" y="2793721"/>
                        <a:ext cx="368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3892437-4B54-49FB-8473-E81DDA96402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24046" y="2365773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" name="Equation" r:id="rId5" imgW="279360" imgH="291960" progId="Equation.DSMT4">
                  <p:embed/>
                </p:oleObj>
              </mc:Choice>
              <mc:Fallback>
                <p:oleObj name="Equation" r:id="rId5" imgW="279360" imgH="2919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03892437-4B54-49FB-8473-E81DDA9640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4046" y="2365773"/>
                        <a:ext cx="279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B4D4B7B-8281-46B4-A178-DEA7455BC16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52688" y="3427134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2" name="Equation" r:id="rId7" imgW="279360" imgH="228600" progId="Equation.DSMT4">
                  <p:embed/>
                </p:oleObj>
              </mc:Choice>
              <mc:Fallback>
                <p:oleObj name="Equation" r:id="rId7" imgW="279360" imgH="228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B4D4B7B-8281-46B4-A178-DEA7455BC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52688" y="3427134"/>
                        <a:ext cx="279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163B455-8CDC-48E5-A7D7-A2959B3949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389513"/>
              </p:ext>
            </p:extLst>
          </p:nvPr>
        </p:nvGraphicFramePr>
        <p:xfrm>
          <a:off x="2521273" y="4363789"/>
          <a:ext cx="241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3" name="Equation" r:id="rId9" imgW="241200" imgH="291960" progId="Equation.DSMT4">
                  <p:embed/>
                </p:oleObj>
              </mc:Choice>
              <mc:Fallback>
                <p:oleObj name="Equation" r:id="rId9" imgW="241200" imgH="29196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5163B455-8CDC-48E5-A7D7-A2959B3949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21273" y="4363789"/>
                        <a:ext cx="241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B4A4681-FA0E-4084-A8D6-70E17F7BC7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158480"/>
              </p:ext>
            </p:extLst>
          </p:nvPr>
        </p:nvGraphicFramePr>
        <p:xfrm>
          <a:off x="2521273" y="4816842"/>
          <a:ext cx="279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" name="Equation" r:id="rId11" imgW="279360" imgH="342720" progId="Equation.DSMT4">
                  <p:embed/>
                </p:oleObj>
              </mc:Choice>
              <mc:Fallback>
                <p:oleObj name="Equation" r:id="rId11" imgW="279360" imgH="34272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AB4A4681-FA0E-4084-A8D6-70E17F7BC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21273" y="4816842"/>
                        <a:ext cx="279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7CF45AF-5875-4A67-A0F3-C51BAE283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536535"/>
              </p:ext>
            </p:extLst>
          </p:nvPr>
        </p:nvGraphicFramePr>
        <p:xfrm>
          <a:off x="2540766" y="5446886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77CF45AF-5875-4A67-A0F3-C51BAE283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40766" y="5446886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23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การหาข้อสรุปทางสถิติ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กระบวนการของการอนุมานสถิติ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9272CFC-0E6F-4D6D-9923-8CEC38CD4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06" y="2425119"/>
            <a:ext cx="8666988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8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การวัดข้อมูล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b="1" u="sng" dirty="0" err="1" smtClean="0"/>
              <a:t>สเกล</a:t>
            </a:r>
            <a:r>
              <a:rPr lang="th-TH" b="1" u="sng" dirty="0" smtClean="0"/>
              <a:t> </a:t>
            </a:r>
            <a:r>
              <a:rPr lang="en-US" b="1" u="sng" dirty="0" smtClean="0"/>
              <a:t>/ </a:t>
            </a:r>
            <a:r>
              <a:rPr lang="en-US" b="1" u="sng" dirty="0" err="1"/>
              <a:t>ระดับของการวัดข้อมูล</a:t>
            </a:r>
            <a:endParaRPr lang="en-US" b="1" dirty="0"/>
          </a:p>
          <a:p>
            <a:endParaRPr lang="en-US" b="1" dirty="0"/>
          </a:p>
          <a:p>
            <a:pPr lvl="0"/>
            <a:r>
              <a:rPr lang="th-TH" dirty="0"/>
              <a:t>นามบัญญัติ (</a:t>
            </a:r>
            <a:r>
              <a:rPr lang="en-US" dirty="0"/>
              <a:t>Nominal Scale</a:t>
            </a:r>
            <a:r>
              <a:rPr lang="en-US" dirty="0" smtClean="0"/>
              <a:t>)</a:t>
            </a:r>
            <a:r>
              <a:rPr lang="th-TH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ระดับ</a:t>
            </a:r>
            <a:r>
              <a:rPr lang="en-US" dirty="0" err="1"/>
              <a:t>ต่ำสุดของการวัด</a:t>
            </a:r>
            <a:endParaRPr lang="en-US" dirty="0"/>
          </a:p>
          <a:p>
            <a:pPr lvl="0"/>
            <a:r>
              <a:rPr lang="th-TH" dirty="0"/>
              <a:t>เรียงลำดับ (</a:t>
            </a:r>
            <a:r>
              <a:rPr lang="en-US" dirty="0"/>
              <a:t>Ordinal Scale) </a:t>
            </a:r>
          </a:p>
          <a:p>
            <a:pPr lvl="0"/>
            <a:r>
              <a:rPr lang="th-TH" dirty="0" smtClean="0"/>
              <a:t>อันตร</a:t>
            </a:r>
            <a:r>
              <a:rPr lang="th-TH" dirty="0"/>
              <a:t>ภาค (</a:t>
            </a:r>
            <a:r>
              <a:rPr lang="en-US" dirty="0"/>
              <a:t>Interval </a:t>
            </a:r>
            <a:r>
              <a:rPr lang="en-US" dirty="0" smtClean="0"/>
              <a:t>Scale)</a:t>
            </a:r>
            <a:endParaRPr lang="en-US" dirty="0"/>
          </a:p>
          <a:p>
            <a:pPr lvl="0"/>
            <a:r>
              <a:rPr lang="th-TH" dirty="0" smtClean="0"/>
              <a:t>อัตราส่วน (</a:t>
            </a:r>
            <a:r>
              <a:rPr lang="en-US" dirty="0" smtClean="0"/>
              <a:t>Ratio</a:t>
            </a:r>
            <a:r>
              <a:rPr lang="th-TH" dirty="0" smtClean="0"/>
              <a:t>)</a:t>
            </a:r>
            <a:r>
              <a:rPr lang="en-US" dirty="0" smtClean="0"/>
              <a:t> </a:t>
            </a:r>
            <a:r>
              <a:rPr lang="en-US" dirty="0"/>
              <a:t>— </a:t>
            </a:r>
            <a:r>
              <a:rPr lang="en-US" dirty="0" err="1"/>
              <a:t>ระดับสูงสุดของการ</a:t>
            </a:r>
            <a:r>
              <a:rPr lang="en-US" dirty="0" err="1" smtClean="0"/>
              <a:t>วัด</a:t>
            </a:r>
            <a:r>
              <a:rPr lang="th-TH" dirty="0" smtClean="0"/>
              <a:t> </a:t>
            </a:r>
            <a:r>
              <a:rPr lang="en-US" dirty="0" err="1" smtClean="0"/>
              <a:t>ขนาด</a:t>
            </a:r>
            <a:r>
              <a:rPr lang="en-US" dirty="0" err="1"/>
              <a:t>ตัวกำหนดปริมาณของข้อมูลที่มีอยู่ในข้อมูล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ขนาดบ่งบอกถึงการสรุปข้อมูลและการวิเคราะห์ทางสถิติที่มีความเหมาะสมมากที่สุด</a:t>
            </a:r>
            <a:endParaRPr lang="en-US" b="1" dirty="0"/>
          </a:p>
          <a:p>
            <a:pPr marL="0" indent="0">
              <a:buNone/>
            </a:pPr>
            <a:r>
              <a:rPr lang="th-TH" b="1" dirty="0"/>
              <a:t>อัตราส่วน (</a:t>
            </a:r>
            <a:r>
              <a:rPr lang="en-US" b="1" dirty="0"/>
              <a:t>Ratio Scale)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การวัดข้อมูล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 err="1"/>
              <a:t>ข้อมูลในระดับที่กำหนด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ข้อมูล </a:t>
            </a:r>
            <a:r>
              <a:rPr lang="en-US" u="sng" dirty="0"/>
              <a:t>ป้ายชื่อหรือชื่อ</a:t>
            </a:r>
            <a:r>
              <a:rPr lang="en-US" dirty="0"/>
              <a:t> ที่ใช้ในการระบุลักษณะขององค์ประกอบที่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 </a:t>
            </a:r>
            <a:r>
              <a:rPr lang="en-US" u="sng" dirty="0"/>
              <a:t>ป้ายที่ไม่ใช่ตัวเลข</a:t>
            </a:r>
            <a:r>
              <a:rPr lang="en-US" dirty="0"/>
              <a:t> หรือ </a:t>
            </a:r>
            <a:r>
              <a:rPr lang="en-US" u="sng" dirty="0"/>
              <a:t>รหัสตัวเลข</a:t>
            </a:r>
            <a:r>
              <a:rPr lang="en-US" dirty="0"/>
              <a:t> อาจจะใช้.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ตัวเลขจะถูกใช้ในการจำแนกหรือจัดประเภท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09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การวัดข้อมูล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ตัวอย่าง</a:t>
            </a:r>
            <a:r>
              <a:rPr lang="en-US" dirty="0"/>
              <a:t>: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นักศึกษาของมหาวิทยาลัยจำแนกตามโรงเรียนโดยใช้ป้ายที่ไม่ใช่ตัวเลข</a:t>
            </a:r>
            <a:r>
              <a:rPr lang="en-US" i="1" dirty="0"/>
              <a:t>: ธุรกิจ, มนุษยศาสตร์, </a:t>
            </a:r>
            <a:r>
              <a:rPr lang="en-US" i="1" dirty="0" err="1" smtClean="0"/>
              <a:t>การศึกษา</a:t>
            </a:r>
            <a:r>
              <a:rPr lang="th-TH" i="1" dirty="0" smtClean="0"/>
              <a:t> </a:t>
            </a:r>
            <a:r>
              <a:rPr lang="en-US" dirty="0" err="1" smtClean="0"/>
              <a:t>และ</a:t>
            </a:r>
            <a:r>
              <a:rPr lang="th-TH" dirty="0" smtClean="0"/>
              <a:t> </a:t>
            </a:r>
            <a:r>
              <a:rPr lang="en-US" dirty="0" err="1" smtClean="0"/>
              <a:t>อื่น</a:t>
            </a:r>
            <a:r>
              <a:rPr lang="en-US" dirty="0" smtClean="0"/>
              <a:t> </a:t>
            </a:r>
            <a:r>
              <a:rPr lang="en-US" dirty="0"/>
              <a:t>ๆ</a:t>
            </a:r>
          </a:p>
          <a:p>
            <a:pPr marL="0" indent="0">
              <a:buNone/>
            </a:pPr>
            <a:r>
              <a:rPr lang="en-US" dirty="0"/>
              <a:t>อีกวิธีหนึ่งคือรหัสตัวเลขสามารถนำมาใช้ (เช่น 1 หมายถึงธุรกิจ, 2 หมายถึงมนุษยศาสตร์ 3 หมายถึงการศึกษา, ... )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การจำแนกประเภทการจ้างงาน: 1 สำหรับการศึกษา; 2 ช่าง; 3 สำหรับการผลิตของผู้ปฏิบัติงาน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5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การวัดข้อมูล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u="sng" dirty="0" err="1"/>
              <a:t>ลำดับข้อมูลใน</a:t>
            </a:r>
            <a:r>
              <a:rPr lang="en-US" i="1" u="sng" dirty="0" err="1" smtClean="0"/>
              <a:t>ระดับ</a:t>
            </a:r>
            <a:r>
              <a:rPr lang="th-TH" i="1" u="sng" dirty="0" smtClean="0"/>
              <a:t> (</a:t>
            </a:r>
            <a:r>
              <a:rPr lang="en-US" i="1" u="sng" dirty="0" smtClean="0"/>
              <a:t>Ordinal </a:t>
            </a:r>
            <a:r>
              <a:rPr lang="en-US" i="1" u="sng" dirty="0"/>
              <a:t>Level </a:t>
            </a:r>
            <a:r>
              <a:rPr lang="en-US" i="1" u="sng" dirty="0" smtClean="0"/>
              <a:t>Data</a:t>
            </a:r>
            <a:r>
              <a:rPr lang="th-TH" i="1" u="sng" dirty="0" smtClean="0"/>
              <a:t>)</a:t>
            </a:r>
            <a:endParaRPr lang="en-US" i="1" u="sng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 err="1"/>
              <a:t>ข้อมูลที่มีคุณสมบัติของข้อมูลที่</a:t>
            </a:r>
            <a:r>
              <a:rPr lang="en-US" dirty="0" err="1" smtClean="0"/>
              <a:t>ระบุ</a:t>
            </a:r>
            <a:r>
              <a:rPr lang="th-TH" dirty="0" smtClean="0"/>
              <a:t> </a:t>
            </a:r>
            <a:r>
              <a:rPr lang="en-US" dirty="0" err="1" smtClean="0"/>
              <a:t>และ</a:t>
            </a:r>
            <a:r>
              <a:rPr lang="th-TH" dirty="0" smtClean="0"/>
              <a:t> ลำดับ</a:t>
            </a:r>
            <a:r>
              <a:rPr lang="en-US" dirty="0" err="1" smtClean="0"/>
              <a:t>ที่</a:t>
            </a:r>
            <a:r>
              <a:rPr lang="en-US" dirty="0" smtClean="0"/>
              <a:t> </a:t>
            </a:r>
            <a:r>
              <a:rPr lang="en-US" u="sng" dirty="0" err="1"/>
              <a:t>การ</a:t>
            </a:r>
            <a:r>
              <a:rPr lang="en-US" u="sng" dirty="0" err="1" smtClean="0"/>
              <a:t>สั่งซื้อ</a:t>
            </a:r>
            <a:r>
              <a:rPr lang="en-US" u="sng" dirty="0" smtClean="0"/>
              <a:t> </a:t>
            </a:r>
            <a:r>
              <a:rPr lang="en-US" u="sng" dirty="0" err="1" smtClean="0"/>
              <a:t>หรือ</a:t>
            </a:r>
            <a:r>
              <a:rPr lang="en-US" u="sng" dirty="0" smtClean="0"/>
              <a:t> </a:t>
            </a:r>
            <a:r>
              <a:rPr lang="en-US" u="sng" dirty="0" err="1" smtClean="0"/>
              <a:t>ตำแหน่ง</a:t>
            </a:r>
            <a:r>
              <a:rPr lang="en-US" u="sng" dirty="0" err="1"/>
              <a:t>ของข้อมูลที่มีความหมาย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  <a:r>
              <a:rPr lang="en-US" u="sng" dirty="0"/>
              <a:t>ป้ายที่ไม่ใช่ตัวเลข</a:t>
            </a:r>
            <a:r>
              <a:rPr lang="en-US" dirty="0"/>
              <a:t> หรือ </a:t>
            </a:r>
            <a:r>
              <a:rPr lang="en-US" u="sng" dirty="0"/>
              <a:t>รหัสตัวเลข</a:t>
            </a:r>
            <a:r>
              <a:rPr lang="en-US" dirty="0"/>
              <a:t> อาจจะใช้.</a:t>
            </a:r>
            <a:endParaRPr lang="en-US" b="1" dirty="0"/>
          </a:p>
          <a:p>
            <a:endParaRPr lang="en-US" b="1" dirty="0"/>
          </a:p>
          <a:p>
            <a:pPr lvl="0"/>
            <a:r>
              <a:rPr lang="en-US" dirty="0"/>
              <a:t>ตัวเลขจะถูกใช้ในการระบุตำแหน่งหรือคำสั่ง</a:t>
            </a:r>
            <a:endParaRPr lang="en-US" b="1" dirty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th-TH" i="1" dirty="0" smtClean="0"/>
              <a:t>	</a:t>
            </a:r>
            <a:r>
              <a:rPr lang="th-TH" i="1" dirty="0"/>
              <a:t>ขนาดสัมพัทธ์ของจำนวน (</a:t>
            </a:r>
            <a:r>
              <a:rPr lang="en-US" i="1" dirty="0"/>
              <a:t>Relative Magnitudes of </a:t>
            </a:r>
            <a:r>
              <a:rPr lang="en-US" i="1" dirty="0" smtClean="0"/>
              <a:t>Number</a:t>
            </a:r>
            <a:r>
              <a:rPr lang="th-TH" i="1" dirty="0" smtClean="0"/>
              <a:t>) </a:t>
            </a:r>
            <a:r>
              <a:rPr lang="en-US" i="1" dirty="0" err="1" smtClean="0"/>
              <a:t>มี</a:t>
            </a:r>
            <a:r>
              <a:rPr lang="en-US" i="1" dirty="0" err="1"/>
              <a:t>ความหมาย</a:t>
            </a:r>
            <a:endParaRPr lang="en-US" b="1" dirty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th-TH" i="1" dirty="0" smtClean="0"/>
              <a:t>	</a:t>
            </a:r>
            <a:r>
              <a:rPr lang="en-US" i="1" dirty="0" err="1" smtClean="0"/>
              <a:t>ความ</a:t>
            </a:r>
            <a:r>
              <a:rPr lang="en-US" i="1" dirty="0" err="1"/>
              <a:t>แตกต่างระหว่างตัวเลข</a:t>
            </a:r>
            <a:r>
              <a:rPr lang="en-US" i="1" dirty="0" err="1" smtClean="0"/>
              <a:t>ไม่ได้</a:t>
            </a:r>
            <a:r>
              <a:rPr lang="th-TH" i="1" dirty="0" smtClean="0"/>
              <a:t>ถูก</a:t>
            </a:r>
            <a:r>
              <a:rPr lang="en-US" i="1" dirty="0" err="1" smtClean="0"/>
              <a:t>เปรียบ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71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การวัดข้อมูล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92378"/>
            <a:ext cx="10372150" cy="3973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ตัวอย่าง</a:t>
            </a:r>
            <a:r>
              <a:rPr lang="en-US" dirty="0"/>
              <a:t>: </a:t>
            </a:r>
          </a:p>
          <a:p>
            <a:pPr algn="just"/>
            <a:r>
              <a:rPr lang="en-US" dirty="0" err="1"/>
              <a:t>นักเรียนได้รับการจัดให้เป็น</a:t>
            </a:r>
            <a:r>
              <a:rPr lang="en-US" dirty="0"/>
              <a:t> </a:t>
            </a:r>
            <a:r>
              <a:rPr lang="th-TH" dirty="0" smtClean="0"/>
              <a:t>น้องปี1(</a:t>
            </a:r>
            <a:r>
              <a:rPr lang="en-US" i="1" dirty="0" smtClean="0"/>
              <a:t>Freshman</a:t>
            </a:r>
            <a:r>
              <a:rPr lang="th-TH" i="1" dirty="0" smtClean="0"/>
              <a:t>)</a:t>
            </a:r>
            <a:r>
              <a:rPr lang="en-US" i="1" dirty="0" smtClean="0"/>
              <a:t>, </a:t>
            </a:r>
            <a:r>
              <a:rPr lang="th-TH" i="1" dirty="0" smtClean="0"/>
              <a:t>ปี2 (</a:t>
            </a:r>
            <a:r>
              <a:rPr lang="en-US" i="1" dirty="0" smtClean="0"/>
              <a:t>Sophomore</a:t>
            </a:r>
            <a:r>
              <a:rPr lang="th-TH" i="1" dirty="0" smtClean="0"/>
              <a:t>)</a:t>
            </a:r>
            <a:r>
              <a:rPr lang="en-US" i="1" dirty="0" smtClean="0"/>
              <a:t>, </a:t>
            </a:r>
            <a:r>
              <a:rPr lang="th-TH" i="1" dirty="0" smtClean="0"/>
              <a:t> ปี3 (</a:t>
            </a:r>
            <a:r>
              <a:rPr lang="en-US" i="1" dirty="0" smtClean="0"/>
              <a:t>Junior</a:t>
            </a:r>
            <a:r>
              <a:rPr lang="th-TH" i="1" dirty="0" smtClean="0"/>
              <a:t>)</a:t>
            </a:r>
            <a:r>
              <a:rPr lang="en-US" i="1" dirty="0" smtClean="0"/>
              <a:t>, </a:t>
            </a:r>
            <a:r>
              <a:rPr lang="th-TH" i="1" dirty="0" smtClean="0"/>
              <a:t>หรือ</a:t>
            </a:r>
            <a:r>
              <a:rPr lang="en-US" i="1" dirty="0" smtClean="0"/>
              <a:t> </a:t>
            </a:r>
            <a:r>
              <a:rPr lang="th-TH" i="1" dirty="0" smtClean="0"/>
              <a:t>ปี4 (</a:t>
            </a:r>
            <a:r>
              <a:rPr lang="en-US" i="1" dirty="0" smtClean="0"/>
              <a:t>Senior</a:t>
            </a:r>
            <a:r>
              <a:rPr lang="th-TH" i="1" dirty="0" smtClean="0"/>
              <a:t>)</a:t>
            </a:r>
            <a:r>
              <a:rPr lang="en-US" i="1" dirty="0" smtClean="0"/>
              <a:t>.</a:t>
            </a:r>
            <a:r>
              <a:rPr lang="en-US" dirty="0" err="1" smtClean="0"/>
              <a:t>อีก</a:t>
            </a:r>
            <a:r>
              <a:rPr lang="en-US" dirty="0" err="1"/>
              <a:t>วิธี</a:t>
            </a:r>
            <a:r>
              <a:rPr lang="en-US" dirty="0" err="1" smtClean="0"/>
              <a:t>หนึ่ง</a:t>
            </a:r>
            <a:r>
              <a:rPr lang="th-TH" dirty="0" smtClean="0"/>
              <a:t> </a:t>
            </a:r>
            <a:r>
              <a:rPr lang="en-US" dirty="0" err="1" smtClean="0"/>
              <a:t>คือ</a:t>
            </a:r>
            <a:r>
              <a:rPr lang="en-US" dirty="0" err="1"/>
              <a:t>รหัสตัวเลขสามารถนำมาใช้</a:t>
            </a:r>
            <a:r>
              <a:rPr lang="en-US" dirty="0"/>
              <a:t> (เช่น 1 </a:t>
            </a:r>
            <a:r>
              <a:rPr lang="en-US" dirty="0" err="1"/>
              <a:t>หมายถึง</a:t>
            </a:r>
            <a:r>
              <a:rPr lang="en-US" dirty="0" err="1" smtClean="0"/>
              <a:t>น้อง</a:t>
            </a:r>
            <a:r>
              <a:rPr lang="th-TH" dirty="0" smtClean="0"/>
              <a:t>ปี1,</a:t>
            </a:r>
            <a:r>
              <a:rPr lang="en-US" dirty="0" smtClean="0"/>
              <a:t> </a:t>
            </a:r>
            <a:r>
              <a:rPr lang="en-US" dirty="0"/>
              <a:t>2 </a:t>
            </a:r>
            <a:r>
              <a:rPr lang="en-US" dirty="0" err="1"/>
              <a:t>หมายถึง</a:t>
            </a:r>
            <a:r>
              <a:rPr lang="en-US" dirty="0" err="1" smtClean="0"/>
              <a:t>ปี</a:t>
            </a:r>
            <a:r>
              <a:rPr lang="th-TH" dirty="0" smtClean="0"/>
              <a:t>2</a:t>
            </a:r>
            <a:r>
              <a:rPr lang="en-US" dirty="0" smtClean="0"/>
              <a:t>, </a:t>
            </a:r>
            <a:r>
              <a:rPr lang="en-US" dirty="0"/>
              <a:t>และอื่น ๆ )</a:t>
            </a:r>
            <a:endParaRPr lang="en-US" b="1" dirty="0"/>
          </a:p>
          <a:p>
            <a:r>
              <a:rPr lang="en-US" dirty="0"/>
              <a:t>ตำแหน่งภายในองค์กร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th-TH" dirty="0" smtClean="0"/>
              <a:t>	</a:t>
            </a:r>
            <a:r>
              <a:rPr lang="en-US" dirty="0" smtClean="0"/>
              <a:t>1 </a:t>
            </a:r>
            <a:r>
              <a:rPr lang="en-US" dirty="0" err="1" smtClean="0"/>
              <a:t>ประธานาธิบดี</a:t>
            </a:r>
            <a:r>
              <a:rPr lang="en-US" dirty="0" smtClean="0"/>
              <a:t> </a:t>
            </a:r>
            <a:r>
              <a:rPr lang="th-TH" dirty="0" smtClean="0"/>
              <a:t>			</a:t>
            </a:r>
            <a:r>
              <a:rPr lang="en-US" dirty="0" smtClean="0"/>
              <a:t>2 </a:t>
            </a:r>
            <a:r>
              <a:rPr lang="en-US" dirty="0"/>
              <a:t>รองประธานาธิบดี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th-TH" dirty="0" smtClean="0"/>
              <a:t>	</a:t>
            </a:r>
            <a:r>
              <a:rPr lang="en-US" dirty="0" smtClean="0"/>
              <a:t>3 </a:t>
            </a:r>
            <a:r>
              <a:rPr lang="th-TH" dirty="0" smtClean="0"/>
              <a:t>ผู้จัดการโรงงาน		</a:t>
            </a:r>
            <a:r>
              <a:rPr lang="en-US" dirty="0" smtClean="0"/>
              <a:t>4 </a:t>
            </a:r>
            <a:r>
              <a:rPr lang="en-US" dirty="0" err="1" smtClean="0"/>
              <a:t>หัวหน้า</a:t>
            </a:r>
            <a:r>
              <a:rPr lang="en-US" dirty="0" err="1"/>
              <a:t>งาน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th-TH" dirty="0" smtClean="0"/>
              <a:t>	</a:t>
            </a:r>
            <a:r>
              <a:rPr lang="en-US" dirty="0" smtClean="0"/>
              <a:t>5</a:t>
            </a:r>
            <a:r>
              <a:rPr lang="th-TH" dirty="0" smtClean="0"/>
              <a:t> </a:t>
            </a:r>
            <a:r>
              <a:rPr lang="en-US" dirty="0" err="1" smtClean="0"/>
              <a:t>พนักงาน</a:t>
            </a:r>
            <a:endParaRPr lang="en-US" b="1" dirty="0"/>
          </a:p>
          <a:p>
            <a:r>
              <a:rPr lang="th-TH" dirty="0"/>
              <a:t>มาตร</a:t>
            </a:r>
            <a:r>
              <a:rPr lang="th-TH" dirty="0" err="1" smtClean="0"/>
              <a:t>วั</a:t>
            </a:r>
            <a:r>
              <a:rPr lang="th-TH" dirty="0" smtClean="0"/>
              <a:t>ดลิ</a:t>
            </a:r>
            <a:r>
              <a:rPr lang="th-TH" dirty="0" err="1" smtClean="0"/>
              <a:t>เคิร์ท</a:t>
            </a:r>
            <a:r>
              <a:rPr lang="en-US" dirty="0" smtClean="0"/>
              <a:t> </a:t>
            </a:r>
            <a:r>
              <a:rPr lang="th-TH" dirty="0" smtClean="0"/>
              <a:t>(</a:t>
            </a:r>
            <a:r>
              <a:rPr lang="en-US" dirty="0" smtClean="0"/>
              <a:t>Likert</a:t>
            </a:r>
            <a:r>
              <a:rPr lang="th-TH" dirty="0" smtClean="0"/>
              <a:t> </a:t>
            </a:r>
            <a:r>
              <a:rPr lang="en-US" dirty="0" smtClean="0"/>
              <a:t>Scale</a:t>
            </a:r>
            <a:r>
              <a:rPr lang="th-TH" dirty="0" smtClean="0"/>
              <a:t>) ใน</a:t>
            </a:r>
            <a:r>
              <a:rPr lang="en-US" dirty="0" smtClean="0"/>
              <a:t> </a:t>
            </a:r>
            <a:r>
              <a:rPr lang="en-US" dirty="0"/>
              <a:t>แบบสอบถาม: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CB28483-5E4F-4C71-9487-359585A797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576586"/>
              </p:ext>
            </p:extLst>
          </p:nvPr>
        </p:nvGraphicFramePr>
        <p:xfrm>
          <a:off x="3211513" y="5500688"/>
          <a:ext cx="552291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Visio" r:id="rId3" imgW="5522760" imgH="642960" progId="Visio.Drawing.11">
                  <p:embed/>
                </p:oleObj>
              </mc:Choice>
              <mc:Fallback>
                <p:oleObj name="Visio" r:id="rId3" imgW="5522760" imgH="64296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5500688"/>
                        <a:ext cx="5522912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10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การวัดข้อมูล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i="1" u="sng" dirty="0" err="1" smtClean="0"/>
              <a:t>อัตร</a:t>
            </a:r>
            <a:r>
              <a:rPr lang="th-TH" i="1" u="sng" dirty="0" smtClean="0"/>
              <a:t>ภาคชั้น (</a:t>
            </a:r>
            <a:r>
              <a:rPr lang="en-US" i="1" u="sng" dirty="0" smtClean="0"/>
              <a:t>Interval </a:t>
            </a:r>
            <a:r>
              <a:rPr lang="en-US" i="1" u="sng" dirty="0"/>
              <a:t>Level </a:t>
            </a:r>
            <a:r>
              <a:rPr lang="en-US" i="1" u="sng" dirty="0" smtClean="0"/>
              <a:t>Data</a:t>
            </a:r>
            <a:r>
              <a:rPr lang="th-TH" i="1" u="sng" dirty="0" smtClean="0"/>
              <a:t>)</a:t>
            </a:r>
            <a:endParaRPr lang="en-US" i="1" u="sng" dirty="0"/>
          </a:p>
          <a:p>
            <a:pPr lvl="0"/>
            <a:r>
              <a:rPr lang="en-US" dirty="0" err="1" smtClean="0"/>
              <a:t>ข้อมูล</a:t>
            </a:r>
            <a:r>
              <a:rPr lang="en-US" dirty="0" err="1"/>
              <a:t>ที่มีคุณสมบัติของข้อมูล</a:t>
            </a:r>
            <a:r>
              <a:rPr lang="en-US" dirty="0" err="1" smtClean="0"/>
              <a:t>ลำดับ</a:t>
            </a:r>
            <a:r>
              <a:rPr lang="th-TH" dirty="0" smtClean="0"/>
              <a:t> </a:t>
            </a:r>
            <a:r>
              <a:rPr lang="en-US" dirty="0" err="1" smtClean="0"/>
              <a:t>และ</a:t>
            </a:r>
            <a:r>
              <a:rPr lang="th-TH" dirty="0" smtClean="0"/>
              <a:t> เป็น</a:t>
            </a:r>
            <a:r>
              <a:rPr lang="th-TH" dirty="0" err="1" smtClean="0"/>
              <a:t>ช่</a:t>
            </a:r>
            <a:r>
              <a:rPr lang="en-US" dirty="0" err="1" smtClean="0"/>
              <a:t>วงระหว่าง</a:t>
            </a:r>
            <a:r>
              <a:rPr lang="en-US" dirty="0" err="1"/>
              <a:t>การ</a:t>
            </a:r>
            <a:r>
              <a:rPr lang="en-US" dirty="0" err="1" smtClean="0"/>
              <a:t>สังเกต</a:t>
            </a:r>
            <a:r>
              <a:rPr lang="th-TH" dirty="0" smtClean="0"/>
              <a:t> </a:t>
            </a:r>
            <a:r>
              <a:rPr lang="en-US" dirty="0" err="1" smtClean="0"/>
              <a:t>จะ</a:t>
            </a:r>
            <a:r>
              <a:rPr lang="en-US" dirty="0" err="1"/>
              <a:t>แสดงในแง่ของ</a:t>
            </a:r>
            <a:r>
              <a:rPr lang="en-US" dirty="0"/>
              <a:t> </a:t>
            </a:r>
            <a:r>
              <a:rPr lang="en-US" u="sng" dirty="0"/>
              <a:t>หน่วยคงที่ของวัด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ช่วง</a:t>
            </a:r>
            <a:r>
              <a:rPr lang="en-US" dirty="0" err="1" smtClean="0"/>
              <a:t>ข้อมู</a:t>
            </a:r>
            <a:r>
              <a:rPr lang="th-TH" dirty="0" smtClean="0"/>
              <a:t>ลเป็น </a:t>
            </a:r>
            <a:r>
              <a:rPr lang="en-US" u="sng" dirty="0" err="1" smtClean="0"/>
              <a:t>ตัวเลข</a:t>
            </a:r>
            <a:r>
              <a:rPr lang="en-US" u="sng" dirty="0" err="1"/>
              <a:t>เสมอ</a:t>
            </a:r>
            <a:r>
              <a:rPr lang="en-US" dirty="0"/>
              <a:t>.</a:t>
            </a:r>
            <a:endParaRPr lang="en-US" b="1" dirty="0"/>
          </a:p>
          <a:p>
            <a:r>
              <a:rPr lang="en-US" dirty="0" err="1" smtClean="0"/>
              <a:t>ระยะ</a:t>
            </a:r>
            <a:r>
              <a:rPr lang="th-TH" dirty="0" smtClean="0"/>
              <a:t>ห่าง</a:t>
            </a:r>
            <a:r>
              <a:rPr lang="en-US" dirty="0" err="1" smtClean="0"/>
              <a:t>ระหว่าง</a:t>
            </a:r>
            <a:r>
              <a:rPr lang="en-US" dirty="0" err="1"/>
              <a:t>จำนวน</a:t>
            </a:r>
            <a:r>
              <a:rPr lang="en-US" dirty="0" err="1" smtClean="0"/>
              <a:t>เต็ม</a:t>
            </a:r>
            <a:r>
              <a:rPr lang="th-TH" dirty="0" smtClean="0"/>
              <a:t>ที่</a:t>
            </a:r>
            <a:r>
              <a:rPr lang="en-US" dirty="0" err="1" smtClean="0"/>
              <a:t>ติดต่อกัน</a:t>
            </a:r>
            <a:r>
              <a:rPr lang="en-US" dirty="0" err="1"/>
              <a:t>มีค่าเท่ากัน</a:t>
            </a:r>
            <a:endParaRPr lang="en-US" b="1" dirty="0"/>
          </a:p>
          <a:p>
            <a:pPr marL="0" indent="0">
              <a:buNone/>
            </a:pPr>
            <a:r>
              <a:rPr lang="th-TH" i="1" dirty="0" smtClean="0"/>
              <a:t>	ขนาด</a:t>
            </a:r>
            <a:r>
              <a:rPr lang="th-TH" i="1" dirty="0"/>
              <a:t>สัมพัทธ์ของจำนวน (</a:t>
            </a:r>
            <a:r>
              <a:rPr lang="en-US" i="1" dirty="0"/>
              <a:t>Relative Magnitudes of </a:t>
            </a:r>
            <a:r>
              <a:rPr lang="en-US" i="1" dirty="0" smtClean="0"/>
              <a:t>Number</a:t>
            </a:r>
            <a:r>
              <a:rPr lang="th-TH" i="1" dirty="0" smtClean="0"/>
              <a:t>) </a:t>
            </a:r>
            <a:r>
              <a:rPr lang="en-US" sz="2600" i="1" dirty="0" err="1" smtClean="0"/>
              <a:t>มี</a:t>
            </a:r>
            <a:r>
              <a:rPr lang="en-US" sz="2600" i="1" dirty="0" err="1"/>
              <a:t>ความหมาย</a:t>
            </a:r>
            <a:endParaRPr lang="en-US" sz="2600" b="1" dirty="0"/>
          </a:p>
          <a:p>
            <a:pPr marL="0" indent="0">
              <a:buNone/>
            </a:pPr>
            <a:r>
              <a:rPr lang="th-TH" sz="2600" i="1" dirty="0" smtClean="0"/>
              <a:t>	</a:t>
            </a:r>
            <a:r>
              <a:rPr lang="en-US" sz="2600" i="1" dirty="0" smtClean="0"/>
              <a:t> </a:t>
            </a:r>
            <a:r>
              <a:rPr lang="en-US" sz="2600" i="1" dirty="0" err="1"/>
              <a:t>ความแตกต่างระหว่างตัวเลขที่มีการเทียบเคียง</a:t>
            </a:r>
            <a:endParaRPr lang="en-US" sz="2600" b="1" dirty="0"/>
          </a:p>
          <a:p>
            <a:pPr marL="0" indent="0">
              <a:buNone/>
            </a:pPr>
            <a:r>
              <a:rPr lang="en-US" sz="2600" i="1" dirty="0"/>
              <a:t> </a:t>
            </a:r>
            <a:r>
              <a:rPr lang="th-TH" sz="2600" i="1" dirty="0" smtClean="0"/>
              <a:t>	</a:t>
            </a:r>
            <a:r>
              <a:rPr lang="th-TH" sz="2600" i="1" dirty="0" smtClean="0"/>
              <a:t>ตำแหน่งที่</a:t>
            </a:r>
            <a:r>
              <a:rPr lang="en-US" sz="2600" i="1" dirty="0" err="1" smtClean="0"/>
              <a:t>ตั้ง</a:t>
            </a:r>
            <a:r>
              <a:rPr lang="en-US" sz="2600" i="1" dirty="0" err="1"/>
              <a:t>ของ</a:t>
            </a:r>
            <a:r>
              <a:rPr lang="en-US" sz="2600" i="1" dirty="0" err="1" smtClean="0"/>
              <a:t>แหล่งกำเนิด</a:t>
            </a:r>
            <a:r>
              <a:rPr lang="th-TH" sz="2600" i="1" dirty="0" smtClean="0"/>
              <a:t> </a:t>
            </a:r>
            <a:r>
              <a:rPr lang="en-US" sz="2600" i="1" dirty="0" err="1" smtClean="0"/>
              <a:t>ศูนย์</a:t>
            </a:r>
            <a:r>
              <a:rPr lang="th-TH" sz="2600" i="1" dirty="0" smtClean="0"/>
              <a:t> </a:t>
            </a:r>
            <a:r>
              <a:rPr lang="en-US" sz="2600" i="1" dirty="0" err="1" smtClean="0"/>
              <a:t>คือ</a:t>
            </a:r>
            <a:r>
              <a:rPr lang="th-TH" sz="2600" i="1" dirty="0" smtClean="0"/>
              <a:t>ไม่มีรูปแบบกระจายตัว </a:t>
            </a:r>
            <a:r>
              <a:rPr lang="en-US" sz="2600" i="1" dirty="0" err="1" smtClean="0"/>
              <a:t>และ</a:t>
            </a:r>
            <a:r>
              <a:rPr lang="th-TH" sz="2600" i="1" dirty="0" smtClean="0"/>
              <a:t> </a:t>
            </a:r>
            <a:r>
              <a:rPr lang="en-US" sz="2600" i="1" dirty="0" err="1" smtClean="0"/>
              <a:t>ไม่ได้</a:t>
            </a:r>
            <a:r>
              <a:rPr lang="en-US" sz="2600" i="1" dirty="0" err="1"/>
              <a:t>หมายถึงการขาดของปรากฏการณ์</a:t>
            </a:r>
            <a:endParaRPr lang="en-US" sz="2600" b="1" dirty="0"/>
          </a:p>
          <a:p>
            <a:pPr marL="0" indent="0">
              <a:buNone/>
            </a:pPr>
            <a:r>
              <a:rPr lang="en-US" sz="2600" i="1" dirty="0"/>
              <a:t> ตัดในแนวตั้งของหน่วยวัดเปลี่ยนฟังก์ชั่นไม่เป็นศูนย์</a:t>
            </a:r>
          </a:p>
          <a:p>
            <a:pPr marL="0" indent="0">
              <a:buNone/>
            </a:pPr>
            <a:r>
              <a:rPr lang="en-US" u="sng" dirty="0"/>
              <a:t>ตัวอย่าง</a:t>
            </a:r>
            <a:r>
              <a:rPr lang="en-US" dirty="0"/>
              <a:t>: </a:t>
            </a:r>
            <a:r>
              <a:rPr lang="en-US" dirty="0" err="1"/>
              <a:t>อุณหภูมิฟาเรน</a:t>
            </a:r>
            <a:r>
              <a:rPr lang="en-US" dirty="0" err="1" smtClean="0"/>
              <a:t>ไฮต์</a:t>
            </a:r>
            <a:r>
              <a:rPr lang="en-US" dirty="0" smtClean="0"/>
              <a:t> </a:t>
            </a:r>
            <a:r>
              <a:rPr lang="en-US" dirty="0"/>
              <a:t>(32 + 9/5 * เซนติเกรด)</a:t>
            </a:r>
            <a:endParaRPr lang="en-US" b="1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0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การวัดข้อมูล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698393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u="sng" dirty="0" err="1" smtClean="0"/>
              <a:t>อัตราส่วนข้อมูล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 err="1"/>
              <a:t>ข้อมูลที่มีคุณสมบัติทั้งหมดของ</a:t>
            </a:r>
            <a:r>
              <a:rPr lang="en-US" dirty="0" err="1" smtClean="0"/>
              <a:t>ข้อมูล</a:t>
            </a:r>
            <a:r>
              <a:rPr lang="th-TH" dirty="0" smtClean="0"/>
              <a:t>แบบ</a:t>
            </a:r>
            <a:r>
              <a:rPr lang="en-US" dirty="0" err="1" smtClean="0"/>
              <a:t>ช่วงและ</a:t>
            </a:r>
            <a:r>
              <a:rPr lang="en-US" dirty="0" err="1"/>
              <a:t>อัตราส่วนของสองค่าที่มีความหมาย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 err="1"/>
              <a:t>ตัวแปรเช่นระยะทางความสูงน้ำหนักและเวลาที่ใช้ขนาดอัตราส่วน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นี้ </a:t>
            </a:r>
            <a:r>
              <a:rPr lang="en-US" u="sng" dirty="0" err="1"/>
              <a:t>ขนาดต้องมีค่าเป็นศูนย์</a:t>
            </a:r>
            <a:r>
              <a:rPr lang="en-US" dirty="0"/>
              <a:t> ที่บ่งชี้ว่าไม่มีอะไรที่มีอยู่สำหรับตัวแปรที่จุดศูนย์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7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ช่วงที่ 1: </a:t>
            </a:r>
            <a:r>
              <a:rPr lang="th-TH" sz="4800" dirty="0" smtClean="0">
                <a:solidFill>
                  <a:srgbClr val="002060"/>
                </a:solidFill>
              </a:rPr>
              <a:t>แนวคิดพื้นฐาน</a:t>
            </a:r>
            <a:endParaRPr lang="en-US" sz="48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การวัดข้อมูล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err="1"/>
              <a:t>ระดับสูงสุดของการวัด</a:t>
            </a:r>
            <a:endParaRPr lang="en-US" b="1" dirty="0"/>
          </a:p>
          <a:p>
            <a:pPr marL="0" indent="0">
              <a:buNone/>
            </a:pPr>
            <a:r>
              <a:rPr lang="th-TH" sz="2400" i="1" dirty="0" smtClean="0"/>
              <a:t> </a:t>
            </a:r>
            <a:r>
              <a:rPr lang="th-TH" sz="2400" i="1" dirty="0"/>
              <a:t>ขนาดสัมพัทธ์ของ</a:t>
            </a:r>
            <a:r>
              <a:rPr lang="th-TH" sz="2400" i="1" dirty="0" smtClean="0"/>
              <a:t>จำนวน-</a:t>
            </a:r>
            <a:r>
              <a:rPr lang="en-US" sz="2400" i="1" dirty="0" err="1" smtClean="0"/>
              <a:t>มี</a:t>
            </a:r>
            <a:r>
              <a:rPr lang="en-US" sz="2400" i="1" dirty="0" err="1"/>
              <a:t>ความหมาย</a:t>
            </a:r>
            <a:endParaRPr lang="en-US" sz="2400" b="1" dirty="0"/>
          </a:p>
          <a:p>
            <a:pPr marL="0" indent="0">
              <a:buNone/>
            </a:pPr>
            <a:r>
              <a:rPr lang="en-US" sz="2400" i="1" dirty="0"/>
              <a:t> </a:t>
            </a:r>
            <a:r>
              <a:rPr lang="en-US" sz="2400" i="1" dirty="0" err="1"/>
              <a:t>ความแตกต่างระหว่างตัว</a:t>
            </a:r>
            <a:r>
              <a:rPr lang="en-US" sz="2400" i="1" dirty="0" err="1" smtClean="0"/>
              <a:t>เลขที่</a:t>
            </a:r>
            <a:r>
              <a:rPr lang="th-TH" sz="2400" i="1" dirty="0" smtClean="0"/>
              <a:t>-</a:t>
            </a:r>
            <a:r>
              <a:rPr lang="en-US" sz="2400" i="1" dirty="0" err="1" smtClean="0"/>
              <a:t>มี</a:t>
            </a:r>
            <a:r>
              <a:rPr lang="en-US" sz="2400" i="1" dirty="0" err="1"/>
              <a:t>การเทียบเคียง</a:t>
            </a:r>
            <a:endParaRPr lang="en-US" sz="2400" b="1" dirty="0"/>
          </a:p>
          <a:p>
            <a:pPr marL="0" indent="0">
              <a:buNone/>
            </a:pPr>
            <a:r>
              <a:rPr lang="en-US" sz="2400" i="1" dirty="0"/>
              <a:t> </a:t>
            </a:r>
            <a:r>
              <a:rPr lang="th-TH" sz="2400" i="1" dirty="0" smtClean="0"/>
              <a:t>ตำแหน่งที่</a:t>
            </a:r>
            <a:r>
              <a:rPr lang="en-US" sz="2400" i="1" dirty="0" err="1" smtClean="0"/>
              <a:t>ตั้ง</a:t>
            </a:r>
            <a:r>
              <a:rPr lang="en-US" sz="2400" i="1" dirty="0" err="1"/>
              <a:t>ของ</a:t>
            </a:r>
            <a:r>
              <a:rPr lang="en-US" sz="2400" i="1" dirty="0" err="1" smtClean="0"/>
              <a:t>แหล่งกำเนิด</a:t>
            </a:r>
            <a:r>
              <a:rPr lang="th-TH" sz="2400" i="1" dirty="0" smtClean="0"/>
              <a:t> </a:t>
            </a:r>
            <a:r>
              <a:rPr lang="en-US" sz="2400" i="1" dirty="0" err="1" smtClean="0"/>
              <a:t>ศูนย์</a:t>
            </a:r>
            <a:r>
              <a:rPr lang="th-TH" sz="2400" i="1" dirty="0" smtClean="0"/>
              <a:t> </a:t>
            </a:r>
            <a:r>
              <a:rPr lang="en-US" sz="2400" i="1" dirty="0" err="1" smtClean="0"/>
              <a:t>เป็น</a:t>
            </a:r>
            <a:r>
              <a:rPr lang="th-TH" sz="2400" i="1" dirty="0" smtClean="0"/>
              <a:t>ค่า</a:t>
            </a:r>
            <a:r>
              <a:rPr lang="en-US" sz="2400" i="1" dirty="0" err="1" smtClean="0"/>
              <a:t>สัมบูรณ์</a:t>
            </a:r>
            <a:r>
              <a:rPr lang="en-US" sz="2400" i="1" dirty="0" smtClean="0"/>
              <a:t> </a:t>
            </a:r>
            <a:r>
              <a:rPr lang="en-US" sz="2400" i="1" dirty="0"/>
              <a:t>(ธรรมชาติ)</a:t>
            </a:r>
            <a:endParaRPr lang="en-US" sz="2400" b="1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ตัวอย่าง</a:t>
            </a:r>
            <a:r>
              <a:rPr lang="en-US" dirty="0"/>
              <a:t>: </a:t>
            </a:r>
          </a:p>
          <a:p>
            <a:r>
              <a:rPr lang="en-US" dirty="0" err="1"/>
              <a:t>ความ</a:t>
            </a:r>
            <a:r>
              <a:rPr lang="en-US" dirty="0" err="1" smtClean="0"/>
              <a:t>สูง</a:t>
            </a:r>
            <a:r>
              <a:rPr lang="th-TH" dirty="0" smtClean="0"/>
              <a:t> </a:t>
            </a:r>
            <a:r>
              <a:rPr lang="en-US" dirty="0" err="1" smtClean="0"/>
              <a:t>น้ำหนัก</a:t>
            </a:r>
            <a:r>
              <a:rPr lang="th-TH" dirty="0" smtClean="0"/>
              <a:t> </a:t>
            </a:r>
            <a:r>
              <a:rPr lang="en-US" dirty="0" err="1" smtClean="0"/>
              <a:t>และ</a:t>
            </a:r>
            <a:r>
              <a:rPr lang="en-US" dirty="0" err="1"/>
              <a:t>ปริมาณ</a:t>
            </a:r>
            <a:endParaRPr lang="en-US" b="1" dirty="0"/>
          </a:p>
          <a:p>
            <a:r>
              <a:rPr lang="th-TH" dirty="0" smtClean="0"/>
              <a:t>ตัวอย่าง</a:t>
            </a:r>
            <a:r>
              <a:rPr lang="en-US" dirty="0" smtClean="0"/>
              <a:t>: </a:t>
            </a:r>
            <a:r>
              <a:rPr lang="en-US" dirty="0" err="1" smtClean="0"/>
              <a:t>ตัว</a:t>
            </a:r>
            <a:r>
              <a:rPr lang="en-US" dirty="0" err="1"/>
              <a:t>แปรทางการเงิน</a:t>
            </a:r>
            <a:r>
              <a:rPr lang="en-US" dirty="0"/>
              <a:t>:: </a:t>
            </a:r>
            <a:r>
              <a:rPr lang="en-US" dirty="0" err="1" smtClean="0"/>
              <a:t>กำไร</a:t>
            </a:r>
            <a:r>
              <a:rPr lang="th-TH" dirty="0" smtClean="0"/>
              <a:t> </a:t>
            </a:r>
            <a:r>
              <a:rPr lang="en-US" dirty="0" err="1" smtClean="0"/>
              <a:t>และ</a:t>
            </a:r>
            <a:r>
              <a:rPr lang="en-US" dirty="0" smtClean="0"/>
              <a:t> </a:t>
            </a:r>
            <a:r>
              <a:rPr lang="th-TH" dirty="0" smtClean="0"/>
              <a:t>ขาดทุน </a:t>
            </a:r>
            <a:r>
              <a:rPr lang="en-US" dirty="0" err="1" smtClean="0"/>
              <a:t>รายได้</a:t>
            </a:r>
            <a:r>
              <a:rPr lang="th-TH" dirty="0" smtClean="0"/>
              <a:t> </a:t>
            </a:r>
            <a:r>
              <a:rPr lang="en-US" dirty="0" err="1" smtClean="0"/>
              <a:t>ค่าใช้จ่าย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13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การวัดข้อมูล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FDFF25C-BF64-4A6C-BC3C-B067202D0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252368"/>
              </p:ext>
            </p:extLst>
          </p:nvPr>
        </p:nvGraphicFramePr>
        <p:xfrm>
          <a:off x="1107198" y="1825625"/>
          <a:ext cx="9977604" cy="4408994"/>
        </p:xfrm>
        <a:graphic>
          <a:graphicData uri="http://schemas.openxmlformats.org/drawingml/2006/table">
            <a:tbl>
              <a:tblPr firstRow="1" bandRow="1">
                <a:tableStyleId>{00000000-0000-0000-0000-000000000000}</a:tableStyleId>
              </a:tblPr>
              <a:tblGrid>
                <a:gridCol w="2550402">
                  <a:extLst>
                    <a:ext uri="{9D8B030D-6E8A-4147-A177-3AD203B41FA5}">
                      <a16:colId xmlns:a16="http://schemas.microsoft.com/office/drawing/2014/main" val="166683031"/>
                    </a:ext>
                  </a:extLst>
                </a:gridCol>
                <a:gridCol w="4501543">
                  <a:extLst>
                    <a:ext uri="{9D8B030D-6E8A-4147-A177-3AD203B41FA5}">
                      <a16:colId xmlns:a16="http://schemas.microsoft.com/office/drawing/2014/main" val="359464644"/>
                    </a:ext>
                  </a:extLst>
                </a:gridCol>
                <a:gridCol w="2925659">
                  <a:extLst>
                    <a:ext uri="{9D8B030D-6E8A-4147-A177-3AD203B41FA5}">
                      <a16:colId xmlns:a16="http://schemas.microsoft.com/office/drawing/2014/main" val="3495780512"/>
                    </a:ext>
                  </a:extLst>
                </a:gridCol>
              </a:tblGrid>
              <a:tr h="3856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</a:rPr>
                        <a:t>ข้อมูลระดับ</a:t>
                      </a:r>
                      <a:endParaRPr lang="en-US" sz="2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การดำเนินงานที่มีความหมาย</a:t>
                      </a:r>
                      <a:endParaRPr lang="en-US" sz="23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วิธีการทางสถิติ</a:t>
                      </a:r>
                      <a:endParaRPr lang="en-US" sz="23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extLst>
                  <a:ext uri="{0D108BD9-81ED-4DB2-BD59-A6C34878D82A}">
                    <a16:rowId xmlns:a16="http://schemas.microsoft.com/office/drawing/2014/main" val="897139531"/>
                  </a:ext>
                </a:extLst>
              </a:tr>
              <a:tr h="37389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</a:rPr>
                        <a:t>นามบัญญัติ</a:t>
                      </a:r>
                      <a:r>
                        <a:rPr lang="en-US" sz="2400" dirty="0" smtClean="0">
                          <a:effectLst/>
                        </a:rPr>
                        <a:t>(Nominal)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</a:rPr>
                        <a:t>เรียงลำดับ </a:t>
                      </a:r>
                      <a:r>
                        <a:rPr lang="en-US" sz="2400" smtClean="0">
                          <a:effectLst/>
                        </a:rPr>
                        <a:t>(Ordinal) 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</a:rPr>
                        <a:t>อันตรภาค </a:t>
                      </a:r>
                      <a:r>
                        <a:rPr lang="en-US" sz="2400" dirty="0" smtClean="0">
                          <a:effectLst/>
                        </a:rPr>
                        <a:t>(Interval)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</a:rPr>
                        <a:t>อัตราส่วน </a:t>
                      </a:r>
                      <a:r>
                        <a:rPr lang="en-US" sz="2400" dirty="0" smtClean="0">
                          <a:effectLst/>
                        </a:rPr>
                        <a:t>(Ratio) 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จำแนกและจัดหมวดหมู่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ทั้งหมดข้างต้นบวกกับการจัดอันดับ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ทั้งหมดที่กล่าว</a:t>
                      </a:r>
                      <a:r>
                        <a:rPr lang="en-US" sz="2400" dirty="0" err="1" smtClean="0">
                          <a:effectLst/>
                        </a:rPr>
                        <a:t>มา</a:t>
                      </a:r>
                      <a:r>
                        <a:rPr lang="th-TH" sz="2400" dirty="0" smtClean="0">
                          <a:effectLst/>
                        </a:rPr>
                        <a:t>รวมกับ</a:t>
                      </a:r>
                      <a:r>
                        <a:rPr lang="th-TH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บวก</a:t>
                      </a:r>
                      <a:r>
                        <a:rPr lang="en-US" sz="2400" dirty="0">
                          <a:effectLst/>
                        </a:rPr>
                        <a:t>, ลบ, คูณ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ทั้งหมด</a:t>
                      </a:r>
                      <a:r>
                        <a:rPr lang="en-US" sz="2400" dirty="0" err="1">
                          <a:effectLst/>
                        </a:rPr>
                        <a:t>ที่กล่าวมา</a:t>
                      </a:r>
                      <a:r>
                        <a:rPr lang="en-US" sz="2400" dirty="0" err="1" smtClean="0">
                          <a:effectLst/>
                        </a:rPr>
                        <a:t>และ</a:t>
                      </a:r>
                      <a:r>
                        <a:rPr lang="th-TH" sz="2400" dirty="0" smtClean="0">
                          <a:effectLst/>
                        </a:rPr>
                        <a:t>หาร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ไม่อิงพารามิเตอร์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ไม่อิงพารามิเตอร์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อิงพารามิเตอร์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(</a:t>
                      </a:r>
                      <a:r>
                        <a:rPr lang="en-US" sz="2400" dirty="0" err="1" smtClean="0">
                          <a:effectLst/>
                        </a:rPr>
                        <a:t>ไม่อิงพารามิเตอร์</a:t>
                      </a:r>
                      <a:r>
                        <a:rPr lang="en-US" sz="2400" dirty="0" smtClean="0">
                          <a:effectLst/>
                        </a:rPr>
                        <a:t>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อิงพารามิเตอร์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(</a:t>
                      </a:r>
                      <a:r>
                        <a:rPr lang="en-US" sz="2400" dirty="0" err="1" smtClean="0">
                          <a:effectLst/>
                        </a:rPr>
                        <a:t>ไม่อิงพารามิเตอร์</a:t>
                      </a:r>
                      <a:r>
                        <a:rPr lang="en-US" sz="2400" dirty="0" smtClean="0">
                          <a:effectLst/>
                        </a:rPr>
                        <a:t>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497" marR="99497" marT="0" marB="0"/>
                </a:tc>
                <a:extLst>
                  <a:ext uri="{0D108BD9-81ED-4DB2-BD59-A6C34878D82A}">
                    <a16:rowId xmlns:a16="http://schemas.microsoft.com/office/drawing/2014/main" val="363371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185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การวัดข้อมูล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u="sng" dirty="0"/>
              <a:t>สถิติไม่อิงพารามิเตอร์</a:t>
            </a:r>
            <a:r>
              <a:rPr lang="en-US" dirty="0"/>
              <a:t>: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ชั้นของเทคนิคทางสถิติที่ทำให้สมมติฐานบางอย่างเกี่ยวกับประชากร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 err="1"/>
              <a:t>ใช้กับข้อมูลระดับที่กำหนดและลำดับ</a:t>
            </a:r>
            <a:endParaRPr lang="en-US" b="1" dirty="0"/>
          </a:p>
          <a:p>
            <a:pPr marL="0" indent="0">
              <a:buNone/>
            </a:pPr>
            <a:endParaRPr lang="en-US" i="1" u="sng" dirty="0"/>
          </a:p>
          <a:p>
            <a:pPr marL="0" indent="0">
              <a:buNone/>
            </a:pPr>
            <a:r>
              <a:rPr lang="en-US" i="1" u="sng" dirty="0" err="1" smtClean="0"/>
              <a:t>สถิติ</a:t>
            </a:r>
            <a:r>
              <a:rPr lang="th-TH" i="1" u="sng" dirty="0" smtClean="0"/>
              <a:t>อิงพา</a:t>
            </a:r>
            <a:r>
              <a:rPr lang="th-TH" i="1" u="sng" dirty="0"/>
              <a:t>รามิเตอร์: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ชั้นของเทคนิคทางสถิติที่มีสมมติฐานเกี่ยวกับประชากร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 err="1"/>
              <a:t>ใช้เฉพาะกับข้อมูลใน</a:t>
            </a:r>
            <a:r>
              <a:rPr lang="en-US" dirty="0" err="1" smtClean="0"/>
              <a:t>ระดับ</a:t>
            </a:r>
            <a:r>
              <a:rPr lang="th-TH" dirty="0" smtClean="0"/>
              <a:t>แบบช่วง</a:t>
            </a:r>
            <a:r>
              <a:rPr lang="en-US" dirty="0" err="1" smtClean="0"/>
              <a:t>และ</a:t>
            </a:r>
            <a:r>
              <a:rPr lang="en-US" dirty="0" err="1"/>
              <a:t>อัตราส่วน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78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th-TH" dirty="0" smtClean="0"/>
              <a:t>ข้อมูลแบบ</a:t>
            </a:r>
            <a:r>
              <a:rPr lang="en-US" dirty="0" err="1" smtClean="0"/>
              <a:t>ไม่ได้</a:t>
            </a:r>
            <a:r>
              <a:rPr lang="en-US" dirty="0" err="1"/>
              <a:t>จัด</a:t>
            </a:r>
            <a:r>
              <a:rPr lang="en-US" dirty="0" err="1" smtClean="0"/>
              <a:t>กลุ่ม</a:t>
            </a:r>
            <a:r>
              <a:rPr lang="en-US" dirty="0" smtClean="0"/>
              <a:t> vs </a:t>
            </a:r>
            <a:r>
              <a:rPr lang="en-US" dirty="0" err="1" smtClean="0"/>
              <a:t>ข้อมูล</a:t>
            </a:r>
            <a:r>
              <a:rPr lang="en-US" dirty="0" err="1"/>
              <a:t>จัดกลุ่ม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/>
              <a:t>ข้อมูลที่ไม่ได้จัดกลุ่ม</a:t>
            </a:r>
          </a:p>
          <a:p>
            <a:pPr mar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err="1"/>
              <a:t>ยังไม่ได้รับการสรุปในทางใดทาง</a:t>
            </a:r>
            <a:r>
              <a:rPr lang="en-US" dirty="0" err="1" smtClean="0"/>
              <a:t>หนึ่ง</a:t>
            </a:r>
            <a:r>
              <a:rPr lang="th-TH" dirty="0" smtClean="0"/>
              <a:t> </a:t>
            </a:r>
            <a:endParaRPr lang="en-US" b="1" dirty="0"/>
          </a:p>
          <a:p>
            <a:pPr marL="0" lvl="0" indent="0">
              <a:buNone/>
            </a:pPr>
            <a:r>
              <a:rPr lang="en-US" dirty="0"/>
              <a:t> จะเรียกว่า </a:t>
            </a:r>
            <a:r>
              <a:rPr lang="en-US" u="sng" dirty="0"/>
              <a:t>ข้อมูลดิบ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ข้อมูลการจัดกลุ่ม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 ได้รับการจัดเป็นการกระจายความถี่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91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 err="1"/>
              <a:t>ข้อมูลไม่ได้จัดกลุ่มกับข้อมูลจัดกลุ่ม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ตัวอย่าง</a:t>
            </a:r>
            <a:r>
              <a:rPr lang="en-US" b="1" dirty="0"/>
              <a:t>: </a:t>
            </a:r>
            <a:r>
              <a:rPr lang="en-US" dirty="0" err="1" smtClean="0"/>
              <a:t>กลุ่มตัวอย่าง</a:t>
            </a:r>
            <a:r>
              <a:rPr lang="th-TH" dirty="0" smtClean="0"/>
              <a:t>อายุ</a:t>
            </a:r>
            <a:r>
              <a:rPr lang="en-US" dirty="0" err="1" smtClean="0"/>
              <a:t>ของ</a:t>
            </a:r>
            <a:r>
              <a:rPr lang="en-US" dirty="0" err="1"/>
              <a:t>ผู้จัดการ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60FBB5-ACC3-4CC6-9F16-87C8CB644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21900"/>
              </p:ext>
            </p:extLst>
          </p:nvPr>
        </p:nvGraphicFramePr>
        <p:xfrm>
          <a:off x="3935896" y="2398642"/>
          <a:ext cx="4452730" cy="3643020"/>
        </p:xfrm>
        <a:graphic>
          <a:graphicData uri="http://schemas.openxmlformats.org/drawingml/2006/table">
            <a:tbl>
              <a:tblPr>
                <a:tableStyleId>{00000000-0000-0000-0000-000000000000}</a:tableStyleId>
              </a:tblPr>
              <a:tblGrid>
                <a:gridCol w="856687">
                  <a:extLst>
                    <a:ext uri="{9D8B030D-6E8A-4147-A177-3AD203B41FA5}">
                      <a16:colId xmlns:a16="http://schemas.microsoft.com/office/drawing/2014/main" val="2928099636"/>
                    </a:ext>
                  </a:extLst>
                </a:gridCol>
                <a:gridCol w="856687">
                  <a:extLst>
                    <a:ext uri="{9D8B030D-6E8A-4147-A177-3AD203B41FA5}">
                      <a16:colId xmlns:a16="http://schemas.microsoft.com/office/drawing/2014/main" val="1299057131"/>
                    </a:ext>
                  </a:extLst>
                </a:gridCol>
                <a:gridCol w="1004566">
                  <a:extLst>
                    <a:ext uri="{9D8B030D-6E8A-4147-A177-3AD203B41FA5}">
                      <a16:colId xmlns:a16="http://schemas.microsoft.com/office/drawing/2014/main" val="628596676"/>
                    </a:ext>
                  </a:extLst>
                </a:gridCol>
                <a:gridCol w="866885">
                  <a:extLst>
                    <a:ext uri="{9D8B030D-6E8A-4147-A177-3AD203B41FA5}">
                      <a16:colId xmlns:a16="http://schemas.microsoft.com/office/drawing/2014/main" val="1909767105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1758051584"/>
                    </a:ext>
                  </a:extLst>
                </a:gridCol>
              </a:tblGrid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076882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780747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724024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31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8640965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 **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577006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934347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760147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6583610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31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859394"/>
                  </a:ext>
                </a:extLst>
              </a:tr>
              <a:tr h="364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 *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54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73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611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ไม่ได้จัดกลุ่มกับข้อมูลจัดกลุ่ม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err="1"/>
              <a:t>การกระจายความถี่</a:t>
            </a:r>
            <a:r>
              <a:rPr lang="en-US" i="1" dirty="0" err="1" smtClean="0"/>
              <a:t>ของ</a:t>
            </a:r>
            <a:r>
              <a:rPr lang="th-TH" i="1" dirty="0" smtClean="0"/>
              <a:t>อายุของ</a:t>
            </a:r>
            <a:r>
              <a:rPr lang="en-US" i="1" dirty="0" err="1" smtClean="0"/>
              <a:t>ผู้จัดการ</a:t>
            </a:r>
            <a:r>
              <a:rPr lang="en-US" dirty="0"/>
              <a:t>: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th-TH" b="1" dirty="0" smtClean="0"/>
              <a:t>		       </a:t>
            </a:r>
            <a:r>
              <a:rPr lang="th-TH" b="1" u="sng" dirty="0" smtClean="0"/>
              <a:t>ช่วงอายุ</a:t>
            </a:r>
            <a:r>
              <a:rPr lang="th-TH" dirty="0" smtClean="0"/>
              <a:t>                 </a:t>
            </a:r>
            <a:r>
              <a:rPr lang="en-US" dirty="0" smtClean="0"/>
              <a:t> </a:t>
            </a:r>
            <a:r>
              <a:rPr lang="th-TH" b="1" u="sng" dirty="0" smtClean="0"/>
              <a:t>ความถี่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20-under 30		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30-under 40		18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40-under 50		11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50-under 60		11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60-under 70		3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	70-under 80		1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42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ไม่ได้จัดกลุ่มกับข้อมูลจัดกลุ่ม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h-TH" sz="3200" b="1" u="sng" dirty="0" smtClean="0"/>
              <a:t>ช่วงและชั้น</a:t>
            </a:r>
            <a:endParaRPr lang="en-US" sz="3200" b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u="sng" dirty="0"/>
              <a:t>ช่วงข้อมูล:</a:t>
            </a:r>
            <a:r>
              <a:rPr lang="en-US" b="1" i="1" dirty="0"/>
              <a:t> </a:t>
            </a:r>
            <a:r>
              <a:rPr lang="th-TH" i="1" dirty="0" smtClean="0"/>
              <a:t>ช่วง(</a:t>
            </a:r>
            <a:r>
              <a:rPr lang="en-US" i="1" dirty="0" smtClean="0"/>
              <a:t>Range</a:t>
            </a:r>
            <a:r>
              <a:rPr lang="th-TH" i="1" dirty="0" smtClean="0"/>
              <a:t>) </a:t>
            </a:r>
            <a:r>
              <a:rPr lang="en-US" i="1" dirty="0" smtClean="0"/>
              <a:t>=  </a:t>
            </a:r>
            <a:r>
              <a:rPr lang="th-TH" dirty="0" smtClean="0"/>
              <a:t>ขนาด</a:t>
            </a:r>
            <a:r>
              <a:rPr lang="en-US" dirty="0" err="1" smtClean="0"/>
              <a:t>ที่</a:t>
            </a:r>
            <a:r>
              <a:rPr lang="en-US" dirty="0" err="1"/>
              <a:t>ใหญ่</a:t>
            </a:r>
            <a:r>
              <a:rPr lang="en-US" dirty="0" err="1" smtClean="0"/>
              <a:t>ที่สุด</a:t>
            </a:r>
            <a:r>
              <a:rPr lang="en-US" dirty="0" smtClean="0"/>
              <a:t>  </a:t>
            </a:r>
            <a:r>
              <a:rPr lang="en-US" dirty="0"/>
              <a:t>- </a:t>
            </a:r>
            <a:r>
              <a:rPr lang="en-US" dirty="0" err="1"/>
              <a:t>ขนาดเล็กที่สุด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th-TH" dirty="0" smtClean="0"/>
              <a:t>                     </a:t>
            </a:r>
            <a:r>
              <a:rPr lang="en-US" dirty="0" smtClean="0"/>
              <a:t>Ex</a:t>
            </a:r>
            <a:r>
              <a:rPr lang="en-US" dirty="0"/>
              <a:t>: </a:t>
            </a:r>
            <a:r>
              <a:rPr lang="th-TH" dirty="0" smtClean="0"/>
              <a:t> </a:t>
            </a:r>
            <a:r>
              <a:rPr lang="en-US" dirty="0" err="1" smtClean="0"/>
              <a:t>ช่วง</a:t>
            </a:r>
            <a:r>
              <a:rPr lang="en-US" dirty="0" smtClean="0"/>
              <a:t> </a:t>
            </a:r>
            <a:r>
              <a:rPr lang="en-US" dirty="0"/>
              <a:t>= 74-23 = 51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i="1" u="sng" dirty="0" err="1"/>
              <a:t>จำนวนของ</a:t>
            </a:r>
            <a:r>
              <a:rPr lang="en-US" sz="3200" b="1" i="1" u="sng" dirty="0" err="1" smtClean="0"/>
              <a:t>ชั้นและ</a:t>
            </a:r>
            <a:r>
              <a:rPr lang="th-TH" sz="3200" b="1" i="1" u="sng" dirty="0" smtClean="0"/>
              <a:t>ความกว้างของชั้น</a:t>
            </a:r>
            <a:endParaRPr lang="en-US" sz="3200" b="1" i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•จำนวนของชั้นเรียนควรจะเป็นระหว่างวันที่ 5 และ 20</a:t>
            </a:r>
          </a:p>
          <a:p>
            <a:pPr marL="0" indent="0">
              <a:buNone/>
            </a:pPr>
            <a:r>
              <a:rPr lang="en-US" dirty="0"/>
              <a:t> น้อยกว่า 5 เรียนสาเหตุสรุปมากเกินไป</a:t>
            </a:r>
          </a:p>
          <a:p>
            <a:pPr marL="0" indent="0">
              <a:buNone/>
            </a:pPr>
            <a:r>
              <a:rPr lang="en-US" dirty="0"/>
              <a:t> กว่า 20 ชั้นเรียนออกจากรายละเอียดมากเกินไป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35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ไม่ได้จัดกลุ่มกับข้อมูลจัดกลุ่ม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</a:t>
            </a:r>
            <a:r>
              <a:rPr lang="en-US" dirty="0" err="1"/>
              <a:t>ความกว้างชั้น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แบ่งช่วงจากจำนวน</a:t>
            </a:r>
            <a:r>
              <a:rPr lang="en-US" dirty="0" err="1" smtClean="0"/>
              <a:t>ของ</a:t>
            </a:r>
            <a:r>
              <a:rPr lang="th-TH" dirty="0" smtClean="0"/>
              <a:t>ชั้น </a:t>
            </a:r>
            <a:r>
              <a:rPr lang="en-US" dirty="0" err="1" smtClean="0"/>
              <a:t>สำหรับ</a:t>
            </a:r>
            <a:r>
              <a:rPr lang="en-US" dirty="0" err="1"/>
              <a:t>ระดับความกว้างโดยประมาณ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th-TH" dirty="0" smtClean="0"/>
              <a:t>ปัดขึ้น </a:t>
            </a:r>
            <a:r>
              <a:rPr lang="en-US" dirty="0" err="1" smtClean="0"/>
              <a:t>ไปยัง</a:t>
            </a:r>
            <a:r>
              <a:rPr lang="th-TH" dirty="0" smtClean="0"/>
              <a:t>จำนวนตัวเลข</a:t>
            </a:r>
            <a:r>
              <a:rPr lang="en-US" dirty="0" err="1" smtClean="0"/>
              <a:t>ที่สะดวก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u="sng" dirty="0" smtClean="0"/>
              <a:t>ตัวอย่าง</a:t>
            </a:r>
            <a:r>
              <a:rPr lang="en-US" dirty="0" smtClean="0"/>
              <a:t>: </a:t>
            </a:r>
            <a:r>
              <a:rPr lang="en-US" dirty="0" err="1" smtClean="0"/>
              <a:t>ระดับ</a:t>
            </a:r>
            <a:r>
              <a:rPr lang="en-US" dirty="0" err="1"/>
              <a:t>ความ</a:t>
            </a:r>
            <a:r>
              <a:rPr lang="en-US" dirty="0" err="1"/>
              <a:t>กว้างโดยประมาณ</a:t>
            </a:r>
            <a:r>
              <a:rPr lang="en-US" dirty="0"/>
              <a:t> </a:t>
            </a:r>
            <a:r>
              <a:rPr lang="en-US" dirty="0"/>
              <a:t>= 51/6 = 8.5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th-TH" dirty="0" smtClean="0"/>
              <a:t>			    </a:t>
            </a:r>
            <a:r>
              <a:rPr lang="en-US" dirty="0" err="1" smtClean="0"/>
              <a:t>ระดับ</a:t>
            </a:r>
            <a:r>
              <a:rPr lang="en-US" dirty="0" err="1"/>
              <a:t>ความกว้าง</a:t>
            </a:r>
            <a:r>
              <a:rPr lang="en-US" dirty="0"/>
              <a:t> = 10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64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ไม่ได้จัดกลุ่มกับข้อมูลจัดกลุ่ม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ความถี่สัมพัทธ์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th-TH" dirty="0" smtClean="0"/>
              <a:t>       </a:t>
            </a:r>
            <a:r>
              <a:rPr lang="th-TH" b="1" dirty="0" smtClean="0"/>
              <a:t>	</a:t>
            </a:r>
            <a:r>
              <a:rPr lang="th-TH" b="1" u="sng" dirty="0" err="1" smtClean="0"/>
              <a:t>อัตร</a:t>
            </a:r>
            <a:r>
              <a:rPr lang="th-TH" b="1" u="sng" dirty="0" smtClean="0"/>
              <a:t>ภาค</a:t>
            </a:r>
            <a:r>
              <a:rPr lang="en-US" dirty="0"/>
              <a:t>	  </a:t>
            </a:r>
            <a:r>
              <a:rPr lang="th-TH" dirty="0" smtClean="0"/>
              <a:t>               </a:t>
            </a:r>
            <a:r>
              <a:rPr lang="th-TH" b="1" u="sng" dirty="0" smtClean="0"/>
              <a:t>ความถี่</a:t>
            </a:r>
            <a:r>
              <a:rPr lang="en-US" dirty="0"/>
              <a:t>		</a:t>
            </a:r>
            <a:r>
              <a:rPr lang="th-TH" b="1" u="sng" dirty="0" smtClean="0"/>
              <a:t>ความถี่สะสม</a:t>
            </a:r>
            <a:endParaRPr lang="en-US" b="1" u="sng" dirty="0"/>
          </a:p>
          <a:p>
            <a:pPr marL="0" indent="0">
              <a:buNone/>
            </a:pPr>
            <a:r>
              <a:rPr lang="en-US" dirty="0"/>
              <a:t>	20-under 30			6			.12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30-under 40			18			.36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40-under </a:t>
            </a:r>
            <a:r>
              <a:rPr lang="en-US" dirty="0"/>
              <a:t>50			11			.22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50-under 60			11			.22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60-under 70			3			.06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70-under 80			1			.02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		</a:t>
            </a:r>
            <a:r>
              <a:rPr lang="en-US" b="1" u="sng" dirty="0"/>
              <a:t>Total</a:t>
            </a:r>
            <a:r>
              <a:rPr lang="en-US" dirty="0"/>
              <a:t>			50			1.00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02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ไม่ได้จัดกลุ่มกับข้อมูลจัดกลุ่ม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ความถี่สะสม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    </a:t>
            </a:r>
            <a:r>
              <a:rPr lang="en-US" u="sng" dirty="0" smtClean="0"/>
              <a:t>Class </a:t>
            </a:r>
            <a:r>
              <a:rPr lang="en-US" u="sng" dirty="0"/>
              <a:t>Interval</a:t>
            </a:r>
            <a:r>
              <a:rPr lang="en-US" dirty="0"/>
              <a:t>	  </a:t>
            </a:r>
            <a:r>
              <a:rPr lang="en-US" u="sng" dirty="0"/>
              <a:t>Frequency</a:t>
            </a:r>
            <a:r>
              <a:rPr lang="en-US" dirty="0"/>
              <a:t>	  </a:t>
            </a:r>
            <a:r>
              <a:rPr lang="en-US" u="sng" dirty="0"/>
              <a:t>RF</a:t>
            </a:r>
            <a:r>
              <a:rPr lang="en-US" dirty="0"/>
              <a:t>	</a:t>
            </a:r>
            <a:r>
              <a:rPr lang="en-US" u="sng" dirty="0"/>
              <a:t>Cu. Frequency</a:t>
            </a:r>
            <a:r>
              <a:rPr lang="en-US" dirty="0"/>
              <a:t>	</a:t>
            </a:r>
            <a:r>
              <a:rPr lang="en-US" u="sng" dirty="0"/>
              <a:t>CRF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20-under 30			6	  .12		6		.12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30-under 40			18	  .36		24		.48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40-under 50			11	  .22		35		.70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50-under 60			11	  .22		46		.92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60-under 70			3	  .06		49		.98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70-under 80		 	1	  .02		50		1.00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u="sng" dirty="0"/>
              <a:t>Total</a:t>
            </a:r>
            <a:r>
              <a:rPr lang="en-US" dirty="0"/>
              <a:t>			50	 1.00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1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บทนำ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สถิติคืออะไร?</a:t>
            </a:r>
            <a:r>
              <a:rPr lang="th-TH" b="1" u="sng" dirty="0" smtClean="0"/>
              <a:t> </a:t>
            </a:r>
            <a:r>
              <a:rPr lang="th-TH" dirty="0" smtClean="0"/>
              <a:t> </a:t>
            </a:r>
            <a:endParaRPr lang="en-US" dirty="0"/>
          </a:p>
          <a:p>
            <a:r>
              <a:rPr lang="th-TH" dirty="0" smtClean="0"/>
              <a:t>ศาสตร์</a:t>
            </a:r>
            <a:r>
              <a:rPr lang="th-TH" dirty="0"/>
              <a:t>ของการ</a:t>
            </a:r>
            <a:r>
              <a:rPr lang="th-TH" dirty="0" smtClean="0"/>
              <a:t>รวบรวมการวิเคราะห์การตีความและ</a:t>
            </a:r>
            <a:r>
              <a:rPr lang="th-TH" dirty="0"/>
              <a:t>การนำเสนอ</a:t>
            </a:r>
            <a:r>
              <a:rPr lang="th-TH" dirty="0" smtClean="0"/>
              <a:t>ข้อมูล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th-TH" b="1" u="sng" dirty="0" smtClean="0"/>
              <a:t>ตัวอย่างประชากร (</a:t>
            </a:r>
            <a:r>
              <a:rPr lang="en-US" b="1" u="sng" dirty="0" smtClean="0"/>
              <a:t>ประชากร </a:t>
            </a:r>
            <a:r>
              <a:rPr lang="en-US" b="1" u="sng" dirty="0"/>
              <a:t>กับ </a:t>
            </a:r>
            <a:r>
              <a:rPr lang="en-US" b="1" u="sng" dirty="0" smtClean="0"/>
              <a:t>ตัวอย่าง</a:t>
            </a:r>
            <a:r>
              <a:rPr lang="th-TH" b="1" u="sng" dirty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 err="1" smtClean="0"/>
              <a:t>ประชากร</a:t>
            </a:r>
            <a:r>
              <a:rPr lang="en-US" dirty="0" smtClean="0"/>
              <a:t> </a:t>
            </a:r>
            <a:r>
              <a:rPr lang="th-TH" dirty="0" smtClean="0"/>
              <a:t>(</a:t>
            </a:r>
            <a:r>
              <a:rPr lang="en-US" dirty="0" smtClean="0"/>
              <a:t>Population</a:t>
            </a:r>
            <a:r>
              <a:rPr lang="th-TH" dirty="0" smtClean="0"/>
              <a:t>) </a:t>
            </a:r>
            <a:r>
              <a:rPr lang="th-TH" dirty="0"/>
              <a:t>- ทั้งหมด: ชุดของบุคคล</a:t>
            </a:r>
            <a:r>
              <a:rPr lang="th-TH" dirty="0" smtClean="0"/>
              <a:t>วัตถุหรือรายการ</a:t>
            </a:r>
            <a:r>
              <a:rPr lang="th-TH" dirty="0"/>
              <a:t>ที่อยู่ระหว่างการศึกษา</a:t>
            </a:r>
          </a:p>
          <a:p>
            <a:pPr lvl="0"/>
            <a:r>
              <a:rPr lang="en-US" b="1" dirty="0" err="1" smtClean="0"/>
              <a:t>ตัวอย่าง</a:t>
            </a:r>
            <a:r>
              <a:rPr lang="th-TH" b="1" dirty="0" smtClean="0"/>
              <a:t> </a:t>
            </a:r>
            <a:r>
              <a:rPr lang="th-TH" dirty="0" smtClean="0"/>
              <a:t>(</a:t>
            </a:r>
            <a:r>
              <a:rPr lang="en-US" dirty="0" smtClean="0"/>
              <a:t>Sample</a:t>
            </a:r>
            <a:r>
              <a:rPr lang="th-TH" dirty="0" smtClean="0"/>
              <a:t>) </a:t>
            </a:r>
            <a:r>
              <a:rPr lang="th-TH" dirty="0"/>
              <a:t>- ส่วนหนึ่งของทั้งหมด: ส่วนย่อยของประชากร</a:t>
            </a:r>
          </a:p>
          <a:p>
            <a:pPr lvl="0"/>
            <a:r>
              <a:rPr lang="en-US" b="1" dirty="0" err="1" smtClean="0"/>
              <a:t>การสำรวจประชากร</a:t>
            </a:r>
            <a:r>
              <a:rPr lang="th-TH" b="1" dirty="0" smtClean="0"/>
              <a:t> </a:t>
            </a:r>
            <a:r>
              <a:rPr lang="th-TH" dirty="0" smtClean="0"/>
              <a:t>(</a:t>
            </a:r>
            <a:r>
              <a:rPr lang="en-US" dirty="0" smtClean="0"/>
              <a:t>Census</a:t>
            </a:r>
            <a:r>
              <a:rPr lang="th-TH" dirty="0" smtClean="0"/>
              <a:t>) </a:t>
            </a:r>
            <a:r>
              <a:rPr lang="th-TH" dirty="0"/>
              <a:t>- กระบวนการรวบรวมข้อมูลจากประชากรทั้งหมดเพื่อวัดความสนใจ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/>
          <a:p>
            <a:r>
              <a:rPr lang="en-US" dirty="0"/>
              <a:t>ไม่ได้จัดกลุ่มกับข้อมูลจัดกลุ่ม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err="1"/>
              <a:t>ความถี่สัมพัทธ์</a:t>
            </a:r>
            <a:r>
              <a:rPr lang="en-US" b="1" u="sng" dirty="0" err="1" smtClean="0"/>
              <a:t>สะสม</a:t>
            </a:r>
            <a:r>
              <a:rPr lang="th-TH" b="1" u="sng" dirty="0" smtClean="0"/>
              <a:t> </a:t>
            </a:r>
            <a:r>
              <a:rPr lang="en-US" b="1" u="sng" dirty="0"/>
              <a:t>(</a:t>
            </a:r>
            <a:r>
              <a:rPr lang="en-US" b="1" u="sng" dirty="0" smtClean="0"/>
              <a:t>CRF, </a:t>
            </a:r>
            <a:r>
              <a:rPr lang="en-US" sz="2400" b="1" u="sng" dirty="0" smtClean="0"/>
              <a:t>Cumulative </a:t>
            </a:r>
            <a:r>
              <a:rPr lang="en-US" sz="2400" b="1" u="sng" dirty="0"/>
              <a:t>Relative </a:t>
            </a:r>
            <a:r>
              <a:rPr lang="en-US" sz="2400" b="1" u="sng" dirty="0" smtClean="0"/>
              <a:t>Frequencies</a:t>
            </a:r>
            <a:r>
              <a:rPr lang="en-US" sz="2400" b="1" u="sng" dirty="0" smtClean="0"/>
              <a:t>)</a:t>
            </a:r>
            <a:endParaRPr lang="en-US" sz="2400" b="1" dirty="0"/>
          </a:p>
          <a:p>
            <a:pPr marL="0" indent="0">
              <a:buNone/>
            </a:pPr>
            <a:r>
              <a:rPr lang="en-US" dirty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th-TH" dirty="0" smtClean="0"/>
              <a:t>      	</a:t>
            </a:r>
            <a:r>
              <a:rPr lang="en-US" u="sng" dirty="0" smtClean="0"/>
              <a:t>Class </a:t>
            </a:r>
            <a:r>
              <a:rPr lang="en-US" u="sng" dirty="0"/>
              <a:t>Interval</a:t>
            </a:r>
            <a:r>
              <a:rPr lang="en-US" dirty="0"/>
              <a:t>	  </a:t>
            </a:r>
            <a:r>
              <a:rPr lang="en-US" u="sng" dirty="0"/>
              <a:t>Frequency</a:t>
            </a:r>
            <a:r>
              <a:rPr lang="en-US" dirty="0"/>
              <a:t>	  </a:t>
            </a:r>
            <a:r>
              <a:rPr lang="en-US" u="sng" dirty="0"/>
              <a:t>RF</a:t>
            </a:r>
            <a:r>
              <a:rPr lang="en-US" dirty="0"/>
              <a:t>	</a:t>
            </a:r>
            <a:r>
              <a:rPr lang="en-US" u="sng" dirty="0"/>
              <a:t>Cu. Frequency</a:t>
            </a:r>
            <a:r>
              <a:rPr lang="en-US" dirty="0"/>
              <a:t>	</a:t>
            </a:r>
            <a:r>
              <a:rPr lang="en-US" u="sng" dirty="0"/>
              <a:t>CRF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20-under 30			6	  .12		6		.12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30-under 40			18	  .36		24		.48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40-under 50			11	  .22		35		.70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50-under 60			11	  .22		46		.92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60-under 70			3	  .06		49		.98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70-under 80		 	1	  .02		50		1.00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u="sng" dirty="0"/>
              <a:t>Total</a:t>
            </a:r>
            <a:r>
              <a:rPr lang="en-US" dirty="0"/>
              <a:t>			50	 1.00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67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798" y="1738149"/>
            <a:ext cx="10372150" cy="4303509"/>
          </a:xfrm>
        </p:spPr>
        <p:txBody>
          <a:bodyPr>
            <a:normAutofit/>
          </a:bodyPr>
          <a:lstStyle/>
          <a:p>
            <a:pPr lvl="0" algn="just"/>
            <a:r>
              <a:rPr lang="en-US" dirty="0" err="1" smtClean="0"/>
              <a:t>มาตร</a:t>
            </a:r>
            <a:r>
              <a:rPr lang="th-TH" dirty="0" smtClean="0"/>
              <a:t>วัด</a:t>
            </a:r>
            <a:r>
              <a:rPr lang="en-US" dirty="0" smtClean="0"/>
              <a:t>ของ</a:t>
            </a:r>
            <a:r>
              <a:rPr lang="en-US" dirty="0"/>
              <a:t>ข้อมูลผลผลิตแนวโน้มเข้าสู่ส่วนกลางเกี่ยวกับ“โดยเฉพาะอย่าง</a:t>
            </a:r>
            <a:r>
              <a:rPr lang="en-US" dirty="0" smtClean="0"/>
              <a:t>ยิ่ง</a:t>
            </a:r>
            <a:r>
              <a:rPr lang="th-TH" dirty="0" smtClean="0"/>
              <a:t>ตำแหน่งที่</a:t>
            </a:r>
            <a:r>
              <a:rPr lang="en-US" dirty="0" err="1" smtClean="0"/>
              <a:t>หรือ</a:t>
            </a:r>
            <a:r>
              <a:rPr lang="en-US" dirty="0" err="1"/>
              <a:t>สถานที่ที่อยู่ในกลุ่มของตัวเลข</a:t>
            </a:r>
            <a:r>
              <a:rPr lang="en-US" dirty="0"/>
              <a:t>.”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th-TH" dirty="0" smtClean="0"/>
              <a:t>มาตรวัดทั่วไป</a:t>
            </a:r>
            <a:r>
              <a:rPr lang="en-US" dirty="0" err="1" smtClean="0"/>
              <a:t>ของที่ตั้ง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th-TH" b="1" dirty="0" smtClean="0"/>
              <a:t>ฐานนิยม </a:t>
            </a:r>
            <a:r>
              <a:rPr lang="en-US" b="1" dirty="0" err="1" smtClean="0"/>
              <a:t>มัธยฐาน</a:t>
            </a:r>
            <a:r>
              <a:rPr lang="th-TH" b="1" dirty="0" smtClean="0"/>
              <a:t>  </a:t>
            </a:r>
            <a:r>
              <a:rPr lang="en-US" b="1" dirty="0" err="1" smtClean="0"/>
              <a:t>ค่าเฉลี่ย</a:t>
            </a:r>
            <a:r>
              <a:rPr lang="th-TH" b="1" dirty="0" smtClean="0"/>
              <a:t> </a:t>
            </a:r>
            <a:r>
              <a:rPr lang="en-US" b="1" dirty="0" err="1" smtClean="0"/>
              <a:t>เปอร์เซนต์ไท</a:t>
            </a:r>
            <a:r>
              <a:rPr lang="th-TH" b="1" dirty="0" err="1" smtClean="0"/>
              <a:t>ล์</a:t>
            </a:r>
            <a:r>
              <a:rPr lang="en-US" b="1" dirty="0" smtClean="0"/>
              <a:t>, </a:t>
            </a:r>
            <a:r>
              <a:rPr lang="th-TH" b="1" dirty="0" smtClean="0"/>
              <a:t>ค</a:t>
            </a:r>
            <a:r>
              <a:rPr lang="en-US" b="1" dirty="0" err="1" smtClean="0"/>
              <a:t>วอร์</a:t>
            </a:r>
            <a:r>
              <a:rPr lang="en-US" b="1" dirty="0" err="1"/>
              <a:t>ไทล์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4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1" u="sng" dirty="0" smtClean="0"/>
              <a:t>ฐานนิยม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ค่าเกิดขึ้นบ่อยที่สุดในชุดข้อมูล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 err="1"/>
              <a:t>ที่ใช้บังคับกับทุกระดับของการวัดข้อมูล</a:t>
            </a:r>
            <a:r>
              <a:rPr lang="en-US" dirty="0"/>
              <a:t> (</a:t>
            </a:r>
            <a:r>
              <a:rPr lang="en-US" dirty="0" err="1"/>
              <a:t>ระบุ</a:t>
            </a:r>
            <a:r>
              <a:rPr lang="en-US" dirty="0" err="1" smtClean="0"/>
              <a:t>ลำดับ</a:t>
            </a:r>
            <a:r>
              <a:rPr lang="th-TH" dirty="0" smtClean="0"/>
              <a:t>แบบช่วง</a:t>
            </a:r>
            <a:r>
              <a:rPr lang="en-US" dirty="0" err="1" smtClean="0"/>
              <a:t>และ</a:t>
            </a:r>
            <a:r>
              <a:rPr lang="en-US" dirty="0" err="1"/>
              <a:t>อัตราส่วน</a:t>
            </a:r>
            <a:r>
              <a:rPr lang="en-US" dirty="0"/>
              <a:t>)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 Bimodal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ชุดข้อมูลที่มี</a:t>
            </a:r>
            <a:r>
              <a:rPr lang="en-US" dirty="0" err="1" smtClean="0"/>
              <a:t>สอง</a:t>
            </a:r>
            <a:r>
              <a:rPr lang="th-TH" dirty="0" smtClean="0"/>
              <a:t>ฐานนิยม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 </a:t>
            </a:r>
            <a:r>
              <a:rPr lang="en-US" b="1" dirty="0" smtClean="0"/>
              <a:t>Multimodal</a:t>
            </a:r>
            <a:r>
              <a:rPr lang="en-US" dirty="0" smtClean="0"/>
              <a:t>- </a:t>
            </a:r>
            <a:r>
              <a:rPr lang="en-US" dirty="0" err="1"/>
              <a:t>ชุดข้อมูลที่มีมากกว่า</a:t>
            </a:r>
            <a:r>
              <a:rPr lang="en-US" dirty="0" err="1" smtClean="0"/>
              <a:t>สอง</a:t>
            </a:r>
            <a:r>
              <a:rPr lang="th-TH" dirty="0" smtClean="0"/>
              <a:t>ฐานนิยม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04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ตัวอย่าง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35	37	37	39	40	40	</a:t>
            </a:r>
          </a:p>
          <a:p>
            <a:pPr marL="0" indent="0">
              <a:buNone/>
            </a:pPr>
            <a:r>
              <a:rPr lang="en-US" dirty="0"/>
              <a:t>41	41	43	43	43	43	Value 44 occurs 5 times</a:t>
            </a:r>
          </a:p>
          <a:p>
            <a:pPr marL="0" indent="0">
              <a:buNone/>
            </a:pPr>
            <a:r>
              <a:rPr lang="en-US" dirty="0"/>
              <a:t>44	44	44	44	44	45	</a:t>
            </a:r>
            <a:r>
              <a:rPr lang="th-TH" dirty="0" smtClean="0"/>
              <a:t>ฐานนิยม (</a:t>
            </a:r>
            <a:r>
              <a:rPr lang="en-US" b="1" dirty="0" smtClean="0"/>
              <a:t>The mode</a:t>
            </a:r>
            <a:r>
              <a:rPr lang="th-TH" b="1" dirty="0" smtClean="0"/>
              <a:t>)</a:t>
            </a:r>
            <a:r>
              <a:rPr lang="en-US" b="1" dirty="0" smtClean="0"/>
              <a:t> </a:t>
            </a:r>
            <a:r>
              <a:rPr lang="en-US" b="1" dirty="0"/>
              <a:t>is 44</a:t>
            </a:r>
          </a:p>
          <a:p>
            <a:pPr marL="0" indent="0">
              <a:buNone/>
            </a:pPr>
            <a:r>
              <a:rPr lang="en-US" dirty="0"/>
              <a:t>45	46	46	46	46	48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th-TH" dirty="0" smtClean="0"/>
              <a:t>ฐานนิยม</a:t>
            </a:r>
            <a:r>
              <a:rPr lang="en-US" dirty="0" err="1" smtClean="0"/>
              <a:t>มักจะ</a:t>
            </a:r>
            <a:r>
              <a:rPr lang="en-US" dirty="0" err="1"/>
              <a:t>ใช้ในการกำหนดขนาด</a:t>
            </a:r>
            <a:r>
              <a:rPr lang="en-US" dirty="0"/>
              <a:t> (อุตสาหกรรมเครื่องนุ่งห่ม): S, M, L, XL, XXL (</a:t>
            </a:r>
            <a:r>
              <a:rPr lang="en-US" dirty="0" err="1" smtClean="0"/>
              <a:t>ขนาด</a:t>
            </a:r>
            <a:r>
              <a:rPr lang="th-TH" dirty="0" smtClean="0"/>
              <a:t> </a:t>
            </a:r>
            <a:r>
              <a:rPr lang="en-US" dirty="0" smtClean="0"/>
              <a:t>M-modal 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74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/>
              <a:t>มัธยฐาน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 err="1"/>
              <a:t>ค่ากลางในอาร์เรย์ที่</a:t>
            </a:r>
            <a:r>
              <a:rPr lang="en-US" dirty="0" err="1" smtClean="0"/>
              <a:t>ได้รับ</a:t>
            </a:r>
            <a:r>
              <a:rPr lang="th-TH" dirty="0" smtClean="0"/>
              <a:t>การเรียง</a:t>
            </a:r>
            <a:r>
              <a:rPr lang="en-US" dirty="0" err="1" smtClean="0"/>
              <a:t>ของ</a:t>
            </a:r>
            <a:r>
              <a:rPr lang="en-US" dirty="0" err="1"/>
              <a:t>ตัวเลข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 err="1"/>
              <a:t>ใช้งานได้สำหรับ</a:t>
            </a:r>
            <a:r>
              <a:rPr lang="en-US" dirty="0" err="1" smtClean="0"/>
              <a:t>ลำดับ</a:t>
            </a:r>
            <a:r>
              <a:rPr lang="th-TH" dirty="0" smtClean="0"/>
              <a:t> แบบช่วง </a:t>
            </a:r>
            <a:r>
              <a:rPr lang="en-US" dirty="0" err="1" smtClean="0"/>
              <a:t>และ</a:t>
            </a:r>
            <a:r>
              <a:rPr lang="th-TH" dirty="0" smtClean="0"/>
              <a:t> </a:t>
            </a:r>
            <a:r>
              <a:rPr lang="en-US" dirty="0" err="1" smtClean="0"/>
              <a:t>ข้อมูล</a:t>
            </a:r>
            <a:r>
              <a:rPr lang="en-US" dirty="0" err="1"/>
              <a:t>อัตราส่วน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ไม่สามารถใช้ข้อมูลที่ระบุ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i="1" dirty="0"/>
              <a:t>ตรงไปตรงมา </a:t>
            </a:r>
            <a:r>
              <a:rPr lang="en-US" dirty="0" err="1"/>
              <a:t>โดยค่าที่มีขนาดใหญ่มากและมีขนาดเล็กมาก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r>
              <a:rPr lang="en-US" dirty="0"/>
              <a:t>มัธยฐานจะถูกกำหนดโดยไม่ต้องใช้ข้อมูลทั้งหมดจากชุดข้อมูล</a:t>
            </a: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04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ขั้นตอนการคำนวณ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 err="1"/>
              <a:t>จัดให้มีการสังเกตใน</a:t>
            </a:r>
            <a:r>
              <a:rPr lang="en-US" dirty="0" err="1" smtClean="0"/>
              <a:t>อาร์เรย์</a:t>
            </a:r>
            <a:r>
              <a:rPr lang="th-TH" dirty="0" smtClean="0"/>
              <a:t>แบบเรียง</a:t>
            </a:r>
            <a:endParaRPr lang="en-US" b="1" dirty="0"/>
          </a:p>
          <a:p>
            <a:pPr lvl="0"/>
            <a:r>
              <a:rPr lang="en-US" dirty="0" err="1"/>
              <a:t>หาก</a:t>
            </a:r>
            <a:r>
              <a:rPr lang="en-US" dirty="0" err="1" smtClean="0"/>
              <a:t>มี</a:t>
            </a:r>
            <a:r>
              <a:rPr lang="th-TH" dirty="0" smtClean="0"/>
              <a:t>จำนวนเป็น</a:t>
            </a:r>
            <a:r>
              <a:rPr lang="en-US" dirty="0" err="1" smtClean="0"/>
              <a:t>คี่</a:t>
            </a:r>
            <a:r>
              <a:rPr lang="th-TH" dirty="0" smtClean="0"/>
              <a:t> </a:t>
            </a:r>
            <a:r>
              <a:rPr lang="en-US" dirty="0" err="1" smtClean="0"/>
              <a:t>ข้อตกลงแบ่งเป็น</a:t>
            </a:r>
            <a:r>
              <a:rPr lang="th-TH" dirty="0" smtClean="0"/>
              <a:t>ค่าตรง</a:t>
            </a:r>
            <a:r>
              <a:rPr lang="en-US" dirty="0" err="1" smtClean="0"/>
              <a:t>กลาง</a:t>
            </a:r>
            <a:r>
              <a:rPr lang="en-US" dirty="0" err="1"/>
              <a:t>ของ</a:t>
            </a:r>
            <a:r>
              <a:rPr lang="en-US" dirty="0" err="1" smtClean="0"/>
              <a:t>อาร์เรย์</a:t>
            </a:r>
            <a:r>
              <a:rPr lang="th-TH" dirty="0" smtClean="0"/>
              <a:t>แบบเรียง</a:t>
            </a:r>
            <a:endParaRPr lang="en-US" b="1" dirty="0"/>
          </a:p>
          <a:p>
            <a:pPr lvl="0"/>
            <a:r>
              <a:rPr lang="en-US" dirty="0" err="1" smtClean="0"/>
              <a:t>หาก</a:t>
            </a:r>
            <a:r>
              <a:rPr lang="en-US" dirty="0" err="1"/>
              <a:t>มี</a:t>
            </a:r>
            <a:r>
              <a:rPr lang="en-US" dirty="0" err="1" smtClean="0"/>
              <a:t>จำนวน</a:t>
            </a:r>
            <a:r>
              <a:rPr lang="th-TH" dirty="0" smtClean="0"/>
              <a:t>เป็นคู่ </a:t>
            </a:r>
            <a:r>
              <a:rPr lang="en-US" dirty="0" err="1" smtClean="0"/>
              <a:t>ข้อตกลง</a:t>
            </a:r>
            <a:r>
              <a:rPr lang="en-US" dirty="0" err="1"/>
              <a:t>แบ่งเป็นค่าเฉลี่ย</a:t>
            </a:r>
            <a:r>
              <a:rPr lang="en-US" dirty="0" err="1" smtClean="0"/>
              <a:t>ของ</a:t>
            </a:r>
            <a:r>
              <a:rPr lang="th-TH" dirty="0" smtClean="0"/>
              <a:t>สองข้อมูลตรง</a:t>
            </a:r>
            <a:r>
              <a:rPr lang="en-US" dirty="0" err="1" smtClean="0"/>
              <a:t>กลาง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38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u="sng" dirty="0"/>
              <a:t>ตัวอย่าง: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อาร์เรย์สั่งซื้อ: 3 4 5 7 8 9 11 14 15 16 16 17 19 19 20 21 22</a:t>
            </a:r>
          </a:p>
          <a:p>
            <a:pPr marL="457200" lvl="1" indent="0">
              <a:buNone/>
            </a:pPr>
            <a:r>
              <a:rPr lang="en-US" sz="2600" dirty="0"/>
              <a:t> - มี 17 </a:t>
            </a:r>
            <a:r>
              <a:rPr lang="en-US" sz="2600" dirty="0" err="1"/>
              <a:t>คำสั่งซื้อในอาร์เรย์ที่</a:t>
            </a:r>
            <a:r>
              <a:rPr lang="en-US" sz="2600" dirty="0" err="1" smtClean="0"/>
              <a:t>มี</a:t>
            </a:r>
            <a:r>
              <a:rPr lang="th-TH" sz="2600" dirty="0" smtClean="0"/>
              <a:t>การเรียง</a:t>
            </a:r>
            <a:endParaRPr lang="en-US" sz="2600" b="1" dirty="0"/>
          </a:p>
          <a:p>
            <a:pPr marL="457200" lvl="1" indent="0">
              <a:buNone/>
            </a:pPr>
            <a:r>
              <a:rPr lang="en-US" sz="2600" dirty="0"/>
              <a:t> - ตำแหน่งของค่ามัธยฐาน = (1 + n) / 2 = (17 + 1) / 2 = 9</a:t>
            </a:r>
            <a:endParaRPr lang="en-US" sz="2600" b="1" dirty="0"/>
          </a:p>
          <a:p>
            <a:pPr marL="457200" lvl="1" indent="0">
              <a:buNone/>
            </a:pPr>
            <a:r>
              <a:rPr lang="en-US" sz="2600" dirty="0"/>
              <a:t> - </a:t>
            </a:r>
            <a:r>
              <a:rPr lang="en-US" sz="2600" dirty="0" err="1"/>
              <a:t>ค่ามัธยฐาน</a:t>
            </a:r>
            <a:r>
              <a:rPr lang="en-US" sz="2600" dirty="0" err="1" smtClean="0"/>
              <a:t>เป็น</a:t>
            </a:r>
            <a:r>
              <a:rPr lang="th-TH" sz="2600" dirty="0" smtClean="0"/>
              <a:t>ตำแหน่งที่ </a:t>
            </a:r>
            <a:r>
              <a:rPr lang="en-US" sz="2600" dirty="0" smtClean="0"/>
              <a:t>9, </a:t>
            </a:r>
            <a:r>
              <a:rPr lang="en-US" sz="2600" dirty="0"/>
              <a:t>15</a:t>
            </a:r>
            <a:endParaRPr lang="en-US" sz="2600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อาร์เรย์สั่งซื้อ: 3 4 5 7 8 9 11 14 15 16 16 17 19 19 20 21</a:t>
            </a:r>
          </a:p>
          <a:p>
            <a:pPr marL="457200" lvl="1" indent="0">
              <a:buNone/>
            </a:pPr>
            <a:r>
              <a:rPr lang="en-US" sz="2300" dirty="0"/>
              <a:t> - มี 16 </a:t>
            </a:r>
            <a:r>
              <a:rPr lang="en-US" sz="2300" dirty="0" err="1"/>
              <a:t>คำสั่งซื้อในอาร์เรย์ที่</a:t>
            </a:r>
            <a:r>
              <a:rPr lang="en-US" sz="2300" dirty="0" err="1" smtClean="0"/>
              <a:t>มี</a:t>
            </a:r>
            <a:r>
              <a:rPr lang="th-TH" sz="2300" dirty="0" smtClean="0"/>
              <a:t>การเรียง</a:t>
            </a:r>
            <a:endParaRPr lang="en-US" sz="2300" b="1" dirty="0"/>
          </a:p>
          <a:p>
            <a:pPr marL="457200" lvl="1" indent="0">
              <a:buNone/>
            </a:pPr>
            <a:r>
              <a:rPr lang="en-US" sz="2300" dirty="0"/>
              <a:t> - ตำแหน่งของค่ามัธยฐาน = (1 + n) / 2 = (16 + 1) / 2 = 8.5</a:t>
            </a:r>
            <a:endParaRPr lang="en-US" sz="2300" b="1" dirty="0"/>
          </a:p>
          <a:p>
            <a:pPr marL="457200" lvl="1" indent="0">
              <a:buNone/>
            </a:pPr>
            <a:r>
              <a:rPr lang="en-US" sz="2300" dirty="0"/>
              <a:t> - </a:t>
            </a:r>
            <a:r>
              <a:rPr lang="en-US" sz="2300" dirty="0" err="1"/>
              <a:t>ค่ามัธยฐานอยู่</a:t>
            </a:r>
            <a:r>
              <a:rPr lang="en-US" sz="2300" dirty="0" err="1" smtClean="0"/>
              <a:t>ระหว่าง</a:t>
            </a:r>
            <a:r>
              <a:rPr lang="th-TH" sz="2300" dirty="0" smtClean="0"/>
              <a:t>ตำแหน่งที่</a:t>
            </a:r>
            <a:r>
              <a:rPr lang="en-US" sz="2300" dirty="0" smtClean="0"/>
              <a:t> </a:t>
            </a:r>
            <a:r>
              <a:rPr lang="en-US" sz="2300" dirty="0"/>
              <a:t>8 </a:t>
            </a:r>
            <a:r>
              <a:rPr lang="en-US" sz="2300" dirty="0" err="1" smtClean="0"/>
              <a:t>และที่</a:t>
            </a:r>
            <a:r>
              <a:rPr lang="en-US" sz="2300" dirty="0" smtClean="0"/>
              <a:t> </a:t>
            </a:r>
            <a:r>
              <a:rPr lang="en-US" sz="2300" dirty="0"/>
              <a:t>9: 14.5</a:t>
            </a:r>
            <a:endParaRPr lang="en-US" sz="23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8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ค่าเฉลี่ยเลขคณิต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 err="1"/>
              <a:t>เรียกกันว่า</a:t>
            </a:r>
            <a:r>
              <a:rPr lang="en-US" dirty="0"/>
              <a:t> </a:t>
            </a:r>
            <a:r>
              <a:rPr lang="en-US" dirty="0" smtClean="0"/>
              <a:t>‘Mean': </a:t>
            </a:r>
            <a:r>
              <a:rPr lang="en-US" dirty="0"/>
              <a:t>ค่าเฉลี่ยของกลุ่มของตัวเลข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th-TH" dirty="0" smtClean="0"/>
              <a:t>ประยุกต์ใช้</a:t>
            </a:r>
            <a:r>
              <a:rPr lang="en-US" dirty="0" err="1" smtClean="0"/>
              <a:t>เฉพาะสำหรับ</a:t>
            </a:r>
            <a:r>
              <a:rPr lang="th-TH" dirty="0" smtClean="0"/>
              <a:t>แบบช่วง</a:t>
            </a:r>
            <a:r>
              <a:rPr lang="en-US" dirty="0" err="1" smtClean="0"/>
              <a:t>และอัตรา</a:t>
            </a:r>
            <a:r>
              <a:rPr lang="th-TH" dirty="0" smtClean="0"/>
              <a:t>ส่วน</a:t>
            </a:r>
            <a:r>
              <a:rPr lang="en-US" dirty="0" err="1" smtClean="0"/>
              <a:t>ข้อมูล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  <a:endParaRPr lang="en-US" b="1" dirty="0"/>
          </a:p>
          <a:p>
            <a:pPr lvl="0"/>
            <a:r>
              <a:rPr lang="th-TH" dirty="0" smtClean="0"/>
              <a:t>ได้</a:t>
            </a:r>
            <a:r>
              <a:rPr lang="en-US" dirty="0" err="1" smtClean="0"/>
              <a:t>รับ</a:t>
            </a:r>
            <a:r>
              <a:rPr lang="en-US" dirty="0" err="1"/>
              <a:t>ผลกระทบ</a:t>
            </a:r>
            <a:r>
              <a:rPr lang="en-US" dirty="0" err="1" smtClean="0"/>
              <a:t>จาก</a:t>
            </a:r>
            <a:r>
              <a:rPr lang="th-TH" dirty="0" smtClean="0"/>
              <a:t>ทุก</a:t>
            </a:r>
            <a:r>
              <a:rPr lang="en-US" dirty="0" err="1" smtClean="0"/>
              <a:t>ค่า</a:t>
            </a:r>
            <a:r>
              <a:rPr lang="en-US" dirty="0" err="1"/>
              <a:t>ในชุด</a:t>
            </a:r>
            <a:r>
              <a:rPr lang="en-US" dirty="0" err="1" smtClean="0"/>
              <a:t>ข้อมูล</a:t>
            </a:r>
            <a:r>
              <a:rPr lang="th-TH" dirty="0" smtClean="0"/>
              <a:t> </a:t>
            </a:r>
            <a:r>
              <a:rPr lang="en-US" dirty="0" err="1" smtClean="0"/>
              <a:t>รวมถึง</a:t>
            </a:r>
            <a:r>
              <a:rPr lang="en-US" dirty="0" err="1"/>
              <a:t>ค่า</a:t>
            </a:r>
            <a:r>
              <a:rPr lang="en-US" dirty="0" err="1" smtClean="0"/>
              <a:t>มาก</a:t>
            </a:r>
            <a:r>
              <a:rPr lang="th-TH" dirty="0" smtClean="0"/>
              <a:t>สุดๆ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คำนวณได้จากข้อสรุปค่าทั้งหมดที่อยู่ในชุดข้อมูลและการหารผลรวมจากจำนวนค่าในชุดข้อมูล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89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ค่าเฉลี่ยประชากร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u="sng" dirty="0"/>
              <a:t>ตัวอย่าง Mean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81EBA-9186-4739-BAE8-CF8F7A3FF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586" y="2300130"/>
            <a:ext cx="4088828" cy="1291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A408EE-DFCA-42B5-AA65-738D98A7A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19" y="4320419"/>
            <a:ext cx="3734237" cy="117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92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/>
              <a:t>เปอร์เซนต์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แนวโน้มเข้าสู่ส่วนกลางที่แบ่งกลุ่มของข้อมูลออกเป็น</a:t>
            </a:r>
            <a:r>
              <a:rPr lang="en-US" dirty="0"/>
              <a:t> 100 ส่วน </a:t>
            </a:r>
            <a:endParaRPr lang="en-US" b="1" dirty="0"/>
          </a:p>
          <a:p>
            <a:pPr lvl="0"/>
            <a:r>
              <a:rPr lang="en-US" dirty="0" err="1"/>
              <a:t>ใช้งานได้สำหรับ</a:t>
            </a:r>
            <a:r>
              <a:rPr lang="en-US" dirty="0" err="1" smtClean="0"/>
              <a:t>ลำดับ</a:t>
            </a:r>
            <a:r>
              <a:rPr lang="th-TH" dirty="0" smtClean="0"/>
              <a:t>แบบช่วง</a:t>
            </a:r>
            <a:r>
              <a:rPr lang="en-US" dirty="0" err="1" smtClean="0"/>
              <a:t>และ</a:t>
            </a:r>
            <a:r>
              <a:rPr lang="en-US" dirty="0" err="1"/>
              <a:t>ข้อมูลอัตราส่วน</a:t>
            </a:r>
            <a:endParaRPr lang="en-US" b="1" dirty="0"/>
          </a:p>
          <a:p>
            <a:pPr lvl="0"/>
            <a:r>
              <a:rPr lang="en-US" dirty="0"/>
              <a:t>อย่างน้อย </a:t>
            </a:r>
            <a:r>
              <a:rPr lang="en-US" i="1" dirty="0"/>
              <a:t>n</a:t>
            </a:r>
            <a:r>
              <a:rPr lang="en-US" dirty="0"/>
              <a:t>% ของข้อมูลที่อยู่ด้านล่างที่ n</a:t>
            </a:r>
            <a:r>
              <a:rPr lang="en-US" i="1" dirty="0"/>
              <a:t>TH</a:t>
            </a:r>
            <a:r>
              <a:rPr lang="en-US" dirty="0"/>
              <a:t> เปอร์เซ็นต์และที่มากที่สุด (100 - n)% </a:t>
            </a:r>
            <a:r>
              <a:rPr lang="en-US" dirty="0" err="1" smtClean="0"/>
              <a:t>ของข้อมูล</a:t>
            </a:r>
            <a:r>
              <a:rPr lang="en-US" dirty="0" err="1"/>
              <a:t>ดังกล่าวข้างต้นที่</a:t>
            </a:r>
            <a:r>
              <a:rPr lang="en-US" dirty="0"/>
              <a:t> n</a:t>
            </a:r>
            <a:r>
              <a:rPr lang="en-US" i="1" dirty="0"/>
              <a:t>TH</a:t>
            </a:r>
            <a:r>
              <a:rPr lang="en-US" dirty="0"/>
              <a:t> เปอร์เซ็นต์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i="1" u="sng" dirty="0"/>
              <a:t>ตัวอย่าง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90 </a:t>
            </a:r>
            <a:r>
              <a:rPr lang="en-US" dirty="0" err="1" smtClean="0"/>
              <a:t>เปอร์เซ็นต์</a:t>
            </a:r>
            <a:r>
              <a:rPr lang="th-TH" dirty="0" smtClean="0"/>
              <a:t>ไทล์ </a:t>
            </a:r>
            <a:r>
              <a:rPr lang="en-US" dirty="0" err="1" smtClean="0"/>
              <a:t>แสดง</a:t>
            </a:r>
            <a:r>
              <a:rPr lang="en-US" dirty="0" err="1"/>
              <a:t>ให้เห็นว่าอย่างน้อย</a:t>
            </a:r>
            <a:r>
              <a:rPr lang="en-US" dirty="0"/>
              <a:t> 90% ของข้อมูลที่อยู่ด้านล่างและที่มากที่สุด 10% </a:t>
            </a:r>
            <a:r>
              <a:rPr lang="en-US" dirty="0" err="1" smtClean="0"/>
              <a:t>ของข้อมูล</a:t>
            </a:r>
            <a:r>
              <a:rPr lang="en-US" dirty="0" err="1"/>
              <a:t>ข้างต้นนั้น</a:t>
            </a:r>
            <a:endParaRPr lang="en-US" b="1" dirty="0"/>
          </a:p>
          <a:p>
            <a:r>
              <a:rPr lang="en-US" b="1" dirty="0"/>
              <a:t>ค่ามัธยฐานคือ 50 </a:t>
            </a:r>
            <a:r>
              <a:rPr lang="en-US" b="1" dirty="0" err="1" smtClean="0"/>
              <a:t>เปอร์เซ็นต์</a:t>
            </a:r>
            <a:r>
              <a:rPr lang="th-TH" b="1" dirty="0" smtClean="0"/>
              <a:t>ไทล์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2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สถิติเชิงพรรณนา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u="sng" dirty="0"/>
              <a:t>สถิติเชิง</a:t>
            </a:r>
            <a:r>
              <a:rPr lang="th-TH" b="1" u="sng" dirty="0" smtClean="0"/>
              <a:t>พรรณนา</a:t>
            </a:r>
            <a:r>
              <a:rPr lang="en-US" b="1" u="sng" dirty="0" smtClean="0"/>
              <a:t> VS </a:t>
            </a:r>
            <a:r>
              <a:rPr lang="th-TH" b="1" u="sng" dirty="0" smtClean="0"/>
              <a:t>อนุมาน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th-TH" b="1" dirty="0"/>
              <a:t>สถิติเชิง</a:t>
            </a:r>
            <a:r>
              <a:rPr lang="th-TH" b="1" dirty="0" smtClean="0"/>
              <a:t>พรรณนา</a:t>
            </a:r>
            <a:r>
              <a:rPr lang="en-US" dirty="0" smtClean="0"/>
              <a:t>- </a:t>
            </a:r>
            <a:r>
              <a:rPr lang="th-TH" dirty="0"/>
              <a:t>สถิติที่รวบรวมในกลุ่มเพื่ออธิบายหรือบรรลุข้อสรุปเกี่ยวกับกลุ่มเดียวกันนั้นเท่านั้น</a:t>
            </a:r>
            <a:endParaRPr lang="en-US" b="1" dirty="0"/>
          </a:p>
          <a:p>
            <a:pPr marL="0" lvl="0" indent="0">
              <a:buNone/>
            </a:pPr>
            <a:endParaRPr lang="th-TH" dirty="0"/>
          </a:p>
          <a:p>
            <a:r>
              <a:rPr lang="th-TH" b="1" dirty="0"/>
              <a:t>สถิติ</a:t>
            </a:r>
            <a:r>
              <a:rPr lang="th-TH" b="1" dirty="0" smtClean="0"/>
              <a:t>เชิงอนุมาน</a:t>
            </a:r>
            <a:r>
              <a:rPr lang="en-US" dirty="0" smtClean="0"/>
              <a:t>-</a:t>
            </a:r>
            <a:r>
              <a:rPr lang="th-TH" dirty="0" smtClean="0"/>
              <a:t>สถิติ</a:t>
            </a:r>
            <a:r>
              <a:rPr lang="th-TH" dirty="0"/>
              <a:t>ที่รวบรวมจากข้อมูลตัวอย่างเพื่อให้ได้ข้อสรุปเกี่ยวกับประชากรที่นำตัวอย่างมา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91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ขั้นตอนการคำนวณ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การจัด</a:t>
            </a:r>
            <a:r>
              <a:rPr lang="en-US" dirty="0" err="1" smtClean="0"/>
              <a:t>ระเบียบ</a:t>
            </a:r>
            <a:r>
              <a:rPr lang="th-TH" dirty="0" smtClean="0"/>
              <a:t>เรียง</a:t>
            </a:r>
            <a:r>
              <a:rPr lang="en-US" dirty="0" err="1" smtClean="0"/>
              <a:t>ข้อมูล</a:t>
            </a:r>
            <a:r>
              <a:rPr lang="en-US" dirty="0" err="1"/>
              <a:t>ลงในอาร์เรย์จากน้อยไป</a:t>
            </a:r>
            <a:r>
              <a:rPr lang="en-US" dirty="0" err="1" smtClean="0"/>
              <a:t>มา</a:t>
            </a:r>
            <a:r>
              <a:rPr lang="th-TH" dirty="0" smtClean="0"/>
              <a:t>ก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การคำนวณตำแหน่งที่เปอร์เซ็นต์ไทล์: </a:t>
            </a:r>
            <a:endParaRPr lang="th-TH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กำหนดตำแหน่งเปอร์เซ็นต์</a:t>
            </a:r>
            <a:r>
              <a:rPr lang="en-US" dirty="0" err="1" smtClean="0"/>
              <a:t>และค่า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ถ้า</a:t>
            </a:r>
            <a:r>
              <a:rPr lang="en-US" dirty="0"/>
              <a:t> </a:t>
            </a:r>
            <a:r>
              <a:rPr lang="en-US" i="1" dirty="0"/>
              <a:t>i</a:t>
            </a:r>
            <a:r>
              <a:rPr lang="en-US" dirty="0" smtClean="0"/>
              <a:t> </a:t>
            </a:r>
            <a:r>
              <a:rPr lang="en-US" dirty="0" err="1"/>
              <a:t>เป็นจำนวนเต็มเปอร์เซ็นต์เป็นค่าเฉลี่ยของค่าที่ได้</a:t>
            </a:r>
            <a:r>
              <a:rPr lang="en-US" dirty="0"/>
              <a:t> </a:t>
            </a:r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dirty="0" err="1"/>
              <a:t>และ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dirty="0" smtClean="0"/>
              <a:t>+1</a:t>
            </a:r>
            <a:r>
              <a:rPr lang="en-US" dirty="0"/>
              <a:t>) ตำแหน่ง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ถ้า</a:t>
            </a:r>
            <a:r>
              <a:rPr lang="en-US" i="1" dirty="0"/>
              <a:t> </a:t>
            </a:r>
            <a:r>
              <a:rPr lang="en-US" i="1" dirty="0" smtClean="0"/>
              <a:t>i </a:t>
            </a:r>
            <a:r>
              <a:rPr lang="en-US" dirty="0" err="1"/>
              <a:t>ไม่ได้เป็นจำนวนทั้งหมดเปอร์เซ็นต์อยู่ที่</a:t>
            </a:r>
            <a:r>
              <a:rPr lang="en-US" dirty="0"/>
              <a:t> </a:t>
            </a:r>
            <a:r>
              <a:rPr lang="en-US" dirty="0" smtClean="0"/>
              <a:t>([</a:t>
            </a:r>
            <a:r>
              <a:rPr lang="en-US" i="1" dirty="0" smtClean="0"/>
              <a:t>v</a:t>
            </a:r>
            <a:r>
              <a:rPr lang="en-US" dirty="0" smtClean="0"/>
              <a:t>] </a:t>
            </a:r>
            <a:r>
              <a:rPr lang="en-US" dirty="0"/>
              <a:t>+1) ตำแหน่งในอาร์เรย์สั่ง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9D1F041-BC44-4C4C-9823-3EFE8070F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0185B2-56AA-4973-8B9A-8A8944A70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668613"/>
              </p:ext>
            </p:extLst>
          </p:nvPr>
        </p:nvGraphicFramePr>
        <p:xfrm>
          <a:off x="6400800" y="2971800"/>
          <a:ext cx="11684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3" imgW="1168200" imgH="672840" progId="Equation.DSMT4">
                  <p:embed/>
                </p:oleObj>
              </mc:Choice>
              <mc:Fallback>
                <p:oleObj name="Equation" r:id="rId3" imgW="1168200" imgH="672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971800"/>
                        <a:ext cx="1168400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261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ตัวอย่าง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ข้อมูลดิบ: 14, 12, 19, 23, 5, 13, 28, 17</a:t>
            </a:r>
          </a:p>
          <a:p>
            <a:pPr marL="0" indent="0">
              <a:buNone/>
            </a:pPr>
            <a:r>
              <a:rPr lang="en-US" dirty="0"/>
              <a:t>สั่งซื้ออาร์เรย์: 5, 12, 13, 14, 17, 19, 23, 28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dirty="0" smtClean="0"/>
              <a:t>ตำแหน่ง</a:t>
            </a:r>
            <a:r>
              <a:rPr lang="en-US" dirty="0" err="1" smtClean="0"/>
              <a:t>ของเปอร์เซ็นต์</a:t>
            </a:r>
            <a:r>
              <a:rPr lang="th-TH" dirty="0" smtClean="0"/>
              <a:t>ไทล์ที่</a:t>
            </a:r>
            <a:r>
              <a:rPr lang="en-US" dirty="0" smtClean="0"/>
              <a:t> </a:t>
            </a:r>
            <a:r>
              <a:rPr lang="en-US" dirty="0"/>
              <a:t>30: </a:t>
            </a:r>
          </a:p>
          <a:p>
            <a:pPr marL="0" indent="0">
              <a:buNone/>
            </a:pPr>
            <a:r>
              <a:rPr lang="en-US" dirty="0" err="1" smtClean="0"/>
              <a:t>ดัชนี</a:t>
            </a:r>
            <a:r>
              <a:rPr lang="th-TH" dirty="0" smtClean="0"/>
              <a:t>ตำแหน่งที่</a:t>
            </a:r>
            <a:r>
              <a:rPr lang="en-US" dirty="0" smtClean="0"/>
              <a:t> </a:t>
            </a:r>
            <a:r>
              <a:rPr lang="en-US" i="1" dirty="0" smtClean="0"/>
              <a:t>i </a:t>
            </a:r>
            <a:r>
              <a:rPr lang="en-US" dirty="0" err="1" smtClean="0"/>
              <a:t>ไม่ได้</a:t>
            </a:r>
            <a:r>
              <a:rPr lang="en-US" dirty="0" err="1"/>
              <a:t>เป็นจำนวนทั้งหมด</a:t>
            </a:r>
            <a:r>
              <a:rPr lang="en-US" dirty="0"/>
              <a:t>; </a:t>
            </a:r>
            <a:r>
              <a:rPr lang="en-US" dirty="0" smtClean="0"/>
              <a:t>[</a:t>
            </a:r>
            <a:r>
              <a:rPr lang="en-US" i="1" dirty="0"/>
              <a:t>i</a:t>
            </a:r>
            <a:r>
              <a:rPr lang="en-US" i="1" dirty="0" smtClean="0"/>
              <a:t> </a:t>
            </a:r>
            <a:r>
              <a:rPr lang="en-US" dirty="0"/>
              <a:t>] +1 = 2 + 1 =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ร้อยละ 30 </a:t>
            </a:r>
            <a:r>
              <a:rPr lang="en-US" dirty="0" err="1" smtClean="0"/>
              <a:t>เป็น</a:t>
            </a:r>
            <a:r>
              <a:rPr lang="th-TH" dirty="0" smtClean="0"/>
              <a:t>ตำแหน่ง</a:t>
            </a:r>
            <a:r>
              <a:rPr lang="en-US" dirty="0" err="1" smtClean="0"/>
              <a:t>ที่</a:t>
            </a:r>
            <a:r>
              <a:rPr lang="en-US" dirty="0" smtClean="0"/>
              <a:t> </a:t>
            </a:r>
            <a:r>
              <a:rPr lang="en-US" dirty="0"/>
              <a:t>3 ของอาร์เรย์: </a:t>
            </a:r>
            <a:r>
              <a:rPr lang="en-US" dirty="0" err="1" smtClean="0"/>
              <a:t>เปอร์เซ็นต์</a:t>
            </a:r>
            <a:r>
              <a:rPr lang="th-TH" dirty="0" smtClean="0"/>
              <a:t>ไทล์ที่</a:t>
            </a:r>
            <a:r>
              <a:rPr lang="en-US" dirty="0" smtClean="0"/>
              <a:t> </a:t>
            </a:r>
            <a:r>
              <a:rPr lang="en-US" dirty="0"/>
              <a:t>30 </a:t>
            </a:r>
            <a:r>
              <a:rPr lang="en-US" dirty="0" err="1"/>
              <a:t>เป็น</a:t>
            </a:r>
            <a:r>
              <a:rPr lang="en-US" dirty="0"/>
              <a:t> 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437736-D5FE-4A82-AABC-A579BAA1D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DB69D73-8DAB-429E-98C7-5005EB4EED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673397"/>
              </p:ext>
            </p:extLst>
          </p:nvPr>
        </p:nvGraphicFramePr>
        <p:xfrm>
          <a:off x="5464521" y="3703915"/>
          <a:ext cx="21082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Equation" r:id="rId3" imgW="2108160" imgH="787320" progId="Equation.DSMT4">
                  <p:embed/>
                </p:oleObj>
              </mc:Choice>
              <mc:Fallback>
                <p:oleObj name="Equation" r:id="rId3" imgW="2108160" imgH="787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521" y="3703915"/>
                        <a:ext cx="21082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201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/>
              <a:t>ควอไทล์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th-TH" dirty="0" smtClean="0"/>
              <a:t>มาตรวัด</a:t>
            </a:r>
            <a:r>
              <a:rPr lang="en-US" dirty="0" smtClean="0"/>
              <a:t>ของ</a:t>
            </a:r>
            <a:r>
              <a:rPr lang="en-US" dirty="0"/>
              <a:t>แนวโน้มเข้าสู่ส่วนกลางที่แบ่งกลุ่มของข้อมูลออกเป็นสี่กลุ่มย่อย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 Q</a:t>
            </a:r>
            <a:r>
              <a:rPr lang="en-US" baseline="-25000" dirty="0"/>
              <a:t>1</a:t>
            </a:r>
            <a:r>
              <a:rPr lang="en-US" dirty="0"/>
              <a:t> จะมีค่าเท่ากับ 25 เปอร์เซ็นต์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Q</a:t>
            </a:r>
            <a:r>
              <a:rPr lang="en-US" baseline="-25000" dirty="0"/>
              <a:t>2 </a:t>
            </a:r>
            <a:r>
              <a:rPr lang="en-US" dirty="0"/>
              <a:t>ตั้งอยู่ที่</a:t>
            </a:r>
            <a:r>
              <a:rPr lang="en-US" baseline="-25000" dirty="0"/>
              <a:t> </a:t>
            </a:r>
            <a:r>
              <a:rPr lang="en-US" dirty="0"/>
              <a:t> 50 </a:t>
            </a:r>
            <a:r>
              <a:rPr lang="en-US" dirty="0" err="1"/>
              <a:t>เปอร์เซ็นต์และเท่ากับ</a:t>
            </a:r>
            <a:r>
              <a:rPr lang="en-US" dirty="0" err="1" smtClean="0"/>
              <a:t>ค่า</a:t>
            </a:r>
            <a:r>
              <a:rPr lang="th-TH" dirty="0" smtClean="0"/>
              <a:t>มัธยฐาน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Q</a:t>
            </a:r>
            <a:r>
              <a:rPr lang="en-US" baseline="-25000" dirty="0"/>
              <a:t>3</a:t>
            </a:r>
            <a:r>
              <a:rPr lang="en-US" dirty="0"/>
              <a:t> จะมีค่าเท่ากับ 75 เปอร์เซ็นต์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57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ตัวอย่าง</a:t>
            </a:r>
            <a:endParaRPr lang="en-US" b="1" dirty="0"/>
          </a:p>
          <a:p>
            <a:pPr marL="0" indent="0">
              <a:buNone/>
            </a:pPr>
            <a:r>
              <a:rPr lang="en-US" dirty="0" err="1" smtClean="0"/>
              <a:t>อาร์เรย์</a:t>
            </a:r>
            <a:r>
              <a:rPr lang="th-TH" dirty="0" smtClean="0"/>
              <a:t>ที่เรียง </a:t>
            </a:r>
            <a:r>
              <a:rPr lang="en-US" dirty="0" smtClean="0"/>
              <a:t>: </a:t>
            </a:r>
            <a:r>
              <a:rPr lang="en-US" dirty="0"/>
              <a:t>106, 109, 114, 116, 121, 122, 125, 129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D357F2-61E8-4E71-AB9C-DB5751282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3817336-2AB4-48A3-A7D7-A292B09B1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020075"/>
              </p:ext>
            </p:extLst>
          </p:nvPr>
        </p:nvGraphicFramePr>
        <p:xfrm>
          <a:off x="2531925" y="2991678"/>
          <a:ext cx="6840537" cy="275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3" imgW="6845040" imgH="2755800" progId="Equation.DSMT4">
                  <p:embed/>
                </p:oleObj>
              </mc:Choice>
              <mc:Fallback>
                <p:oleObj name="Equation" r:id="rId3" imgW="6845040" imgH="275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925" y="2991678"/>
                        <a:ext cx="6840537" cy="275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870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u="sng" dirty="0" smtClean="0"/>
              <a:t>ค่าเฉลี่ยของ </a:t>
            </a:r>
            <a:r>
              <a:rPr lang="en-US" b="1" u="sng" dirty="0" err="1" smtClean="0"/>
              <a:t>การ</a:t>
            </a:r>
            <a:r>
              <a:rPr lang="en-US" b="1" u="sng" dirty="0" err="1"/>
              <a:t>จัดกลุ่มข้อมูล</a:t>
            </a: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th-TH" dirty="0" smtClean="0"/>
              <a:t>ค่า</a:t>
            </a:r>
            <a:r>
              <a:rPr lang="en-US" dirty="0" err="1" smtClean="0"/>
              <a:t>เฉลี่ย</a:t>
            </a:r>
            <a:r>
              <a:rPr lang="en-US" dirty="0" err="1"/>
              <a:t>ถ่วงน้ำหนักของจุดกึ่งกลางชั้น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dirty="0" err="1"/>
              <a:t>ระดับความถี่ที่มีน้ำหนัก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th-TH" dirty="0" smtClean="0"/>
              <a:t>				หรือ 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	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E917C7-6F19-4C7A-B4F4-C64A1506A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23736C9-DFC4-4500-9F98-39FB09F322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364192"/>
              </p:ext>
            </p:extLst>
          </p:nvPr>
        </p:nvGraphicFramePr>
        <p:xfrm>
          <a:off x="2565038" y="4483105"/>
          <a:ext cx="15494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Equation" r:id="rId3" imgW="1549080" imgH="1117440" progId="Equation.DSMT4">
                  <p:embed/>
                </p:oleObj>
              </mc:Choice>
              <mc:Fallback>
                <p:oleObj name="Equation" r:id="rId3" imgW="1549080" imgH="1117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038" y="4483105"/>
                        <a:ext cx="1549400" cy="11207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D2C4DB25-4DAC-4E97-8F1C-20849644E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F1C3BD2-A91C-41B8-B0F4-9EC8B4C06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401363"/>
              </p:ext>
            </p:extLst>
          </p:nvPr>
        </p:nvGraphicFramePr>
        <p:xfrm>
          <a:off x="6096000" y="4483105"/>
          <a:ext cx="15494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Equation" r:id="rId5" imgW="1549080" imgH="965160" progId="Equation.DSMT4">
                  <p:embed/>
                </p:oleObj>
              </mc:Choice>
              <mc:Fallback>
                <p:oleObj name="Equation" r:id="rId5" imgW="1549080" imgH="965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483105"/>
                        <a:ext cx="1549400" cy="9699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503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468" y="1401971"/>
            <a:ext cx="10372150" cy="4303509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ตัวอย่าง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Class Interval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Frequency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Class Midpoint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 </a:t>
            </a:r>
            <a:r>
              <a:rPr lang="en-US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fM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20-under 30			6			25			150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30-under 40			18			35			630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40-under 50			11			45			495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50-under 60			11			55			605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60-under 70			3			65			195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70-under 80	    		1			75		    	75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Total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		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2150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9989D1-613E-4FAB-9026-F4180F773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3767503-2C8A-4623-8323-4D245A311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012721"/>
              </p:ext>
            </p:extLst>
          </p:nvPr>
        </p:nvGraphicFramePr>
        <p:xfrm>
          <a:off x="4289425" y="5221293"/>
          <a:ext cx="36147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3" imgW="3619440" imgH="965160" progId="Equation.DSMT4">
                  <p:embed/>
                </p:oleObj>
              </mc:Choice>
              <mc:Fallback>
                <p:oleObj name="Equation" r:id="rId3" imgW="361944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5221293"/>
                        <a:ext cx="3614738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436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ค่ามัธยฐานของการจัดกลุ่มข้อมูล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dirty="0" smtClean="0"/>
              <a:t>ขณะที่</a:t>
            </a:r>
            <a:r>
              <a:rPr lang="en-US" dirty="0" smtClean="0"/>
              <a:t>: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i="1" dirty="0"/>
              <a:t>L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th-TH" sz="3200" dirty="0" smtClean="0"/>
              <a:t>	</a:t>
            </a:r>
            <a:r>
              <a:rPr lang="en-US" sz="3200" dirty="0" smtClean="0"/>
              <a:t>:ขีดจำกัดล่างของชั้น</a:t>
            </a:r>
            <a:r>
              <a:rPr lang="th-TH" sz="3200" dirty="0" smtClean="0"/>
              <a:t>มัธยฐาน</a:t>
            </a:r>
            <a:endParaRPr lang="en-US" sz="3200" dirty="0"/>
          </a:p>
          <a:p>
            <a:pPr marL="0" indent="0">
              <a:buNone/>
            </a:pPr>
            <a:r>
              <a:rPr lang="en-US" sz="3200" i="1" dirty="0"/>
              <a:t>cf</a:t>
            </a:r>
            <a:r>
              <a:rPr lang="en-US" sz="3200" i="1" baseline="-25000" dirty="0"/>
              <a:t>p </a:t>
            </a:r>
            <a:r>
              <a:rPr lang="th-TH" sz="3200" i="1" baseline="-25000" dirty="0" smtClean="0"/>
              <a:t>	</a:t>
            </a:r>
            <a:r>
              <a:rPr lang="en-US" sz="3200" i="1" baseline="-25000" dirty="0" smtClean="0"/>
              <a:t>:</a:t>
            </a:r>
            <a:r>
              <a:rPr lang="en-US" sz="3200" dirty="0" err="1" smtClean="0"/>
              <a:t>ความถี่</a:t>
            </a:r>
            <a:r>
              <a:rPr lang="en-US" sz="3200" dirty="0" err="1"/>
              <a:t>สะสมของระดับ</a:t>
            </a:r>
            <a:r>
              <a:rPr lang="en-US" sz="3200" dirty="0" err="1"/>
              <a:t>ก่อนชั้น</a:t>
            </a:r>
            <a:r>
              <a:rPr lang="th-TH" sz="3200" dirty="0"/>
              <a:t>มัธยฐาน</a:t>
            </a:r>
            <a:endParaRPr lang="en-US" sz="3200" dirty="0"/>
          </a:p>
          <a:p>
            <a:pPr marL="0" indent="0">
              <a:buNone/>
            </a:pPr>
            <a:r>
              <a:rPr lang="en-US" sz="3200" i="1" dirty="0" err="1" smtClean="0"/>
              <a:t>f</a:t>
            </a:r>
            <a:r>
              <a:rPr lang="en-US" sz="3200" i="1" baseline="-25000" dirty="0" err="1" smtClean="0"/>
              <a:t>med</a:t>
            </a:r>
            <a:r>
              <a:rPr lang="en-US" sz="3200" dirty="0" smtClean="0"/>
              <a:t> </a:t>
            </a:r>
            <a:r>
              <a:rPr lang="th-TH" sz="3200" dirty="0" smtClean="0"/>
              <a:t>	</a:t>
            </a:r>
            <a:r>
              <a:rPr lang="en-US" sz="3200" dirty="0" smtClean="0"/>
              <a:t>:</a:t>
            </a:r>
            <a:r>
              <a:rPr lang="en-US" sz="3200" dirty="0" err="1" smtClean="0"/>
              <a:t>ความถี่</a:t>
            </a:r>
            <a:r>
              <a:rPr lang="en-US" sz="3200" dirty="0" err="1"/>
              <a:t>ของ</a:t>
            </a:r>
            <a:r>
              <a:rPr lang="en-US" sz="3200" dirty="0" err="1" smtClean="0"/>
              <a:t>ชั้น</a:t>
            </a:r>
            <a:r>
              <a:rPr lang="th-TH" sz="3200" dirty="0"/>
              <a:t> มัธยฐาน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i="1" dirty="0" smtClean="0"/>
              <a:t>W</a:t>
            </a:r>
            <a:r>
              <a:rPr lang="en-US" sz="3200" dirty="0" smtClean="0"/>
              <a:t> </a:t>
            </a:r>
            <a:r>
              <a:rPr lang="th-TH" sz="3200" dirty="0" smtClean="0"/>
              <a:t>	</a:t>
            </a:r>
            <a:r>
              <a:rPr lang="en-US" sz="3200" dirty="0" smtClean="0"/>
              <a:t>:</a:t>
            </a:r>
            <a:r>
              <a:rPr lang="en-US" sz="3200" dirty="0" err="1" smtClean="0"/>
              <a:t>ความ</a:t>
            </a:r>
            <a:r>
              <a:rPr lang="en-US" sz="3200" dirty="0" err="1"/>
              <a:t>กว้างของ</a:t>
            </a:r>
            <a:r>
              <a:rPr lang="en-US" sz="3200" dirty="0" err="1" smtClean="0"/>
              <a:t>ชั้น</a:t>
            </a:r>
            <a:r>
              <a:rPr lang="th-TH" sz="3200" dirty="0"/>
              <a:t>มัธยฐาน</a:t>
            </a:r>
            <a:endParaRPr lang="en-US" sz="3200" dirty="0"/>
          </a:p>
          <a:p>
            <a:pPr marL="0" indent="0">
              <a:buNone/>
            </a:pPr>
            <a:r>
              <a:rPr lang="en-US" sz="3200" i="1" dirty="0" smtClean="0"/>
              <a:t>N</a:t>
            </a:r>
            <a:r>
              <a:rPr lang="en-US" sz="3200" dirty="0" smtClean="0"/>
              <a:t> </a:t>
            </a:r>
            <a:r>
              <a:rPr lang="th-TH" sz="3200" dirty="0" smtClean="0"/>
              <a:t>	</a:t>
            </a:r>
            <a:r>
              <a:rPr lang="en-US" sz="3200" dirty="0" smtClean="0"/>
              <a:t>:</a:t>
            </a:r>
            <a:r>
              <a:rPr lang="th-TH" sz="3200" dirty="0" smtClean="0"/>
              <a:t>ผล</a:t>
            </a:r>
            <a:r>
              <a:rPr lang="en-US" sz="3200" dirty="0" err="1" smtClean="0"/>
              <a:t>รวม</a:t>
            </a:r>
            <a:r>
              <a:rPr lang="en-US" sz="3200" dirty="0" err="1"/>
              <a:t>ของความถี่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6A0EAF-803E-48B2-927F-C5ACBD802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AF5F374-C019-489B-ACAF-DE776655C4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79114"/>
              </p:ext>
            </p:extLst>
          </p:nvPr>
        </p:nvGraphicFramePr>
        <p:xfrm>
          <a:off x="4235456" y="2111381"/>
          <a:ext cx="370205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3" imgW="3695400" imgH="1320480" progId="Equation.DSMT4">
                  <p:embed/>
                </p:oleObj>
              </mc:Choice>
              <mc:Fallback>
                <p:oleObj name="Equation" r:id="rId3" imgW="3695400" imgH="1320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6" y="2111381"/>
                        <a:ext cx="3702050" cy="13271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485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ตัวอย่าง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Class </a:t>
            </a:r>
            <a:r>
              <a:rPr lang="en-US" dirty="0"/>
              <a:t>Interval   Frequency	 Cu. Frequency</a:t>
            </a:r>
          </a:p>
          <a:p>
            <a:pPr marL="0" indent="0">
              <a:buNone/>
            </a:pPr>
            <a:r>
              <a:rPr lang="en-US" dirty="0"/>
              <a:t>	20-under 30		6		6</a:t>
            </a:r>
          </a:p>
          <a:p>
            <a:pPr marL="0" indent="0">
              <a:buNone/>
            </a:pPr>
            <a:r>
              <a:rPr lang="en-US" dirty="0"/>
              <a:t>	30-under 40		18		24</a:t>
            </a:r>
          </a:p>
          <a:p>
            <a:pPr marL="0" indent="0">
              <a:buNone/>
            </a:pPr>
            <a:r>
              <a:rPr lang="en-US" dirty="0"/>
              <a:t>	40-under 50		11		35	</a:t>
            </a:r>
          </a:p>
          <a:p>
            <a:pPr marL="0" indent="0">
              <a:buNone/>
            </a:pPr>
            <a:r>
              <a:rPr lang="en-US" dirty="0"/>
              <a:t>	50-under 60		11		46</a:t>
            </a:r>
          </a:p>
          <a:p>
            <a:pPr marL="0" indent="0">
              <a:buNone/>
            </a:pPr>
            <a:r>
              <a:rPr lang="en-US" dirty="0"/>
              <a:t>	60-under 70		3		49</a:t>
            </a:r>
          </a:p>
          <a:p>
            <a:pPr marL="0" indent="0">
              <a:buNone/>
            </a:pPr>
            <a:r>
              <a:rPr lang="en-US" dirty="0"/>
              <a:t>	70-under 80		1		50</a:t>
            </a:r>
          </a:p>
          <a:p>
            <a:pPr marL="0" indent="0">
              <a:buNone/>
            </a:pPr>
            <a:r>
              <a:rPr lang="en-US" dirty="0" smtClean="0"/>
              <a:t>				 </a:t>
            </a:r>
            <a:r>
              <a:rPr lang="en-US" dirty="0"/>
              <a:t>N = 50	</a:t>
            </a:r>
          </a:p>
          <a:p>
            <a:pPr marL="0" indent="0">
              <a:buNone/>
            </a:pPr>
            <a:r>
              <a:rPr lang="en-US" b="1" dirty="0"/>
              <a:t>โปรดสังเกตว่า </a:t>
            </a:r>
            <a:r>
              <a:rPr lang="en-US" i="1" dirty="0"/>
              <a:t>N / 2 = </a:t>
            </a:r>
            <a:r>
              <a:rPr lang="en-US" dirty="0"/>
              <a:t>25 </a:t>
            </a:r>
            <a:r>
              <a:rPr lang="en-US" dirty="0" err="1"/>
              <a:t>จึงแบ่งเป็น</a:t>
            </a:r>
            <a:r>
              <a:rPr lang="en-US" dirty="0" err="1" smtClean="0"/>
              <a:t>ค่า</a:t>
            </a:r>
            <a:r>
              <a:rPr lang="th-TH" dirty="0" smtClean="0"/>
              <a:t>มัธยฐาน</a:t>
            </a:r>
            <a:r>
              <a:rPr lang="en-US" dirty="0" err="1" smtClean="0"/>
              <a:t>ของ</a:t>
            </a:r>
            <a:r>
              <a:rPr lang="en-US" dirty="0" err="1"/>
              <a:t>วันที่</a:t>
            </a:r>
            <a:r>
              <a:rPr lang="en-US" dirty="0"/>
              <a:t> 25 และ 26 ค่า </a:t>
            </a:r>
            <a:r>
              <a:rPr lang="en-US" dirty="0" err="1"/>
              <a:t>ดัง</a:t>
            </a:r>
            <a:r>
              <a:rPr lang="en-US" dirty="0" err="1" smtClean="0"/>
              <a:t>นั้น</a:t>
            </a:r>
            <a:r>
              <a:rPr lang="th-TH" dirty="0"/>
              <a:t>มัธยฐาน</a:t>
            </a:r>
            <a:r>
              <a:rPr lang="en-US" dirty="0" smtClean="0"/>
              <a:t>: </a:t>
            </a:r>
            <a:r>
              <a:rPr lang="en-US" dirty="0"/>
              <a:t>40 </a:t>
            </a:r>
            <a:r>
              <a:rPr lang="th-TH" dirty="0" smtClean="0"/>
              <a:t>-</a:t>
            </a:r>
            <a:r>
              <a:rPr lang="en-US" dirty="0" smtClean="0"/>
              <a:t>under </a:t>
            </a:r>
            <a:r>
              <a:rPr lang="en-US" dirty="0"/>
              <a:t>50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E2F6EF3-E645-42B4-A4F8-306A58B68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30CB251-A0BA-4C51-9190-3E3A257488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681602"/>
              </p:ext>
            </p:extLst>
          </p:nvPr>
        </p:nvGraphicFramePr>
        <p:xfrm>
          <a:off x="7348538" y="2995336"/>
          <a:ext cx="415766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3" imgW="4152600" imgH="1066680" progId="Equation.DSMT4">
                  <p:embed/>
                </p:oleObj>
              </mc:Choice>
              <mc:Fallback>
                <p:oleObj name="Equation" r:id="rId3" imgW="4152600" imgH="1066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8538" y="2995336"/>
                        <a:ext cx="4157662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638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แนวโน้มเข้าสู่ส่วนกลาง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ข้อมูลจัดกลุ่ม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1" u="sng" dirty="0" smtClean="0"/>
              <a:t>ฐานนิยม</a:t>
            </a:r>
            <a:r>
              <a:rPr lang="en-US" b="1" u="sng" dirty="0" err="1" smtClean="0"/>
              <a:t>ของ</a:t>
            </a:r>
            <a:r>
              <a:rPr lang="en-US" b="1" u="sng" dirty="0" err="1"/>
              <a:t>การจัดกลุ่มข้อมูล</a:t>
            </a:r>
            <a:endParaRPr lang="en-US" b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•จุดกึ่งกลางของชั้นกิริยา</a:t>
            </a:r>
          </a:p>
          <a:p>
            <a:pPr marL="0" indent="0">
              <a:buNone/>
            </a:pPr>
            <a:r>
              <a:rPr lang="en-US" dirty="0"/>
              <a:t>ระดับ• Modal มีความถี่ที่ยิ่งใหญ่ที่สุด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ตัวอย่าง</a:t>
            </a:r>
            <a:r>
              <a:rPr lang="en-US" dirty="0"/>
              <a:t> (</a:t>
            </a:r>
            <a:r>
              <a:rPr lang="en-US" dirty="0" err="1" smtClean="0"/>
              <a:t>ดู</a:t>
            </a:r>
            <a:r>
              <a:rPr lang="th-TH" dirty="0" smtClean="0"/>
              <a:t>ตัวอย่าง</a:t>
            </a:r>
            <a:r>
              <a:rPr lang="en-US" dirty="0" err="1" smtClean="0"/>
              <a:t>สไลด์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ชั้นกิริยาคือ 30 ภายใต้ 40 ดังนั้น Mode = 35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68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ของความ</a:t>
            </a:r>
            <a:r>
              <a:rPr lang="th-TH" dirty="0" smtClean="0"/>
              <a:t>หลากหลาย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91DF9D99-B213-43B0-AFB4-77E245C47C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19423" y="1602025"/>
            <a:ext cx="10742043" cy="448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th-TH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มาตรวัด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ความ</a:t>
            </a:r>
            <a:r>
              <a:rPr kumimoji="0" lang="th-TH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หลากหลาย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อธิบาย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การแพร่กระจายหรือการกระจายตัวของชุดของ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ข้อมูล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28600" algn="l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algn="just">
              <a:lnSpc>
                <a:spcPct val="100000"/>
              </a:lnSpc>
              <a:buFontTx/>
              <a:buChar char="•"/>
            </a:pPr>
            <a:r>
              <a:rPr kumimoji="0" lang="th-TH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มาตรวัด</a:t>
            </a:r>
            <a:r>
              <a:rPr lang="en-US" alt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ร่วมกันของความ</a:t>
            </a:r>
            <a:r>
              <a:rPr lang="th-TH" alt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หลากหลาย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พิสัย</a:t>
            </a:r>
            <a:r>
              <a:rPr kumimoji="0" lang="th-TH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US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Range</a:t>
            </a:r>
            <a:r>
              <a:rPr lang="th-TH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endParaRPr lang="en-US" altLang="en-US" sz="1800" dirty="0"/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ช่วง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interquartile</a:t>
            </a:r>
            <a:r>
              <a:rPr kumimoji="0" lang="th-TH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(</a:t>
            </a:r>
            <a:r>
              <a:rPr lang="en-US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Interquartile Range</a:t>
            </a:r>
            <a:r>
              <a:rPr lang="th-TH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endParaRPr lang="en-US" altLang="en-US" sz="1800" dirty="0"/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ค่าเฉลี่ยส่วน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เบี่ยงเบน</a:t>
            </a:r>
            <a:r>
              <a:rPr lang="th-TH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สมบูรณ์</a:t>
            </a:r>
            <a:r>
              <a:rPr kumimoji="0" lang="th-TH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US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Mean </a:t>
            </a:r>
            <a:r>
              <a:rPr lang="en-US" altLang="en-US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Absolute </a:t>
            </a:r>
            <a:r>
              <a:rPr lang="en-US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Deviation</a:t>
            </a:r>
            <a:r>
              <a:rPr lang="th-TH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endParaRPr lang="en-US" altLang="en-US" sz="1800" dirty="0"/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ความ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แปรปรวน</a:t>
            </a:r>
            <a:r>
              <a:rPr kumimoji="0" lang="th-TH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US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Variance</a:t>
            </a:r>
            <a:r>
              <a:rPr lang="th-TH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endParaRPr lang="en-US" altLang="en-US" sz="1800" dirty="0"/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ส่วนเบี่ยงเบน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มาตรฐาน</a:t>
            </a:r>
            <a:r>
              <a:rPr kumimoji="0" lang="th-TH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US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Standard Deviation</a:t>
            </a:r>
            <a:r>
              <a:rPr lang="th-TH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endParaRPr lang="en-US" altLang="en-US" sz="1800" dirty="0"/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คะแนน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Z</a:t>
            </a:r>
            <a:r>
              <a:rPr kumimoji="0" lang="th-TH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(</a:t>
            </a:r>
            <a:r>
              <a:rPr lang="en-US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Z scores</a:t>
            </a:r>
            <a:r>
              <a:rPr lang="th-TH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endParaRPr lang="en-US" altLang="en-US" sz="1800" dirty="0"/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สัมประสิทธิ์การแปร</a:t>
            </a:r>
            <a:r>
              <a:rPr lang="en-US" altLang="en-US" sz="1800" b="1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ผัน</a:t>
            </a:r>
            <a:r>
              <a:rPr lang="th-TH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(</a:t>
            </a:r>
            <a:r>
              <a:rPr lang="en-US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Coefficient </a:t>
            </a:r>
            <a:r>
              <a:rPr lang="en-US" altLang="en-US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of </a:t>
            </a:r>
            <a:r>
              <a:rPr lang="en-US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Variation</a:t>
            </a:r>
            <a:r>
              <a:rPr lang="th-TH" altLang="en-US" sz="1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endParaRPr lang="en-US" altLang="en-US" sz="1800" dirty="0"/>
          </a:p>
          <a:p>
            <a:pPr marL="457200" lvl="1" indent="457200" algn="just">
              <a:lnSpc>
                <a:spcPct val="100000"/>
              </a:lnSpc>
              <a:buNone/>
            </a:pPr>
            <a:r>
              <a:rPr lang="en-US" altLang="en-US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				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200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สถิติเชิงพรรณนา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/>
              <a:t>สถิติเชิงพรรณนา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 algn="just"/>
            <a:r>
              <a:rPr lang="en-US" u="sng" dirty="0"/>
              <a:t>สถิติเชิงพรรณนา</a:t>
            </a:r>
            <a:r>
              <a:rPr lang="en-US" dirty="0"/>
              <a:t> มีตารางกราฟิกและวิธีการเชิงตัวเลขที่ใช้ในการ </a:t>
            </a:r>
            <a:r>
              <a:rPr lang="en-US" u="sng" dirty="0"/>
              <a:t>สรุป</a:t>
            </a:r>
            <a:r>
              <a:rPr lang="en-US" dirty="0"/>
              <a:t> ข้อมูล.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u="sng" dirty="0"/>
              <a:t>ตัวอย่าง</a:t>
            </a:r>
            <a:r>
              <a:rPr lang="en-US" dirty="0"/>
              <a:t>:</a:t>
            </a:r>
            <a:endParaRPr lang="en-US" b="1" dirty="0"/>
          </a:p>
          <a:p>
            <a:pPr marL="0" indent="0" algn="just">
              <a:buNone/>
            </a:pPr>
            <a:r>
              <a:rPr lang="en-US" dirty="0"/>
              <a:t>ผู้จัดการของฮัดสันออโต้อยากจะมีความเข้าใจที่ดีขึ้นของค่าใช้จ่ายของชิ้นส่วนที่ใช้ในการปรับแต่ง</a:t>
            </a:r>
            <a:r>
              <a:rPr lang="en-US" dirty="0" smtClean="0"/>
              <a:t>เครื่องยนต์ </a:t>
            </a:r>
            <a:r>
              <a:rPr lang="en-US" dirty="0"/>
              <a:t>เธอตรวจสอบ 50 </a:t>
            </a:r>
            <a:r>
              <a:rPr lang="en-US" dirty="0" err="1"/>
              <a:t>ใบแจ้งหนี้ของลูกค้าสำหรับการปรับแต่ง</a:t>
            </a:r>
            <a:r>
              <a:rPr lang="en-US" dirty="0"/>
              <a:t> </a:t>
            </a:r>
            <a:r>
              <a:rPr lang="en-US" dirty="0" err="1" smtClean="0"/>
              <a:t>ค่าใช้จ่าย</a:t>
            </a:r>
            <a:r>
              <a:rPr lang="th-TH" dirty="0" smtClean="0"/>
              <a:t>คร่าวๆในหน่วย</a:t>
            </a:r>
            <a:r>
              <a:rPr lang="en-US" dirty="0" err="1" smtClean="0"/>
              <a:t>ดอลลาร์อยู่</a:t>
            </a:r>
            <a:r>
              <a:rPr lang="en-US" dirty="0" err="1"/>
              <a:t>ด้านล่าง</a:t>
            </a:r>
            <a:r>
              <a:rPr lang="en-US" dirty="0"/>
              <a:t>: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91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ความแปรปรวน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พิสัย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ความแตกต่างระหว่างค่าที่ใหญ่ที่สุดและมีขนาดเล็กที่สุดในชุดของข้อมูล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ง่ายต่อการคำนวณ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 err="1"/>
              <a:t>ละเว้นจุดข้อมูล</a:t>
            </a:r>
            <a:r>
              <a:rPr lang="en-US" dirty="0" err="1" smtClean="0"/>
              <a:t>ทั้งหมด</a:t>
            </a:r>
            <a:r>
              <a:rPr lang="th-TH" dirty="0" smtClean="0"/>
              <a:t>ใช้แค่</a:t>
            </a:r>
            <a:r>
              <a:rPr lang="en-US" dirty="0" err="1" smtClean="0"/>
              <a:t>สอง</a:t>
            </a:r>
            <a:r>
              <a:rPr lang="th-TH" dirty="0" smtClean="0"/>
              <a:t>ค่า หัว-ท้าย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19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ความแปรปรวน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ช่วง interquartile</a:t>
            </a:r>
          </a:p>
          <a:p>
            <a:pPr marL="0" indent="0">
              <a:buNone/>
            </a:pPr>
            <a:r>
              <a:rPr lang="en-US" sz="2400" dirty="0"/>
              <a:t>•</a:t>
            </a:r>
            <a:r>
              <a:rPr lang="en-US" sz="2400" dirty="0" err="1"/>
              <a:t>ช่วงของค่า</a:t>
            </a:r>
            <a:r>
              <a:rPr lang="en-US" sz="2400" dirty="0" err="1" smtClean="0"/>
              <a:t>ระหว่าง</a:t>
            </a:r>
            <a:r>
              <a:rPr lang="th-TH" sz="2400" dirty="0" smtClean="0"/>
              <a:t> </a:t>
            </a:r>
            <a:r>
              <a:rPr lang="en-US" sz="2400" dirty="0" err="1" smtClean="0"/>
              <a:t>ควอ</a:t>
            </a:r>
            <a:r>
              <a:rPr lang="en-US" sz="2400" dirty="0" err="1"/>
              <a:t>ไทล์แรก</a:t>
            </a:r>
            <a:r>
              <a:rPr lang="en-US" sz="2400" dirty="0" err="1"/>
              <a:t>และควอไทล์ที่</a:t>
            </a:r>
            <a:r>
              <a:rPr lang="en-US" sz="2400" dirty="0" err="1"/>
              <a:t>สาม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•ช่วงของ“ครึ่งกลาง”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•</a:t>
            </a:r>
            <a:r>
              <a:rPr lang="en-US" sz="2400" dirty="0" err="1" smtClean="0"/>
              <a:t>ได้รับ</a:t>
            </a:r>
            <a:r>
              <a:rPr lang="en-US" sz="2400" dirty="0" err="1"/>
              <a:t>อิทธิพลน้อย</a:t>
            </a:r>
            <a:r>
              <a:rPr lang="en-US" sz="2400" dirty="0" err="1" smtClean="0"/>
              <a:t>จาก</a:t>
            </a:r>
            <a:r>
              <a:rPr lang="th-TH" sz="2400" dirty="0" smtClean="0"/>
              <a:t>ค่า</a:t>
            </a:r>
            <a:r>
              <a:rPr lang="en-US" sz="2400" dirty="0" err="1" smtClean="0"/>
              <a:t>สุด</a:t>
            </a:r>
            <a:r>
              <a:rPr lang="th-TH" sz="2400" dirty="0" smtClean="0"/>
              <a:t>หัว-ท้าย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692A3-3BCF-4489-B986-8C4B239E3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3EE9742-8549-45CF-B095-39D38767A8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797324"/>
              </p:ext>
            </p:extLst>
          </p:nvPr>
        </p:nvGraphicFramePr>
        <p:xfrm>
          <a:off x="3689071" y="5210866"/>
          <a:ext cx="39814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Equation" r:id="rId3" imgW="3974760" imgH="431640" progId="Equation.DSMT4">
                  <p:embed/>
                </p:oleObj>
              </mc:Choice>
              <mc:Fallback>
                <p:oleObj name="Equation" r:id="rId3" imgW="39747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071" y="5210866"/>
                        <a:ext cx="3981450" cy="4270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5567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ความแปรปรวน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/>
              <a:t>ค่าเฉลี่ยส่วน</a:t>
            </a:r>
            <a:r>
              <a:rPr lang="en-US" b="1" u="sng" dirty="0" err="1" smtClean="0"/>
              <a:t>เบี่ยงเบน</a:t>
            </a:r>
            <a:r>
              <a:rPr lang="th-TH" b="1" u="sng" dirty="0" smtClean="0"/>
              <a:t>สัมบูรณ์</a:t>
            </a:r>
            <a:r>
              <a:rPr lang="en-US" b="1" u="sng" dirty="0" smtClean="0"/>
              <a:t> </a:t>
            </a:r>
            <a:r>
              <a:rPr lang="en-US" b="1" u="sng" dirty="0"/>
              <a:t>(MAD)</a:t>
            </a:r>
          </a:p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dirty="0" err="1"/>
              <a:t>เฉลี่ยของการ</a:t>
            </a:r>
            <a:r>
              <a:rPr lang="en-US" dirty="0" err="1" smtClean="0"/>
              <a:t>เบี่ยงเบน</a:t>
            </a:r>
            <a:r>
              <a:rPr lang="th-TH" dirty="0" smtClean="0"/>
              <a:t>สัมบูรณ์</a:t>
            </a:r>
            <a:r>
              <a:rPr lang="en-US" dirty="0" err="1" smtClean="0"/>
              <a:t>จาก</a:t>
            </a:r>
            <a:r>
              <a:rPr lang="en-US" dirty="0" err="1"/>
              <a:t>ค่าเฉลี่ย</a:t>
            </a:r>
            <a:endParaRPr lang="en-US" dirty="0"/>
          </a:p>
          <a:p>
            <a:pPr marL="0" indent="0">
              <a:buNone/>
            </a:pPr>
            <a:endParaRPr lang="th-TH" u="sng" dirty="0" smtClean="0"/>
          </a:p>
          <a:p>
            <a:pPr marL="0" indent="0">
              <a:buNone/>
            </a:pPr>
            <a:r>
              <a:rPr lang="en-US" u="sng" dirty="0" err="1" smtClean="0"/>
              <a:t>ตัวอย่าง</a:t>
            </a:r>
            <a:r>
              <a:rPr lang="en-US" dirty="0"/>
              <a:t>: </a:t>
            </a:r>
            <a:r>
              <a:rPr lang="th-TH" dirty="0" smtClean="0"/>
              <a:t>ชุด</a:t>
            </a:r>
            <a:r>
              <a:rPr lang="en-US" dirty="0" err="1" smtClean="0"/>
              <a:t>ข้อมูล</a:t>
            </a:r>
            <a:r>
              <a:rPr lang="en-US" dirty="0" smtClean="0"/>
              <a:t>: </a:t>
            </a:r>
            <a:r>
              <a:rPr lang="en-US" dirty="0"/>
              <a:t>5, 9, 16, 17, 18</a:t>
            </a:r>
          </a:p>
          <a:p>
            <a:pPr marL="0" indent="0">
              <a:buNone/>
            </a:pPr>
            <a:r>
              <a:rPr lang="en-US" dirty="0"/>
              <a:t> ค่าเฉลี่ย = 13: การเบี่ยงเบนจากค่าเฉลี่ย: -8, -4,3,4,5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34E035-D33B-45BC-8131-EF787FEB9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83110B1-99DE-4617-A0B9-E917F0977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16795"/>
              </p:ext>
            </p:extLst>
          </p:nvPr>
        </p:nvGraphicFramePr>
        <p:xfrm>
          <a:off x="2547938" y="4794250"/>
          <a:ext cx="65405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Equation" r:id="rId3" imgW="6540480" imgH="965160" progId="Equation.DSMT4">
                  <p:embed/>
                </p:oleObj>
              </mc:Choice>
              <mc:Fallback>
                <p:oleObj name="Equation" r:id="rId3" imgW="654048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4794250"/>
                        <a:ext cx="65405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584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ความแปรปรวน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err="1"/>
              <a:t>ความแปรปรวนและค่าเบี่ยงเบนมาตรฐาน</a:t>
            </a:r>
            <a:endParaRPr lang="en-US" b="1" u="sng" dirty="0"/>
          </a:p>
          <a:p>
            <a:pPr marL="0" indent="0">
              <a:buNone/>
            </a:pPr>
            <a:endParaRPr lang="en-US" i="1" u="sng" dirty="0"/>
          </a:p>
          <a:p>
            <a:pPr marL="0" indent="0">
              <a:buNone/>
            </a:pPr>
            <a:r>
              <a:rPr lang="en-US" i="1" u="sng" dirty="0"/>
              <a:t>ประชากร</a:t>
            </a:r>
          </a:p>
          <a:p>
            <a:r>
              <a:rPr lang="en-US" dirty="0" err="1"/>
              <a:t>ประชา</a:t>
            </a:r>
            <a:r>
              <a:rPr lang="en-US" dirty="0" err="1" smtClean="0"/>
              <a:t>กร</a:t>
            </a:r>
            <a:r>
              <a:rPr lang="th-TH" dirty="0" smtClean="0"/>
              <a:t>ความแปรปรวน </a:t>
            </a:r>
            <a:r>
              <a:rPr lang="en-US" dirty="0" smtClean="0"/>
              <a:t>: </a:t>
            </a:r>
            <a:r>
              <a:rPr lang="en-US" dirty="0"/>
              <a:t>เฉลี่ยส่วนเบี่ยงเบน squared จากค่าเฉลี่ยเลขคณิต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ค่าเบี่ยงเบนมาตรฐาน•ประชากร: </a:t>
            </a:r>
            <a:r>
              <a:rPr lang="en-US" dirty="0" err="1"/>
              <a:t>รากที่สองของความแปรปรวน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CE154C-29DC-4A6F-B69D-FCEA64241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86B0892-364E-4F67-80B8-1BBF49626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840080"/>
              </p:ext>
            </p:extLst>
          </p:nvPr>
        </p:nvGraphicFramePr>
        <p:xfrm>
          <a:off x="4311650" y="3538880"/>
          <a:ext cx="23288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Equation" r:id="rId3" imgW="2323800" imgH="965160" progId="Equation.DSMT4">
                  <p:embed/>
                </p:oleObj>
              </mc:Choice>
              <mc:Fallback>
                <p:oleObj name="Equation" r:id="rId3" imgW="232380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3538880"/>
                        <a:ext cx="2328863" cy="9683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FA89D85D-1072-4DE4-AC1F-A3EC5BB1F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176A1C0-FBF2-49F2-A0F4-1387E7388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688765"/>
              </p:ext>
            </p:extLst>
          </p:nvPr>
        </p:nvGraphicFramePr>
        <p:xfrm>
          <a:off x="4246562" y="4946287"/>
          <a:ext cx="245903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Equation" r:id="rId5" imgW="2463480" imgH="1054080" progId="Equation.DSMT4">
                  <p:embed/>
                </p:oleObj>
              </mc:Choice>
              <mc:Fallback>
                <p:oleObj name="Equation" r:id="rId5" imgW="2463480" imgH="1054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2" y="4946287"/>
                        <a:ext cx="2459037" cy="10509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0730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ความแปรปรวน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ตัวอย่าง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dirty="0" err="1"/>
              <a:t>ตัว</a:t>
            </a:r>
            <a:r>
              <a:rPr lang="en-US" dirty="0" err="1" smtClean="0"/>
              <a:t>อย่าง</a:t>
            </a:r>
            <a:r>
              <a:rPr lang="th-TH" dirty="0" smtClean="0"/>
              <a:t>ความแปรปรวน</a:t>
            </a:r>
            <a:r>
              <a:rPr lang="en-US" dirty="0" smtClean="0"/>
              <a:t>: </a:t>
            </a:r>
            <a:r>
              <a:rPr lang="en-US" dirty="0"/>
              <a:t>เฉลี่ยส่วนเบี่ยงเบน squared จากค่าเฉลี่ยเลขคณิต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ตัวอย่างค่าเบี่ยงเบนมาตรฐาน: </a:t>
            </a:r>
            <a:r>
              <a:rPr lang="en-US" dirty="0" err="1"/>
              <a:t>รากที่สองของความแปรปรวนของกลุ่มตัวอย่าง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B7F047-207C-483F-AA66-0721AC8F2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65A8639-BD51-4680-BEFA-6C9FE6D8F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19648"/>
              </p:ext>
            </p:extLst>
          </p:nvPr>
        </p:nvGraphicFramePr>
        <p:xfrm>
          <a:off x="4197350" y="2840038"/>
          <a:ext cx="229393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" name="Equation" r:id="rId3" imgW="2298600" imgH="977760" progId="Equation.DSMT4">
                  <p:embed/>
                </p:oleObj>
              </mc:Choice>
              <mc:Fallback>
                <p:oleObj name="Equation" r:id="rId3" imgW="2298600" imgH="977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2840038"/>
                        <a:ext cx="2293938" cy="9826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1A43AA3-BEF2-49C2-A21B-C75E87A8A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7E9C405-506C-43C7-BD80-443B36C4C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995830"/>
              </p:ext>
            </p:extLst>
          </p:nvPr>
        </p:nvGraphicFramePr>
        <p:xfrm>
          <a:off x="4124325" y="4854575"/>
          <a:ext cx="24384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0" name="Equation" r:id="rId5" imgW="2438280" imgH="1066680" progId="Equation.DSMT4">
                  <p:embed/>
                </p:oleObj>
              </mc:Choice>
              <mc:Fallback>
                <p:oleObj name="Equation" r:id="rId5" imgW="243828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4854575"/>
                        <a:ext cx="2438400" cy="10636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313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ความแปรปรวน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Z-Score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 </a:t>
            </a:r>
            <a:r>
              <a:rPr lang="en-US" b="1" u="sng" dirty="0" smtClean="0"/>
              <a:t>Z-Score</a:t>
            </a:r>
            <a:r>
              <a:rPr lang="th-TH" b="1" u="sng" dirty="0" smtClean="0"/>
              <a:t> </a:t>
            </a:r>
            <a:r>
              <a:rPr lang="en-US" dirty="0" err="1" smtClean="0"/>
              <a:t>มักจะเรียกว่าค่า</a:t>
            </a:r>
            <a:r>
              <a:rPr lang="en-US" dirty="0" err="1"/>
              <a:t>ได้มาตรฐาน</a:t>
            </a:r>
            <a:endParaRPr lang="en-US" b="1" dirty="0"/>
          </a:p>
          <a:p>
            <a:pPr lvl="0"/>
            <a:r>
              <a:rPr lang="en-US" dirty="0" err="1"/>
              <a:t>มันหมายถึงจำนวนของส่วนเบี่ยงเบนมาตรฐานค่าข้อมูล</a:t>
            </a:r>
            <a:r>
              <a:rPr lang="en-US" dirty="0"/>
              <a:t> </a:t>
            </a:r>
            <a:r>
              <a:rPr lang="en-US" i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จากค่าเฉลี่ยและด้วยเหตุนี้ให้ข้อมูลที่ชัดเจนเกี่ยวกับความแตกต่างระหว่าง </a:t>
            </a:r>
            <a:r>
              <a:rPr lang="en-US" i="1" dirty="0" smtClean="0"/>
              <a:t>x</a:t>
            </a:r>
            <a:r>
              <a:rPr lang="en-US" i="1" baseline="-25000" dirty="0"/>
              <a:t>i</a:t>
            </a:r>
            <a:r>
              <a:rPr lang="en-US" dirty="0" smtClean="0"/>
              <a:t> </a:t>
            </a:r>
            <a:r>
              <a:rPr lang="en-US" dirty="0"/>
              <a:t>และค่าเฉลี่ย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254444-8540-4595-9C7C-BBE27C0BA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64C2827-CD82-4133-A0DF-4CC13A83EA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02524"/>
              </p:ext>
            </p:extLst>
          </p:nvPr>
        </p:nvGraphicFramePr>
        <p:xfrm>
          <a:off x="3602038" y="4869554"/>
          <a:ext cx="151923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" name="Equation" r:id="rId3" imgW="1523880" imgH="838080" progId="Equation.DSMT4">
                  <p:embed/>
                </p:oleObj>
              </mc:Choice>
              <mc:Fallback>
                <p:oleObj name="Equation" r:id="rId3" imgW="152388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4869554"/>
                        <a:ext cx="1519237" cy="8334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A5E9A512-2D3A-4C8D-8C27-171FC8DF0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41" y="3429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9E8CA7D-4F6C-415E-AFFD-E542B856A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913610"/>
              </p:ext>
            </p:extLst>
          </p:nvPr>
        </p:nvGraphicFramePr>
        <p:xfrm>
          <a:off x="6445250" y="4869554"/>
          <a:ext cx="1493838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4" name="Equation" r:id="rId5" imgW="1498320" imgH="838080" progId="Equation.DSMT4">
                  <p:embed/>
                </p:oleObj>
              </mc:Choice>
              <mc:Fallback>
                <p:oleObj name="Equation" r:id="rId5" imgW="149832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4869554"/>
                        <a:ext cx="1493838" cy="8334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2111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ความแปรปรวน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ข้อมูลไม่ได้จัดกลุ่ม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สัมประสิทธิ์การแปรผัน (CV)</a:t>
            </a:r>
            <a:endParaRPr lang="en-US" b="1" dirty="0"/>
          </a:p>
          <a:p>
            <a:pPr lvl="0" algn="just"/>
            <a:r>
              <a:rPr lang="en-US" dirty="0" err="1"/>
              <a:t>อัตราส่วนของส่วนเบี่ยงเบน</a:t>
            </a:r>
            <a:r>
              <a:rPr lang="en-US" dirty="0" err="1" smtClean="0"/>
              <a:t>มาตรฐาน</a:t>
            </a:r>
            <a:r>
              <a:rPr lang="th-TH" dirty="0" smtClean="0"/>
              <a:t>ต่อ</a:t>
            </a:r>
            <a:r>
              <a:rPr lang="en-US" dirty="0" err="1" smtClean="0"/>
              <a:t>ค่าเฉลี่ย</a:t>
            </a:r>
            <a:r>
              <a:rPr lang="en-US" dirty="0" err="1"/>
              <a:t>แสดงเป็นเปอร์เซ็นต์</a:t>
            </a:r>
            <a:endParaRPr lang="en-US" b="1" dirty="0"/>
          </a:p>
          <a:p>
            <a:pPr lvl="0" algn="just"/>
            <a:r>
              <a:rPr lang="en-US" dirty="0" err="1"/>
              <a:t>การวัด</a:t>
            </a:r>
            <a:r>
              <a:rPr lang="en-US" dirty="0"/>
              <a:t> </a:t>
            </a:r>
            <a:r>
              <a:rPr lang="th-TH" u="sng" dirty="0" smtClean="0"/>
              <a:t>ความสัมพันธ์</a:t>
            </a:r>
            <a:r>
              <a:rPr lang="en-US" dirty="0" smtClean="0"/>
              <a:t> </a:t>
            </a:r>
            <a:r>
              <a:rPr lang="en-US" dirty="0" err="1"/>
              <a:t>การกระจายตัวและด้วยเหตุนี้ให้ข้อมูลที่ชัดเจนเกี่ยวกับ</a:t>
            </a:r>
            <a:r>
              <a:rPr lang="en-US" dirty="0" err="1" smtClean="0"/>
              <a:t>ความ</a:t>
            </a:r>
            <a:r>
              <a:rPr lang="th-TH" dirty="0" smtClean="0"/>
              <a:t>หลากหลาย</a:t>
            </a:r>
            <a:r>
              <a:rPr lang="en-US" dirty="0" err="1" smtClean="0"/>
              <a:t>ของ</a:t>
            </a:r>
            <a:r>
              <a:rPr lang="en-US" dirty="0" err="1"/>
              <a:t>ชุดข้อมูล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B34401-E6B2-41A4-A6DC-FB60AC2E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0C9B640-2287-48D1-8E76-665EF692B4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20202"/>
              </p:ext>
            </p:extLst>
          </p:nvPr>
        </p:nvGraphicFramePr>
        <p:xfrm>
          <a:off x="4773958" y="4376738"/>
          <a:ext cx="19748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Equation" r:id="rId3" imgW="1968480" imgH="901440" progId="Equation.DSMT4">
                  <p:embed/>
                </p:oleObj>
              </mc:Choice>
              <mc:Fallback>
                <p:oleObj name="Equation" r:id="rId3" imgW="1968480" imgH="901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958" y="4376738"/>
                        <a:ext cx="1974850" cy="9080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1417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ความแปรปรวน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ข้อมูลจัดกลุ่ม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err="1"/>
              <a:t>ความแปรปรวนและค่าเบี่ยงเบนมาตรฐาน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th-TH" dirty="0" smtClean="0"/>
              <a:t>			</a:t>
            </a:r>
            <a:r>
              <a:rPr lang="en-US" dirty="0" err="1" smtClean="0"/>
              <a:t>ประชากร</a:t>
            </a:r>
            <a:r>
              <a:rPr lang="th-TH" dirty="0" smtClean="0"/>
              <a:t>			</a:t>
            </a:r>
            <a:r>
              <a:rPr lang="en-US" dirty="0" err="1" smtClean="0"/>
              <a:t>ตัวอย่าง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8C2754C-4C05-4641-852B-5AE44631B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66CC44A-F7E8-4E1A-8DEA-D12288337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843303"/>
              </p:ext>
            </p:extLst>
          </p:nvPr>
        </p:nvGraphicFramePr>
        <p:xfrm>
          <a:off x="2817812" y="3413046"/>
          <a:ext cx="26622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5" name="Equation" r:id="rId3" imgW="2666880" imgH="965160" progId="Equation.DSMT4">
                  <p:embed/>
                </p:oleObj>
              </mc:Choice>
              <mc:Fallback>
                <p:oleObj name="Equation" r:id="rId3" imgW="266688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2" y="3413046"/>
                        <a:ext cx="2662237" cy="9683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D3A6F3CF-0EDC-4598-AC49-DFD9C6207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496042E-8731-433B-AFBE-84B539657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433140"/>
              </p:ext>
            </p:extLst>
          </p:nvPr>
        </p:nvGraphicFramePr>
        <p:xfrm>
          <a:off x="3526631" y="4559920"/>
          <a:ext cx="12446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6" name="Equation" r:id="rId5" imgW="1244520" imgH="431640" progId="Equation.DSMT4">
                  <p:embed/>
                </p:oleObj>
              </mc:Choice>
              <mc:Fallback>
                <p:oleObj name="Equation" r:id="rId5" imgW="12445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631" y="4559920"/>
                        <a:ext cx="1244600" cy="4270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46BCFE39-8572-4AA1-B44D-46009A36B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6DF276A-277D-4181-98BE-5D5B5C9D5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785706"/>
              </p:ext>
            </p:extLst>
          </p:nvPr>
        </p:nvGraphicFramePr>
        <p:xfrm>
          <a:off x="6311417" y="3383663"/>
          <a:ext cx="264160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7" name="Equation" r:id="rId7" imgW="2641320" imgH="977760" progId="Equation.DSMT4">
                  <p:embed/>
                </p:oleObj>
              </mc:Choice>
              <mc:Fallback>
                <p:oleObj name="Equation" r:id="rId7" imgW="2641320" imgH="977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417" y="3383663"/>
                        <a:ext cx="2641600" cy="9826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2C28ADB0-5BCF-4101-9027-814886C46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8578428-1214-48FC-A71C-6320D5E8C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432279"/>
              </p:ext>
            </p:extLst>
          </p:nvPr>
        </p:nvGraphicFramePr>
        <p:xfrm>
          <a:off x="6962775" y="4559920"/>
          <a:ext cx="10620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8" name="Equation" r:id="rId9" imgW="1066680" imgH="431640" progId="Equation.DSMT4">
                  <p:embed/>
                </p:oleObj>
              </mc:Choice>
              <mc:Fallback>
                <p:oleObj name="Equation" r:id="rId9" imgW="10666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775" y="4559920"/>
                        <a:ext cx="1062038" cy="4270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6399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รูปร่าง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เบ้</a:t>
            </a:r>
            <a:r>
              <a:rPr lang="th-TH" b="1" u="sng" dirty="0" smtClean="0"/>
              <a:t> (</a:t>
            </a:r>
            <a:r>
              <a:rPr lang="en-US" b="1" u="sng" dirty="0" smtClean="0"/>
              <a:t>Skewness</a:t>
            </a:r>
            <a:r>
              <a:rPr lang="th-TH" b="1" u="sng" dirty="0" smtClean="0"/>
              <a:t>)</a:t>
            </a:r>
            <a:endParaRPr lang="en-US" b="1" u="sng" dirty="0"/>
          </a:p>
          <a:p>
            <a:r>
              <a:rPr lang="en-US" dirty="0" err="1" smtClean="0"/>
              <a:t>กรณี</a:t>
            </a:r>
            <a:r>
              <a:rPr lang="en-US" dirty="0" err="1"/>
              <a:t>ที่ไม่มีความสมมาตร</a:t>
            </a:r>
            <a:endParaRPr lang="en-US" b="1" dirty="0"/>
          </a:p>
          <a:p>
            <a:r>
              <a:rPr lang="en-US" dirty="0"/>
              <a:t>ค่าที่มากที่สุดในด้านใดด้านหนึ่งของการกระจาย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300" dirty="0"/>
              <a:t> </a:t>
            </a:r>
            <a:r>
              <a:rPr lang="th-TH" sz="1300" dirty="0" smtClean="0"/>
              <a:t>		</a:t>
            </a:r>
            <a:r>
              <a:rPr lang="en-US" sz="1500" dirty="0" smtClean="0"/>
              <a:t>(</a:t>
            </a:r>
            <a:r>
              <a:rPr lang="en-US" sz="1500" dirty="0"/>
              <a:t>Mean &lt;</a:t>
            </a:r>
            <a:r>
              <a:rPr lang="en-US" sz="1500" dirty="0" err="1"/>
              <a:t>มัธยฐาน</a:t>
            </a:r>
            <a:r>
              <a:rPr lang="en-US" sz="1500" dirty="0"/>
              <a:t> </a:t>
            </a:r>
            <a:r>
              <a:rPr lang="en-US" sz="1500" dirty="0" smtClean="0"/>
              <a:t>&lt;</a:t>
            </a:r>
            <a:r>
              <a:rPr lang="th-TH" sz="1500" dirty="0" smtClean="0"/>
              <a:t>ฐานนิยม</a:t>
            </a:r>
            <a:r>
              <a:rPr lang="en-US" sz="1500" dirty="0" smtClean="0"/>
              <a:t>) </a:t>
            </a:r>
            <a:r>
              <a:rPr lang="en-US" sz="1500" dirty="0"/>
              <a:t>(ค่าเฉลี่ย = มัธยฐาน = </a:t>
            </a:r>
            <a:r>
              <a:rPr lang="th-TH" sz="1500" dirty="0" smtClean="0"/>
              <a:t>ฐานนิยม</a:t>
            </a:r>
            <a:r>
              <a:rPr lang="en-US" sz="1500" dirty="0" smtClean="0"/>
              <a:t>) (</a:t>
            </a:r>
            <a:r>
              <a:rPr lang="th-TH" sz="1500" dirty="0" smtClean="0"/>
              <a:t>ฐานนิยม</a:t>
            </a:r>
            <a:r>
              <a:rPr lang="en-US" sz="1500" dirty="0" smtClean="0"/>
              <a:t> </a:t>
            </a:r>
            <a:r>
              <a:rPr lang="en-US" sz="1500" dirty="0"/>
              <a:t>&lt;มัธยฐาน &lt;Mean)</a:t>
            </a:r>
            <a:endParaRPr lang="en-US" sz="15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close up of a logo  Description automatically generated">
            <a:extLst>
              <a:ext uri="{FF2B5EF4-FFF2-40B4-BE49-F238E27FC236}">
                <a16:creationId xmlns:a16="http://schemas.microsoft.com/office/drawing/2014/main" id="{BCC6702E-151D-4C12-A70B-51CF28AF4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43" y="3204620"/>
            <a:ext cx="5457143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50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รูปร่าง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ค่าสัมประสิทธิ์ของ Skewness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•หาก S &lt;0, </a:t>
            </a:r>
            <a:r>
              <a:rPr lang="en-US" dirty="0" err="1" smtClean="0"/>
              <a:t>การ</a:t>
            </a:r>
            <a:r>
              <a:rPr lang="th-TH" dirty="0" smtClean="0"/>
              <a:t>กระจาย</a:t>
            </a:r>
            <a:r>
              <a:rPr lang="en-US" dirty="0" err="1" smtClean="0"/>
              <a:t>ใน</a:t>
            </a:r>
            <a:r>
              <a:rPr lang="en-US" dirty="0" err="1"/>
              <a:t>เชิงลบเบ้</a:t>
            </a:r>
            <a:r>
              <a:rPr lang="en-US" dirty="0"/>
              <a:t> (</a:t>
            </a:r>
            <a:r>
              <a:rPr lang="en-US" dirty="0" err="1"/>
              <a:t>เบ้ไปทางซ้าย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•หาก S = 0 กระจายสมมาตร (</a:t>
            </a:r>
            <a:r>
              <a:rPr lang="en-US" dirty="0" err="1"/>
              <a:t>ไม่เบ้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•หาก S&gt; 0 </a:t>
            </a:r>
            <a:r>
              <a:rPr lang="en-US" dirty="0" err="1"/>
              <a:t>กระจาย</a:t>
            </a:r>
            <a:r>
              <a:rPr lang="en-US" dirty="0" err="1" smtClean="0"/>
              <a:t>เป็น</a:t>
            </a:r>
            <a:r>
              <a:rPr lang="th-TH" dirty="0" smtClean="0"/>
              <a:t>เชิง</a:t>
            </a:r>
            <a:r>
              <a:rPr lang="en-US" dirty="0" err="1" smtClean="0"/>
              <a:t>บวก</a:t>
            </a:r>
            <a:r>
              <a:rPr lang="en-US" dirty="0" err="1"/>
              <a:t>เบ้</a:t>
            </a:r>
            <a:r>
              <a:rPr lang="en-US" dirty="0"/>
              <a:t> (</a:t>
            </a:r>
            <a:r>
              <a:rPr lang="en-US" dirty="0" err="1"/>
              <a:t>เบ้ไปทางขวา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97C3F8-86A1-4260-B859-97CCA08E0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61989EB-06CD-4D8E-BCE8-34F92E4B1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70297"/>
              </p:ext>
            </p:extLst>
          </p:nvPr>
        </p:nvGraphicFramePr>
        <p:xfrm>
          <a:off x="4478338" y="2187575"/>
          <a:ext cx="2749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name="Equation" r:id="rId3" imgW="2743200" imgH="863280" progId="Equation.DSMT4">
                  <p:embed/>
                </p:oleObj>
              </mc:Choice>
              <mc:Fallback>
                <p:oleObj name="Equation" r:id="rId3" imgW="274320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2187575"/>
                        <a:ext cx="274955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180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สถิติเชิงพรรณนา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E6BCF82-B048-40DB-A6B0-8B9EF3DF49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88663"/>
              </p:ext>
            </p:extLst>
          </p:nvPr>
        </p:nvGraphicFramePr>
        <p:xfrm>
          <a:off x="3273287" y="2199861"/>
          <a:ext cx="6241774" cy="279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Worksheet" r:id="rId3" imgW="3152934" imgH="819001" progId="Excel.Sheet.8">
                  <p:embed/>
                </p:oleObj>
              </mc:Choice>
              <mc:Fallback>
                <p:oleObj name="Worksheet" r:id="rId3" imgW="3152934" imgH="819001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287" y="2199861"/>
                        <a:ext cx="6241774" cy="2796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0252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รูปร่าง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โด่ง</a:t>
            </a:r>
            <a:r>
              <a:rPr lang="th-TH" b="1" u="sng" dirty="0" smtClean="0"/>
              <a:t> (</a:t>
            </a:r>
            <a:r>
              <a:rPr lang="en-US" b="1" u="sng" dirty="0" smtClean="0"/>
              <a:t>Kurtosis</a:t>
            </a:r>
            <a:r>
              <a:rPr lang="th-TH" b="1" u="sng" dirty="0" smtClean="0"/>
              <a:t>)</a:t>
            </a:r>
            <a:endParaRPr lang="en-US" b="1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err="1"/>
              <a:t>Peakedness</a:t>
            </a:r>
            <a:r>
              <a:rPr lang="en-US" dirty="0"/>
              <a:t> </a:t>
            </a:r>
            <a:r>
              <a:rPr lang="en-US" dirty="0" err="1" smtClean="0"/>
              <a:t>ของ</a:t>
            </a:r>
            <a:r>
              <a:rPr lang="th-TH" dirty="0" smtClean="0"/>
              <a:t>การกระจาย</a:t>
            </a:r>
            <a:endParaRPr lang="en-US" b="1" dirty="0"/>
          </a:p>
          <a:p>
            <a:pPr lvl="1"/>
            <a:endParaRPr lang="en-US" i="1" dirty="0"/>
          </a:p>
          <a:p>
            <a:pPr lvl="1"/>
            <a:r>
              <a:rPr lang="en-US" i="1" dirty="0"/>
              <a:t>Leptokurtic: สูงและผอม</a:t>
            </a:r>
            <a:endParaRPr lang="en-US" b="1" dirty="0"/>
          </a:p>
          <a:p>
            <a:pPr lvl="1"/>
            <a:r>
              <a:rPr lang="en-US" i="1" dirty="0"/>
              <a:t>Mesokurtic: ปกติในรูปร่าง</a:t>
            </a:r>
          </a:p>
          <a:p>
            <a:pPr lvl="1"/>
            <a:r>
              <a:rPr lang="en-US" i="1" dirty="0"/>
              <a:t>Platykurtic: แบนและกระจายออกไป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0DF65-FB26-47C9-A53A-A8ABA93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50" y="2824319"/>
            <a:ext cx="5771429" cy="2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929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รูปร่าง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 err="1"/>
              <a:t>ตัวชี้วัดของความโด่ง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 K&gt; 3</a:t>
            </a:r>
            <a:r>
              <a:rPr lang="en-US" dirty="0"/>
              <a:t>: Leptokurtic</a:t>
            </a:r>
          </a:p>
          <a:p>
            <a:pPr marL="0" indent="0">
              <a:buNone/>
            </a:pPr>
            <a:r>
              <a:rPr lang="en-US" i="1" dirty="0"/>
              <a:t> K = 3</a:t>
            </a:r>
            <a:r>
              <a:rPr lang="en-US" dirty="0"/>
              <a:t>: Mesokurtic</a:t>
            </a:r>
          </a:p>
          <a:p>
            <a:pPr marL="0" indent="0">
              <a:buNone/>
            </a:pPr>
            <a:r>
              <a:rPr lang="en-US" i="1" dirty="0"/>
              <a:t> K &lt;3</a:t>
            </a:r>
            <a:r>
              <a:rPr lang="en-US" dirty="0"/>
              <a:t>: </a:t>
            </a:r>
            <a:r>
              <a:rPr lang="en-US" dirty="0" err="1"/>
              <a:t>Plattykurtic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797275-1775-400C-BF17-871D6755A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21288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B7C39AD-9BB9-4452-B844-2CA7092FB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695090"/>
              </p:ext>
            </p:extLst>
          </p:nvPr>
        </p:nvGraphicFramePr>
        <p:xfrm>
          <a:off x="4371975" y="2485836"/>
          <a:ext cx="25908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Equation" r:id="rId3" imgW="2590800" imgH="1016000" progId="Equation.DSMT4">
                  <p:embed/>
                </p:oleObj>
              </mc:Choice>
              <mc:Fallback>
                <p:oleObj name="Equation" r:id="rId3" imgW="2590800" imgH="1016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2485836"/>
                        <a:ext cx="2590800" cy="10191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4878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มาตรวัด</a:t>
            </a:r>
            <a:r>
              <a:rPr lang="en-US" dirty="0" err="1" smtClean="0"/>
              <a:t>ของ</a:t>
            </a:r>
            <a:r>
              <a:rPr lang="en-US" dirty="0" err="1"/>
              <a:t>รูปร่าง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/>
              <a:t>กล่อง</a:t>
            </a:r>
            <a:r>
              <a:rPr lang="en-US" b="1" u="sng" dirty="0" err="1" smtClean="0"/>
              <a:t>และ</a:t>
            </a:r>
            <a:r>
              <a:rPr lang="th-TH" b="1" u="sng" dirty="0" smtClean="0"/>
              <a:t>พล็อต</a:t>
            </a:r>
            <a:r>
              <a:rPr lang="en-US" b="1" u="sng" dirty="0" smtClean="0"/>
              <a:t> </a:t>
            </a:r>
            <a:r>
              <a:rPr lang="th-TH" b="1" u="sng" dirty="0" smtClean="0"/>
              <a:t>(</a:t>
            </a:r>
            <a:r>
              <a:rPr lang="en-US" b="1" u="sng" dirty="0" smtClean="0"/>
              <a:t>Box </a:t>
            </a:r>
            <a:r>
              <a:rPr lang="en-US" b="1" u="sng" dirty="0"/>
              <a:t>and Whisker Plot </a:t>
            </a:r>
            <a:r>
              <a:rPr lang="th-TH" b="1" u="sng" dirty="0" smtClean="0"/>
              <a:t>)</a:t>
            </a:r>
            <a:endParaRPr lang="en-US" b="1" dirty="0"/>
          </a:p>
          <a:p>
            <a:pPr marL="0" lvl="0" indent="0">
              <a:buNone/>
            </a:pPr>
            <a:r>
              <a:rPr lang="en-US" dirty="0" err="1" smtClean="0"/>
              <a:t>ห้าค่า</a:t>
            </a:r>
            <a:r>
              <a:rPr lang="th-TH" dirty="0" smtClean="0"/>
              <a:t> ระบุ</a:t>
            </a:r>
            <a:r>
              <a:rPr lang="en-US" dirty="0" err="1" smtClean="0"/>
              <a:t>เฉพาะ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สรุป</a:t>
            </a:r>
            <a:r>
              <a:rPr lang="th-TH" dirty="0" smtClean="0"/>
              <a:t> </a:t>
            </a:r>
            <a:r>
              <a:rPr lang="en-US" dirty="0" err="1"/>
              <a:t>ห้าจำนวน</a:t>
            </a:r>
            <a:r>
              <a:rPr lang="en-US" dirty="0"/>
              <a:t>) </a:t>
            </a:r>
            <a:r>
              <a:rPr lang="en-US" dirty="0"/>
              <a:t>จะใช้ในการสรุปข้อมูล:</a:t>
            </a:r>
            <a:endParaRPr lang="en-US" b="1" dirty="0"/>
          </a:p>
          <a:p>
            <a:pPr lvl="1"/>
            <a:r>
              <a:rPr lang="en-US" sz="1800" dirty="0"/>
              <a:t>ค่ามัธยฐาน Q</a:t>
            </a:r>
            <a:r>
              <a:rPr lang="en-US" sz="1800" baseline="-25000" dirty="0"/>
              <a:t>2</a:t>
            </a:r>
            <a:endParaRPr lang="en-US" sz="1800" b="1" dirty="0"/>
          </a:p>
          <a:p>
            <a:pPr lvl="1"/>
            <a:r>
              <a:rPr lang="en-US" sz="1800" dirty="0"/>
              <a:t>ควอไทล์แรก Q</a:t>
            </a:r>
            <a:r>
              <a:rPr lang="en-US" sz="1800" baseline="-25000" dirty="0"/>
              <a:t>1</a:t>
            </a:r>
            <a:endParaRPr lang="en-US" sz="1800" b="1" dirty="0"/>
          </a:p>
          <a:p>
            <a:pPr lvl="1"/>
            <a:r>
              <a:rPr lang="en-US" sz="1800" dirty="0"/>
              <a:t>ควอไทล์ที่สาม Q</a:t>
            </a:r>
            <a:r>
              <a:rPr lang="en-US" sz="1800" baseline="-25000" dirty="0"/>
              <a:t>3</a:t>
            </a:r>
            <a:endParaRPr lang="en-US" sz="1800" b="1" dirty="0"/>
          </a:p>
          <a:p>
            <a:pPr lvl="1"/>
            <a:r>
              <a:rPr lang="en-US" sz="1800" dirty="0"/>
              <a:t>ค่าต่ำสุดในชุดข้อมูล</a:t>
            </a:r>
            <a:endParaRPr lang="en-US" sz="1800" b="1" dirty="0"/>
          </a:p>
          <a:p>
            <a:pPr lvl="1"/>
            <a:r>
              <a:rPr lang="en-US" sz="1800" dirty="0"/>
              <a:t>ค่าสูงสุดในชุดข้อมูล</a:t>
            </a: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783CC-F646-4CB1-949A-34DAA69A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3" y="5146081"/>
            <a:ext cx="5733193" cy="1208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2E7399-B65B-432C-A4E1-BB52A5C55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128" y="2767342"/>
            <a:ext cx="5733193" cy="35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774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สถิติกราฟทั่วไป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histogram </a:t>
            </a:r>
            <a:r>
              <a:rPr lang="en-US" b="1" dirty="0"/>
              <a:t>- </a:t>
            </a:r>
            <a:r>
              <a:rPr lang="en-US" dirty="0"/>
              <a:t>กราฟแท่งแนวตั้งของความถี่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D9FC4-A32B-487C-A6F2-20C6E6E4C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0" y="2622581"/>
            <a:ext cx="5733193" cy="1870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4B6A37-ED62-4EA7-904B-3D52DBC0D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77" y="2230331"/>
            <a:ext cx="6071873" cy="40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899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สถิติกราฟทั่วไป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ความถี่รูปหลายเหลี่ยม </a:t>
            </a:r>
            <a:r>
              <a:rPr lang="en-US" b="1" dirty="0"/>
              <a:t>- </a:t>
            </a:r>
            <a:r>
              <a:rPr lang="en-US" dirty="0"/>
              <a:t>กราฟเส้นของความถี่</a:t>
            </a:r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th-TH" sz="1600" i="1" dirty="0" smtClean="0"/>
              <a:t>							</a:t>
            </a:r>
            <a:r>
              <a:rPr lang="en-US" sz="1600" i="1" u="sng" dirty="0" err="1" smtClean="0"/>
              <a:t>ความสัมพันธ์</a:t>
            </a:r>
            <a:r>
              <a:rPr lang="en-US" sz="1600" i="1" u="sng" dirty="0" err="1"/>
              <a:t>ระหว่างระดับความถี่และชั้นจุดกึ่งกลาง</a:t>
            </a:r>
            <a:endParaRPr lang="en-US" sz="16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EBEB1-C470-4824-A871-CC3DE774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0" y="2622581"/>
            <a:ext cx="5733193" cy="1870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44C84-27E3-42C6-943B-72510B88D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493" y="2542632"/>
            <a:ext cx="5570012" cy="381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17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สถิติกราฟทั่วไป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โค้งรูปยอดแหลม </a:t>
            </a:r>
            <a:r>
              <a:rPr lang="en-US" b="1" dirty="0"/>
              <a:t>- </a:t>
            </a:r>
            <a:r>
              <a:rPr lang="en-US" dirty="0"/>
              <a:t>กราฟเส้นของความถี่สะสม</a:t>
            </a:r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th-TH" sz="1600" i="1" dirty="0" smtClean="0"/>
              <a:t>						</a:t>
            </a:r>
            <a:r>
              <a:rPr lang="en-US" sz="1600" i="1" u="sng" dirty="0" err="1" smtClean="0"/>
              <a:t>ความสัมพันธ์</a:t>
            </a:r>
            <a:r>
              <a:rPr lang="en-US" sz="1600" i="1" u="sng" dirty="0" err="1"/>
              <a:t>ระหว่างการสะสมชั้นความถี่</a:t>
            </a:r>
            <a:r>
              <a:rPr lang="en-US" sz="1600" i="1" u="sng" dirty="0" err="1" smtClean="0"/>
              <a:t>และ</a:t>
            </a:r>
            <a:r>
              <a:rPr lang="en-US" sz="1600" i="1" dirty="0" smtClean="0"/>
              <a:t> </a:t>
            </a:r>
            <a:r>
              <a:rPr lang="en-US" sz="1600" i="1" u="sng" dirty="0" err="1"/>
              <a:t>ระดับจุดกึ่งกลาง</a:t>
            </a:r>
            <a:endParaRPr lang="en-US" sz="16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EBEB1-C470-4824-A871-CC3DE774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0" y="2910450"/>
            <a:ext cx="5733193" cy="1870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C9ABF5-37B2-4065-A694-71DAE0A46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933" y="2730695"/>
            <a:ext cx="5238095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452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สถิติกราฟทั่วไป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ความถี่สัมพัทธ์โค้งรูปยอดแหลม</a:t>
            </a:r>
            <a:endParaRPr lang="en-US" dirty="0"/>
          </a:p>
          <a:p>
            <a:pPr marL="0" indent="0">
              <a:buNone/>
            </a:pPr>
            <a:r>
              <a:rPr lang="en-US" sz="1600" i="1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EBEB1-C470-4824-A871-CC3DE774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0" y="2622581"/>
            <a:ext cx="5733193" cy="1870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6DB627-B72B-4AC2-914A-1360B0BE0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127" y="1957388"/>
            <a:ext cx="5909686" cy="40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600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สถิติกราฟทั่วไป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แผนภูมิวงกลม</a:t>
            </a:r>
            <a:endParaRPr lang="en-US" b="1" dirty="0"/>
          </a:p>
          <a:p>
            <a:pPr marL="0" indent="0">
              <a:buNone/>
            </a:pPr>
            <a:r>
              <a:rPr lang="th-TH" u="sng" dirty="0" smtClean="0"/>
              <a:t>ตัวอย่าง</a:t>
            </a:r>
            <a:r>
              <a:rPr lang="en-US" dirty="0" err="1" smtClean="0"/>
              <a:t>พิจารณา</a:t>
            </a:r>
            <a:r>
              <a:rPr lang="en-US" dirty="0" err="1"/>
              <a:t>ข้อมูลต่อไปนี้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4AECFC-7001-4177-9299-B5B293469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43291"/>
              </p:ext>
            </p:extLst>
          </p:nvPr>
        </p:nvGraphicFramePr>
        <p:xfrm>
          <a:off x="852487" y="3111659"/>
          <a:ext cx="5400675" cy="2438400"/>
        </p:xfrm>
        <a:graphic>
          <a:graphicData uri="http://schemas.openxmlformats.org/drawingml/2006/table">
            <a:tbl>
              <a:tblPr>
                <a:tableStyleId>{00000000-0000-0000-0000-000000000000}</a:tableStyleId>
              </a:tblPr>
              <a:tblGrid>
                <a:gridCol w="1533526">
                  <a:extLst>
                    <a:ext uri="{9D8B030D-6E8A-4147-A177-3AD203B41FA5}">
                      <a16:colId xmlns:a16="http://schemas.microsoft.com/office/drawing/2014/main" val="553751318"/>
                    </a:ext>
                  </a:extLst>
                </a:gridCol>
                <a:gridCol w="2066924">
                  <a:extLst>
                    <a:ext uri="{9D8B030D-6E8A-4147-A177-3AD203B41FA5}">
                      <a16:colId xmlns:a16="http://schemas.microsoft.com/office/drawing/2014/main" val="1648330856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7192088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บริษัท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การผลิต</a:t>
                      </a:r>
                      <a:r>
                        <a:rPr lang="en-US" sz="2000" dirty="0" err="1" smtClean="0">
                          <a:effectLst/>
                        </a:rPr>
                        <a:t>รถบรรทุก</a:t>
                      </a:r>
                      <a:endParaRPr lang="th-TH" sz="20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ไตรมาส</a:t>
                      </a:r>
                      <a:r>
                        <a:rPr lang="th-TH" sz="2000" dirty="0" smtClean="0">
                          <a:effectLst/>
                        </a:rPr>
                        <a:t> ที่ 2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ร้อยละ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(%)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939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	357,411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	354,936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	160,997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	34,099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	12,747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39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39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17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7343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รวม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920,190</a:t>
                      </a:r>
                      <a:endParaRPr lang="en-US" sz="2000" dirty="0">
                        <a:effectLst/>
                        <a:latin typeface="VNI-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410" algn="l"/>
                        </a:tabLs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02299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4BB03D8-A523-4AAE-B344-7BC3D7454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974028"/>
            <a:ext cx="5231163" cy="40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731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สถิติกราฟทั่วไป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กระจายแผนภาพ</a:t>
            </a:r>
          </a:p>
          <a:p>
            <a:r>
              <a:rPr lang="en-US" dirty="0" err="1"/>
              <a:t>นำเสนอภาพของความสัมพันธ์ระหว่างทั้ง</a:t>
            </a:r>
            <a:r>
              <a:rPr lang="en-US" dirty="0" err="1" smtClean="0"/>
              <a:t>สอง</a:t>
            </a:r>
            <a:r>
              <a:rPr lang="en-US" dirty="0" smtClean="0"/>
              <a:t> </a:t>
            </a:r>
            <a:r>
              <a:rPr lang="en-US" dirty="0" err="1" smtClean="0"/>
              <a:t>ตัวแปร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u="sng" dirty="0" err="1"/>
              <a:t>เชิง</a:t>
            </a:r>
            <a:r>
              <a:rPr lang="en-US" u="sng" dirty="0" err="1" smtClean="0"/>
              <a:t>ปริมาณ</a:t>
            </a:r>
            <a:endParaRPr lang="en-US" b="1" dirty="0"/>
          </a:p>
          <a:p>
            <a:pPr lvl="0"/>
            <a:r>
              <a:rPr lang="en-US" dirty="0"/>
              <a:t>ตัวแปรหนึ่งที่จะแสดงบนแกนนอนและตัวแปรอื่น ๆ ที่แสดงบนแกนแนวตั้ง</a:t>
            </a:r>
            <a:endParaRPr lang="en-US" b="1" dirty="0"/>
          </a:p>
          <a:p>
            <a:pPr lvl="0" algn="just"/>
            <a:r>
              <a:rPr lang="en-US" dirty="0" smtClean="0"/>
              <a:t>รูปแบบ</a:t>
            </a:r>
            <a:r>
              <a:rPr lang="en-US" dirty="0"/>
              <a:t>ทั่วไปของพล็อตจุดที่แสดงให้เห็นถึงความสัมพันธ์โดยรวมระหว่างตัวแปร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322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สถิติกราฟทั่วไป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กระจายแผนภาพ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	</a:t>
            </a:r>
            <a:r>
              <a:rPr lang="en-US" sz="2000" dirty="0" err="1" smtClean="0"/>
              <a:t>ความสัมพันธ์</a:t>
            </a:r>
            <a:r>
              <a:rPr lang="en-US" sz="2000" dirty="0" err="1"/>
              <a:t>เชิงบวก</a:t>
            </a:r>
            <a:r>
              <a:rPr lang="en-US" sz="2000" dirty="0" smtClean="0"/>
              <a:t>		</a:t>
            </a:r>
            <a:r>
              <a:rPr lang="en-US" sz="2000" dirty="0" err="1" smtClean="0"/>
              <a:t>ความสัมพันธ์</a:t>
            </a:r>
            <a:r>
              <a:rPr lang="th-TH" sz="2000" dirty="0" smtClean="0"/>
              <a:t>เชิง</a:t>
            </a:r>
            <a:r>
              <a:rPr lang="en-US" sz="2000" dirty="0" err="1" smtClean="0"/>
              <a:t>ลบ</a:t>
            </a:r>
            <a:r>
              <a:rPr lang="en-US" sz="2000" dirty="0" smtClean="0"/>
              <a:t>		</a:t>
            </a:r>
            <a:r>
              <a:rPr lang="en-US" sz="2000" dirty="0" err="1" smtClean="0"/>
              <a:t>ไม่</a:t>
            </a:r>
            <a:r>
              <a:rPr lang="en-US" sz="2000" dirty="0" err="1"/>
              <a:t>มีความสัมพันธ์ชัดเจน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3D3FC-BECD-4EAB-83AA-116AEABAE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40" y="2509974"/>
            <a:ext cx="2847619" cy="21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878F5-8DF2-4720-8050-529DB0BF3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857" y="2438551"/>
            <a:ext cx="2914286" cy="2323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14CE66-C91E-4FA2-BDD8-7C77E6B45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928" y="2538964"/>
            <a:ext cx="2895238" cy="2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3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สถิติเชิงพรรณนา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Tabular Summary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                             Parts	       		       	Percent</a:t>
            </a:r>
          </a:p>
          <a:p>
            <a:pPr marL="0" indent="0">
              <a:buNone/>
            </a:pPr>
            <a:r>
              <a:rPr lang="en-US" b="1" dirty="0"/>
              <a:t>		        	Cost ($)      Frequency      </a:t>
            </a:r>
            <a:r>
              <a:rPr lang="en-US" b="1" dirty="0" err="1"/>
              <a:t>Frequency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  50-59		  2		      4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  60-69	      	13		    26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  70-79		16		    32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  80-89	      	  7		    14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  90-99		  7		    14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	        100-109	    	  5		    10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	          Total     	50	             100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388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การกำหนดค่าผิดปกติ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ภายใน</a:t>
            </a:r>
            <a:r>
              <a:rPr lang="en-US" b="1" u="sng" dirty="0" smtClean="0"/>
              <a:t>รั้ว</a:t>
            </a:r>
            <a:r>
              <a:rPr lang="th-TH" b="1" u="sng" dirty="0" smtClean="0"/>
              <a:t> </a:t>
            </a:r>
            <a:r>
              <a:rPr lang="en-US" b="1" u="sng" dirty="0"/>
              <a:t>Inner Fences</a:t>
            </a:r>
          </a:p>
          <a:p>
            <a:pPr lvl="1"/>
            <a:r>
              <a:rPr lang="en-US" sz="2800" dirty="0" smtClean="0"/>
              <a:t>IQR </a:t>
            </a:r>
            <a:r>
              <a:rPr lang="en-US" sz="2800" dirty="0"/>
              <a:t>= Q</a:t>
            </a:r>
            <a:r>
              <a:rPr lang="en-US" sz="2800" baseline="-25000" dirty="0"/>
              <a:t>3</a:t>
            </a:r>
            <a:r>
              <a:rPr lang="en-US" sz="2800" dirty="0"/>
              <a:t> - Q</a:t>
            </a:r>
            <a:r>
              <a:rPr lang="en-US" sz="2800" baseline="-25000" dirty="0"/>
              <a:t>1</a:t>
            </a:r>
            <a:endParaRPr lang="en-US" sz="2800" b="1" dirty="0"/>
          </a:p>
          <a:p>
            <a:pPr lvl="1"/>
            <a:r>
              <a:rPr lang="th-TH" sz="2800" dirty="0" smtClean="0"/>
              <a:t>ขีดจำกัดล่างภายในรั้ว</a:t>
            </a:r>
            <a:r>
              <a:rPr lang="en-US" sz="2800" dirty="0" smtClean="0"/>
              <a:t>= </a:t>
            </a:r>
            <a:r>
              <a:rPr lang="en-US" sz="2800" dirty="0"/>
              <a:t>Q</a:t>
            </a:r>
            <a:r>
              <a:rPr lang="en-US" sz="2800" baseline="-25000" dirty="0"/>
              <a:t>1</a:t>
            </a:r>
            <a:r>
              <a:rPr lang="en-US" sz="2800" dirty="0"/>
              <a:t> - 1.5 IQR</a:t>
            </a:r>
            <a:endParaRPr lang="en-US" sz="2800" b="1" dirty="0"/>
          </a:p>
          <a:p>
            <a:pPr lvl="1"/>
            <a:r>
              <a:rPr lang="th-TH" sz="2800" dirty="0" smtClean="0"/>
              <a:t>ขีดจำกัดบนภายใน</a:t>
            </a:r>
            <a:r>
              <a:rPr lang="th-TH" sz="2800" dirty="0"/>
              <a:t>รั้ว</a:t>
            </a:r>
            <a:r>
              <a:rPr lang="en-US" sz="2800" dirty="0" smtClean="0"/>
              <a:t>= </a:t>
            </a:r>
            <a:r>
              <a:rPr lang="en-US" sz="2800" dirty="0"/>
              <a:t>Q</a:t>
            </a:r>
            <a:r>
              <a:rPr lang="en-US" sz="2800" baseline="-25000" dirty="0"/>
              <a:t>3</a:t>
            </a:r>
            <a:r>
              <a:rPr lang="en-US" sz="2800" dirty="0"/>
              <a:t> + 1.5 IQR</a:t>
            </a:r>
            <a:endParaRPr lang="en-US" sz="28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u="sng" dirty="0"/>
              <a:t>นอก</a:t>
            </a:r>
            <a:r>
              <a:rPr lang="en-US" b="1" u="sng" dirty="0" smtClean="0"/>
              <a:t>รั้ว</a:t>
            </a:r>
            <a:r>
              <a:rPr lang="th-TH" b="1" u="sng" dirty="0" smtClean="0"/>
              <a:t> </a:t>
            </a:r>
            <a:r>
              <a:rPr lang="en-US" b="1" u="sng" dirty="0"/>
              <a:t>Outer Fences</a:t>
            </a:r>
          </a:p>
          <a:p>
            <a:pPr lvl="1"/>
            <a:r>
              <a:rPr lang="th-TH" sz="2800" dirty="0"/>
              <a:t>ขีดจำกัดบน</a:t>
            </a:r>
            <a:r>
              <a:rPr lang="th-TH" sz="2800" dirty="0" smtClean="0"/>
              <a:t>ภายนอกรั้ว</a:t>
            </a:r>
            <a:r>
              <a:rPr lang="en-US" sz="2800" dirty="0" smtClean="0"/>
              <a:t> </a:t>
            </a:r>
            <a:r>
              <a:rPr lang="en-US" sz="2800" dirty="0"/>
              <a:t>= Q</a:t>
            </a:r>
            <a:r>
              <a:rPr lang="en-US" sz="2800" baseline="-25000" dirty="0"/>
              <a:t>1</a:t>
            </a:r>
            <a:r>
              <a:rPr lang="en-US" sz="2800" dirty="0"/>
              <a:t> - 3.0 IQR</a:t>
            </a:r>
            <a:endParaRPr lang="en-US" sz="2800" b="1" dirty="0"/>
          </a:p>
          <a:p>
            <a:pPr lvl="1"/>
            <a:r>
              <a:rPr lang="th-TH" sz="2800" dirty="0"/>
              <a:t>ขีดจำกัดบน</a:t>
            </a:r>
            <a:r>
              <a:rPr lang="th-TH" sz="2800" dirty="0" smtClean="0"/>
              <a:t>ภายนอกรั้ว </a:t>
            </a:r>
            <a:r>
              <a:rPr lang="en-US" sz="2800" dirty="0" smtClean="0"/>
              <a:t>= </a:t>
            </a:r>
            <a:r>
              <a:rPr lang="en-US" sz="2800" dirty="0"/>
              <a:t>Q</a:t>
            </a:r>
            <a:r>
              <a:rPr lang="en-US" sz="2800" baseline="-25000" dirty="0"/>
              <a:t>3</a:t>
            </a:r>
            <a:r>
              <a:rPr lang="en-US" sz="2800" dirty="0"/>
              <a:t> + 3.0 IQR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458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การกำหนดค่าผิดปกติ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มันควรจะตั้งข้อสังเกตว่า</a:t>
            </a:r>
            <a:endParaRPr lang="en-US" b="1" dirty="0"/>
          </a:p>
          <a:p>
            <a:pPr lvl="0" algn="just"/>
            <a:r>
              <a:rPr lang="en-US" dirty="0" err="1" smtClean="0"/>
              <a:t>ค่าของ</a:t>
            </a:r>
            <a:r>
              <a:rPr lang="en-US" dirty="0" err="1"/>
              <a:t>ชุดข้อมูลที่ตั้งอยู่นอกรั้วด้านในจะถือว่าเป็น</a:t>
            </a:r>
            <a:r>
              <a:rPr lang="en-US" dirty="0"/>
              <a:t> </a:t>
            </a:r>
            <a:r>
              <a:rPr lang="en-US" i="1" dirty="0" err="1"/>
              <a:t>ค่า</a:t>
            </a:r>
            <a:r>
              <a:rPr lang="en-US" i="1" dirty="0" err="1" smtClean="0"/>
              <a:t>ผิดปกติ</a:t>
            </a:r>
            <a:r>
              <a:rPr lang="th-TH" i="1" dirty="0" smtClean="0"/>
              <a:t> (</a:t>
            </a:r>
            <a:r>
              <a:rPr lang="en-US" i="1" dirty="0" smtClean="0"/>
              <a:t>outliers</a:t>
            </a:r>
            <a:r>
              <a:rPr lang="th-TH" dirty="0"/>
              <a:t>)</a:t>
            </a:r>
            <a:endParaRPr lang="en-US" b="1" dirty="0"/>
          </a:p>
          <a:p>
            <a:pPr lvl="0" algn="just"/>
            <a:r>
              <a:rPr lang="en-US" dirty="0"/>
              <a:t>ขอบเขตที่ตั้งอยู่นอกรั้วด้านนอกเป็น </a:t>
            </a:r>
            <a:r>
              <a:rPr lang="en-US" i="1" dirty="0" err="1"/>
              <a:t>ค่าผิดปกติ</a:t>
            </a:r>
            <a:r>
              <a:rPr lang="en-US" i="1" dirty="0" err="1" smtClean="0"/>
              <a:t>มาก</a:t>
            </a:r>
            <a:r>
              <a:rPr lang="th-TH" i="1" dirty="0" smtClean="0"/>
              <a:t> </a:t>
            </a:r>
            <a:r>
              <a:rPr lang="en-US" dirty="0" err="1" smtClean="0"/>
              <a:t>มิฉะนั้น</a:t>
            </a:r>
            <a:r>
              <a:rPr lang="en-US" dirty="0" err="1"/>
              <a:t>จะเป็น</a:t>
            </a:r>
            <a:r>
              <a:rPr lang="en-US" dirty="0"/>
              <a:t> </a:t>
            </a:r>
            <a:r>
              <a:rPr lang="en-US" i="1" dirty="0"/>
              <a:t>อ่อน</a:t>
            </a:r>
            <a:r>
              <a:rPr lang="en-US" dirty="0"/>
              <a:t> </a:t>
            </a:r>
            <a:r>
              <a:rPr lang="en-US" i="1" dirty="0" err="1"/>
              <a:t>ค่า</a:t>
            </a:r>
            <a:r>
              <a:rPr lang="en-US" i="1" dirty="0" err="1" smtClean="0"/>
              <a:t>ผิดปกติ</a:t>
            </a:r>
            <a:r>
              <a:rPr lang="th-TH" i="1" dirty="0" smtClean="0"/>
              <a:t>(</a:t>
            </a:r>
            <a:r>
              <a:rPr lang="en-US" i="1" dirty="0" smtClean="0"/>
              <a:t>mild</a:t>
            </a:r>
            <a:r>
              <a:rPr lang="en-US" dirty="0" smtClean="0"/>
              <a:t> </a:t>
            </a:r>
            <a:r>
              <a:rPr lang="en-US" i="1" dirty="0" smtClean="0"/>
              <a:t>outlier</a:t>
            </a:r>
            <a:r>
              <a:rPr lang="th-TH" i="1" dirty="0" smtClean="0"/>
              <a:t>)</a:t>
            </a:r>
            <a:endParaRPr lang="en-US" b="1" dirty="0"/>
          </a:p>
          <a:p>
            <a:pPr lvl="0"/>
            <a:r>
              <a:rPr lang="en-US" dirty="0"/>
              <a:t>ถ้ามีอยู่ </a:t>
            </a:r>
            <a:r>
              <a:rPr lang="en-US" i="1" dirty="0" err="1"/>
              <a:t>ค่าผิดปกติมาก</a:t>
            </a:r>
            <a:r>
              <a:rPr lang="en-US" i="1" dirty="0" err="1" smtClean="0"/>
              <a:t>ทีเดียว</a:t>
            </a:r>
            <a:r>
              <a:rPr lang="en-US" dirty="0" smtClean="0"/>
              <a:t> </a:t>
            </a:r>
            <a:r>
              <a:rPr lang="th-TH" dirty="0" smtClean="0"/>
              <a:t>(</a:t>
            </a:r>
            <a:r>
              <a:rPr lang="en-US" i="1" dirty="0" smtClean="0"/>
              <a:t>single </a:t>
            </a:r>
            <a:r>
              <a:rPr lang="en-US" i="1" dirty="0"/>
              <a:t>extreme </a:t>
            </a:r>
            <a:r>
              <a:rPr lang="en-US" i="1" dirty="0" smtClean="0"/>
              <a:t>outlier</a:t>
            </a:r>
            <a:r>
              <a:rPr lang="th-TH" i="1" dirty="0" smtClean="0"/>
              <a:t>) </a:t>
            </a:r>
            <a:r>
              <a:rPr lang="en-US" dirty="0" err="1" smtClean="0"/>
              <a:t>หรือ</a:t>
            </a:r>
            <a:r>
              <a:rPr lang="en-US" dirty="0" smtClean="0"/>
              <a:t> </a:t>
            </a:r>
            <a:r>
              <a:rPr lang="en-US" i="1" dirty="0" err="1"/>
              <a:t>ค่าผิดปกติหลายอย่างอ่อน</a:t>
            </a:r>
            <a:r>
              <a:rPr lang="en-US" dirty="0"/>
              <a:t> </a:t>
            </a:r>
            <a:r>
              <a:rPr lang="th-TH" dirty="0" smtClean="0"/>
              <a:t>(</a:t>
            </a:r>
            <a:r>
              <a:rPr lang="en-US" i="1" dirty="0" smtClean="0"/>
              <a:t>many </a:t>
            </a:r>
            <a:r>
              <a:rPr lang="en-US" i="1" dirty="0"/>
              <a:t>mild </a:t>
            </a:r>
            <a:r>
              <a:rPr lang="en-US" i="1" dirty="0" smtClean="0"/>
              <a:t>outliers</a:t>
            </a:r>
            <a:r>
              <a:rPr lang="th-TH" i="1" dirty="0" smtClean="0"/>
              <a:t>)</a:t>
            </a:r>
            <a:r>
              <a:rPr lang="en-US" dirty="0" smtClean="0"/>
              <a:t> </a:t>
            </a:r>
            <a:r>
              <a:rPr lang="en-US" dirty="0" err="1"/>
              <a:t>ใน</a:t>
            </a:r>
            <a:r>
              <a:rPr lang="en-US" dirty="0" err="1"/>
              <a:t>ตัวอย่างวิธีการทางสถิติอาจจะเป็น</a:t>
            </a:r>
            <a:r>
              <a:rPr lang="en-US" dirty="0"/>
              <a:t> </a:t>
            </a:r>
            <a:r>
              <a:rPr lang="en-US" i="1" dirty="0"/>
              <a:t>ไม่น่าเชื่อถือ</a:t>
            </a:r>
            <a:r>
              <a:rPr lang="en-US" dirty="0"/>
              <a:t>.</a:t>
            </a:r>
            <a:endParaRPr lang="en-US" b="1" dirty="0"/>
          </a:p>
          <a:p>
            <a:pPr lvl="0"/>
            <a:r>
              <a:rPr lang="en-US" dirty="0"/>
              <a:t>เมื่อมีค่าผิดปกติอยู่ในชุดข้อมูลที่เคราพล็อตกล่องจะได้รับการขยายไปยัง </a:t>
            </a:r>
            <a:r>
              <a:rPr lang="en-US" i="1" dirty="0"/>
              <a:t>ไม่ใช่ค่าผิดปกติ</a:t>
            </a:r>
            <a:r>
              <a:rPr lang="en-US" dirty="0"/>
              <a:t> เฉพาะค่า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177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>การกำหนดค่าผิดปกติ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C37B2-DD53-4123-A5A2-D84442F03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/>
              <a:t>ตัวอย่าง</a:t>
            </a:r>
          </a:p>
          <a:p>
            <a:pPr marL="0" indent="0">
              <a:buNone/>
            </a:pPr>
            <a:r>
              <a:rPr lang="en-US" dirty="0"/>
              <a:t>พิจารณาชุดข้อมูลต่อไปนี้:</a:t>
            </a:r>
          </a:p>
          <a:p>
            <a:pPr marL="0" indent="0">
              <a:buNone/>
            </a:pPr>
            <a:r>
              <a:rPr lang="en-US" sz="3200" dirty="0"/>
              <a:t>5.3 </a:t>
            </a:r>
            <a:r>
              <a:rPr lang="en-US" sz="3200" dirty="0" smtClean="0"/>
              <a:t>   8.2   13.8   74.1  85.3  88.0  90.2  91.5  92.4  92.9    93.6    94.3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94.8 </a:t>
            </a:r>
            <a:r>
              <a:rPr lang="en-US" sz="3200" dirty="0" smtClean="0"/>
              <a:t> 94.9  95.5  </a:t>
            </a:r>
            <a:r>
              <a:rPr lang="en-US" sz="3200" dirty="0"/>
              <a:t>95.8 </a:t>
            </a:r>
            <a:r>
              <a:rPr lang="en-US" sz="3200" dirty="0" smtClean="0"/>
              <a:t> 95.9  96.6  96.7  98.1  </a:t>
            </a:r>
            <a:r>
              <a:rPr lang="en-US" sz="3200" dirty="0"/>
              <a:t>99.0 </a:t>
            </a:r>
            <a:r>
              <a:rPr lang="en-US" sz="3200" dirty="0" smtClean="0"/>
              <a:t> 101.4  103.7  106.0 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และ 113.5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ควอไทล์คือ: </a:t>
            </a:r>
            <a:r>
              <a:rPr lang="th-TH" dirty="0" smtClean="0"/>
              <a:t>	</a:t>
            </a:r>
            <a:r>
              <a:rPr lang="en-US" i="1" dirty="0" smtClean="0"/>
              <a:t>Q</a:t>
            </a:r>
            <a:r>
              <a:rPr lang="en-US" baseline="-25000" dirty="0" smtClean="0"/>
              <a:t>1</a:t>
            </a:r>
            <a:r>
              <a:rPr lang="en-US" dirty="0"/>
              <a:t>= 90.2,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= 94.8,</a:t>
            </a:r>
            <a:r>
              <a:rPr lang="en-US" i="1" dirty="0"/>
              <a:t> Q</a:t>
            </a:r>
            <a:r>
              <a:rPr lang="en-US" baseline="-25000" dirty="0"/>
              <a:t>3</a:t>
            </a:r>
            <a:r>
              <a:rPr lang="en-US" dirty="0"/>
              <a:t>= 96.7 </a:t>
            </a:r>
          </a:p>
          <a:p>
            <a:pPr marL="0" indent="0">
              <a:buNone/>
            </a:pPr>
            <a:r>
              <a:rPr lang="en-US" dirty="0"/>
              <a:t>รั้ว: </a:t>
            </a:r>
            <a:r>
              <a:rPr lang="en-US" dirty="0" smtClean="0"/>
              <a:t>	</a:t>
            </a:r>
            <a:r>
              <a:rPr lang="th-TH" dirty="0" smtClean="0"/>
              <a:t>	</a:t>
            </a:r>
            <a:r>
              <a:rPr lang="en-US" i="1" dirty="0" smtClean="0"/>
              <a:t>LIF</a:t>
            </a:r>
            <a:r>
              <a:rPr lang="en-US" dirty="0" smtClean="0"/>
              <a:t> </a:t>
            </a:r>
            <a:r>
              <a:rPr lang="en-US" dirty="0"/>
              <a:t>= 80.45 </a:t>
            </a:r>
            <a:r>
              <a:rPr lang="en-US" i="1" dirty="0"/>
              <a:t>UIF</a:t>
            </a:r>
            <a:r>
              <a:rPr lang="en-US" dirty="0"/>
              <a:t> = 106.45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th-TH" dirty="0" smtClean="0"/>
              <a:t>	</a:t>
            </a:r>
            <a:r>
              <a:rPr lang="en-US" i="1" dirty="0" smtClean="0"/>
              <a:t>LOF</a:t>
            </a:r>
            <a:r>
              <a:rPr lang="en-US" dirty="0" smtClean="0"/>
              <a:t> </a:t>
            </a:r>
            <a:r>
              <a:rPr lang="en-US" dirty="0"/>
              <a:t>= 70.7 </a:t>
            </a:r>
            <a:r>
              <a:rPr lang="en-US" i="1" dirty="0"/>
              <a:t>UOF</a:t>
            </a:r>
            <a:r>
              <a:rPr lang="en-US" dirty="0"/>
              <a:t> = 116.2 </a:t>
            </a:r>
          </a:p>
          <a:p>
            <a:pPr marL="0" indent="0">
              <a:buNone/>
            </a:pPr>
            <a:r>
              <a:rPr lang="th-TH" dirty="0" smtClean="0"/>
              <a:t>มีค่า 5 </a:t>
            </a:r>
            <a:r>
              <a:rPr lang="en-US" dirty="0" smtClean="0"/>
              <a:t>outliers : 5.3, </a:t>
            </a:r>
            <a:r>
              <a:rPr lang="en-US" dirty="0"/>
              <a:t>8.2, 13.8, 74.1, 113.5 </a:t>
            </a:r>
            <a:r>
              <a:rPr lang="th-TH" dirty="0" smtClean="0"/>
              <a:t>เป็น</a:t>
            </a:r>
            <a:r>
              <a:rPr lang="en-US" dirty="0" err="1" smtClean="0"/>
              <a:t>สาม</a:t>
            </a:r>
            <a:r>
              <a:rPr lang="en-US" dirty="0" err="1"/>
              <a:t>ค่าผิดปกติ</a:t>
            </a:r>
            <a:r>
              <a:rPr lang="en-US" dirty="0" err="1" smtClean="0"/>
              <a:t>เป็น</a:t>
            </a:r>
            <a:r>
              <a:rPr lang="th-TH" dirty="0" smtClean="0"/>
              <a:t>ชุด</a:t>
            </a:r>
            <a:r>
              <a:rPr lang="en-US" dirty="0" err="1" smtClean="0"/>
              <a:t>แรก</a:t>
            </a:r>
            <a:r>
              <a:rPr lang="en-US" dirty="0" err="1"/>
              <a:t>ที่มีค่าผิดปกติมาก</a:t>
            </a:r>
            <a:r>
              <a:rPr lang="en-US" dirty="0"/>
              <a:t>: </a:t>
            </a:r>
            <a:r>
              <a:rPr lang="en-US" dirty="0" err="1"/>
              <a:t>มี</a:t>
            </a:r>
            <a:r>
              <a:rPr lang="en-US" dirty="0" err="1" smtClean="0"/>
              <a:t>ค่าWhisker</a:t>
            </a:r>
            <a:r>
              <a:rPr lang="en-US" dirty="0" smtClean="0"/>
              <a:t> </a:t>
            </a:r>
            <a:r>
              <a:rPr lang="en-US" dirty="0" err="1" smtClean="0"/>
              <a:t>ควร</a:t>
            </a:r>
            <a:r>
              <a:rPr lang="en-US" dirty="0" err="1"/>
              <a:t>จะขยายออกไปเพียง</a:t>
            </a:r>
            <a:r>
              <a:rPr lang="en-US" dirty="0"/>
              <a:t> 85.3 และ 106.0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26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สถิติเชิงพรรณนา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287" y="1751672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กราฟิกสรุป (Histogram)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6C03E61-EEE5-4C55-81A3-C4078240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83" y="2456686"/>
            <a:ext cx="5791200" cy="364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27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สถิติเชิงพรรณนา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ตัวเลขสถิติเชิงพรรณนา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สถิติ</a:t>
            </a:r>
            <a:r>
              <a:rPr lang="en-US" dirty="0" err="1"/>
              <a:t>เชิงพรรณนาที่</a:t>
            </a:r>
            <a:r>
              <a:rPr lang="en-US" dirty="0" err="1" smtClean="0"/>
              <a:t>พบ</a:t>
            </a:r>
            <a:r>
              <a:rPr lang="th-TH" dirty="0" smtClean="0"/>
              <a:t>ในเชิง</a:t>
            </a:r>
            <a:r>
              <a:rPr lang="en-US" dirty="0" err="1" smtClean="0"/>
              <a:t>ตัวเลข</a:t>
            </a:r>
            <a:r>
              <a:rPr lang="en-US" dirty="0" err="1"/>
              <a:t>มากที่สุดคือ</a:t>
            </a:r>
            <a:r>
              <a:rPr lang="en-US" dirty="0"/>
              <a:t> </a:t>
            </a:r>
            <a:r>
              <a:rPr lang="en-US" u="sng" dirty="0" err="1"/>
              <a:t>เฉลี่ย</a:t>
            </a:r>
            <a:r>
              <a:rPr lang="en-US" dirty="0"/>
              <a:t> </a:t>
            </a:r>
            <a:r>
              <a:rPr lang="th-TH" dirty="0" smtClean="0"/>
              <a:t>(</a:t>
            </a:r>
            <a:r>
              <a:rPr lang="en-US" dirty="0" smtClean="0"/>
              <a:t>average</a:t>
            </a:r>
            <a:r>
              <a:rPr lang="th-TH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หรือ</a:t>
            </a:r>
            <a:r>
              <a:rPr lang="en-US" dirty="0" smtClean="0"/>
              <a:t> </a:t>
            </a:r>
            <a:r>
              <a:rPr lang="en-US" u="sng" dirty="0" err="1" smtClean="0"/>
              <a:t>ค่าเฉลี่ย</a:t>
            </a:r>
            <a:r>
              <a:rPr lang="th-TH" u="sng" dirty="0" smtClean="0"/>
              <a:t>(</a:t>
            </a:r>
            <a:r>
              <a:rPr lang="en-US" dirty="0" smtClean="0"/>
              <a:t>mean) </a:t>
            </a:r>
            <a:r>
              <a:rPr lang="en-US" dirty="0"/>
              <a:t>อื่น ๆ : </a:t>
            </a:r>
            <a:r>
              <a:rPr lang="th-TH" dirty="0" smtClean="0"/>
              <a:t>ฐานนิยม(</a:t>
            </a:r>
            <a:r>
              <a:rPr lang="en-US" dirty="0" smtClean="0"/>
              <a:t>mode</a:t>
            </a:r>
            <a:r>
              <a:rPr lang="th-TH" dirty="0" smtClean="0"/>
              <a:t>) </a:t>
            </a:r>
            <a:r>
              <a:rPr lang="en-US" dirty="0" err="1" smtClean="0"/>
              <a:t>มัธยฐาน</a:t>
            </a:r>
            <a:r>
              <a:rPr lang="th-TH" dirty="0" smtClean="0"/>
              <a:t>(</a:t>
            </a:r>
            <a:r>
              <a:rPr lang="en-US" dirty="0" smtClean="0"/>
              <a:t>median</a:t>
            </a:r>
            <a:r>
              <a:rPr lang="th-TH" dirty="0" smtClean="0"/>
              <a:t>) </a:t>
            </a:r>
            <a:r>
              <a:rPr lang="en-US" dirty="0" err="1" smtClean="0"/>
              <a:t>แปรปรวน</a:t>
            </a:r>
            <a:r>
              <a:rPr lang="th-TH" dirty="0" smtClean="0"/>
              <a:t>(</a:t>
            </a:r>
            <a:r>
              <a:rPr lang="en-US" dirty="0" smtClean="0"/>
              <a:t>standard</a:t>
            </a:r>
            <a:r>
              <a:rPr lang="th-TH" dirty="0" smtClean="0"/>
              <a:t>)</a:t>
            </a:r>
            <a:r>
              <a:rPr lang="en-US" dirty="0" smtClean="0"/>
              <a:t> </a:t>
            </a:r>
            <a:r>
              <a:rPr lang="en-US" dirty="0" err="1"/>
              <a:t>ส่วนเบี่ยงเบน</a:t>
            </a:r>
            <a:r>
              <a:rPr lang="th-TH" dirty="0"/>
              <a:t> </a:t>
            </a:r>
            <a:r>
              <a:rPr lang="th-TH" dirty="0" smtClean="0"/>
              <a:t>(</a:t>
            </a:r>
            <a:r>
              <a:rPr lang="en-US" dirty="0" smtClean="0"/>
              <a:t>deviation</a:t>
            </a:r>
            <a:r>
              <a:rPr lang="th-TH" dirty="0" smtClean="0"/>
              <a:t>) ความแปรปรวน (</a:t>
            </a:r>
            <a:r>
              <a:rPr lang="en-US" dirty="0" smtClean="0"/>
              <a:t>variance</a:t>
            </a:r>
            <a:r>
              <a:rPr lang="th-TH" dirty="0" smtClean="0"/>
              <a:t>) </a:t>
            </a:r>
            <a:r>
              <a:rPr lang="en-US" dirty="0" smtClean="0"/>
              <a:t>ฯลฯ</a:t>
            </a:r>
            <a:r>
              <a:rPr lang="th-TH" dirty="0" smtClean="0"/>
              <a:t> </a:t>
            </a:r>
            <a:r>
              <a:rPr lang="en-US" dirty="0" smtClean="0"/>
              <a:t>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26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2973</Words>
  <Application>Microsoft Office PowerPoint</Application>
  <PresentationFormat>Widescreen</PresentationFormat>
  <Paragraphs>656</Paragraphs>
  <Slides>72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Arial</vt:lpstr>
      <vt:lpstr>Calibri</vt:lpstr>
      <vt:lpstr>Calibri Light</vt:lpstr>
      <vt:lpstr>Cordia New</vt:lpstr>
      <vt:lpstr>Times New Roman</vt:lpstr>
      <vt:lpstr>VNI-Times</vt:lpstr>
      <vt:lpstr>Office Theme</vt:lpstr>
      <vt:lpstr>Worksheet</vt:lpstr>
      <vt:lpstr>Equation</vt:lpstr>
      <vt:lpstr>Visio</vt:lpstr>
      <vt:lpstr>PowerPoint Presentation</vt:lpstr>
      <vt:lpstr>PowerPoint Presentation</vt:lpstr>
      <vt:lpstr>บทนำ</vt:lpstr>
      <vt:lpstr>สถิติเชิงพรรณนา</vt:lpstr>
      <vt:lpstr>สถิติเชิงพรรณนา</vt:lpstr>
      <vt:lpstr>สถิติเชิงพรรณนา</vt:lpstr>
      <vt:lpstr>สถิติเชิงพรรณนา</vt:lpstr>
      <vt:lpstr>สถิติเชิงพรรณนา</vt:lpstr>
      <vt:lpstr>สถิติเชิงพรรณนา</vt:lpstr>
      <vt:lpstr>การหาข้อสรุปทางสถิติ</vt:lpstr>
      <vt:lpstr>การหาข้อสรุปทางสถิติ</vt:lpstr>
      <vt:lpstr>การหาข้อสรุปทางสถิติ</vt:lpstr>
      <vt:lpstr>การวัดข้อมูล</vt:lpstr>
      <vt:lpstr>การวัดข้อมูล</vt:lpstr>
      <vt:lpstr>การวัดข้อมูล</vt:lpstr>
      <vt:lpstr>การวัดข้อมูล</vt:lpstr>
      <vt:lpstr>การวัดข้อมูล</vt:lpstr>
      <vt:lpstr>การวัดข้อมูล</vt:lpstr>
      <vt:lpstr>การวัดข้อมูล</vt:lpstr>
      <vt:lpstr>การวัดข้อมูล</vt:lpstr>
      <vt:lpstr>การวัดข้อมูล</vt:lpstr>
      <vt:lpstr>การวัดข้อมูล</vt:lpstr>
      <vt:lpstr>ข้อมูลแบบไม่ได้จัดกลุ่ม vs ข้อมูลจัดกลุ่ม</vt:lpstr>
      <vt:lpstr>ข้อมูลไม่ได้จัดกลุ่มกับข้อมูลจัดกลุ่ม</vt:lpstr>
      <vt:lpstr>ไม่ได้จัดกลุ่มกับข้อมูลจัดกลุ่ม</vt:lpstr>
      <vt:lpstr>ไม่ได้จัดกลุ่มกับข้อมูลจัดกลุ่ม</vt:lpstr>
      <vt:lpstr>ไม่ได้จัดกลุ่มกับข้อมูลจัดกลุ่ม</vt:lpstr>
      <vt:lpstr>ไม่ได้จัดกลุ่มกับข้อมูลจัดกลุ่ม</vt:lpstr>
      <vt:lpstr>ไม่ได้จัดกลุ่มกับข้อมูลจัดกลุ่ม</vt:lpstr>
      <vt:lpstr>ไม่ได้จัดกลุ่มกับข้อมูลจัดกลุ่ม</vt:lpstr>
      <vt:lpstr>มาตรวัดของแนวโน้มเข้าสู่ส่วนกลาง ข้อมูลไม่ได้จัดกลุ่ม</vt:lpstr>
      <vt:lpstr>มาตรวัดของแนวโน้มเข้าสู่ส่วนกลาง ข้อมูลไม่ได้จัดกลุ่ม</vt:lpstr>
      <vt:lpstr>มาตรวัดของแนวโน้มเข้าสู่ส่วนกลาง ข้อมูลไม่ได้จัดกลุ่ม</vt:lpstr>
      <vt:lpstr>มาตรวัดของแนวโน้มเข้าสู่ส่วนกลาง ข้อมูลไม่ได้จัดกลุ่ม</vt:lpstr>
      <vt:lpstr>มาตรวัดของแนวโน้มเข้าสู่ส่วนกลาง ข้อมูลไม่ได้จัดกลุ่ม</vt:lpstr>
      <vt:lpstr>มาตรวัดของแนวโน้มเข้าสู่ส่วนกลาง ข้อมูลไม่ได้จัดกลุ่ม</vt:lpstr>
      <vt:lpstr>มาตรวัดของแนวโน้มเข้าสู่ส่วนกลาง ข้อมูลไม่ได้จัดกลุ่ม</vt:lpstr>
      <vt:lpstr>มาตรวัดของแนวโน้มเข้าสู่ส่วนกลาง ข้อมูลไม่ได้จัดกลุ่ม</vt:lpstr>
      <vt:lpstr>มาตรวัดของแนวโน้มเข้าสู่ส่วนกลาง ข้อมูลไม่ได้จัดกลุ่ม</vt:lpstr>
      <vt:lpstr>มาตรวัดของแนวโน้มเข้าสู่ส่วนกลาง ข้อมูลไม่ได้จัดกลุ่ม</vt:lpstr>
      <vt:lpstr>มาตรวัดของแนวโน้มเข้าสู่ส่วนกลาง ข้อมูลไม่ได้จัดกลุ่ม</vt:lpstr>
      <vt:lpstr>มาตรวัดของแนวโน้มเข้าสู่ส่วนกลาง ข้อมูลไม่ได้จัดกลุ่ม</vt:lpstr>
      <vt:lpstr>มาตรวัดของแนวโน้มเข้าสู่ส่วนกลาง ข้อมูลไม่ได้จัดกลุ่ม</vt:lpstr>
      <vt:lpstr>มาตรวัดของแนวโน้มเข้าสู่ส่วนกลาง ข้อมูลจัดกลุ่ม</vt:lpstr>
      <vt:lpstr>มาตรวัดของแนวโน้มเข้าสู่ส่วนกลาง ข้อมูลจัดกลุ่ม</vt:lpstr>
      <vt:lpstr>มาตรวัดของแนวโน้มเข้าสู่ส่วนกลาง ข้อมูลจัดกลุ่ม</vt:lpstr>
      <vt:lpstr>มาตรวัดของแนวโน้มเข้าสู่ส่วนกลาง ข้อมูลจัดกลุ่ม</vt:lpstr>
      <vt:lpstr>มาตรวัดของแนวโน้มเข้าสู่ส่วนกลาง ข้อมูลจัดกลุ่ม</vt:lpstr>
      <vt:lpstr>มาตรวัดของความหลากหลาย ข้อมูลไม่ได้จัดกลุ่ม</vt:lpstr>
      <vt:lpstr>มาตรวัดของความแปรปรวน ข้อมูลไม่ได้จัดกลุ่ม</vt:lpstr>
      <vt:lpstr>มาตรวัดของความแปรปรวน ข้อมูลไม่ได้จัดกลุ่ม</vt:lpstr>
      <vt:lpstr>มาตรวัดของความแปรปรวน ข้อมูลไม่ได้จัดกลุ่ม</vt:lpstr>
      <vt:lpstr>มาตรวัดของความแปรปรวน ข้อมูลไม่ได้จัดกลุ่ม</vt:lpstr>
      <vt:lpstr>มาตรวัดของความแปรปรวน ข้อมูลไม่ได้จัดกลุ่ม</vt:lpstr>
      <vt:lpstr>มาตรวัดของความแปรปรวน ข้อมูลไม่ได้จัดกลุ่ม</vt:lpstr>
      <vt:lpstr>มาตรวัดของความแปรปรวน ข้อมูลไม่ได้จัดกลุ่ม</vt:lpstr>
      <vt:lpstr>มาตรวัดของความแปรปรวน ข้อมูลจัดกลุ่ม</vt:lpstr>
      <vt:lpstr>มาตรวัดของรูปร่าง </vt:lpstr>
      <vt:lpstr>มาตรวัดของรูปร่าง </vt:lpstr>
      <vt:lpstr>มาตรวัดของรูปร่าง </vt:lpstr>
      <vt:lpstr>มาตรวัดของรูปร่าง </vt:lpstr>
      <vt:lpstr>มาตรวัดของรูปร่าง </vt:lpstr>
      <vt:lpstr>สถิติกราฟทั่วไป </vt:lpstr>
      <vt:lpstr>สถิติกราฟทั่วไป </vt:lpstr>
      <vt:lpstr>สถิติกราฟทั่วไป </vt:lpstr>
      <vt:lpstr>สถิติกราฟทั่วไป </vt:lpstr>
      <vt:lpstr>สถิติกราฟทั่วไป </vt:lpstr>
      <vt:lpstr>สถิติกราฟทั่วไป </vt:lpstr>
      <vt:lpstr>สถิติกราฟทั่วไป </vt:lpstr>
      <vt:lpstr>การกำหนดค่าผิดปกติ </vt:lpstr>
      <vt:lpstr>การกำหนดค่าผิดปกติ </vt:lpstr>
      <vt:lpstr>การกำหนดค่าผิดปกติ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pemika muttamaa</cp:lastModifiedBy>
  <cp:revision>62</cp:revision>
  <dcterms:created xsi:type="dcterms:W3CDTF">2019-10-02T07:34:54Z</dcterms:created>
  <dcterms:modified xsi:type="dcterms:W3CDTF">2020-03-07T10:12:36Z</dcterms:modified>
</cp:coreProperties>
</file>