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80" r:id="rId3"/>
    <p:sldId id="261" r:id="rId4"/>
    <p:sldId id="282" r:id="rId5"/>
    <p:sldId id="260" r:id="rId6"/>
    <p:sldId id="283" r:id="rId7"/>
    <p:sldId id="284" r:id="rId8"/>
    <p:sldId id="285" r:id="rId9"/>
    <p:sldId id="286" r:id="rId10"/>
    <p:sldId id="287" r:id="rId11"/>
    <p:sldId id="289" r:id="rId12"/>
    <p:sldId id="290" r:id="rId13"/>
    <p:sldId id="291" r:id="rId14"/>
    <p:sldId id="292" r:id="rId15"/>
    <p:sldId id="293" r:id="rId16"/>
    <p:sldId id="294" r:id="rId17"/>
    <p:sldId id="295" r:id="rId18"/>
    <p:sldId id="296" r:id="rId19"/>
    <p:sldId id="297" r:id="rId20"/>
    <p:sldId id="298" r:id="rId21"/>
    <p:sldId id="300"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57" autoAdjust="0"/>
    <p:restoredTop sz="94660"/>
  </p:normalViewPr>
  <p:slideViewPr>
    <p:cSldViewPr snapToGrid="0">
      <p:cViewPr varScale="1">
        <p:scale>
          <a:sx n="55" d="100"/>
          <a:sy n="55" d="100"/>
        </p:scale>
        <p:origin x="67" y="5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C5CF1-1556-4746-9B26-9E9A2333702D}"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A463D-0DAA-4827-873F-9F270CB53794}" type="slidenum">
              <a:rPr lang="en-US" smtClean="0"/>
              <a:t>‹#›</a:t>
            </a:fld>
            <a:endParaRPr lang="en-US"/>
          </a:p>
        </p:txBody>
      </p:sp>
    </p:spTree>
    <p:extLst>
      <p:ext uri="{BB962C8B-B14F-4D97-AF65-F5344CB8AC3E}">
        <p14:creationId xmlns:p14="http://schemas.microsoft.com/office/powerpoint/2010/main" val="239776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Title 1">
            <a:extLst>
              <a:ext uri="{FF2B5EF4-FFF2-40B4-BE49-F238E27FC236}">
                <a16:creationId xmlns=""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Rectangle 2">
            <a:extLst>
              <a:ext uri="{FF2B5EF4-FFF2-40B4-BE49-F238E27FC236}">
                <a16:creationId xmlns=""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3" name="Group 22">
            <a:extLst>
              <a:ext uri="{FF2B5EF4-FFF2-40B4-BE49-F238E27FC236}">
                <a16:creationId xmlns=""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2860896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a:extLst>
              <a:ext uri="{FF2B5EF4-FFF2-40B4-BE49-F238E27FC236}">
                <a16:creationId xmlns=""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5/15/2020</a:t>
            </a:fld>
            <a:endParaRPr lang="en-US"/>
          </a:p>
        </p:txBody>
      </p:sp>
      <p:sp>
        <p:nvSpPr>
          <p:cNvPr id="5" name="Footer Placeholder 4">
            <a:extLst>
              <a:ext uri="{FF2B5EF4-FFF2-40B4-BE49-F238E27FC236}">
                <a16:creationId xmlns=""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wipo.int/ipadvantage/en/details.jsp?id=3246" TargetMode="Externa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1.bin"/><Relationship Id="rId4" Type="http://schemas.openxmlformats.org/officeDocument/2006/relationships/hyperlink" Target="Case/6.Industrial%20design%20case1.docx"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esa.int/About_Us/Law_at_ESA/Intellectual_Property_Rights/Protection_against_unfair_competi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sa.int/About_Us/Law_at_ESA/Intellectual_Property_Rights/Protection_against_unfair_competi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 xmlns:a16="http://schemas.microsoft.com/office/drawing/2014/main" id="{1E8C3049-6B68-4E38-977A-C7B28A94B82F}"/>
              </a:ext>
            </a:extLst>
          </p:cNvPr>
          <p:cNvSpPr>
            <a:spLocks noGrp="1"/>
          </p:cNvSpPr>
          <p:nvPr>
            <p:ph type="subTitle" idx="1"/>
          </p:nvPr>
        </p:nvSpPr>
        <p:spPr/>
        <p:txBody>
          <a:bodyPr/>
          <a:lstStyle/>
          <a:p>
            <a:r>
              <a:rPr lang="en-US" dirty="0"/>
              <a:t>Trade Secrets </a:t>
            </a:r>
            <a:r>
              <a:rPr lang="en-US" dirty="0" smtClean="0"/>
              <a:t>Law</a:t>
            </a:r>
            <a:endParaRPr lang="en-US" dirty="0"/>
          </a:p>
        </p:txBody>
      </p:sp>
      <p:sp>
        <p:nvSpPr>
          <p:cNvPr id="3" name="Title 2">
            <a:extLst>
              <a:ext uri="{FF2B5EF4-FFF2-40B4-BE49-F238E27FC236}">
                <a16:creationId xmlns="" xmlns:a16="http://schemas.microsoft.com/office/drawing/2014/main" id="{1F629E85-12F5-4709-A520-65BCDED659E3}"/>
              </a:ext>
            </a:extLst>
          </p:cNvPr>
          <p:cNvSpPr>
            <a:spLocks noGrp="1"/>
          </p:cNvSpPr>
          <p:nvPr>
            <p:ph type="ctrTitle"/>
          </p:nvPr>
        </p:nvSpPr>
        <p:spPr/>
        <p:txBody>
          <a:bodyPr/>
          <a:lstStyle/>
          <a:p>
            <a:r>
              <a:rPr lang="en-US" dirty="0" smtClean="0"/>
              <a:t>Module 3: Intellectual Property</a:t>
            </a:r>
            <a:endParaRPr lang="en-US" dirty="0"/>
          </a:p>
        </p:txBody>
      </p:sp>
    </p:spTree>
    <p:extLst>
      <p:ext uri="{BB962C8B-B14F-4D97-AF65-F5344CB8AC3E}">
        <p14:creationId xmlns:p14="http://schemas.microsoft.com/office/powerpoint/2010/main" val="145735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Misappropriation by Third Parties</a:t>
            </a:r>
            <a:endParaRPr lang="en-US" dirty="0"/>
          </a:p>
        </p:txBody>
      </p:sp>
      <p:sp>
        <p:nvSpPr>
          <p:cNvPr id="3" name="Content Placeholder 2"/>
          <p:cNvSpPr>
            <a:spLocks noGrp="1"/>
          </p:cNvSpPr>
          <p:nvPr>
            <p:ph idx="1"/>
          </p:nvPr>
        </p:nvSpPr>
        <p:spPr/>
        <p:txBody>
          <a:bodyPr>
            <a:normAutofit/>
          </a:bodyPr>
          <a:lstStyle/>
          <a:p>
            <a:r>
              <a:rPr lang="en-US" dirty="0"/>
              <a:t>A number of other parties may also have </a:t>
            </a:r>
            <a:r>
              <a:rPr lang="en-US" dirty="0" smtClean="0"/>
              <a:t>liability for </a:t>
            </a:r>
            <a:r>
              <a:rPr lang="en-US" dirty="0"/>
              <a:t>misappropriation of trade secrets if they </a:t>
            </a:r>
            <a:r>
              <a:rPr lang="en-US" dirty="0" smtClean="0"/>
              <a:t>knew or </a:t>
            </a:r>
            <a:r>
              <a:rPr lang="en-US" dirty="0"/>
              <a:t>should have known they were the recipients </a:t>
            </a:r>
            <a:r>
              <a:rPr lang="en-US" dirty="0" smtClean="0"/>
              <a:t>of protected </a:t>
            </a:r>
            <a:r>
              <a:rPr lang="en-US" dirty="0"/>
              <a:t>information</a:t>
            </a:r>
            <a:r>
              <a:rPr lang="en-US" dirty="0" smtClean="0"/>
              <a:t>. For example:</a:t>
            </a:r>
          </a:p>
          <a:p>
            <a:pPr lvl="1"/>
            <a:r>
              <a:rPr lang="en-US" dirty="0"/>
              <a:t>X</a:t>
            </a:r>
            <a:r>
              <a:rPr lang="en-US" dirty="0" smtClean="0"/>
              <a:t> is </a:t>
            </a:r>
            <a:r>
              <a:rPr lang="en-US" dirty="0" smtClean="0"/>
              <a:t>an employee </a:t>
            </a:r>
            <a:r>
              <a:rPr lang="en-US" dirty="0" smtClean="0"/>
              <a:t>of ABC company</a:t>
            </a:r>
          </a:p>
          <a:p>
            <a:pPr lvl="1"/>
            <a:r>
              <a:rPr lang="en-US" dirty="0"/>
              <a:t>In the course of </a:t>
            </a:r>
            <a:r>
              <a:rPr lang="en-US" dirty="0" smtClean="0"/>
              <a:t>his employment </a:t>
            </a:r>
            <a:r>
              <a:rPr lang="en-US" dirty="0"/>
              <a:t>with </a:t>
            </a:r>
            <a:r>
              <a:rPr lang="en-US" dirty="0" smtClean="0"/>
              <a:t>ABC Company</a:t>
            </a:r>
            <a:r>
              <a:rPr lang="en-US" dirty="0"/>
              <a:t>, </a:t>
            </a:r>
            <a:r>
              <a:rPr lang="en-US" dirty="0" smtClean="0"/>
              <a:t>X </a:t>
            </a:r>
            <a:r>
              <a:rPr lang="en-US" dirty="0"/>
              <a:t>learns </a:t>
            </a:r>
            <a:r>
              <a:rPr lang="en-US" dirty="0" smtClean="0"/>
              <a:t>valuable trade </a:t>
            </a:r>
            <a:r>
              <a:rPr lang="en-US" dirty="0"/>
              <a:t>secret </a:t>
            </a:r>
            <a:r>
              <a:rPr lang="en-US" dirty="0" smtClean="0"/>
              <a:t>information.</a:t>
            </a:r>
          </a:p>
          <a:p>
            <a:pPr lvl="1"/>
            <a:r>
              <a:rPr lang="en-US" dirty="0"/>
              <a:t>If </a:t>
            </a:r>
            <a:r>
              <a:rPr lang="en-US" dirty="0" smtClean="0"/>
              <a:t>X </a:t>
            </a:r>
            <a:r>
              <a:rPr lang="en-US" dirty="0"/>
              <a:t>leaves his </a:t>
            </a:r>
            <a:r>
              <a:rPr lang="en-US" dirty="0" smtClean="0"/>
              <a:t>employment with ABC </a:t>
            </a:r>
            <a:r>
              <a:rPr lang="en-US" dirty="0"/>
              <a:t>Company and begins </a:t>
            </a:r>
            <a:r>
              <a:rPr lang="en-US" dirty="0" smtClean="0"/>
              <a:t>working for XYZ Company.</a:t>
            </a:r>
          </a:p>
          <a:p>
            <a:pPr lvl="1"/>
            <a:r>
              <a:rPr lang="en-US" dirty="0"/>
              <a:t>if it knows or </a:t>
            </a:r>
            <a:r>
              <a:rPr lang="en-US" dirty="0" smtClean="0"/>
              <a:t>should know </a:t>
            </a:r>
            <a:r>
              <a:rPr lang="en-US" dirty="0"/>
              <a:t>that the information </a:t>
            </a:r>
            <a:r>
              <a:rPr lang="en-US" dirty="0" smtClean="0"/>
              <a:t>was </a:t>
            </a:r>
            <a:r>
              <a:rPr lang="en-US" dirty="0"/>
              <a:t>acquired by Lee </a:t>
            </a:r>
            <a:r>
              <a:rPr lang="en-US" dirty="0" smtClean="0"/>
              <a:t>under circumstances </a:t>
            </a:r>
            <a:r>
              <a:rPr lang="en-US" dirty="0"/>
              <a:t>giving rise to a duty to </a:t>
            </a:r>
            <a:r>
              <a:rPr lang="en-US" dirty="0" smtClean="0"/>
              <a:t>maintain its </a:t>
            </a:r>
            <a:r>
              <a:rPr lang="en-US" dirty="0"/>
              <a:t>secrecy or limit its use. </a:t>
            </a:r>
            <a:endParaRPr lang="en-US" dirty="0" smtClean="0"/>
          </a:p>
          <a:p>
            <a:pPr lvl="1"/>
            <a:r>
              <a:rPr lang="en-US" dirty="0" smtClean="0"/>
              <a:t>In </a:t>
            </a:r>
            <a:r>
              <a:rPr lang="en-US" dirty="0"/>
              <a:t>such cases, XYZ </a:t>
            </a:r>
            <a:r>
              <a:rPr lang="en-US" dirty="0" smtClean="0"/>
              <a:t>Company would </a:t>
            </a:r>
            <a:r>
              <a:rPr lang="en-US" dirty="0"/>
              <a:t>generally prefer to sue New Company</a:t>
            </a:r>
            <a:endParaRPr lang="en-US" dirty="0" smtClean="0"/>
          </a:p>
          <a:p>
            <a:pPr marL="0" indent="0">
              <a:buNone/>
            </a:pPr>
            <a:endParaRPr lang="en-US" dirty="0" smtClean="0"/>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2046574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Employer-Employee Relationships</a:t>
            </a:r>
            <a:br>
              <a:rPr lang="en-US" dirty="0" smtClean="0"/>
            </a:br>
            <a:r>
              <a:rPr lang="en-US" dirty="0" smtClean="0"/>
              <a:t>(The Absence of </a:t>
            </a:r>
            <a:r>
              <a:rPr lang="en-US" dirty="0"/>
              <a:t>W</a:t>
            </a:r>
            <a:r>
              <a:rPr lang="en-US" dirty="0" smtClean="0"/>
              <a:t>ritten </a:t>
            </a:r>
            <a:r>
              <a:rPr lang="en-US" dirty="0"/>
              <a:t>A</a:t>
            </a:r>
            <a:r>
              <a:rPr lang="en-US" dirty="0" smtClean="0"/>
              <a:t>greement)</a:t>
            </a:r>
            <a:endParaRPr lang="en-US" dirty="0"/>
          </a:p>
        </p:txBody>
      </p:sp>
      <p:sp>
        <p:nvSpPr>
          <p:cNvPr id="3" name="Content Placeholder 2"/>
          <p:cNvSpPr>
            <a:spLocks noGrp="1"/>
          </p:cNvSpPr>
          <p:nvPr>
            <p:ph idx="1"/>
          </p:nvPr>
        </p:nvSpPr>
        <p:spPr/>
        <p:txBody>
          <a:bodyPr>
            <a:normAutofit fontScale="92500"/>
          </a:bodyPr>
          <a:lstStyle/>
          <a:p>
            <a:r>
              <a:rPr lang="en-US" dirty="0"/>
              <a:t>employees </a:t>
            </a:r>
            <a:r>
              <a:rPr lang="en-US" dirty="0" smtClean="0"/>
              <a:t>who may </a:t>
            </a:r>
            <a:r>
              <a:rPr lang="en-US" dirty="0"/>
              <a:t>not be subject to written </a:t>
            </a:r>
            <a:r>
              <a:rPr lang="en-US" dirty="0" smtClean="0"/>
              <a:t>nondisclosure agreements have </a:t>
            </a:r>
            <a:r>
              <a:rPr lang="en-US" dirty="0"/>
              <a:t>an implied duty not to use an </a:t>
            </a:r>
            <a:r>
              <a:rPr lang="en-US" dirty="0" smtClean="0"/>
              <a:t>employer’s trade secrets.</a:t>
            </a:r>
          </a:p>
          <a:p>
            <a:r>
              <a:rPr lang="en-US" dirty="0"/>
              <a:t>the higher the level of expertise possessed by </a:t>
            </a:r>
            <a:r>
              <a:rPr lang="en-US" dirty="0" smtClean="0"/>
              <a:t>the employee</a:t>
            </a:r>
            <a:r>
              <a:rPr lang="en-US" dirty="0"/>
              <a:t>, the more likely it is that a confidential </a:t>
            </a:r>
            <a:r>
              <a:rPr lang="en-US" dirty="0" smtClean="0"/>
              <a:t>relationship exists </a:t>
            </a:r>
            <a:r>
              <a:rPr lang="en-US" dirty="0"/>
              <a:t>between the employer and </a:t>
            </a:r>
            <a:r>
              <a:rPr lang="en-US" dirty="0" smtClean="0"/>
              <a:t>employee.</a:t>
            </a:r>
          </a:p>
          <a:p>
            <a:r>
              <a:rPr lang="en-US" dirty="0"/>
              <a:t>Information or an invention discovered by the </a:t>
            </a:r>
            <a:r>
              <a:rPr lang="en-US" dirty="0" smtClean="0"/>
              <a:t>employee on </a:t>
            </a:r>
            <a:r>
              <a:rPr lang="en-US" dirty="0"/>
              <a:t>his or her “own time” </a:t>
            </a:r>
            <a:r>
              <a:rPr lang="en-US" dirty="0" smtClean="0"/>
              <a:t>or </a:t>
            </a:r>
            <a:r>
              <a:rPr lang="en-US" dirty="0"/>
              <a:t>before or after the </a:t>
            </a:r>
            <a:r>
              <a:rPr lang="en-US" dirty="0" smtClean="0"/>
              <a:t>employment relationship </a:t>
            </a:r>
            <a:r>
              <a:rPr lang="en-US" dirty="0"/>
              <a:t>is owned by the employee</a:t>
            </a:r>
            <a:r>
              <a:rPr lang="en-US" dirty="0" smtClean="0"/>
              <a:t>.</a:t>
            </a:r>
          </a:p>
          <a:p>
            <a:r>
              <a:rPr lang="en-US" dirty="0"/>
              <a:t>If </a:t>
            </a:r>
            <a:r>
              <a:rPr lang="en-US" dirty="0" smtClean="0"/>
              <a:t>an employee </a:t>
            </a:r>
            <a:r>
              <a:rPr lang="en-US" dirty="0"/>
              <a:t>is specifically hired to develop certain </a:t>
            </a:r>
            <a:r>
              <a:rPr lang="en-US" dirty="0" smtClean="0"/>
              <a:t>information or </a:t>
            </a:r>
            <a:r>
              <a:rPr lang="en-US" dirty="0"/>
              <a:t>to invent, the employer will own </a:t>
            </a:r>
            <a:r>
              <a:rPr lang="en-US" dirty="0" smtClean="0"/>
              <a:t>the resulting </a:t>
            </a:r>
            <a:r>
              <a:rPr lang="en-US" dirty="0"/>
              <a:t>information or invention.</a:t>
            </a:r>
            <a:endParaRPr lang="en-US" dirty="0" smtClean="0"/>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288712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Employer-Employee </a:t>
            </a:r>
            <a:r>
              <a:rPr lang="en-US" dirty="0" smtClean="0"/>
              <a:t>Relationships</a:t>
            </a:r>
            <a:br>
              <a:rPr lang="en-US" dirty="0" smtClean="0"/>
            </a:br>
            <a:r>
              <a:rPr lang="en-US" dirty="0" smtClean="0"/>
              <a:t>(Written </a:t>
            </a:r>
            <a:r>
              <a:rPr lang="en-US" dirty="0"/>
              <a:t>A</a:t>
            </a:r>
            <a:r>
              <a:rPr lang="en-US" dirty="0" smtClean="0"/>
              <a:t>greement)</a:t>
            </a:r>
            <a:endParaRPr lang="en-US" dirty="0"/>
          </a:p>
        </p:txBody>
      </p:sp>
      <p:sp>
        <p:nvSpPr>
          <p:cNvPr id="3" name="Content Placeholder 2"/>
          <p:cNvSpPr>
            <a:spLocks noGrp="1"/>
          </p:cNvSpPr>
          <p:nvPr>
            <p:ph idx="1"/>
          </p:nvPr>
        </p:nvSpPr>
        <p:spPr/>
        <p:txBody>
          <a:bodyPr>
            <a:normAutofit/>
          </a:bodyPr>
          <a:lstStyle/>
          <a:p>
            <a:r>
              <a:rPr lang="en-US" dirty="0"/>
              <a:t>Employers are generally free to require </a:t>
            </a:r>
            <a:r>
              <a:rPr lang="en-US" dirty="0" smtClean="0"/>
              <a:t>employees, independent contractors</a:t>
            </a:r>
            <a:r>
              <a:rPr lang="en-US" dirty="0"/>
              <a:t>, and consultants to </a:t>
            </a:r>
            <a:r>
              <a:rPr lang="en-US" dirty="0" smtClean="0"/>
              <a:t>sign express </a:t>
            </a:r>
            <a:r>
              <a:rPr lang="en-US" dirty="0"/>
              <a:t>agreements relating to the confidentiality </a:t>
            </a:r>
            <a:r>
              <a:rPr lang="en-US" dirty="0" smtClean="0"/>
              <a:t>of information.</a:t>
            </a:r>
          </a:p>
          <a:p>
            <a:r>
              <a:rPr lang="en-US" dirty="0"/>
              <a:t>These agreements are usually </a:t>
            </a:r>
            <a:r>
              <a:rPr lang="en-US" dirty="0" smtClean="0"/>
              <a:t>enforced by </a:t>
            </a:r>
            <a:r>
              <a:rPr lang="en-US" dirty="0"/>
              <a:t>courts as long as they are reasonable. </a:t>
            </a:r>
            <a:endParaRPr lang="en-US" dirty="0" smtClean="0"/>
          </a:p>
          <a:p>
            <a:r>
              <a:rPr lang="en-US" dirty="0" smtClean="0"/>
              <a:t>The agreements usually </a:t>
            </a:r>
            <a:r>
              <a:rPr lang="en-US" dirty="0"/>
              <a:t>include four specific topics</a:t>
            </a:r>
            <a:r>
              <a:rPr lang="en-US" dirty="0" smtClean="0"/>
              <a:t>:</a:t>
            </a:r>
          </a:p>
          <a:p>
            <a:pPr marL="914400" lvl="1" indent="-457200">
              <a:buFont typeface="+mj-lt"/>
              <a:buAutoNum type="arabicPeriod"/>
            </a:pPr>
            <a:r>
              <a:rPr lang="en-US" dirty="0" smtClean="0"/>
              <a:t>ownership of inventions</a:t>
            </a:r>
          </a:p>
          <a:p>
            <a:pPr marL="914400" lvl="1" indent="-457200">
              <a:buFont typeface="+mj-lt"/>
              <a:buAutoNum type="arabicPeriod"/>
            </a:pPr>
            <a:r>
              <a:rPr lang="en-US" dirty="0" smtClean="0"/>
              <a:t>nondisclosure provisions</a:t>
            </a:r>
            <a:endParaRPr lang="en-US" dirty="0"/>
          </a:p>
          <a:p>
            <a:pPr marL="914400" lvl="1" indent="-457200">
              <a:buFont typeface="+mj-lt"/>
              <a:buAutoNum type="arabicPeriod"/>
            </a:pPr>
            <a:r>
              <a:rPr lang="en-US" dirty="0" err="1" smtClean="0"/>
              <a:t>nonsolicitation</a:t>
            </a:r>
            <a:r>
              <a:rPr lang="en-US" dirty="0" smtClean="0"/>
              <a:t> provisions</a:t>
            </a:r>
          </a:p>
          <a:p>
            <a:pPr marL="914400" lvl="1" indent="-457200">
              <a:buFont typeface="+mj-lt"/>
              <a:buAutoNum type="arabicPeriod"/>
            </a:pPr>
            <a:r>
              <a:rPr lang="en-US" dirty="0" smtClean="0"/>
              <a:t>noncompetition provisions</a:t>
            </a:r>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3508282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Protection for Submissions</a:t>
            </a:r>
            <a:r>
              <a:rPr lang="en-US" dirty="0"/>
              <a:t/>
            </a:r>
            <a:br>
              <a:rPr lang="en-US" dirty="0"/>
            </a:br>
            <a:r>
              <a:rPr lang="en-US" dirty="0" smtClean="0"/>
              <a:t>(Submissions </a:t>
            </a:r>
            <a:r>
              <a:rPr lang="en-US" dirty="0"/>
              <a:t>to Private </a:t>
            </a:r>
            <a:r>
              <a:rPr lang="en-US" dirty="0" smtClean="0"/>
              <a:t>Parties)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I</a:t>
            </a:r>
            <a:r>
              <a:rPr lang="en-US" dirty="0" smtClean="0"/>
              <a:t>ndividuals </a:t>
            </a:r>
            <a:r>
              <a:rPr lang="en-US" dirty="0"/>
              <a:t>wish to submit an idea for an invention, process, game, or entertainment show to a company or business in the hope that the company will market and develop the idea and the individual will be compensated for the idea</a:t>
            </a:r>
            <a:r>
              <a:rPr lang="en-US" dirty="0" smtClean="0"/>
              <a:t>.</a:t>
            </a:r>
          </a:p>
          <a:p>
            <a:r>
              <a:rPr lang="en-US" dirty="0"/>
              <a:t>For example, assume that </a:t>
            </a:r>
            <a:r>
              <a:rPr lang="en-US" dirty="0" smtClean="0"/>
              <a:t>X </a:t>
            </a:r>
            <a:r>
              <a:rPr lang="en-US" dirty="0"/>
              <a:t>has developed an idea for a new board game that he believes has great potential. Because </a:t>
            </a:r>
            <a:r>
              <a:rPr lang="en-US" dirty="0" smtClean="0"/>
              <a:t>X </a:t>
            </a:r>
            <a:r>
              <a:rPr lang="en-US" dirty="0"/>
              <a:t>cannot mass-produce and </a:t>
            </a:r>
            <a:r>
              <a:rPr lang="en-US" dirty="0" smtClean="0"/>
              <a:t>mass market </a:t>
            </a:r>
            <a:r>
              <a:rPr lang="en-US" dirty="0"/>
              <a:t>the game, he decides to write a letter and submit the idea to </a:t>
            </a:r>
            <a:r>
              <a:rPr lang="en-US" dirty="0" smtClean="0"/>
              <a:t>Y, </a:t>
            </a:r>
            <a:r>
              <a:rPr lang="en-US" dirty="0"/>
              <a:t>a well-known company in the game and entertainment field. Because ideas are not protected under copyright law, </a:t>
            </a:r>
            <a:r>
              <a:rPr lang="en-US" dirty="0" smtClean="0"/>
              <a:t>X </a:t>
            </a:r>
            <a:r>
              <a:rPr lang="en-US" dirty="0"/>
              <a:t>faces a dilemma: to pique </a:t>
            </a:r>
            <a:r>
              <a:rPr lang="en-US" dirty="0" smtClean="0"/>
              <a:t>Y’s </a:t>
            </a:r>
            <a:r>
              <a:rPr lang="en-US" dirty="0"/>
              <a:t>interest, he must describe the game in sufficient detail that it can fully evaluate the game; yet, by describing the game, he runs the risk that </a:t>
            </a:r>
            <a:r>
              <a:rPr lang="en-US" dirty="0" smtClean="0"/>
              <a:t>Y </a:t>
            </a:r>
            <a:r>
              <a:rPr lang="en-US" dirty="0"/>
              <a:t>will appropriate the idea and develop it on its own, cutting him out of the picture</a:t>
            </a:r>
            <a:r>
              <a:rPr lang="en-US" dirty="0" smtClean="0"/>
              <a:t>.</a:t>
            </a:r>
          </a:p>
          <a:p>
            <a:r>
              <a:rPr lang="en-US" dirty="0" smtClean="0"/>
              <a:t>A </a:t>
            </a:r>
            <a:r>
              <a:rPr lang="en-US" dirty="0"/>
              <a:t>submitter to be assured protection for an idea is by written agreement.</a:t>
            </a:r>
            <a:endParaRPr lang="en-US" dirty="0" smtClean="0"/>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3150113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Protection for </a:t>
            </a:r>
            <a:r>
              <a:rPr lang="en-US" dirty="0" smtClean="0"/>
              <a:t>Submissions</a:t>
            </a:r>
            <a:br>
              <a:rPr lang="en-US" dirty="0" smtClean="0"/>
            </a:br>
            <a:r>
              <a:rPr lang="en-US" dirty="0" smtClean="0"/>
              <a:t>(Submissions </a:t>
            </a:r>
            <a:r>
              <a:rPr lang="en-US" dirty="0"/>
              <a:t>to Government Agencies)</a:t>
            </a:r>
          </a:p>
        </p:txBody>
      </p:sp>
      <p:sp>
        <p:nvSpPr>
          <p:cNvPr id="3" name="Content Placeholder 2"/>
          <p:cNvSpPr>
            <a:spLocks noGrp="1"/>
          </p:cNvSpPr>
          <p:nvPr>
            <p:ph idx="1"/>
          </p:nvPr>
        </p:nvSpPr>
        <p:spPr/>
        <p:txBody>
          <a:bodyPr>
            <a:normAutofit fontScale="92500" lnSpcReduction="10000"/>
          </a:bodyPr>
          <a:lstStyle/>
          <a:p>
            <a:r>
              <a:rPr lang="en-US" dirty="0"/>
              <a:t>Private companies that present bids to government agencies are often required to disclose confidential or trade secret information to the agency. </a:t>
            </a:r>
            <a:endParaRPr lang="en-US" dirty="0" smtClean="0"/>
          </a:p>
          <a:p>
            <a:r>
              <a:rPr lang="en-US" dirty="0" smtClean="0"/>
              <a:t>Under </a:t>
            </a:r>
            <a:r>
              <a:rPr lang="en-US" dirty="0"/>
              <a:t>freedom of information acts, the proposal might later be released to any member of the public requesting the </a:t>
            </a:r>
            <a:r>
              <a:rPr lang="en-US" dirty="0" smtClean="0"/>
              <a:t>document, </a:t>
            </a:r>
            <a:r>
              <a:rPr lang="en-US" dirty="0"/>
              <a:t>thus resulting in loss of confidential information to possible </a:t>
            </a:r>
            <a:r>
              <a:rPr lang="en-US" dirty="0" smtClean="0"/>
              <a:t>competitors.</a:t>
            </a:r>
          </a:p>
          <a:p>
            <a:r>
              <a:rPr lang="en-US" dirty="0"/>
              <a:t>To protect companies, many </a:t>
            </a:r>
            <a:r>
              <a:rPr lang="en-US" dirty="0" smtClean="0"/>
              <a:t>freedoms </a:t>
            </a:r>
            <a:r>
              <a:rPr lang="en-US" dirty="0"/>
              <a:t>of information acts contain exceptions so that parties can </a:t>
            </a:r>
            <a:r>
              <a:rPr lang="en-US" dirty="0" smtClean="0"/>
              <a:t>designate certain </a:t>
            </a:r>
            <a:r>
              <a:rPr lang="en-US" dirty="0"/>
              <a:t>information as a trade secret and thus prevent its release.</a:t>
            </a:r>
          </a:p>
          <a:p>
            <a:r>
              <a:rPr lang="en-US" dirty="0"/>
              <a:t>If a government agency discloses trade secret information, the owner may have a cause of action for an unconstitutional taking of private property and may be awarded </a:t>
            </a:r>
            <a:r>
              <a:rPr lang="en-US" dirty="0" smtClean="0"/>
              <a:t>compensation.</a:t>
            </a:r>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2657761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Defenses to Trade Secret Misappropriation</a:t>
            </a:r>
            <a:endParaRPr lang="en-US" dirty="0"/>
          </a:p>
        </p:txBody>
      </p:sp>
      <p:sp>
        <p:nvSpPr>
          <p:cNvPr id="3" name="Content Placeholder 2"/>
          <p:cNvSpPr>
            <a:spLocks noGrp="1"/>
          </p:cNvSpPr>
          <p:nvPr>
            <p:ph idx="1"/>
          </p:nvPr>
        </p:nvSpPr>
        <p:spPr/>
        <p:txBody>
          <a:bodyPr>
            <a:normAutofit/>
          </a:bodyPr>
          <a:lstStyle/>
          <a:p>
            <a:r>
              <a:rPr lang="en-US" dirty="0"/>
              <a:t>A variety of defenses may be raised by a party </a:t>
            </a:r>
            <a:r>
              <a:rPr lang="en-US" dirty="0" smtClean="0"/>
              <a:t>accused of </a:t>
            </a:r>
            <a:r>
              <a:rPr lang="en-US" dirty="0"/>
              <a:t>misappropriating another’s trade secrets</a:t>
            </a:r>
            <a:r>
              <a:rPr lang="en-US" dirty="0" smtClean="0"/>
              <a:t>. The </a:t>
            </a:r>
            <a:r>
              <a:rPr lang="en-US" dirty="0"/>
              <a:t>most commonly asserted defenses are as follows</a:t>
            </a:r>
            <a:r>
              <a:rPr lang="en-US" dirty="0" smtClean="0"/>
              <a:t>:</a:t>
            </a:r>
          </a:p>
          <a:p>
            <a:pPr lvl="1"/>
            <a:r>
              <a:rPr lang="en-US" i="1" dirty="0"/>
              <a:t>Lack of </a:t>
            </a:r>
            <a:r>
              <a:rPr lang="en-US" i="1" dirty="0" smtClean="0"/>
              <a:t>secrecy: </a:t>
            </a:r>
            <a:r>
              <a:rPr lang="en-US" sz="2000" dirty="0"/>
              <a:t>O</a:t>
            </a:r>
            <a:r>
              <a:rPr lang="en-US" sz="2000" dirty="0" smtClean="0"/>
              <a:t>wner </a:t>
            </a:r>
            <a:r>
              <a:rPr lang="en-US" sz="2000" dirty="0"/>
              <a:t>of the trade secret failed to take </a:t>
            </a:r>
            <a:r>
              <a:rPr lang="en-US" sz="2000" dirty="0" smtClean="0"/>
              <a:t>appropriate to </a:t>
            </a:r>
            <a:r>
              <a:rPr lang="en-US" sz="2000" dirty="0"/>
              <a:t>protect the </a:t>
            </a:r>
            <a:r>
              <a:rPr lang="en-US" sz="2000" dirty="0" smtClean="0"/>
              <a:t>trade secret </a:t>
            </a:r>
            <a:r>
              <a:rPr lang="en-US" sz="2000" dirty="0"/>
              <a:t>and the information has thus entered </a:t>
            </a:r>
            <a:r>
              <a:rPr lang="en-US" sz="2000" dirty="0" smtClean="0"/>
              <a:t>the public </a:t>
            </a:r>
            <a:r>
              <a:rPr lang="en-US" sz="2000" dirty="0"/>
              <a:t>domain</a:t>
            </a:r>
            <a:endParaRPr lang="en-US" sz="2000" dirty="0" smtClean="0"/>
          </a:p>
          <a:p>
            <a:pPr lvl="1"/>
            <a:r>
              <a:rPr lang="en-US" i="1" dirty="0"/>
              <a:t>Independent </a:t>
            </a:r>
            <a:r>
              <a:rPr lang="en-US" i="1" dirty="0" smtClean="0"/>
              <a:t>creation: </a:t>
            </a:r>
            <a:r>
              <a:rPr lang="en-US" sz="2000" dirty="0" smtClean="0"/>
              <a:t>Independent </a:t>
            </a:r>
            <a:r>
              <a:rPr lang="en-US" sz="2000" dirty="0"/>
              <a:t>creation of </a:t>
            </a:r>
            <a:r>
              <a:rPr lang="en-US" sz="2000" dirty="0" smtClean="0"/>
              <a:t>information that </a:t>
            </a:r>
            <a:r>
              <a:rPr lang="en-US" sz="2000" dirty="0"/>
              <a:t>is a </a:t>
            </a:r>
            <a:r>
              <a:rPr lang="en-US" sz="2000" dirty="0" smtClean="0"/>
              <a:t>trade secret </a:t>
            </a:r>
            <a:r>
              <a:rPr lang="en-US" sz="2000" dirty="0"/>
              <a:t>of another </a:t>
            </a:r>
            <a:r>
              <a:rPr lang="en-US" sz="2000" dirty="0" smtClean="0"/>
              <a:t>is permissible.</a:t>
            </a:r>
            <a:endParaRPr lang="en-US" sz="2000" dirty="0"/>
          </a:p>
          <a:p>
            <a:pPr lvl="1"/>
            <a:r>
              <a:rPr lang="en-US" i="1" dirty="0" smtClean="0"/>
              <a:t>Privilege:</a:t>
            </a:r>
            <a:r>
              <a:rPr lang="en-US" dirty="0" smtClean="0"/>
              <a:t> </a:t>
            </a:r>
            <a:r>
              <a:rPr lang="en-US" sz="2000" dirty="0"/>
              <a:t>A party may be compelled to disclose a trade secret in the course of some </a:t>
            </a:r>
            <a:r>
              <a:rPr lang="en-US" sz="2000" dirty="0" smtClean="0"/>
              <a:t>judicial. </a:t>
            </a:r>
            <a:r>
              <a:rPr lang="en-US" sz="2000" dirty="0"/>
              <a:t>Such disclosure is </a:t>
            </a:r>
            <a:r>
              <a:rPr lang="en-US" sz="2000" dirty="0" smtClean="0"/>
              <a:t>privileged and </a:t>
            </a:r>
            <a:r>
              <a:rPr lang="en-US" sz="2000" dirty="0"/>
              <a:t>is </a:t>
            </a:r>
            <a:r>
              <a:rPr lang="en-US" sz="2000" dirty="0" err="1"/>
              <a:t>nonactionable</a:t>
            </a:r>
            <a:r>
              <a:rPr lang="en-US" sz="2000" dirty="0"/>
              <a:t>.</a:t>
            </a:r>
            <a:endParaRPr lang="en-US" sz="2000" dirty="0" smtClean="0"/>
          </a:p>
          <a:p>
            <a:pPr lvl="1"/>
            <a:r>
              <a:rPr lang="en-US" dirty="0"/>
              <a:t>Unclean hands or </a:t>
            </a:r>
            <a:r>
              <a:rPr lang="en-US" dirty="0" smtClean="0"/>
              <a:t>laches</a:t>
            </a:r>
            <a:r>
              <a:rPr lang="en-US" dirty="0"/>
              <a:t>: </a:t>
            </a:r>
            <a:r>
              <a:rPr lang="en-US" sz="2000" dirty="0" smtClean="0"/>
              <a:t>The </a:t>
            </a:r>
            <a:r>
              <a:rPr lang="en-US" sz="2000" dirty="0"/>
              <a:t>trade secret owner has so delayed in bringing the action that the defendant has been prejudiced by such delay and thus the action should be barred.</a:t>
            </a:r>
            <a:endParaRPr lang="en-US" sz="2000" dirty="0" smtClean="0"/>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2866692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Remedies for Misappropriation</a:t>
            </a:r>
            <a:endParaRPr lang="en-US" dirty="0"/>
          </a:p>
        </p:txBody>
      </p:sp>
      <p:sp>
        <p:nvSpPr>
          <p:cNvPr id="3" name="Content Placeholder 2"/>
          <p:cNvSpPr>
            <a:spLocks noGrp="1"/>
          </p:cNvSpPr>
          <p:nvPr>
            <p:ph idx="1"/>
          </p:nvPr>
        </p:nvSpPr>
        <p:spPr/>
        <p:txBody>
          <a:bodyPr>
            <a:normAutofit/>
          </a:bodyPr>
          <a:lstStyle/>
          <a:p>
            <a:r>
              <a:rPr lang="en-US" dirty="0"/>
              <a:t>A trade secret owner may request a variety of remedies from a court. Among them are the following:</a:t>
            </a:r>
          </a:p>
          <a:p>
            <a:pPr lvl="1"/>
            <a:r>
              <a:rPr lang="en-US" b="1" i="1" dirty="0"/>
              <a:t>Injunctive relief </a:t>
            </a:r>
            <a:r>
              <a:rPr lang="en-US" sz="2000" dirty="0"/>
              <a:t>In many cases, a trade secret owner is more interested in ensuring the defendant cease use of the trade secret (or is precluded from commencing use) than in recovering damages.</a:t>
            </a:r>
          </a:p>
          <a:p>
            <a:pPr lvl="1"/>
            <a:r>
              <a:rPr lang="en-US" b="1" i="1" dirty="0"/>
              <a:t>Money damages </a:t>
            </a:r>
            <a:r>
              <a:rPr lang="en-US" sz="2000" dirty="0"/>
              <a:t>The plaintiff may recover its lost profits as well as the profits made by the defendant.</a:t>
            </a:r>
          </a:p>
          <a:p>
            <a:pPr lvl="1"/>
            <a:r>
              <a:rPr lang="en-US" b="1" i="1" dirty="0"/>
              <a:t>Attorneys’ fees and costs</a:t>
            </a:r>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2270256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Trade Secret Protection Programs</a:t>
            </a:r>
            <a:endParaRPr lang="en-US" dirty="0"/>
          </a:p>
        </p:txBody>
      </p:sp>
      <p:sp>
        <p:nvSpPr>
          <p:cNvPr id="3" name="Content Placeholder 2"/>
          <p:cNvSpPr>
            <a:spLocks noGrp="1"/>
          </p:cNvSpPr>
          <p:nvPr>
            <p:ph idx="1"/>
          </p:nvPr>
        </p:nvSpPr>
        <p:spPr/>
        <p:txBody>
          <a:bodyPr>
            <a:normAutofit/>
          </a:bodyPr>
          <a:lstStyle/>
          <a:p>
            <a:r>
              <a:rPr lang="en-US" dirty="0"/>
              <a:t>Because trade secret protection can last indefinitely, businesses should devote proper attention to the methods used to ensure confidentiality of information</a:t>
            </a:r>
            <a:r>
              <a:rPr lang="en-US" dirty="0" smtClean="0"/>
              <a:t>.</a:t>
            </a:r>
          </a:p>
          <a:p>
            <a:r>
              <a:rPr lang="en-US" dirty="0"/>
              <a:t>Developing </a:t>
            </a:r>
            <a:r>
              <a:rPr lang="en-US" dirty="0" smtClean="0"/>
              <a:t>programs is </a:t>
            </a:r>
            <a:r>
              <a:rPr lang="en-US" dirty="0"/>
              <a:t>an easy way to demonstrate to a court that an owner </a:t>
            </a:r>
            <a:r>
              <a:rPr lang="en-US" dirty="0" smtClean="0"/>
              <a:t>takes </a:t>
            </a:r>
            <a:r>
              <a:rPr lang="en-US" dirty="0"/>
              <a:t>appropriate measures to maintain its secrecy. Such programs consist </a:t>
            </a:r>
            <a:r>
              <a:rPr lang="en-US" dirty="0" smtClean="0"/>
              <a:t>of:</a:t>
            </a:r>
          </a:p>
          <a:p>
            <a:pPr lvl="1"/>
            <a:r>
              <a:rPr lang="en-US" dirty="0"/>
              <a:t>Physical </a:t>
            </a:r>
            <a:r>
              <a:rPr lang="en-US" dirty="0" smtClean="0"/>
              <a:t>Protection</a:t>
            </a:r>
          </a:p>
          <a:p>
            <a:pPr lvl="1"/>
            <a:r>
              <a:rPr lang="en-US" dirty="0"/>
              <a:t>Contractual </a:t>
            </a:r>
            <a:r>
              <a:rPr lang="en-US" dirty="0" smtClean="0"/>
              <a:t>Protection</a:t>
            </a:r>
          </a:p>
          <a:p>
            <a:pPr lvl="1"/>
            <a:r>
              <a:rPr lang="en-US" dirty="0"/>
              <a:t>Intellectual Property </a:t>
            </a:r>
            <a:r>
              <a:rPr lang="en-US" dirty="0" smtClean="0"/>
              <a:t>Protection</a:t>
            </a:r>
            <a:endParaRPr lang="en-US" dirty="0" smtClean="0"/>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2314806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 Secret Protection Programs</a:t>
            </a:r>
          </a:p>
        </p:txBody>
      </p:sp>
      <p:sp>
        <p:nvSpPr>
          <p:cNvPr id="3" name="Content Placeholder 2"/>
          <p:cNvSpPr>
            <a:spLocks noGrp="1"/>
          </p:cNvSpPr>
          <p:nvPr>
            <p:ph idx="1"/>
          </p:nvPr>
        </p:nvSpPr>
        <p:spPr/>
        <p:txBody>
          <a:bodyPr>
            <a:normAutofit lnSpcReduction="10000"/>
          </a:bodyPr>
          <a:lstStyle/>
          <a:p>
            <a:pPr marL="228600" lvl="1">
              <a:spcBef>
                <a:spcPts val="1000"/>
              </a:spcBef>
            </a:pPr>
            <a:r>
              <a:rPr lang="en-US" sz="2800" b="1" dirty="0"/>
              <a:t>Physical </a:t>
            </a:r>
            <a:r>
              <a:rPr lang="en-US" sz="2800" b="1" dirty="0" smtClean="0"/>
              <a:t>Protection</a:t>
            </a:r>
            <a:r>
              <a:rPr lang="en-US" sz="2800" b="1" dirty="0"/>
              <a:t>: </a:t>
            </a:r>
            <a:r>
              <a:rPr lang="en-US" dirty="0"/>
              <a:t>There are a variety of tangible measures a company can </a:t>
            </a:r>
            <a:r>
              <a:rPr lang="en-US" dirty="0" smtClean="0"/>
              <a:t>implement. For examples,</a:t>
            </a:r>
          </a:p>
          <a:p>
            <a:pPr marL="800100" lvl="2" indent="-342900">
              <a:spcBef>
                <a:spcPts val="1000"/>
              </a:spcBef>
            </a:pPr>
            <a:r>
              <a:rPr lang="en-US" dirty="0" smtClean="0"/>
              <a:t>Protecting </a:t>
            </a:r>
            <a:r>
              <a:rPr lang="en-US" dirty="0"/>
              <a:t>the information from unauthorized access</a:t>
            </a:r>
          </a:p>
          <a:p>
            <a:pPr marL="800100" lvl="2" indent="-342900">
              <a:spcBef>
                <a:spcPts val="1000"/>
              </a:spcBef>
            </a:pPr>
            <a:r>
              <a:rPr lang="en-US" dirty="0" smtClean="0"/>
              <a:t>Conducting </a:t>
            </a:r>
            <a:r>
              <a:rPr lang="en-US" dirty="0"/>
              <a:t>background checks of employees who will have access to key information </a:t>
            </a:r>
          </a:p>
          <a:p>
            <a:pPr marL="800100" lvl="2" indent="-342900">
              <a:spcBef>
                <a:spcPts val="1000"/>
              </a:spcBef>
            </a:pPr>
            <a:r>
              <a:rPr lang="en-US" dirty="0" smtClean="0"/>
              <a:t>Forbidding </a:t>
            </a:r>
            <a:r>
              <a:rPr lang="en-US" dirty="0"/>
              <a:t>removal of protected information from the company premises or certain rooms</a:t>
            </a:r>
          </a:p>
          <a:p>
            <a:pPr marL="800100" lvl="2" indent="-342900">
              <a:spcBef>
                <a:spcPts val="1000"/>
              </a:spcBef>
            </a:pPr>
            <a:r>
              <a:rPr lang="en-US" dirty="0" smtClean="0"/>
              <a:t>Doors </a:t>
            </a:r>
            <a:r>
              <a:rPr lang="en-US" dirty="0"/>
              <a:t>and entrances so access beyond the company’s reception area requires key </a:t>
            </a:r>
            <a:r>
              <a:rPr lang="en-US" dirty="0" smtClean="0"/>
              <a:t>code and </a:t>
            </a:r>
            <a:r>
              <a:rPr lang="en-US" dirty="0"/>
              <a:t>so that employee whereabouts is monitored</a:t>
            </a:r>
          </a:p>
          <a:p>
            <a:pPr marL="800100" lvl="2" indent="-342900">
              <a:spcBef>
                <a:spcPts val="1000"/>
              </a:spcBef>
            </a:pPr>
            <a:r>
              <a:rPr lang="en-US" dirty="0" smtClean="0"/>
              <a:t>Retaining </a:t>
            </a:r>
            <a:r>
              <a:rPr lang="en-US" dirty="0"/>
              <a:t>adequate security during evenings and weekends either through alarm systems or security services, including surveillance cameras</a:t>
            </a:r>
          </a:p>
          <a:p>
            <a:pPr marL="800100" lvl="2" indent="-342900">
              <a:spcBef>
                <a:spcPts val="1000"/>
              </a:spcBef>
            </a:pPr>
            <a:r>
              <a:rPr lang="en-US" dirty="0" smtClean="0"/>
              <a:t>Marking </a:t>
            </a:r>
            <a:r>
              <a:rPr lang="en-US" dirty="0"/>
              <a:t>materials with legends or stamps such as “Confidential—Trade Secret Information”</a:t>
            </a:r>
          </a:p>
          <a:p>
            <a:pPr marL="800100" lvl="2" indent="-342900">
              <a:spcBef>
                <a:spcPts val="1000"/>
              </a:spcBef>
            </a:pPr>
            <a:r>
              <a:rPr lang="en-US" dirty="0" smtClean="0"/>
              <a:t>Using </a:t>
            </a:r>
            <a:r>
              <a:rPr lang="en-US" dirty="0"/>
              <a:t>checkout lists when valuable equipment or information is removed from its normal </a:t>
            </a:r>
            <a:r>
              <a:rPr lang="en-US" dirty="0" smtClean="0"/>
              <a:t>location.</a:t>
            </a:r>
            <a:endParaRPr lang="en-US" b="1" i="1" dirty="0"/>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2152355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 Secret Protection Programs</a:t>
            </a:r>
          </a:p>
        </p:txBody>
      </p:sp>
      <p:sp>
        <p:nvSpPr>
          <p:cNvPr id="3" name="Content Placeholder 2"/>
          <p:cNvSpPr>
            <a:spLocks noGrp="1"/>
          </p:cNvSpPr>
          <p:nvPr>
            <p:ph idx="1"/>
          </p:nvPr>
        </p:nvSpPr>
        <p:spPr/>
        <p:txBody>
          <a:bodyPr>
            <a:normAutofit fontScale="92500" lnSpcReduction="10000"/>
          </a:bodyPr>
          <a:lstStyle/>
          <a:p>
            <a:pPr marL="228600" lvl="1">
              <a:spcBef>
                <a:spcPts val="1000"/>
              </a:spcBef>
            </a:pPr>
            <a:r>
              <a:rPr lang="en-US" sz="2800" b="1" dirty="0"/>
              <a:t>Contractual </a:t>
            </a:r>
            <a:r>
              <a:rPr lang="en-US" sz="2800" b="1" dirty="0" smtClean="0"/>
              <a:t>Protection</a:t>
            </a:r>
          </a:p>
          <a:p>
            <a:pPr marL="685800" lvl="2">
              <a:spcBef>
                <a:spcPts val="1000"/>
              </a:spcBef>
            </a:pPr>
            <a:r>
              <a:rPr lang="en-US" dirty="0"/>
              <a:t>Requiring those with access to the information to agree in writing not to disclose the information to others or use it to the owner’s detriment</a:t>
            </a:r>
            <a:r>
              <a:rPr lang="en-US" dirty="0" smtClean="0"/>
              <a:t>.</a:t>
            </a:r>
          </a:p>
          <a:p>
            <a:pPr marL="685800" lvl="2">
              <a:spcBef>
                <a:spcPts val="1000"/>
              </a:spcBef>
            </a:pPr>
            <a:r>
              <a:rPr lang="en-US" i="1" dirty="0"/>
              <a:t>Licensing arrangements</a:t>
            </a:r>
            <a:r>
              <a:rPr lang="en-US" dirty="0"/>
              <a:t>, </a:t>
            </a:r>
            <a:r>
              <a:rPr lang="en-US" dirty="0" smtClean="0"/>
              <a:t>trade secret owners should ensure the license agreements contain </a:t>
            </a:r>
            <a:r>
              <a:rPr lang="en-US" dirty="0"/>
              <a:t>sufficient protection for trade secret information. </a:t>
            </a:r>
            <a:endParaRPr lang="en-US" dirty="0" smtClean="0"/>
          </a:p>
          <a:p>
            <a:pPr marL="685800" lvl="2">
              <a:spcBef>
                <a:spcPts val="1000"/>
              </a:spcBef>
            </a:pPr>
            <a:r>
              <a:rPr lang="en-US" dirty="0"/>
              <a:t>Employers should use </a:t>
            </a:r>
            <a:r>
              <a:rPr lang="en-US" i="1" dirty="0"/>
              <a:t>noncompetition agreements </a:t>
            </a:r>
            <a:r>
              <a:rPr lang="en-US" dirty="0" smtClean="0"/>
              <a:t>to </a:t>
            </a:r>
            <a:r>
              <a:rPr lang="en-US" dirty="0"/>
              <a:t>ensure former employees do not use material gained on the job to later compete against the employer</a:t>
            </a:r>
            <a:r>
              <a:rPr lang="en-US" dirty="0" smtClean="0"/>
              <a:t>.</a:t>
            </a:r>
          </a:p>
          <a:p>
            <a:pPr marL="685800" lvl="2">
              <a:spcBef>
                <a:spcPts val="1000"/>
              </a:spcBef>
            </a:pPr>
            <a:r>
              <a:rPr lang="en-US" dirty="0"/>
              <a:t>a company should include protection policies in its </a:t>
            </a:r>
            <a:r>
              <a:rPr lang="en-US" i="1" dirty="0"/>
              <a:t>employee handbooks</a:t>
            </a:r>
            <a:r>
              <a:rPr lang="en-US" dirty="0"/>
              <a:t>, routinely publish reminders about confidentiality in </a:t>
            </a:r>
            <a:r>
              <a:rPr lang="en-US" i="1" dirty="0"/>
              <a:t>company newsletters</a:t>
            </a:r>
            <a:r>
              <a:rPr lang="en-US" dirty="0"/>
              <a:t> and through </a:t>
            </a:r>
            <a:r>
              <a:rPr lang="en-US" i="1" dirty="0"/>
              <a:t>e-mail messages</a:t>
            </a:r>
            <a:r>
              <a:rPr lang="en-US" dirty="0"/>
              <a:t>, and remind employees of their duties during their </a:t>
            </a:r>
            <a:r>
              <a:rPr lang="en-US" i="1" dirty="0"/>
              <a:t>initial orientations </a:t>
            </a:r>
            <a:r>
              <a:rPr lang="en-US" dirty="0"/>
              <a:t>and during </a:t>
            </a:r>
            <a:r>
              <a:rPr lang="en-US" i="1" dirty="0"/>
              <a:t>exit interviews </a:t>
            </a:r>
            <a:r>
              <a:rPr lang="en-US" dirty="0"/>
              <a:t>conducted when the individuals leave the company’s employment</a:t>
            </a:r>
            <a:r>
              <a:rPr lang="en-US" dirty="0" smtClean="0"/>
              <a:t>.</a:t>
            </a:r>
          </a:p>
          <a:p>
            <a:pPr lvl="1"/>
            <a:r>
              <a:rPr lang="en-US" sz="2100" dirty="0"/>
              <a:t>“once a trade secret is posted on the Internet, it is effectively part of the public domain, impossible to retrieve.” Many employers now adopt Internet use policies to inform employees that their electronic communications may be monitored and to set forth appropriate guidelines for use of the Internet and e-mail</a:t>
            </a:r>
            <a:r>
              <a:rPr lang="en-US" sz="2100" dirty="0" smtClean="0"/>
              <a:t>.</a:t>
            </a:r>
            <a:endParaRPr lang="en-US" b="1" i="1" dirty="0"/>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3018752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a:xfrm>
            <a:off x="475814" y="1693703"/>
            <a:ext cx="11229516" cy="4528193"/>
          </a:xfrm>
        </p:spPr>
        <p:txBody>
          <a:bodyPr>
            <a:normAutofit/>
          </a:bodyPr>
          <a:lstStyle/>
          <a:p>
            <a:r>
              <a:rPr lang="en-US" dirty="0"/>
              <a:t>What Is Trade Secrets Law</a:t>
            </a:r>
            <a:r>
              <a:rPr lang="en-US" dirty="0" smtClean="0"/>
              <a:t>?</a:t>
            </a:r>
          </a:p>
          <a:p>
            <a:r>
              <a:rPr lang="en-US" dirty="0"/>
              <a:t>Interplay of Trade Secrets </a:t>
            </a:r>
            <a:r>
              <a:rPr lang="en-US" dirty="0" smtClean="0"/>
              <a:t>Law with </a:t>
            </a:r>
            <a:r>
              <a:rPr lang="en-US" dirty="0"/>
              <a:t>Copyright and Patent </a:t>
            </a:r>
            <a:r>
              <a:rPr lang="en-US" dirty="0" smtClean="0"/>
              <a:t>Law</a:t>
            </a:r>
          </a:p>
          <a:p>
            <a:r>
              <a:rPr lang="en-US" dirty="0" smtClean="0"/>
              <a:t>Liability for Misappropriation of Trade Secrets</a:t>
            </a:r>
          </a:p>
          <a:p>
            <a:r>
              <a:rPr lang="en-US" dirty="0" smtClean="0"/>
              <a:t>Employer-Employee </a:t>
            </a:r>
            <a:r>
              <a:rPr lang="en-US" dirty="0"/>
              <a:t>Relationships</a:t>
            </a:r>
          </a:p>
          <a:p>
            <a:r>
              <a:rPr lang="en-US" dirty="0"/>
              <a:t>Protection for Submissions</a:t>
            </a:r>
            <a:endParaRPr lang="en-US" dirty="0" smtClean="0"/>
          </a:p>
          <a:p>
            <a:r>
              <a:rPr lang="en-US" dirty="0"/>
              <a:t>Defenses to Trade Secret Misappropriation</a:t>
            </a:r>
          </a:p>
          <a:p>
            <a:r>
              <a:rPr lang="en-US" dirty="0"/>
              <a:t>Remedies for Misappropriation</a:t>
            </a:r>
          </a:p>
          <a:p>
            <a:r>
              <a:rPr lang="en-US" dirty="0" smtClean="0"/>
              <a:t>Trade </a:t>
            </a:r>
            <a:r>
              <a:rPr lang="en-US" dirty="0"/>
              <a:t>Secret Protection Programs</a:t>
            </a:r>
            <a:endParaRPr lang="en-US" dirty="0" smtClean="0"/>
          </a:p>
        </p:txBody>
      </p:sp>
    </p:spTree>
    <p:extLst>
      <p:ext uri="{BB962C8B-B14F-4D97-AF65-F5344CB8AC3E}">
        <p14:creationId xmlns:p14="http://schemas.microsoft.com/office/powerpoint/2010/main" val="1137935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Trade Secret Protection Programs</a:t>
            </a:r>
          </a:p>
        </p:txBody>
      </p:sp>
      <p:sp>
        <p:nvSpPr>
          <p:cNvPr id="3" name="Content Placeholder 2"/>
          <p:cNvSpPr>
            <a:spLocks noGrp="1"/>
          </p:cNvSpPr>
          <p:nvPr>
            <p:ph idx="1"/>
          </p:nvPr>
        </p:nvSpPr>
        <p:spPr/>
        <p:txBody>
          <a:bodyPr>
            <a:normAutofit/>
          </a:bodyPr>
          <a:lstStyle/>
          <a:p>
            <a:r>
              <a:rPr lang="en-US" b="1" dirty="0" smtClean="0"/>
              <a:t>Intellectual </a:t>
            </a:r>
            <a:r>
              <a:rPr lang="en-US" b="1" dirty="0"/>
              <a:t>Property </a:t>
            </a:r>
            <a:r>
              <a:rPr lang="en-US" b="1" dirty="0" smtClean="0"/>
              <a:t>Protection</a:t>
            </a:r>
          </a:p>
          <a:p>
            <a:pPr lvl="1"/>
            <a:r>
              <a:rPr lang="en-US" i="1" dirty="0"/>
              <a:t>C</a:t>
            </a:r>
            <a:r>
              <a:rPr lang="en-US" i="1" dirty="0" smtClean="0"/>
              <a:t>opyright</a:t>
            </a:r>
            <a:r>
              <a:rPr lang="en-US" dirty="0" smtClean="0"/>
              <a:t> protection may </a:t>
            </a:r>
            <a:r>
              <a:rPr lang="en-US" dirty="0"/>
              <a:t>be protected by registration </a:t>
            </a:r>
            <a:r>
              <a:rPr lang="en-US" dirty="0" smtClean="0"/>
              <a:t>or, </a:t>
            </a:r>
            <a:r>
              <a:rPr lang="en-US" dirty="0"/>
              <a:t>at a minimum</a:t>
            </a:r>
            <a:r>
              <a:rPr lang="en-US" dirty="0" smtClean="0"/>
              <a:t>, by </a:t>
            </a:r>
            <a:r>
              <a:rPr lang="en-US" dirty="0"/>
              <a:t>ensuring a copyright notice is placed on the </a:t>
            </a:r>
            <a:r>
              <a:rPr lang="en-US" dirty="0" smtClean="0"/>
              <a:t>material or </a:t>
            </a:r>
            <a:r>
              <a:rPr lang="en-US" dirty="0"/>
              <a:t>document to afford notice to others of </a:t>
            </a:r>
            <a:r>
              <a:rPr lang="en-US" dirty="0" smtClean="0"/>
              <a:t>the owner’s </a:t>
            </a:r>
            <a:r>
              <a:rPr lang="en-US" dirty="0"/>
              <a:t>right and interest in the material. </a:t>
            </a:r>
            <a:endParaRPr lang="en-US" dirty="0" smtClean="0"/>
          </a:p>
          <a:p>
            <a:pPr lvl="1"/>
            <a:r>
              <a:rPr lang="en-US" dirty="0" smtClean="0"/>
              <a:t>Inventions may </a:t>
            </a:r>
            <a:r>
              <a:rPr lang="en-US" dirty="0"/>
              <a:t>be subject to </a:t>
            </a:r>
            <a:r>
              <a:rPr lang="en-US" i="1" dirty="0"/>
              <a:t>patent</a:t>
            </a:r>
            <a:r>
              <a:rPr lang="en-US" dirty="0"/>
              <a:t> protection, and </a:t>
            </a:r>
            <a:endParaRPr lang="en-US" dirty="0" smtClean="0"/>
          </a:p>
          <a:p>
            <a:pPr lvl="1"/>
            <a:r>
              <a:rPr lang="en-US" i="1" dirty="0" smtClean="0"/>
              <a:t>Trademarks</a:t>
            </a:r>
            <a:r>
              <a:rPr lang="en-US" dirty="0" smtClean="0"/>
              <a:t> should </a:t>
            </a:r>
            <a:r>
              <a:rPr lang="en-US" dirty="0"/>
              <a:t>be fully protected by applying for registration.</a:t>
            </a:r>
            <a:endParaRPr lang="en-US" b="1" i="1" dirty="0"/>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253646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a:t>
            </a:r>
            <a:r>
              <a:rPr lang="en-US" dirty="0" smtClean="0"/>
              <a:t>Study #</a:t>
            </a:r>
            <a:r>
              <a:rPr lang="en-US" dirty="0"/>
              <a:t>1</a:t>
            </a:r>
            <a:br>
              <a:rPr lang="en-US" dirty="0"/>
            </a:br>
            <a:r>
              <a:rPr lang="en-US" dirty="0"/>
              <a:t>Bridging the Gap from the Laboratory to the Market</a:t>
            </a:r>
          </a:p>
        </p:txBody>
      </p:sp>
      <p:sp>
        <p:nvSpPr>
          <p:cNvPr id="3" name="Content Placeholder 2"/>
          <p:cNvSpPr>
            <a:spLocks noGrp="1"/>
          </p:cNvSpPr>
          <p:nvPr>
            <p:ph idx="1"/>
          </p:nvPr>
        </p:nvSpPr>
        <p:spPr>
          <a:xfrm>
            <a:off x="405811" y="5808504"/>
            <a:ext cx="6342997" cy="618422"/>
          </a:xfrm>
        </p:spPr>
        <p:txBody>
          <a:bodyPr>
            <a:normAutofit/>
          </a:bodyPr>
          <a:lstStyle/>
          <a:p>
            <a:pPr marL="0" indent="0">
              <a:buNone/>
            </a:pPr>
            <a:r>
              <a:rPr lang="en-US" sz="1600" dirty="0">
                <a:hlinkClick r:id="rId3"/>
              </a:rPr>
              <a:t>https://www.wipo.int/ipadvantage/en/details.jsp?id=3246</a:t>
            </a:r>
            <a:endParaRPr lang="en-US" sz="1600" dirty="0" smtClean="0"/>
          </a:p>
        </p:txBody>
      </p:sp>
      <p:sp>
        <p:nvSpPr>
          <p:cNvPr id="5" name="Rectangle 4"/>
          <p:cNvSpPr/>
          <p:nvPr/>
        </p:nvSpPr>
        <p:spPr>
          <a:xfrm>
            <a:off x="1792288" y="5135334"/>
            <a:ext cx="9015403" cy="307777"/>
          </a:xfrm>
          <a:prstGeom prst="rect">
            <a:avLst/>
          </a:prstGeom>
        </p:spPr>
        <p:txBody>
          <a:bodyPr wrap="square">
            <a:spAutoFit/>
          </a:bodyPr>
          <a:lstStyle/>
          <a:p>
            <a:pPr algn="ctr"/>
            <a:r>
              <a:rPr lang="en-US" sz="1400" dirty="0"/>
              <a:t>Natural latex is most commonly cultivated from the para tree (Photo: Flickr/</a:t>
            </a:r>
            <a:r>
              <a:rPr lang="en-US" sz="1400" dirty="0" err="1"/>
              <a:t>Garik</a:t>
            </a:r>
            <a:r>
              <a:rPr lang="en-US" sz="1400" dirty="0"/>
              <a:t> </a:t>
            </a:r>
            <a:r>
              <a:rPr lang="en-US" sz="1400" dirty="0" err="1"/>
              <a:t>Asplund</a:t>
            </a:r>
            <a:r>
              <a:rPr lang="en-US" sz="1400" dirty="0"/>
              <a:t>)</a:t>
            </a:r>
          </a:p>
        </p:txBody>
      </p:sp>
      <p:graphicFrame>
        <p:nvGraphicFramePr>
          <p:cNvPr id="4" name="Object 3">
            <a:hlinkClick r:id="rId4" action="ppaction://hlinkfile"/>
          </p:cNvPr>
          <p:cNvGraphicFramePr>
            <a:graphicFrameLocks noChangeAspect="1"/>
          </p:cNvGraphicFramePr>
          <p:nvPr>
            <p:extLst>
              <p:ext uri="{D42A27DB-BD31-4B8C-83A1-F6EECF244321}">
                <p14:modId xmlns:p14="http://schemas.microsoft.com/office/powerpoint/2010/main" val="200336381"/>
              </p:ext>
            </p:extLst>
          </p:nvPr>
        </p:nvGraphicFramePr>
        <p:xfrm>
          <a:off x="10212138" y="4225017"/>
          <a:ext cx="914400" cy="771525"/>
        </p:xfrm>
        <a:graphic>
          <a:graphicData uri="http://schemas.openxmlformats.org/presentationml/2006/ole">
            <mc:AlternateContent xmlns:mc="http://schemas.openxmlformats.org/markup-compatibility/2006">
              <mc:Choice xmlns:v="urn:schemas-microsoft-com:vml" Requires="v">
                <p:oleObj spid="_x0000_s3077"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0212138" y="4225017"/>
                        <a:ext cx="914400" cy="771525"/>
                      </a:xfrm>
                      <a:prstGeom prst="rect">
                        <a:avLst/>
                      </a:prstGeom>
                    </p:spPr>
                  </p:pic>
                </p:oleObj>
              </mc:Fallback>
            </mc:AlternateContent>
          </a:graphicData>
        </a:graphic>
      </p:graphicFrame>
      <p:pic>
        <p:nvPicPr>
          <p:cNvPr id="7" name="Picture 6"/>
          <p:cNvPicPr>
            <a:picLocks noChangeAspect="1"/>
          </p:cNvPicPr>
          <p:nvPr/>
        </p:nvPicPr>
        <p:blipFill>
          <a:blip r:embed="rId7"/>
          <a:stretch>
            <a:fillRect/>
          </a:stretch>
        </p:blipFill>
        <p:spPr>
          <a:xfrm>
            <a:off x="2438400" y="2000250"/>
            <a:ext cx="7315200" cy="2857500"/>
          </a:xfrm>
          <a:prstGeom prst="rect">
            <a:avLst/>
          </a:prstGeom>
        </p:spPr>
      </p:pic>
    </p:spTree>
    <p:extLst>
      <p:ext uri="{BB962C8B-B14F-4D97-AF65-F5344CB8AC3E}">
        <p14:creationId xmlns:p14="http://schemas.microsoft.com/office/powerpoint/2010/main" val="2099909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t>
            </a:r>
            <a:r>
              <a:rPr lang="en-US" dirty="0" smtClean="0"/>
              <a:t>Is </a:t>
            </a:r>
            <a:r>
              <a:rPr lang="en-US" dirty="0"/>
              <a:t>Trade Secrets </a:t>
            </a:r>
            <a:r>
              <a:rPr lang="en-US" dirty="0" smtClean="0"/>
              <a:t>Law?</a:t>
            </a:r>
            <a:endParaRPr lang="en-US" dirty="0"/>
          </a:p>
        </p:txBody>
      </p:sp>
      <p:sp>
        <p:nvSpPr>
          <p:cNvPr id="3" name="Content Placeholder 2"/>
          <p:cNvSpPr>
            <a:spLocks noGrp="1"/>
          </p:cNvSpPr>
          <p:nvPr>
            <p:ph idx="1"/>
          </p:nvPr>
        </p:nvSpPr>
        <p:spPr/>
        <p:txBody>
          <a:bodyPr>
            <a:normAutofit/>
          </a:bodyPr>
          <a:lstStyle/>
          <a:p>
            <a:r>
              <a:rPr lang="en-US" dirty="0"/>
              <a:t>Under the United States </a:t>
            </a:r>
            <a:r>
              <a:rPr lang="en-US" dirty="0" smtClean="0"/>
              <a:t>law, A </a:t>
            </a:r>
            <a:r>
              <a:rPr lang="en-US" dirty="0"/>
              <a:t>trade secret is any information that can be used in the operation of a business or other enterprise and that is sufficiently valuable and secretive enough to afford an actual or potential economic advantage over </a:t>
            </a:r>
            <a:r>
              <a:rPr lang="en-US" dirty="0" smtClean="0"/>
              <a:t>others.</a:t>
            </a:r>
          </a:p>
          <a:p>
            <a:r>
              <a:rPr lang="en-US" dirty="0" smtClean="0"/>
              <a:t>A </a:t>
            </a:r>
            <a:r>
              <a:rPr lang="en-US" dirty="0"/>
              <a:t>recipe, </a:t>
            </a:r>
            <a:r>
              <a:rPr lang="en-US" dirty="0" smtClean="0"/>
              <a:t>a formula</a:t>
            </a:r>
            <a:r>
              <a:rPr lang="en-US" dirty="0"/>
              <a:t>, a method of </a:t>
            </a:r>
            <a:r>
              <a:rPr lang="en-US" dirty="0" smtClean="0"/>
              <a:t>conducting business</a:t>
            </a:r>
            <a:r>
              <a:rPr lang="en-US" dirty="0"/>
              <a:t>, a customer list, a price list, </a:t>
            </a:r>
            <a:r>
              <a:rPr lang="en-US" dirty="0" smtClean="0"/>
              <a:t>marketing plans</a:t>
            </a:r>
            <a:r>
              <a:rPr lang="en-US" dirty="0"/>
              <a:t>, financial projections, and a list of targets for </a:t>
            </a:r>
            <a:r>
              <a:rPr lang="en-US" dirty="0" smtClean="0"/>
              <a:t>a potential </a:t>
            </a:r>
            <a:r>
              <a:rPr lang="en-US" dirty="0"/>
              <a:t>acquisition can all constitute trade secrets</a:t>
            </a:r>
            <a:r>
              <a:rPr lang="en-US" dirty="0" smtClean="0"/>
              <a:t>.</a:t>
            </a:r>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2593475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t>
            </a:r>
            <a:r>
              <a:rPr lang="en-US" dirty="0" smtClean="0"/>
              <a:t>Is </a:t>
            </a:r>
            <a:r>
              <a:rPr lang="en-US" dirty="0"/>
              <a:t>Trade Secrets </a:t>
            </a:r>
            <a:r>
              <a:rPr lang="en-US" dirty="0" smtClean="0"/>
              <a:t>Law?</a:t>
            </a:r>
            <a:endParaRPr lang="en-US" dirty="0"/>
          </a:p>
        </p:txBody>
      </p:sp>
      <p:sp>
        <p:nvSpPr>
          <p:cNvPr id="3" name="Content Placeholder 2"/>
          <p:cNvSpPr>
            <a:spLocks noGrp="1"/>
          </p:cNvSpPr>
          <p:nvPr>
            <p:ph idx="1"/>
          </p:nvPr>
        </p:nvSpPr>
        <p:spPr/>
        <p:txBody>
          <a:bodyPr>
            <a:normAutofit/>
          </a:bodyPr>
          <a:lstStyle/>
          <a:p>
            <a:r>
              <a:rPr lang="en-US" dirty="0"/>
              <a:t>To qualify for trade secret protection, information must:</a:t>
            </a:r>
          </a:p>
          <a:p>
            <a:pPr marL="457200" lvl="1" indent="0">
              <a:buNone/>
            </a:pPr>
            <a:r>
              <a:rPr lang="en-US" dirty="0"/>
              <a:t>• Be valuable</a:t>
            </a:r>
          </a:p>
          <a:p>
            <a:pPr marL="457200" lvl="1" indent="0">
              <a:buNone/>
            </a:pPr>
            <a:r>
              <a:rPr lang="en-US" dirty="0"/>
              <a:t>• Not be publicly known</a:t>
            </a:r>
          </a:p>
          <a:p>
            <a:pPr marL="457200" lvl="1" indent="0">
              <a:buNone/>
            </a:pPr>
            <a:r>
              <a:rPr lang="en-US" dirty="0"/>
              <a:t>• Be the subject of reasonable efforts to maintain its </a:t>
            </a:r>
            <a:r>
              <a:rPr lang="en-US" dirty="0" smtClean="0"/>
              <a:t>secrecy</a:t>
            </a:r>
          </a:p>
          <a:p>
            <a:r>
              <a:rPr lang="en-US" dirty="0" smtClean="0"/>
              <a:t>If </a:t>
            </a:r>
            <a:r>
              <a:rPr lang="en-US" dirty="0"/>
              <a:t>trade secrets were not legally </a:t>
            </a:r>
            <a:r>
              <a:rPr lang="en-US" dirty="0" smtClean="0"/>
              <a:t>protectable, </a:t>
            </a:r>
            <a:r>
              <a:rPr lang="en-US" dirty="0" smtClean="0"/>
              <a:t>companies </a:t>
            </a:r>
            <a:r>
              <a:rPr lang="en-US" dirty="0"/>
              <a:t>would have no incentive for </a:t>
            </a:r>
            <a:r>
              <a:rPr lang="en-US" dirty="0" smtClean="0"/>
              <a:t>investing time</a:t>
            </a:r>
            <a:r>
              <a:rPr lang="en-US" dirty="0"/>
              <a:t>, money, and effort in research and </a:t>
            </a:r>
            <a:r>
              <a:rPr lang="en-US" dirty="0" smtClean="0"/>
              <a:t>development that </a:t>
            </a:r>
            <a:r>
              <a:rPr lang="en-US" dirty="0"/>
              <a:t>ultimately benefits the public at large.</a:t>
            </a:r>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4082010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Secretes and Copyright</a:t>
            </a:r>
            <a:endParaRPr lang="en-US" dirty="0"/>
          </a:p>
        </p:txBody>
      </p:sp>
      <p:sp>
        <p:nvSpPr>
          <p:cNvPr id="3" name="Content Placeholder 2"/>
          <p:cNvSpPr>
            <a:spLocks noGrp="1"/>
          </p:cNvSpPr>
          <p:nvPr>
            <p:ph idx="1"/>
          </p:nvPr>
        </p:nvSpPr>
        <p:spPr/>
        <p:txBody>
          <a:bodyPr>
            <a:normAutofit fontScale="92500" lnSpcReduction="10000"/>
          </a:bodyPr>
          <a:lstStyle/>
          <a:p>
            <a:r>
              <a:rPr lang="en-US" dirty="0"/>
              <a:t>Copyright rights often intersect with trade secrets</a:t>
            </a:r>
            <a:r>
              <a:rPr lang="en-US" dirty="0" smtClean="0"/>
              <a:t>.</a:t>
            </a:r>
          </a:p>
          <a:p>
            <a:r>
              <a:rPr lang="en-US" dirty="0" smtClean="0"/>
              <a:t>A </a:t>
            </a:r>
            <a:r>
              <a:rPr lang="en-US" dirty="0"/>
              <a:t>company </a:t>
            </a:r>
            <a:r>
              <a:rPr lang="en-US" dirty="0" smtClean="0"/>
              <a:t>in </a:t>
            </a:r>
            <a:r>
              <a:rPr lang="en-US" dirty="0"/>
              <a:t>the process </a:t>
            </a:r>
            <a:r>
              <a:rPr lang="en-US" dirty="0" smtClean="0"/>
              <a:t>of developing </a:t>
            </a:r>
            <a:r>
              <a:rPr lang="en-US" dirty="0"/>
              <a:t>a new software program. </a:t>
            </a:r>
            <a:r>
              <a:rPr lang="en-US" dirty="0" smtClean="0"/>
              <a:t>Any </a:t>
            </a:r>
            <a:r>
              <a:rPr lang="en-US" dirty="0"/>
              <a:t>documents or </a:t>
            </a:r>
            <a:r>
              <a:rPr lang="en-US" dirty="0" smtClean="0"/>
              <a:t>material relating </a:t>
            </a:r>
            <a:r>
              <a:rPr lang="en-US" dirty="0"/>
              <a:t>to it are likely </a:t>
            </a:r>
            <a:r>
              <a:rPr lang="en-US" i="1" dirty="0"/>
              <a:t>trade secrets</a:t>
            </a:r>
            <a:r>
              <a:rPr lang="en-US" dirty="0"/>
              <a:t>. Employees </a:t>
            </a:r>
            <a:r>
              <a:rPr lang="en-US" dirty="0" smtClean="0"/>
              <a:t>of the </a:t>
            </a:r>
            <a:r>
              <a:rPr lang="en-US" dirty="0"/>
              <a:t>company might be required to sign </a:t>
            </a:r>
            <a:r>
              <a:rPr lang="en-US" dirty="0" smtClean="0"/>
              <a:t>agreements promising </a:t>
            </a:r>
            <a:r>
              <a:rPr lang="en-US" dirty="0"/>
              <a:t>not to disclose </a:t>
            </a:r>
            <a:r>
              <a:rPr lang="en-US" dirty="0" smtClean="0"/>
              <a:t>information </a:t>
            </a:r>
            <a:r>
              <a:rPr lang="en-US" dirty="0"/>
              <a:t>about </a:t>
            </a:r>
            <a:r>
              <a:rPr lang="en-US" dirty="0" smtClean="0"/>
              <a:t>the software </a:t>
            </a:r>
            <a:r>
              <a:rPr lang="en-US" dirty="0"/>
              <a:t>to others</a:t>
            </a:r>
            <a:r>
              <a:rPr lang="en-US" dirty="0" smtClean="0"/>
              <a:t>.</a:t>
            </a:r>
          </a:p>
          <a:p>
            <a:r>
              <a:rPr lang="en-US" dirty="0"/>
              <a:t>Once </a:t>
            </a:r>
            <a:r>
              <a:rPr lang="en-US" dirty="0" smtClean="0"/>
              <a:t>the program </a:t>
            </a:r>
            <a:r>
              <a:rPr lang="en-US" dirty="0"/>
              <a:t>is </a:t>
            </a:r>
            <a:r>
              <a:rPr lang="en-US" dirty="0" smtClean="0"/>
              <a:t>completed. It </a:t>
            </a:r>
            <a:r>
              <a:rPr lang="en-US" dirty="0"/>
              <a:t>is </a:t>
            </a:r>
            <a:r>
              <a:rPr lang="en-US" dirty="0" smtClean="0"/>
              <a:t>automatically protected </a:t>
            </a:r>
            <a:r>
              <a:rPr lang="en-US" dirty="0"/>
              <a:t>under copyright law</a:t>
            </a:r>
            <a:r>
              <a:rPr lang="en-US" dirty="0" smtClean="0"/>
              <a:t>.</a:t>
            </a:r>
          </a:p>
          <a:p>
            <a:r>
              <a:rPr lang="en-US" dirty="0"/>
              <a:t>If the owner wishes to apply for copyright registration. The Copyright Office, however, expressly recognizes that the source code for a computer program might constitute a trade secret and allows the copyright owner to </a:t>
            </a:r>
            <a:r>
              <a:rPr lang="en-US" dirty="0" smtClean="0"/>
              <a:t>deposit </a:t>
            </a:r>
            <a:r>
              <a:rPr lang="en-US" dirty="0"/>
              <a:t>blocked-out portions of the source code, thereby preserving the trade secret status of the program.</a:t>
            </a:r>
            <a:endParaRPr lang="en-US" dirty="0" smtClean="0"/>
          </a:p>
        </p:txBody>
      </p:sp>
      <p:sp>
        <p:nvSpPr>
          <p:cNvPr id="4" name="Rectangle 3"/>
          <p:cNvSpPr/>
          <p:nvPr/>
        </p:nvSpPr>
        <p:spPr>
          <a:xfrm>
            <a:off x="652808" y="5812546"/>
            <a:ext cx="11052521" cy="369332"/>
          </a:xfrm>
          <a:prstGeom prst="rect">
            <a:avLst/>
          </a:prstGeom>
        </p:spPr>
        <p:txBody>
          <a:bodyPr wrap="square">
            <a:spAutoFit/>
          </a:bodyPr>
          <a:lstStyle/>
          <a:p>
            <a:r>
              <a:rPr lang="en-US" dirty="0">
                <a:hlinkClick r:id="rId2"/>
              </a:rPr>
              <a:t>https://www.esa.int/About_Us/Law_at_ESA/Intellectual_Property_Rights/Protection_against_unfair_competition</a:t>
            </a:r>
            <a:endParaRPr lang="en-US" dirty="0"/>
          </a:p>
        </p:txBody>
      </p:sp>
    </p:spTree>
    <p:extLst>
      <p:ext uri="{BB962C8B-B14F-4D97-AF65-F5344CB8AC3E}">
        <p14:creationId xmlns:p14="http://schemas.microsoft.com/office/powerpoint/2010/main" val="2023374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Secretes and Patent</a:t>
            </a:r>
            <a:endParaRPr lang="en-US" dirty="0"/>
          </a:p>
        </p:txBody>
      </p:sp>
      <p:sp>
        <p:nvSpPr>
          <p:cNvPr id="3" name="Content Placeholder 2"/>
          <p:cNvSpPr>
            <a:spLocks noGrp="1"/>
          </p:cNvSpPr>
          <p:nvPr>
            <p:ph idx="1"/>
          </p:nvPr>
        </p:nvSpPr>
        <p:spPr/>
        <p:txBody>
          <a:bodyPr>
            <a:normAutofit lnSpcReduction="10000"/>
          </a:bodyPr>
          <a:lstStyle/>
          <a:p>
            <a:r>
              <a:rPr lang="en-US" dirty="0" smtClean="0"/>
              <a:t>Patent </a:t>
            </a:r>
            <a:r>
              <a:rPr lang="en-US" dirty="0"/>
              <a:t>applications </a:t>
            </a:r>
            <a:r>
              <a:rPr lang="en-US" dirty="0" smtClean="0"/>
              <a:t>remain confidential </a:t>
            </a:r>
            <a:r>
              <a:rPr lang="en-US" dirty="0"/>
              <a:t>until a patent is published 18 months </a:t>
            </a:r>
            <a:r>
              <a:rPr lang="en-US" dirty="0" smtClean="0"/>
              <a:t>after its </a:t>
            </a:r>
            <a:r>
              <a:rPr lang="en-US" dirty="0"/>
              <a:t>filing </a:t>
            </a:r>
            <a:r>
              <a:rPr lang="en-US" dirty="0" smtClean="0"/>
              <a:t>date. Thus</a:t>
            </a:r>
            <a:r>
              <a:rPr lang="en-US" dirty="0"/>
              <a:t>, during the first part of the patent </a:t>
            </a:r>
            <a:r>
              <a:rPr lang="en-US" dirty="0" smtClean="0"/>
              <a:t>application process</a:t>
            </a:r>
            <a:r>
              <a:rPr lang="en-US" dirty="0"/>
              <a:t>, an invention might well be </a:t>
            </a:r>
            <a:r>
              <a:rPr lang="en-US" dirty="0" smtClean="0"/>
              <a:t>protected by </a:t>
            </a:r>
            <a:r>
              <a:rPr lang="en-US" dirty="0"/>
              <a:t>trade secrets law</a:t>
            </a:r>
            <a:r>
              <a:rPr lang="en-US" dirty="0" smtClean="0"/>
              <a:t>.</a:t>
            </a:r>
          </a:p>
          <a:p>
            <a:r>
              <a:rPr lang="en-US" dirty="0"/>
              <a:t>Once a patent is published </a:t>
            </a:r>
            <a:r>
              <a:rPr lang="en-US" dirty="0" smtClean="0"/>
              <a:t>or issues</a:t>
            </a:r>
            <a:r>
              <a:rPr lang="en-US" dirty="0"/>
              <a:t>, however, the invention is fully disclosed, </a:t>
            </a:r>
            <a:r>
              <a:rPr lang="en-US" dirty="0" smtClean="0"/>
              <a:t>and it </a:t>
            </a:r>
            <a:r>
              <a:rPr lang="en-US" dirty="0"/>
              <a:t>cannot be a trade secret</a:t>
            </a:r>
            <a:r>
              <a:rPr lang="en-US" dirty="0" smtClean="0"/>
              <a:t>.</a:t>
            </a:r>
            <a:r>
              <a:rPr lang="en-US" dirty="0"/>
              <a:t> Any protection for </a:t>
            </a:r>
            <a:r>
              <a:rPr lang="en-US" dirty="0" smtClean="0"/>
              <a:t>the invention </a:t>
            </a:r>
            <a:r>
              <a:rPr lang="en-US" dirty="0"/>
              <a:t>arises under patent law.</a:t>
            </a:r>
          </a:p>
          <a:p>
            <a:r>
              <a:rPr lang="en-US" dirty="0"/>
              <a:t>Information </a:t>
            </a:r>
            <a:r>
              <a:rPr lang="en-US" dirty="0" smtClean="0"/>
              <a:t>that is </a:t>
            </a:r>
            <a:r>
              <a:rPr lang="en-US" dirty="0"/>
              <a:t>properly protected as a trade secret may </a:t>
            </a:r>
            <a:r>
              <a:rPr lang="en-US" dirty="0" smtClean="0"/>
              <a:t>maintain that </a:t>
            </a:r>
            <a:r>
              <a:rPr lang="en-US" dirty="0"/>
              <a:t>status indefinitely. In contrast, patents </a:t>
            </a:r>
            <a:r>
              <a:rPr lang="en-US" dirty="0" smtClean="0"/>
              <a:t>are of </a:t>
            </a:r>
            <a:r>
              <a:rPr lang="en-US" dirty="0"/>
              <a:t>a definite duration (20 </a:t>
            </a:r>
            <a:r>
              <a:rPr lang="en-US" dirty="0" smtClean="0"/>
              <a:t>years). </a:t>
            </a:r>
            <a:r>
              <a:rPr lang="en-US" dirty="0"/>
              <a:t>Thus, the formula </a:t>
            </a:r>
            <a:r>
              <a:rPr lang="en-US" dirty="0" smtClean="0"/>
              <a:t>for COCA-COLA </a:t>
            </a:r>
            <a:r>
              <a:rPr lang="en-US" dirty="0"/>
              <a:t>is well protected under trade </a:t>
            </a:r>
            <a:r>
              <a:rPr lang="en-US" dirty="0" smtClean="0"/>
              <a:t>secret law</a:t>
            </a:r>
            <a:r>
              <a:rPr lang="en-US" dirty="0"/>
              <a:t>, and protection can last </a:t>
            </a:r>
            <a:r>
              <a:rPr lang="en-US" dirty="0" smtClean="0"/>
              <a:t>indefinitely.</a:t>
            </a:r>
          </a:p>
        </p:txBody>
      </p:sp>
      <p:sp>
        <p:nvSpPr>
          <p:cNvPr id="4" name="Rectangle 3"/>
          <p:cNvSpPr/>
          <p:nvPr/>
        </p:nvSpPr>
        <p:spPr>
          <a:xfrm>
            <a:off x="652808" y="5812546"/>
            <a:ext cx="11052521" cy="369332"/>
          </a:xfrm>
          <a:prstGeom prst="rect">
            <a:avLst/>
          </a:prstGeom>
        </p:spPr>
        <p:txBody>
          <a:bodyPr wrap="square">
            <a:spAutoFit/>
          </a:bodyPr>
          <a:lstStyle/>
          <a:p>
            <a:r>
              <a:rPr lang="en-US" dirty="0">
                <a:hlinkClick r:id="rId2"/>
              </a:rPr>
              <a:t>https://www.esa.int/About_Us/Law_at_ESA/Intellectual_Property_Rights/Protection_against_unfair_competition</a:t>
            </a:r>
            <a:endParaRPr lang="en-US" dirty="0"/>
          </a:p>
        </p:txBody>
      </p:sp>
    </p:spTree>
    <p:extLst>
      <p:ext uri="{BB962C8B-B14F-4D97-AF65-F5344CB8AC3E}">
        <p14:creationId xmlns:p14="http://schemas.microsoft.com/office/powerpoint/2010/main" val="4051729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Liability </a:t>
            </a:r>
            <a:r>
              <a:rPr lang="en-US" dirty="0"/>
              <a:t>for Misappropriation of Trade </a:t>
            </a:r>
            <a:r>
              <a:rPr lang="en-US" dirty="0" smtClean="0"/>
              <a:t>Secrets</a:t>
            </a:r>
            <a:endParaRPr lang="en-US" dirty="0"/>
          </a:p>
        </p:txBody>
      </p:sp>
      <p:sp>
        <p:nvSpPr>
          <p:cNvPr id="3" name="Content Placeholder 2"/>
          <p:cNvSpPr>
            <a:spLocks noGrp="1"/>
          </p:cNvSpPr>
          <p:nvPr>
            <p:ph idx="1"/>
          </p:nvPr>
        </p:nvSpPr>
        <p:spPr/>
        <p:txBody>
          <a:bodyPr>
            <a:normAutofit lnSpcReduction="10000"/>
          </a:bodyPr>
          <a:lstStyle/>
          <a:p>
            <a:r>
              <a:rPr lang="en-US" dirty="0" smtClean="0"/>
              <a:t>Misappropriation of a trade secret occurs when a person possesses, discloses, or uses a trade secret owned by another without express or implied consent and when the person:</a:t>
            </a:r>
          </a:p>
          <a:p>
            <a:pPr marL="457200" lvl="1" indent="0">
              <a:buNone/>
            </a:pPr>
            <a:r>
              <a:rPr lang="en-US" dirty="0" smtClean="0"/>
              <a:t>• Used </a:t>
            </a:r>
            <a:r>
              <a:rPr lang="en-US" dirty="0"/>
              <a:t>improper means to gain knowledge of </a:t>
            </a:r>
            <a:r>
              <a:rPr lang="en-US" dirty="0" smtClean="0"/>
              <a:t>the trade </a:t>
            </a:r>
            <a:r>
              <a:rPr lang="en-US" dirty="0"/>
              <a:t>secret;</a:t>
            </a:r>
          </a:p>
          <a:p>
            <a:pPr marL="457200" lvl="1" indent="0">
              <a:buNone/>
            </a:pPr>
            <a:r>
              <a:rPr lang="en-US" dirty="0"/>
              <a:t>• Knew or should have known that the trade </a:t>
            </a:r>
            <a:r>
              <a:rPr lang="en-US" dirty="0" smtClean="0"/>
              <a:t>secret was </a:t>
            </a:r>
            <a:r>
              <a:rPr lang="en-US" dirty="0"/>
              <a:t>acquired by improper means; </a:t>
            </a:r>
            <a:r>
              <a:rPr lang="en-US" dirty="0" smtClean="0"/>
              <a:t>or </a:t>
            </a:r>
          </a:p>
          <a:p>
            <a:pPr marL="457200" lvl="1" indent="0">
              <a:buNone/>
            </a:pPr>
            <a:r>
              <a:rPr lang="en-US" dirty="0" smtClean="0"/>
              <a:t>• </a:t>
            </a:r>
            <a:r>
              <a:rPr lang="en-US" dirty="0"/>
              <a:t>Knew or should have known that the trade </a:t>
            </a:r>
            <a:r>
              <a:rPr lang="en-US" dirty="0" smtClean="0"/>
              <a:t>secret was </a:t>
            </a:r>
            <a:r>
              <a:rPr lang="en-US" dirty="0"/>
              <a:t>acquired under circumstances </a:t>
            </a:r>
            <a:r>
              <a:rPr lang="en-US" dirty="0" smtClean="0"/>
              <a:t>giving rise </a:t>
            </a:r>
            <a:r>
              <a:rPr lang="en-US" dirty="0"/>
              <a:t>to a duty to maintain its </a:t>
            </a:r>
            <a:r>
              <a:rPr lang="en-US" dirty="0" smtClean="0"/>
              <a:t>secrecy</a:t>
            </a:r>
          </a:p>
          <a:p>
            <a:pPr marL="457200" lvl="1" indent="0">
              <a:buNone/>
            </a:pPr>
            <a:endParaRPr lang="en-US" dirty="0" smtClean="0"/>
          </a:p>
          <a:p>
            <a:r>
              <a:rPr lang="en-US" sz="1800" dirty="0" smtClean="0"/>
              <a:t>The </a:t>
            </a:r>
            <a:r>
              <a:rPr lang="en-US" sz="1800" i="1" dirty="0"/>
              <a:t>improper</a:t>
            </a:r>
            <a:r>
              <a:rPr lang="en-US" sz="1800" dirty="0"/>
              <a:t> means includes </a:t>
            </a:r>
            <a:r>
              <a:rPr lang="en-US" sz="1800" dirty="0" smtClean="0"/>
              <a:t>bribery, theft, </a:t>
            </a:r>
            <a:r>
              <a:rPr lang="en-US" sz="1800" dirty="0"/>
              <a:t>misrepresentation, breach or inducement </a:t>
            </a:r>
            <a:r>
              <a:rPr lang="en-US" sz="1800" dirty="0" smtClean="0"/>
              <a:t>of a </a:t>
            </a:r>
            <a:r>
              <a:rPr lang="en-US" sz="1800" dirty="0"/>
              <a:t>breach of duty to maintain </a:t>
            </a:r>
            <a:r>
              <a:rPr lang="en-US" sz="1800" dirty="0" smtClean="0"/>
              <a:t>secrecy </a:t>
            </a:r>
            <a:r>
              <a:rPr lang="en-US" sz="1800" dirty="0"/>
              <a:t>or </a:t>
            </a:r>
            <a:r>
              <a:rPr lang="en-US" sz="1800" dirty="0" smtClean="0"/>
              <a:t>espionage through </a:t>
            </a:r>
            <a:r>
              <a:rPr lang="en-US" sz="1800" dirty="0"/>
              <a:t>electronic or other means. </a:t>
            </a:r>
            <a:endParaRPr lang="en-US" sz="1800" dirty="0" smtClean="0"/>
          </a:p>
          <a:p>
            <a:r>
              <a:rPr lang="en-US" sz="1800" dirty="0" smtClean="0"/>
              <a:t>Thus</a:t>
            </a:r>
            <a:r>
              <a:rPr lang="en-US" sz="1800" dirty="0"/>
              <a:t>, </a:t>
            </a:r>
            <a:r>
              <a:rPr lang="en-US" sz="1800" i="1" dirty="0" smtClean="0"/>
              <a:t>misappropriation</a:t>
            </a:r>
            <a:r>
              <a:rPr lang="en-US" sz="1800" dirty="0" smtClean="0"/>
              <a:t> occurs </a:t>
            </a:r>
            <a:r>
              <a:rPr lang="en-US" sz="1800" dirty="0"/>
              <a:t>either when a trade secret is </a:t>
            </a:r>
            <a:r>
              <a:rPr lang="en-US" sz="1800" dirty="0" smtClean="0"/>
              <a:t>lawfully acquired </a:t>
            </a:r>
            <a:r>
              <a:rPr lang="en-US" sz="1800" dirty="0"/>
              <a:t>but then improperly used or when </a:t>
            </a:r>
            <a:r>
              <a:rPr lang="en-US" sz="1800" dirty="0" smtClean="0"/>
              <a:t>the trade </a:t>
            </a:r>
            <a:r>
              <a:rPr lang="en-US" sz="1800" dirty="0"/>
              <a:t>secret is acquired by improper means.</a:t>
            </a:r>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2518246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Liability for Misappropriation of Trade Secrets</a:t>
            </a:r>
          </a:p>
        </p:txBody>
      </p:sp>
      <p:sp>
        <p:nvSpPr>
          <p:cNvPr id="3" name="Content Placeholder 2"/>
          <p:cNvSpPr>
            <a:spLocks noGrp="1"/>
          </p:cNvSpPr>
          <p:nvPr>
            <p:ph idx="1"/>
          </p:nvPr>
        </p:nvSpPr>
        <p:spPr/>
        <p:txBody>
          <a:bodyPr>
            <a:normAutofit/>
          </a:bodyPr>
          <a:lstStyle/>
          <a:p>
            <a:r>
              <a:rPr lang="en-US" dirty="0"/>
              <a:t>Examples of trade secrets obtained </a:t>
            </a:r>
            <a:r>
              <a:rPr lang="en-US" dirty="0" smtClean="0"/>
              <a:t>through </a:t>
            </a:r>
            <a:r>
              <a:rPr lang="en-US" b="1" dirty="0" smtClean="0"/>
              <a:t>proper </a:t>
            </a:r>
            <a:r>
              <a:rPr lang="en-US" b="1" dirty="0"/>
              <a:t>means</a:t>
            </a:r>
            <a:r>
              <a:rPr lang="en-US" dirty="0"/>
              <a:t> include </a:t>
            </a:r>
            <a:endParaRPr lang="en-US" dirty="0" smtClean="0"/>
          </a:p>
          <a:p>
            <a:pPr lvl="1"/>
            <a:r>
              <a:rPr lang="en-US" dirty="0" smtClean="0"/>
              <a:t>independent </a:t>
            </a:r>
            <a:r>
              <a:rPr lang="en-US" dirty="0"/>
              <a:t>invention of </a:t>
            </a:r>
            <a:r>
              <a:rPr lang="en-US" dirty="0" smtClean="0"/>
              <a:t>the trade </a:t>
            </a:r>
            <a:r>
              <a:rPr lang="en-US" dirty="0"/>
              <a:t>secret (such as would occur if a person </a:t>
            </a:r>
            <a:r>
              <a:rPr lang="en-US" dirty="0" smtClean="0"/>
              <a:t>independently created </a:t>
            </a:r>
            <a:r>
              <a:rPr lang="en-US" dirty="0"/>
              <a:t>a recipe or method identical </a:t>
            </a:r>
            <a:r>
              <a:rPr lang="en-US" dirty="0" smtClean="0"/>
              <a:t>to one </a:t>
            </a:r>
            <a:r>
              <a:rPr lang="en-US" dirty="0"/>
              <a:t>protected as a trade </a:t>
            </a:r>
            <a:r>
              <a:rPr lang="en-US" dirty="0" smtClean="0"/>
              <a:t>secret)</a:t>
            </a:r>
          </a:p>
          <a:p>
            <a:pPr lvl="1"/>
            <a:r>
              <a:rPr lang="en-US" dirty="0" smtClean="0"/>
              <a:t>discovery </a:t>
            </a:r>
            <a:r>
              <a:rPr lang="en-US" dirty="0"/>
              <a:t>by </a:t>
            </a:r>
            <a:r>
              <a:rPr lang="en-US" dirty="0" smtClean="0"/>
              <a:t>reverse engineering (assuming the product being </a:t>
            </a:r>
            <a:r>
              <a:rPr lang="en-US" dirty="0"/>
              <a:t>reverse engineered was lawfully </a:t>
            </a:r>
            <a:r>
              <a:rPr lang="en-US" dirty="0" smtClean="0"/>
              <a:t>obtained)</a:t>
            </a:r>
          </a:p>
          <a:p>
            <a:pPr lvl="1"/>
            <a:r>
              <a:rPr lang="en-US" dirty="0" smtClean="0"/>
              <a:t>public observation of </a:t>
            </a:r>
            <a:r>
              <a:rPr lang="en-US" dirty="0"/>
              <a:t>the item or </a:t>
            </a:r>
            <a:r>
              <a:rPr lang="en-US" dirty="0" smtClean="0"/>
              <a:t>method</a:t>
            </a:r>
          </a:p>
          <a:p>
            <a:pPr lvl="1"/>
            <a:r>
              <a:rPr lang="en-US" dirty="0" smtClean="0"/>
              <a:t>obtaining </a:t>
            </a:r>
            <a:r>
              <a:rPr lang="en-US" dirty="0"/>
              <a:t>the </a:t>
            </a:r>
            <a:r>
              <a:rPr lang="en-US" dirty="0" smtClean="0"/>
              <a:t>trade secret </a:t>
            </a:r>
            <a:r>
              <a:rPr lang="en-US" dirty="0"/>
              <a:t>from published </a:t>
            </a:r>
            <a:r>
              <a:rPr lang="en-US" dirty="0" smtClean="0"/>
              <a:t>material</a:t>
            </a:r>
            <a:endParaRPr lang="en-US" sz="1400" dirty="0"/>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621870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Liability for Misappropriation of Trade Secrets</a:t>
            </a:r>
          </a:p>
        </p:txBody>
      </p:sp>
      <p:sp>
        <p:nvSpPr>
          <p:cNvPr id="3" name="Content Placeholder 2"/>
          <p:cNvSpPr>
            <a:spLocks noGrp="1"/>
          </p:cNvSpPr>
          <p:nvPr>
            <p:ph idx="1"/>
          </p:nvPr>
        </p:nvSpPr>
        <p:spPr/>
        <p:txBody>
          <a:bodyPr>
            <a:normAutofit fontScale="92500" lnSpcReduction="10000"/>
          </a:bodyPr>
          <a:lstStyle/>
          <a:p>
            <a:r>
              <a:rPr lang="en-US" dirty="0"/>
              <a:t>Absence of Written </a:t>
            </a:r>
            <a:r>
              <a:rPr lang="en-US" dirty="0" smtClean="0"/>
              <a:t>Agreement</a:t>
            </a:r>
          </a:p>
          <a:p>
            <a:pPr lvl="1"/>
            <a:r>
              <a:rPr lang="en-US" dirty="0"/>
              <a:t>While a written agreement prohibiting </a:t>
            </a:r>
            <a:r>
              <a:rPr lang="en-US" dirty="0" smtClean="0"/>
              <a:t>misappropriation of </a:t>
            </a:r>
            <a:r>
              <a:rPr lang="en-US" dirty="0"/>
              <a:t>trade secrets can be enforced </a:t>
            </a:r>
            <a:r>
              <a:rPr lang="en-US" dirty="0" smtClean="0"/>
              <a:t>through an </a:t>
            </a:r>
            <a:r>
              <a:rPr lang="en-US" dirty="0"/>
              <a:t>action for breach of </a:t>
            </a:r>
            <a:r>
              <a:rPr lang="en-US" dirty="0" smtClean="0"/>
              <a:t>contract, however, a </a:t>
            </a:r>
            <a:r>
              <a:rPr lang="en-US" dirty="0"/>
              <a:t>company’s </a:t>
            </a:r>
            <a:r>
              <a:rPr lang="en-US" b="1" i="1" dirty="0" smtClean="0"/>
              <a:t>trade secrets </a:t>
            </a:r>
            <a:r>
              <a:rPr lang="en-US" b="1" i="1" dirty="0"/>
              <a:t>can be protected against </a:t>
            </a:r>
            <a:r>
              <a:rPr lang="en-US" b="1" i="1" dirty="0" smtClean="0"/>
              <a:t>misappropriation even </a:t>
            </a:r>
            <a:r>
              <a:rPr lang="en-US" b="1" i="1" dirty="0"/>
              <a:t>in the absence of any written agreement</a:t>
            </a:r>
            <a:r>
              <a:rPr lang="en-US" dirty="0"/>
              <a:t> </a:t>
            </a:r>
            <a:r>
              <a:rPr lang="en-US" dirty="0" smtClean="0"/>
              <a:t>between the </a:t>
            </a:r>
            <a:r>
              <a:rPr lang="en-US" dirty="0"/>
              <a:t>parties. </a:t>
            </a:r>
            <a:endParaRPr lang="en-US" dirty="0" smtClean="0"/>
          </a:p>
          <a:p>
            <a:pPr lvl="2"/>
            <a:r>
              <a:rPr lang="en-US" dirty="0"/>
              <a:t>A</a:t>
            </a:r>
            <a:r>
              <a:rPr lang="en-US" dirty="0" smtClean="0"/>
              <a:t>ction </a:t>
            </a:r>
            <a:r>
              <a:rPr lang="en-US" dirty="0"/>
              <a:t>in tort for misappropriation or </a:t>
            </a:r>
            <a:r>
              <a:rPr lang="en-US" dirty="0" smtClean="0"/>
              <a:t>for breach </a:t>
            </a:r>
            <a:r>
              <a:rPr lang="en-US" dirty="0"/>
              <a:t>of the duty of </a:t>
            </a:r>
            <a:r>
              <a:rPr lang="en-US" dirty="0" smtClean="0"/>
              <a:t>confidentiality. </a:t>
            </a:r>
          </a:p>
          <a:p>
            <a:pPr lvl="2"/>
            <a:r>
              <a:rPr lang="en-US" dirty="0" smtClean="0"/>
              <a:t>Courts will </a:t>
            </a:r>
            <a:r>
              <a:rPr lang="en-US" dirty="0"/>
              <a:t>impose a duty of confidentiality when </a:t>
            </a:r>
            <a:r>
              <a:rPr lang="en-US" dirty="0" smtClean="0"/>
              <a:t>parties stand </a:t>
            </a:r>
            <a:r>
              <a:rPr lang="en-US" dirty="0"/>
              <a:t>in a special relationship with each other</a:t>
            </a:r>
            <a:r>
              <a:rPr lang="en-US" dirty="0" smtClean="0"/>
              <a:t>, such as </a:t>
            </a:r>
          </a:p>
          <a:p>
            <a:pPr lvl="3"/>
            <a:r>
              <a:rPr lang="en-US" dirty="0" smtClean="0"/>
              <a:t>an agent-principal relationship (which includes employer-employee relationships</a:t>
            </a:r>
            <a:r>
              <a:rPr lang="en-US" dirty="0" smtClean="0"/>
              <a:t>), other </a:t>
            </a:r>
            <a:r>
              <a:rPr lang="en-US" dirty="0"/>
              <a:t>fiduciary or </a:t>
            </a:r>
            <a:endParaRPr lang="en-US" dirty="0" smtClean="0"/>
          </a:p>
          <a:p>
            <a:pPr lvl="3"/>
            <a:r>
              <a:rPr lang="en-US" dirty="0" smtClean="0"/>
              <a:t>good </a:t>
            </a:r>
            <a:r>
              <a:rPr lang="en-US" dirty="0"/>
              <a:t>faith relationships (such as </a:t>
            </a:r>
            <a:r>
              <a:rPr lang="en-US" dirty="0" smtClean="0"/>
              <a:t>relationships among </a:t>
            </a:r>
            <a:r>
              <a:rPr lang="en-US" dirty="0"/>
              <a:t>partners, or between corporations and </a:t>
            </a:r>
            <a:r>
              <a:rPr lang="en-US" dirty="0" smtClean="0"/>
              <a:t>their officers </a:t>
            </a:r>
            <a:r>
              <a:rPr lang="en-US" dirty="0"/>
              <a:t>and directors, or between attorneys and clients</a:t>
            </a:r>
            <a:r>
              <a:rPr lang="en-US" dirty="0" smtClean="0"/>
              <a:t>). </a:t>
            </a:r>
          </a:p>
          <a:p>
            <a:pPr lvl="3"/>
            <a:r>
              <a:rPr lang="en-US" dirty="0" smtClean="0"/>
              <a:t>suppliers, </a:t>
            </a:r>
          </a:p>
          <a:p>
            <a:pPr lvl="3"/>
            <a:r>
              <a:rPr lang="en-US" dirty="0" smtClean="0"/>
              <a:t>trainees </a:t>
            </a:r>
            <a:r>
              <a:rPr lang="en-US" dirty="0"/>
              <a:t>and students, </a:t>
            </a:r>
            <a:endParaRPr lang="en-US" dirty="0" smtClean="0"/>
          </a:p>
          <a:p>
            <a:pPr lvl="3"/>
            <a:r>
              <a:rPr lang="en-US" dirty="0" smtClean="0"/>
              <a:t>licensees</a:t>
            </a:r>
            <a:r>
              <a:rPr lang="en-US" dirty="0"/>
              <a:t>, and </a:t>
            </a:r>
            <a:r>
              <a:rPr lang="en-US" dirty="0" smtClean="0"/>
              <a:t>independent contractors.</a:t>
            </a:r>
          </a:p>
        </p:txBody>
      </p:sp>
      <p:sp>
        <p:nvSpPr>
          <p:cNvPr id="4" name="Rectangle 3"/>
          <p:cNvSpPr/>
          <p:nvPr/>
        </p:nvSpPr>
        <p:spPr>
          <a:xfrm>
            <a:off x="652808" y="5812546"/>
            <a:ext cx="11052521" cy="369332"/>
          </a:xfrm>
          <a:prstGeom prst="rect">
            <a:avLst/>
          </a:prstGeom>
        </p:spPr>
        <p:txBody>
          <a:bodyPr wrap="square">
            <a:spAutoFit/>
          </a:bodyPr>
          <a:lstStyle/>
          <a:p>
            <a:r>
              <a:rPr lang="en-US" dirty="0" smtClean="0"/>
              <a:t>Intellectual Property The Law…</a:t>
            </a:r>
            <a:endParaRPr lang="en-US" dirty="0"/>
          </a:p>
        </p:txBody>
      </p:sp>
    </p:spTree>
    <p:extLst>
      <p:ext uri="{BB962C8B-B14F-4D97-AF65-F5344CB8AC3E}">
        <p14:creationId xmlns:p14="http://schemas.microsoft.com/office/powerpoint/2010/main" val="2759369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3902</TotalTime>
  <Words>2137</Words>
  <Application>Microsoft Office PowerPoint</Application>
  <PresentationFormat>Widescreen</PresentationFormat>
  <Paragraphs>141</Paragraphs>
  <Slides>22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7" baseType="lpstr">
      <vt:lpstr>Arial</vt:lpstr>
      <vt:lpstr>Calibri</vt:lpstr>
      <vt:lpstr>Calibri Light</vt:lpstr>
      <vt:lpstr>Office Theme</vt:lpstr>
      <vt:lpstr>Document</vt:lpstr>
      <vt:lpstr>Module 3: Intellectual Property</vt:lpstr>
      <vt:lpstr>Content</vt:lpstr>
      <vt:lpstr>What Is Trade Secrets Law?</vt:lpstr>
      <vt:lpstr>What Is Trade Secrets Law?</vt:lpstr>
      <vt:lpstr>Trade Secretes and Copyright</vt:lpstr>
      <vt:lpstr>Trade Secretes and Patent</vt:lpstr>
      <vt:lpstr>Liability for Misappropriation of Trade Secrets</vt:lpstr>
      <vt:lpstr>Liability for Misappropriation of Trade Secrets</vt:lpstr>
      <vt:lpstr>Liability for Misappropriation of Trade Secrets</vt:lpstr>
      <vt:lpstr>Misappropriation by Third Parties</vt:lpstr>
      <vt:lpstr>Employer-Employee Relationships (The Absence of Written Agreement)</vt:lpstr>
      <vt:lpstr>Employer-Employee Relationships (Written Agreement)</vt:lpstr>
      <vt:lpstr>Protection for Submissions (Submissions to Private Parties)</vt:lpstr>
      <vt:lpstr>Protection for Submissions (Submissions to Government Agencies)</vt:lpstr>
      <vt:lpstr>Defenses to Trade Secret Misappropriation</vt:lpstr>
      <vt:lpstr>Remedies for Misappropriation</vt:lpstr>
      <vt:lpstr>Trade Secret Protection Programs</vt:lpstr>
      <vt:lpstr>Trade Secret Protection Programs</vt:lpstr>
      <vt:lpstr>Trade Secret Protection Programs</vt:lpstr>
      <vt:lpstr>Trade Secret Protection Programs</vt:lpstr>
      <vt:lpstr>Case Study #1 Bridging the Gap from the Laboratory to the Market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ชวินทร มัยยะภักดี</dc:creator>
  <cp:lastModifiedBy>naritsak tuntitippawan</cp:lastModifiedBy>
  <cp:revision>118</cp:revision>
  <dcterms:created xsi:type="dcterms:W3CDTF">2019-12-05T13:38:53Z</dcterms:created>
  <dcterms:modified xsi:type="dcterms:W3CDTF">2020-05-14T17:50:24Z</dcterms:modified>
</cp:coreProperties>
</file>