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80" r:id="rId3"/>
    <p:sldId id="260" r:id="rId4"/>
    <p:sldId id="283" r:id="rId5"/>
    <p:sldId id="282" r:id="rId6"/>
    <p:sldId id="284" r:id="rId7"/>
    <p:sldId id="285" r:id="rId8"/>
    <p:sldId id="295" r:id="rId9"/>
    <p:sldId id="286" r:id="rId10"/>
    <p:sldId id="287" r:id="rId11"/>
    <p:sldId id="288" r:id="rId12"/>
    <p:sldId id="289" r:id="rId13"/>
    <p:sldId id="290" r:id="rId14"/>
    <p:sldId id="291" r:id="rId15"/>
    <p:sldId id="281"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7" autoAdjust="0"/>
    <p:restoredTop sz="94660"/>
  </p:normalViewPr>
  <p:slideViewPr>
    <p:cSldViewPr snapToGrid="0">
      <p:cViewPr varScale="1">
        <p:scale>
          <a:sx n="55" d="100"/>
          <a:sy n="55" d="100"/>
        </p:scale>
        <p:origin x="67" y="586"/>
      </p:cViewPr>
      <p:guideLst/>
    </p:cSldViewPr>
  </p:slideViewPr>
  <p:notesTextViewPr>
    <p:cViewPr>
      <p:scale>
        <a:sx n="1" d="1"/>
        <a:sy n="1" d="1"/>
      </p:scale>
      <p:origin x="0" y="0"/>
    </p:cViewPr>
  </p:notesTextViewPr>
  <p:sorterViewPr>
    <p:cViewPr varScale="1">
      <p:scale>
        <a:sx n="100" d="100"/>
        <a:sy n="100" d="100"/>
      </p:scale>
      <p:origin x="0" y="-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5CF1-1556-4746-9B26-9E9A2333702D}"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63D-0DAA-4827-873F-9F270CB53794}" type="slidenum">
              <a:rPr lang="en-US" smtClean="0"/>
              <a:t>‹#›</a:t>
            </a:fld>
            <a:endParaRPr lang="en-US"/>
          </a:p>
        </p:txBody>
      </p:sp>
    </p:spTree>
    <p:extLst>
      <p:ext uri="{BB962C8B-B14F-4D97-AF65-F5344CB8AC3E}">
        <p14:creationId xmlns:p14="http://schemas.microsoft.com/office/powerpoint/2010/main" val="23977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5/15/2020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hyperlink" Target="https://www.wipo.int/ip-outreach/en/tools/research/details.jsp?id=2385" TargetMode="Externa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Case/10.%20Protection%20Against%20Unfair%20Competitioncase1.docx" TargetMode="External"/><Relationship Id="rId5" Type="http://schemas.openxmlformats.org/officeDocument/2006/relationships/hyperlink" Target="https://blog.globalvisioninc.com/combating-counterfeit-packaging/"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p:txBody>
          <a:bodyPr/>
          <a:lstStyle/>
          <a:p>
            <a:r>
              <a:rPr lang="en-US" dirty="0" smtClean="0"/>
              <a:t>Protection Against Unfair Competition</a:t>
            </a:r>
            <a:endParaRPr lang="en-US" dirty="0"/>
          </a:p>
        </p:txBody>
      </p:sp>
      <p:sp>
        <p:nvSpPr>
          <p:cNvPr id="3" name="Title 2">
            <a:extLst>
              <a:ext uri="{FF2B5EF4-FFF2-40B4-BE49-F238E27FC236}">
                <a16:creationId xmlns="" xmlns:a16="http://schemas.microsoft.com/office/drawing/2014/main"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(Right of Publicity)</a:t>
            </a:r>
            <a:endParaRPr lang="en-US" dirty="0"/>
          </a:p>
        </p:txBody>
      </p:sp>
      <p:sp>
        <p:nvSpPr>
          <p:cNvPr id="3" name="Content Placeholder 2"/>
          <p:cNvSpPr>
            <a:spLocks noGrp="1"/>
          </p:cNvSpPr>
          <p:nvPr>
            <p:ph idx="1"/>
          </p:nvPr>
        </p:nvSpPr>
        <p:spPr/>
        <p:txBody>
          <a:bodyPr>
            <a:normAutofit/>
          </a:bodyPr>
          <a:lstStyle/>
          <a:p>
            <a:r>
              <a:rPr lang="en-US" dirty="0"/>
              <a:t>The </a:t>
            </a:r>
            <a:r>
              <a:rPr lang="en-US" i="1" dirty="0"/>
              <a:t>right of publicity </a:t>
            </a:r>
            <a:r>
              <a:rPr lang="en-US" dirty="0"/>
              <a:t>gives </a:t>
            </a:r>
            <a:r>
              <a:rPr lang="en-US" dirty="0" smtClean="0"/>
              <a:t>individuals, not </a:t>
            </a:r>
            <a:r>
              <a:rPr lang="en-US" dirty="0"/>
              <a:t>merely celebrities, the right to control </a:t>
            </a:r>
            <a:r>
              <a:rPr lang="en-US" dirty="0" smtClean="0"/>
              <a:t>commercial use </a:t>
            </a:r>
            <a:r>
              <a:rPr lang="en-US" dirty="0"/>
              <a:t>of their identities or personas</a:t>
            </a:r>
            <a:r>
              <a:rPr lang="en-US" dirty="0" smtClean="0"/>
              <a:t>.</a:t>
            </a:r>
          </a:p>
          <a:p>
            <a:r>
              <a:rPr lang="en-US" dirty="0"/>
              <a:t>The </a:t>
            </a:r>
            <a:r>
              <a:rPr lang="en-US" i="1" dirty="0"/>
              <a:t>right of publicity </a:t>
            </a:r>
            <a:r>
              <a:rPr lang="en-US" dirty="0"/>
              <a:t>does not apply to noncommercial </a:t>
            </a:r>
            <a:r>
              <a:rPr lang="en-US" dirty="0" smtClean="0"/>
              <a:t>uses.</a:t>
            </a:r>
          </a:p>
          <a:p>
            <a:pPr lvl="1"/>
            <a:r>
              <a:rPr lang="en-US" dirty="0" smtClean="0"/>
              <a:t>for </a:t>
            </a:r>
            <a:r>
              <a:rPr lang="en-US" dirty="0"/>
              <a:t>news reporting, scholarship, or research is permissible, as long as there is no invasion of privacy or </a:t>
            </a:r>
            <a:r>
              <a:rPr lang="en-US" dirty="0" smtClean="0"/>
              <a:t>defamation</a:t>
            </a:r>
          </a:p>
          <a:p>
            <a:r>
              <a:rPr lang="en-US" dirty="0"/>
              <a:t>Appropriation of </a:t>
            </a:r>
            <a:r>
              <a:rPr lang="en-US" dirty="0" smtClean="0"/>
              <a:t>Identity</a:t>
            </a:r>
            <a:r>
              <a:rPr lang="en-US" dirty="0"/>
              <a:t>: </a:t>
            </a:r>
            <a:r>
              <a:rPr lang="en-US" dirty="0" smtClean="0"/>
              <a:t>Unauthorized </a:t>
            </a:r>
            <a:r>
              <a:rPr lang="en-US" dirty="0"/>
              <a:t>use </a:t>
            </a:r>
            <a:r>
              <a:rPr lang="en-US" dirty="0" smtClean="0"/>
              <a:t>of name, </a:t>
            </a:r>
            <a:r>
              <a:rPr lang="en-US" dirty="0"/>
              <a:t>nickname, voice, likeness, portrait, signature, appearance, identity, or personal attribute </a:t>
            </a:r>
            <a:r>
              <a:rPr lang="en-US" dirty="0" smtClean="0"/>
              <a:t>is </a:t>
            </a:r>
            <a:r>
              <a:rPr lang="en-US" dirty="0"/>
              <a:t>prohibited if that use is understood to identify a particular person</a:t>
            </a:r>
            <a:r>
              <a:rPr lang="en-US" dirty="0" smtClean="0"/>
              <a:t>.</a:t>
            </a:r>
            <a:endParaRPr lang="en-US" dirty="0" smtClean="0"/>
          </a:p>
        </p:txBody>
      </p:sp>
    </p:spTree>
    <p:extLst>
      <p:ext uri="{BB962C8B-B14F-4D97-AF65-F5344CB8AC3E}">
        <p14:creationId xmlns:p14="http://schemas.microsoft.com/office/powerpoint/2010/main" val="4159981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(False Advertising)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 advertisement that is literally false is clearly </a:t>
            </a:r>
            <a:r>
              <a:rPr lang="en-US" dirty="0" smtClean="0"/>
              <a:t>actionable. Even </a:t>
            </a:r>
            <a:r>
              <a:rPr lang="en-US" dirty="0"/>
              <a:t>advertisements that are implicitly false or unclear, however, are actionable if they are nevertheless likely to mislead or deceive consumers</a:t>
            </a:r>
            <a:r>
              <a:rPr lang="en-US" dirty="0" smtClean="0"/>
              <a:t>.</a:t>
            </a:r>
          </a:p>
          <a:p>
            <a:r>
              <a:rPr lang="en-US" dirty="0"/>
              <a:t>Following are some examples of advertising held to be false</a:t>
            </a:r>
            <a:r>
              <a:rPr lang="en-US" dirty="0" smtClean="0"/>
              <a:t>:</a:t>
            </a:r>
          </a:p>
          <a:p>
            <a:pPr lvl="1"/>
            <a:r>
              <a:rPr lang="en-US" dirty="0" smtClean="0"/>
              <a:t>A </a:t>
            </a:r>
            <a:r>
              <a:rPr lang="en-US" dirty="0"/>
              <a:t>failure to disclose that advertised prices did not include additional </a:t>
            </a:r>
            <a:r>
              <a:rPr lang="en-US" dirty="0" smtClean="0"/>
              <a:t>charges.</a:t>
            </a:r>
          </a:p>
          <a:p>
            <a:pPr lvl="1"/>
            <a:r>
              <a:rPr lang="en-US" dirty="0" smtClean="0"/>
              <a:t>A </a:t>
            </a:r>
            <a:r>
              <a:rPr lang="en-US" dirty="0"/>
              <a:t>statement that a pregnancy test kit would </a:t>
            </a:r>
            <a:r>
              <a:rPr lang="en-US" dirty="0" smtClean="0"/>
              <a:t>show </a:t>
            </a:r>
            <a:r>
              <a:rPr lang="en-US" dirty="0"/>
              <a:t>results in “as fast as 10 minutes” when a positive result would appear in 10 minutes but a negative result might take 30 </a:t>
            </a:r>
            <a:r>
              <a:rPr lang="en-US" dirty="0" smtClean="0"/>
              <a:t>minutes.</a:t>
            </a:r>
          </a:p>
          <a:p>
            <a:pPr lvl="1"/>
            <a:r>
              <a:rPr lang="en-US" dirty="0"/>
              <a:t> A claim that a certain motor oil provided longer life and better engine protection than a competitor’s product when that claim could not be </a:t>
            </a:r>
            <a:r>
              <a:rPr lang="en-US" dirty="0" smtClean="0"/>
              <a:t>substantiated.</a:t>
            </a:r>
          </a:p>
          <a:p>
            <a:pPr lvl="1"/>
            <a:r>
              <a:rPr lang="en-US" dirty="0"/>
              <a:t>Covering up a label stating “Made in Taiwan” that appeared on </a:t>
            </a:r>
            <a:r>
              <a:rPr lang="en-US" dirty="0" smtClean="0"/>
              <a:t>goods.</a:t>
            </a:r>
          </a:p>
          <a:p>
            <a:pPr lvl="1"/>
            <a:r>
              <a:rPr lang="en-US" dirty="0"/>
              <a:t>Falsely claiming a whiskey to be “Scotch” whiskey when it was </a:t>
            </a:r>
            <a:r>
              <a:rPr lang="en-US" dirty="0" smtClean="0"/>
              <a:t>not</a:t>
            </a:r>
            <a:r>
              <a:rPr lang="en-US" dirty="0"/>
              <a:t>.</a:t>
            </a:r>
            <a:endParaRPr lang="en-US" dirty="0" smtClean="0"/>
          </a:p>
        </p:txBody>
      </p:sp>
    </p:spTree>
    <p:extLst>
      <p:ext uri="{BB962C8B-B14F-4D97-AF65-F5344CB8AC3E}">
        <p14:creationId xmlns:p14="http://schemas.microsoft.com/office/powerpoint/2010/main" val="1367770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(Product Disparagement)</a:t>
            </a:r>
            <a:endParaRPr lang="en-US" dirty="0"/>
          </a:p>
        </p:txBody>
      </p:sp>
      <p:sp>
        <p:nvSpPr>
          <p:cNvPr id="3" name="Content Placeholder 2"/>
          <p:cNvSpPr>
            <a:spLocks noGrp="1"/>
          </p:cNvSpPr>
          <p:nvPr>
            <p:ph idx="1"/>
          </p:nvPr>
        </p:nvSpPr>
        <p:spPr/>
        <p:txBody>
          <a:bodyPr>
            <a:normAutofit/>
          </a:bodyPr>
          <a:lstStyle/>
          <a:p>
            <a:r>
              <a:rPr lang="en-US" b="1" i="1" dirty="0"/>
              <a:t>Product Disparagement: </a:t>
            </a:r>
            <a:r>
              <a:rPr lang="en-US" dirty="0"/>
              <a:t>an action can be brought for making </a:t>
            </a:r>
            <a:r>
              <a:rPr lang="en-US" i="1" dirty="0"/>
              <a:t>intentional </a:t>
            </a:r>
            <a:r>
              <a:rPr lang="en-US" dirty="0"/>
              <a:t>and</a:t>
            </a:r>
            <a:r>
              <a:rPr lang="en-US" i="1" dirty="0"/>
              <a:t> untrue statements </a:t>
            </a:r>
            <a:r>
              <a:rPr lang="en-US" dirty="0"/>
              <a:t>about another company or its products or services that cause monetary </a:t>
            </a:r>
            <a:r>
              <a:rPr lang="en-US" dirty="0" smtClean="0"/>
              <a:t>harm, such as loss </a:t>
            </a:r>
            <a:r>
              <a:rPr lang="en-US" dirty="0"/>
              <a:t>of a contract or loss of </a:t>
            </a:r>
            <a:r>
              <a:rPr lang="en-US" dirty="0" smtClean="0"/>
              <a:t>customers, </a:t>
            </a:r>
            <a:r>
              <a:rPr lang="en-US" dirty="0"/>
              <a:t>to the company</a:t>
            </a:r>
            <a:r>
              <a:rPr lang="en-US" dirty="0" smtClean="0"/>
              <a:t>.</a:t>
            </a:r>
          </a:p>
          <a:p>
            <a:r>
              <a:rPr lang="en-US" dirty="0"/>
              <a:t>In defending an action for product </a:t>
            </a:r>
            <a:r>
              <a:rPr lang="en-US" dirty="0" smtClean="0"/>
              <a:t>disparagement, a </a:t>
            </a:r>
            <a:r>
              <a:rPr lang="en-US" dirty="0"/>
              <a:t>defendant may allege that </a:t>
            </a:r>
            <a:r>
              <a:rPr lang="en-US" dirty="0" smtClean="0"/>
              <a:t>:</a:t>
            </a:r>
            <a:endParaRPr lang="en-US" dirty="0"/>
          </a:p>
          <a:p>
            <a:pPr lvl="1"/>
            <a:r>
              <a:rPr lang="en-US" dirty="0"/>
              <a:t>its statements are permissible comparative advertising (as long as the statements are true)</a:t>
            </a:r>
          </a:p>
          <a:p>
            <a:pPr lvl="1"/>
            <a:r>
              <a:rPr lang="en-US" dirty="0" smtClean="0"/>
              <a:t>its </a:t>
            </a:r>
            <a:r>
              <a:rPr lang="en-US" dirty="0"/>
              <a:t>statements are mere opinion or puffing, or that its statements are protected as speech under the First Amendment</a:t>
            </a:r>
            <a:r>
              <a:rPr lang="en-US" dirty="0" smtClean="0"/>
              <a:t>.</a:t>
            </a:r>
            <a:endParaRPr lang="en-US" dirty="0"/>
          </a:p>
        </p:txBody>
      </p:sp>
    </p:spTree>
    <p:extLst>
      <p:ext uri="{BB962C8B-B14F-4D97-AF65-F5344CB8AC3E}">
        <p14:creationId xmlns:p14="http://schemas.microsoft.com/office/powerpoint/2010/main" val="404392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(Dilution)</a:t>
            </a:r>
            <a:endParaRPr lang="en-US" dirty="0"/>
          </a:p>
        </p:txBody>
      </p:sp>
      <p:sp>
        <p:nvSpPr>
          <p:cNvPr id="3" name="Content Placeholder 2"/>
          <p:cNvSpPr>
            <a:spLocks noGrp="1"/>
          </p:cNvSpPr>
          <p:nvPr>
            <p:ph idx="1"/>
          </p:nvPr>
        </p:nvSpPr>
        <p:spPr/>
        <p:txBody>
          <a:bodyPr>
            <a:normAutofit/>
          </a:bodyPr>
          <a:lstStyle/>
          <a:p>
            <a:r>
              <a:rPr lang="en-US" dirty="0"/>
              <a:t>Dilution occurs when a famous trademark loses or is likely to lose its distinctive quality due to </a:t>
            </a:r>
            <a:r>
              <a:rPr lang="en-US" dirty="0" err="1"/>
              <a:t>tarnishment</a:t>
            </a:r>
            <a:r>
              <a:rPr lang="en-US" dirty="0"/>
              <a:t> or </a:t>
            </a:r>
            <a:r>
              <a:rPr lang="en-US" dirty="0" smtClean="0"/>
              <a:t>blurring</a:t>
            </a:r>
            <a:endParaRPr lang="th-TH" dirty="0" smtClean="0"/>
          </a:p>
          <a:p>
            <a:pPr lvl="1"/>
            <a:r>
              <a:rPr lang="en-US" dirty="0"/>
              <a:t>Blurring occurs when a mark’s distinctive quality is eroded through use on dissimilar products. Both inherently distinctive marks and those that have acquired distinctiveness are </a:t>
            </a:r>
            <a:r>
              <a:rPr lang="en-US" dirty="0" smtClean="0"/>
              <a:t>protected. </a:t>
            </a:r>
            <a:r>
              <a:rPr lang="en-US" dirty="0"/>
              <a:t>Examples of blurring would </a:t>
            </a:r>
            <a:r>
              <a:rPr lang="en-US" dirty="0" smtClean="0"/>
              <a:t>be TIFFANY RESTAURANT</a:t>
            </a:r>
            <a:r>
              <a:rPr lang="en-US" dirty="0"/>
              <a:t>, KODAK BICYCLES, or </a:t>
            </a:r>
            <a:r>
              <a:rPr lang="en-US" dirty="0" smtClean="0"/>
              <a:t>CHRYSLER SOUP</a:t>
            </a:r>
            <a:r>
              <a:rPr lang="en-US" dirty="0"/>
              <a:t>.</a:t>
            </a:r>
            <a:endParaRPr lang="en-US" dirty="0" smtClean="0"/>
          </a:p>
          <a:p>
            <a:pPr lvl="1"/>
            <a:r>
              <a:rPr lang="en-US" dirty="0" err="1" smtClean="0"/>
              <a:t>Tarnishment</a:t>
            </a:r>
            <a:r>
              <a:rPr lang="en-US" dirty="0"/>
              <a:t> occurs when a mark is linked to products of inferior quality or when the mark is portrayed in an unsavory manner, such as a poster reading “Enjoy Cocaine” in the distinctive colors and script used in the famous “Enjoy Coca-Cola” advertisements</a:t>
            </a:r>
            <a:r>
              <a:rPr lang="en-US" dirty="0" smtClean="0"/>
              <a:t>.</a:t>
            </a:r>
          </a:p>
        </p:txBody>
      </p:sp>
    </p:spTree>
    <p:extLst>
      <p:ext uri="{BB962C8B-B14F-4D97-AF65-F5344CB8AC3E}">
        <p14:creationId xmlns:p14="http://schemas.microsoft.com/office/powerpoint/2010/main" val="2506474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(Infringement of Trade Dress)</a:t>
            </a:r>
            <a:endParaRPr lang="en-US" dirty="0"/>
          </a:p>
        </p:txBody>
      </p:sp>
      <p:sp>
        <p:nvSpPr>
          <p:cNvPr id="3" name="Content Placeholder 2"/>
          <p:cNvSpPr>
            <a:spLocks noGrp="1"/>
          </p:cNvSpPr>
          <p:nvPr>
            <p:ph idx="1"/>
          </p:nvPr>
        </p:nvSpPr>
        <p:spPr/>
        <p:txBody>
          <a:bodyPr>
            <a:normAutofit/>
          </a:bodyPr>
          <a:lstStyle/>
          <a:p>
            <a:r>
              <a:rPr lang="en-US" dirty="0"/>
              <a:t>The total image and overall appearance(may include features such as size, shape, color or color combinations, texture, graphics, and even particular sales techniques) of a product or </a:t>
            </a:r>
            <a:r>
              <a:rPr lang="en-US"/>
              <a:t>service </a:t>
            </a:r>
            <a:r>
              <a:rPr lang="en-US" smtClean="0"/>
              <a:t>are </a:t>
            </a:r>
            <a:r>
              <a:rPr lang="en-US" dirty="0"/>
              <a:t>protectable as its “</a:t>
            </a:r>
            <a:r>
              <a:rPr lang="en-US" i="1" dirty="0"/>
              <a:t>trade dress</a:t>
            </a:r>
            <a:r>
              <a:rPr lang="en-US" dirty="0"/>
              <a:t>”.</a:t>
            </a:r>
          </a:p>
          <a:p>
            <a:r>
              <a:rPr lang="en-US" dirty="0"/>
              <a:t>Trade dress protection does not extend to utilitarian or functional aspects of a product or service.</a:t>
            </a:r>
          </a:p>
          <a:p>
            <a:r>
              <a:rPr lang="en-US" dirty="0"/>
              <a:t>Trade dress protection</a:t>
            </a:r>
            <a:r>
              <a:rPr lang="th-TH" dirty="0"/>
              <a:t> </a:t>
            </a:r>
            <a:r>
              <a:rPr lang="en-US" dirty="0"/>
              <a:t>for unlimited period.</a:t>
            </a:r>
          </a:p>
          <a:p>
            <a:r>
              <a:rPr lang="en-US" dirty="0"/>
              <a:t>Trade dress, like trademarks, can be registered.</a:t>
            </a:r>
          </a:p>
        </p:txBody>
      </p:sp>
    </p:spTree>
    <p:extLst>
      <p:ext uri="{BB962C8B-B14F-4D97-AF65-F5344CB8AC3E}">
        <p14:creationId xmlns:p14="http://schemas.microsoft.com/office/powerpoint/2010/main" val="375630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739" y="505824"/>
            <a:ext cx="9913041" cy="888031"/>
          </a:xfrm>
        </p:spPr>
        <p:txBody>
          <a:bodyPr>
            <a:normAutofit fontScale="90000"/>
          </a:bodyPr>
          <a:lstStyle/>
          <a:p>
            <a:r>
              <a:rPr lang="en-US" dirty="0" smtClean="0"/>
              <a:t>Case Study#1</a:t>
            </a:r>
            <a:br>
              <a:rPr lang="en-US" dirty="0" smtClean="0"/>
            </a:br>
            <a:r>
              <a:rPr lang="en-US" dirty="0" smtClean="0"/>
              <a:t>Combating Product Counterfeit</a:t>
            </a:r>
            <a:br>
              <a:rPr lang="en-US" dirty="0" smtClean="0"/>
            </a:br>
            <a:endParaRPr lang="en-US" dirty="0"/>
          </a:p>
        </p:txBody>
      </p:sp>
      <p:sp>
        <p:nvSpPr>
          <p:cNvPr id="3" name="Content Placeholder 2"/>
          <p:cNvSpPr>
            <a:spLocks noGrp="1"/>
          </p:cNvSpPr>
          <p:nvPr>
            <p:ph idx="1"/>
          </p:nvPr>
        </p:nvSpPr>
        <p:spPr>
          <a:xfrm>
            <a:off x="449689" y="5690938"/>
            <a:ext cx="6852449" cy="383291"/>
          </a:xfrm>
        </p:spPr>
        <p:txBody>
          <a:bodyPr>
            <a:normAutofit/>
          </a:bodyPr>
          <a:lstStyle/>
          <a:p>
            <a:pPr marL="0" indent="0">
              <a:buNone/>
            </a:pPr>
            <a:r>
              <a:rPr lang="en-US" sz="1600" dirty="0">
                <a:hlinkClick r:id="rId3"/>
              </a:rPr>
              <a:t>https://www.wipo.int/ip-outreach/en/tools/research/details.jsp?id=2385</a:t>
            </a:r>
            <a:endParaRPr lang="en-US" sz="1600" dirty="0"/>
          </a:p>
        </p:txBody>
      </p:sp>
      <p:pic>
        <p:nvPicPr>
          <p:cNvPr id="8194" name="Picture 2" descr="https://blog.globalvisioninc.com/wp-content/uploads/2019/04/760w_counterfeit-packag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952" y="1869415"/>
            <a:ext cx="7239000" cy="3009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9952" y="4879317"/>
            <a:ext cx="7239000" cy="307777"/>
          </a:xfrm>
          <a:prstGeom prst="rect">
            <a:avLst/>
          </a:prstGeom>
        </p:spPr>
        <p:txBody>
          <a:bodyPr wrap="square">
            <a:spAutoFit/>
          </a:bodyPr>
          <a:lstStyle/>
          <a:p>
            <a:pPr algn="ctr"/>
            <a:r>
              <a:rPr lang="en-US" sz="1400" dirty="0">
                <a:hlinkClick r:id="rId5"/>
              </a:rPr>
              <a:t>https://blog.globalvisioninc.com/combating-counterfeit-packaging/</a:t>
            </a:r>
            <a:endParaRPr lang="en-US" sz="1400" dirty="0"/>
          </a:p>
        </p:txBody>
      </p:sp>
      <p:graphicFrame>
        <p:nvGraphicFramePr>
          <p:cNvPr id="6" name="Object 5">
            <a:hlinkClick r:id="rId6" action="ppaction://hlinkfile"/>
          </p:cNvPr>
          <p:cNvGraphicFramePr>
            <a:graphicFrameLocks noChangeAspect="1"/>
          </p:cNvGraphicFramePr>
          <p:nvPr>
            <p:extLst/>
          </p:nvPr>
        </p:nvGraphicFramePr>
        <p:xfrm>
          <a:off x="10195680" y="4493553"/>
          <a:ext cx="914400" cy="771525"/>
        </p:xfrm>
        <a:graphic>
          <a:graphicData uri="http://schemas.openxmlformats.org/presentationml/2006/ole">
            <mc:AlternateContent xmlns:mc="http://schemas.openxmlformats.org/markup-compatibility/2006">
              <mc:Choice xmlns:v="urn:schemas-microsoft-com:vml" Requires="v">
                <p:oleObj spid="_x0000_s1046" name="Document" showAsIcon="1" r:id="rId7" imgW="914400" imgH="771480" progId="Word.Document.12">
                  <p:embed/>
                </p:oleObj>
              </mc:Choice>
              <mc:Fallback>
                <p:oleObj name="Document" showAsIcon="1" r:id="rId7" imgW="914400" imgH="771480" progId="Word.Document.12">
                  <p:embed/>
                  <p:pic>
                    <p:nvPicPr>
                      <p:cNvPr id="6" name="Object 5">
                        <a:hlinkClick r:id="rId6" action="ppaction://hlinkfile"/>
                      </p:cNvPr>
                      <p:cNvPicPr/>
                      <p:nvPr/>
                    </p:nvPicPr>
                    <p:blipFill>
                      <a:blip r:embed="rId8"/>
                      <a:stretch>
                        <a:fillRect/>
                      </a:stretch>
                    </p:blipFill>
                    <p:spPr>
                      <a:xfrm>
                        <a:off x="10195680" y="449355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208363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What Is Unfair Competition</a:t>
            </a:r>
            <a:r>
              <a:rPr lang="en-US" dirty="0" smtClean="0"/>
              <a:t>?</a:t>
            </a:r>
            <a:endParaRPr lang="th-TH" dirty="0" smtClean="0"/>
          </a:p>
          <a:p>
            <a:r>
              <a:rPr lang="en-US" dirty="0"/>
              <a:t>Types of Unfair </a:t>
            </a:r>
            <a:r>
              <a:rPr lang="en-US" dirty="0" smtClean="0"/>
              <a:t>Competition</a:t>
            </a:r>
          </a:p>
          <a:p>
            <a:pPr lvl="1"/>
            <a:r>
              <a:rPr lang="en-US" dirty="0" smtClean="0"/>
              <a:t>Passing off</a:t>
            </a:r>
          </a:p>
          <a:p>
            <a:pPr lvl="1"/>
            <a:r>
              <a:rPr lang="en-US" dirty="0" smtClean="0"/>
              <a:t>Misappropriation</a:t>
            </a:r>
          </a:p>
          <a:p>
            <a:pPr lvl="1"/>
            <a:r>
              <a:rPr lang="en-US" dirty="0" smtClean="0"/>
              <a:t>Right of publicity</a:t>
            </a:r>
          </a:p>
          <a:p>
            <a:pPr lvl="1"/>
            <a:r>
              <a:rPr lang="en-US" dirty="0" smtClean="0"/>
              <a:t>False advertising</a:t>
            </a:r>
          </a:p>
          <a:p>
            <a:pPr lvl="1"/>
            <a:r>
              <a:rPr lang="en-US" dirty="0" smtClean="0"/>
              <a:t>Product disparagement</a:t>
            </a:r>
          </a:p>
          <a:p>
            <a:pPr lvl="1"/>
            <a:r>
              <a:rPr lang="en-US" dirty="0" smtClean="0"/>
              <a:t>Dilute</a:t>
            </a:r>
          </a:p>
          <a:p>
            <a:pPr lvl="1"/>
            <a:r>
              <a:rPr lang="en-US" dirty="0" smtClean="0"/>
              <a:t>Infringement trade dress</a:t>
            </a:r>
          </a:p>
        </p:txBody>
      </p:sp>
    </p:spTree>
    <p:extLst>
      <p:ext uri="{BB962C8B-B14F-4D97-AF65-F5344CB8AC3E}">
        <p14:creationId xmlns:p14="http://schemas.microsoft.com/office/powerpoint/2010/main" val="113793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Unfair Competition?</a:t>
            </a:r>
          </a:p>
        </p:txBody>
      </p:sp>
      <p:sp>
        <p:nvSpPr>
          <p:cNvPr id="3" name="Content Placeholder 2"/>
          <p:cNvSpPr>
            <a:spLocks noGrp="1"/>
          </p:cNvSpPr>
          <p:nvPr>
            <p:ph idx="1"/>
          </p:nvPr>
        </p:nvSpPr>
        <p:spPr/>
        <p:txBody>
          <a:bodyPr>
            <a:normAutofit/>
          </a:bodyPr>
          <a:lstStyle/>
          <a:p>
            <a:r>
              <a:rPr lang="en-US" dirty="0"/>
              <a:t>The term unfair competition is a broad term covering a wide variety of deceptive practices in the marketplace.  </a:t>
            </a:r>
            <a:endParaRPr lang="en-US" dirty="0" smtClean="0"/>
          </a:p>
          <a:p>
            <a:r>
              <a:rPr lang="en-US" dirty="0" smtClean="0"/>
              <a:t>The law of unfair </a:t>
            </a:r>
            <a:r>
              <a:rPr lang="en-US" dirty="0"/>
              <a:t>competition </a:t>
            </a:r>
            <a:r>
              <a:rPr lang="en-US" dirty="0" smtClean="0"/>
              <a:t>often </a:t>
            </a:r>
            <a:r>
              <a:rPr lang="en-US" dirty="0"/>
              <a:t>protects intellectual property rather than real property or personal property and promotes a </a:t>
            </a:r>
            <a:r>
              <a:rPr lang="en-US" dirty="0" smtClean="0"/>
              <a:t>well functioning </a:t>
            </a:r>
            <a:r>
              <a:rPr lang="en-US" dirty="0"/>
              <a:t>marketplace.</a:t>
            </a:r>
          </a:p>
          <a:p>
            <a:r>
              <a:rPr lang="en-US" dirty="0" smtClean="0"/>
              <a:t>The </a:t>
            </a:r>
            <a:r>
              <a:rPr lang="en-US" dirty="0"/>
              <a:t>law of unfair competition continues to evolve as new methods of conducting business arise, such as electronic offers and sales through telemarketing, television infomercials, and the Internet.</a:t>
            </a:r>
          </a:p>
        </p:txBody>
      </p:sp>
    </p:spTree>
    <p:extLst>
      <p:ext uri="{BB962C8B-B14F-4D97-AF65-F5344CB8AC3E}">
        <p14:creationId xmlns:p14="http://schemas.microsoft.com/office/powerpoint/2010/main" val="202337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Unfair Competition?</a:t>
            </a:r>
          </a:p>
        </p:txBody>
      </p:sp>
      <p:sp>
        <p:nvSpPr>
          <p:cNvPr id="3" name="Content Placeholder 2"/>
          <p:cNvSpPr>
            <a:spLocks noGrp="1"/>
          </p:cNvSpPr>
          <p:nvPr>
            <p:ph idx="1"/>
          </p:nvPr>
        </p:nvSpPr>
        <p:spPr/>
        <p:txBody>
          <a:bodyPr>
            <a:normAutofit lnSpcReduction="10000"/>
          </a:bodyPr>
          <a:lstStyle/>
          <a:p>
            <a:r>
              <a:rPr lang="en-US" dirty="0"/>
              <a:t>In many instances, actions for unfair competition will be combined with other actions such as those alleging trademark, copyright, or patent infringement.</a:t>
            </a:r>
          </a:p>
          <a:p>
            <a:pPr marL="0" indent="0">
              <a:buNone/>
            </a:pPr>
            <a:endParaRPr lang="en-US" dirty="0" smtClean="0"/>
          </a:p>
          <a:p>
            <a:pPr marL="0" indent="0">
              <a:buNone/>
            </a:pPr>
            <a:endParaRPr lang="en-US" dirty="0"/>
          </a:p>
          <a:p>
            <a:r>
              <a:rPr lang="en-US" dirty="0" smtClean="0"/>
              <a:t>For </a:t>
            </a:r>
            <a:r>
              <a:rPr lang="en-US" dirty="0"/>
              <a:t>example, in the Starbucks v. Wolfe’s Borough </a:t>
            </a:r>
            <a:r>
              <a:rPr lang="en-US" dirty="0" smtClean="0"/>
              <a:t>Coffee </a:t>
            </a:r>
            <a:r>
              <a:rPr lang="en-US" dirty="0" smtClean="0"/>
              <a:t>case, </a:t>
            </a:r>
            <a:r>
              <a:rPr lang="en-US" dirty="0"/>
              <a:t>the plaintiff asserted federal claims for trademark dilution, infringement, and unfair competition; state law claims for trademark dilution, deceptive acts and business practices, and false advertising; and common law claims of unfair competition.</a:t>
            </a:r>
          </a:p>
        </p:txBody>
      </p:sp>
      <p:pic>
        <p:nvPicPr>
          <p:cNvPr id="4" name="Picture 3"/>
          <p:cNvPicPr>
            <a:picLocks noChangeAspect="1"/>
          </p:cNvPicPr>
          <p:nvPr/>
        </p:nvPicPr>
        <p:blipFill>
          <a:blip r:embed="rId2"/>
          <a:stretch>
            <a:fillRect/>
          </a:stretch>
        </p:blipFill>
        <p:spPr>
          <a:xfrm>
            <a:off x="4203409" y="2647511"/>
            <a:ext cx="2812675" cy="1092255"/>
          </a:xfrm>
          <a:prstGeom prst="rect">
            <a:avLst/>
          </a:prstGeom>
          <a:effectLst>
            <a:outerShdw blurRad="50800" dist="50800" dir="5400000" sx="1000" sy="1000" algn="ctr" rotWithShape="0">
              <a:srgbClr val="000000"/>
            </a:outerShdw>
          </a:effectLst>
        </p:spPr>
      </p:pic>
    </p:spTree>
    <p:extLst>
      <p:ext uri="{BB962C8B-B14F-4D97-AF65-F5344CB8AC3E}">
        <p14:creationId xmlns:p14="http://schemas.microsoft.com/office/powerpoint/2010/main" val="236241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Unfair Competition?</a:t>
            </a:r>
          </a:p>
        </p:txBody>
      </p:sp>
      <p:sp>
        <p:nvSpPr>
          <p:cNvPr id="3" name="Content Placeholder 2"/>
          <p:cNvSpPr>
            <a:spLocks noGrp="1"/>
          </p:cNvSpPr>
          <p:nvPr>
            <p:ph idx="1"/>
          </p:nvPr>
        </p:nvSpPr>
        <p:spPr/>
        <p:txBody>
          <a:bodyPr>
            <a:normAutofit/>
          </a:bodyPr>
          <a:lstStyle/>
          <a:p>
            <a:r>
              <a:rPr lang="en-US" dirty="0" smtClean="0"/>
              <a:t>A plaintiff </a:t>
            </a:r>
            <a:r>
              <a:rPr lang="en-US" dirty="0"/>
              <a:t>may not have a protectable trademark, copyright, or patent, and thus must rely entirely on unfair competition theories to provide relief against unscrupulous business practices. </a:t>
            </a:r>
          </a:p>
          <a:p>
            <a:endParaRPr lang="en-US" dirty="0"/>
          </a:p>
          <a:p>
            <a:r>
              <a:rPr lang="en-US" dirty="0"/>
              <a:t>For example, a designer of scarves imprinted with fanciful designs may decide against applying for a design patent due to the expense involved and the short life cycle of fashion products. Protection against copying of the design may thus be available under the umbrella of unfair competition rather than under design patent law.</a:t>
            </a:r>
          </a:p>
        </p:txBody>
      </p:sp>
    </p:spTree>
    <p:extLst>
      <p:ext uri="{BB962C8B-B14F-4D97-AF65-F5344CB8AC3E}">
        <p14:creationId xmlns:p14="http://schemas.microsoft.com/office/powerpoint/2010/main" val="15350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Unfair Competition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most common types of unfair competition are discussed more fully in this chapter but can be briefly summarized as follows</a:t>
            </a:r>
            <a:r>
              <a:rPr lang="en-US" dirty="0" smtClean="0"/>
              <a:t>:</a:t>
            </a:r>
          </a:p>
          <a:p>
            <a:pPr lvl="1"/>
            <a:r>
              <a:rPr lang="en-US" b="1" i="1" dirty="0" smtClean="0"/>
              <a:t>Passing </a:t>
            </a:r>
            <a:r>
              <a:rPr lang="en-US" b="1" i="1" dirty="0"/>
              <a:t>off </a:t>
            </a:r>
            <a:r>
              <a:rPr lang="en-US" dirty="0" smtClean="0"/>
              <a:t> Occurs </a:t>
            </a:r>
            <a:r>
              <a:rPr lang="en-US" dirty="0"/>
              <a:t>when one party attempts to pass off or sell his or her goods or services as those of another.</a:t>
            </a:r>
          </a:p>
          <a:p>
            <a:pPr lvl="1"/>
            <a:r>
              <a:rPr lang="en-US" b="1" i="1" dirty="0" smtClean="0"/>
              <a:t>Misappropriation</a:t>
            </a:r>
            <a:r>
              <a:rPr lang="en-US" dirty="0" smtClean="0"/>
              <a:t> exists </a:t>
            </a:r>
            <a:r>
              <a:rPr lang="en-US" dirty="0"/>
              <a:t>when one party takes or uses another’s property that the original owner created or secured at effort and expense.</a:t>
            </a:r>
          </a:p>
          <a:p>
            <a:pPr lvl="1"/>
            <a:r>
              <a:rPr lang="en-US" b="1" i="1" dirty="0" smtClean="0"/>
              <a:t>Right </a:t>
            </a:r>
            <a:r>
              <a:rPr lang="en-US" b="1" i="1" dirty="0"/>
              <a:t>of publicity</a:t>
            </a:r>
            <a:r>
              <a:rPr lang="en-US" dirty="0"/>
              <a:t>. A person’s name, identity, voice, likeness, and persona are protected against unauthorized commercial </a:t>
            </a:r>
            <a:r>
              <a:rPr lang="en-US" dirty="0" smtClean="0"/>
              <a:t>exploitation through </a:t>
            </a:r>
            <a:r>
              <a:rPr lang="en-US" dirty="0"/>
              <a:t>the right of publicity.</a:t>
            </a:r>
          </a:p>
          <a:p>
            <a:pPr lvl="1"/>
            <a:r>
              <a:rPr lang="en-US" b="1" i="1" dirty="0" smtClean="0"/>
              <a:t>False </a:t>
            </a:r>
            <a:r>
              <a:rPr lang="en-US" b="1" i="1" dirty="0"/>
              <a:t>advertising. </a:t>
            </a:r>
            <a:r>
              <a:rPr lang="en-US" dirty="0"/>
              <a:t>Making false or deceptive representations about the nature of one’s goods or services is actionable as false advertising.</a:t>
            </a:r>
          </a:p>
          <a:p>
            <a:pPr lvl="1"/>
            <a:r>
              <a:rPr lang="en-US" b="1" i="1" dirty="0" smtClean="0"/>
              <a:t>Product </a:t>
            </a:r>
            <a:r>
              <a:rPr lang="en-US" b="1" i="1" dirty="0"/>
              <a:t>disparagement. </a:t>
            </a:r>
            <a:r>
              <a:rPr lang="en-US" dirty="0"/>
              <a:t>Making false representations about the nature of another party’s goods or services is actionable as product disparagement.</a:t>
            </a:r>
          </a:p>
          <a:p>
            <a:pPr lvl="1"/>
            <a:r>
              <a:rPr lang="en-US" b="1" i="1" dirty="0" smtClean="0"/>
              <a:t>Dilution</a:t>
            </a:r>
            <a:r>
              <a:rPr lang="en-US" b="1" i="1" dirty="0"/>
              <a:t>. </a:t>
            </a:r>
            <a:r>
              <a:rPr lang="en-US" dirty="0"/>
              <a:t>Using another’s famous mark in a way that is likely to cause blurring of its distinctive quality or tarnishing it by harming its reputation is actionable as dilution.</a:t>
            </a:r>
          </a:p>
          <a:p>
            <a:pPr lvl="1"/>
            <a:r>
              <a:rPr lang="en-US" b="1" i="1" dirty="0" smtClean="0"/>
              <a:t>Infringement </a:t>
            </a:r>
            <a:r>
              <a:rPr lang="en-US" b="1" i="1" dirty="0"/>
              <a:t>of trade dress. </a:t>
            </a:r>
            <a:r>
              <a:rPr lang="en-US" dirty="0"/>
              <a:t>Adopting the overall concept of another’s distinctive packaging or product image, generally called its “trade dress</a:t>
            </a:r>
            <a:r>
              <a:rPr lang="en-US" dirty="0" smtClean="0"/>
              <a:t>,” </a:t>
            </a:r>
            <a:r>
              <a:rPr lang="en-US" dirty="0"/>
              <a:t>to likely confuse consumers is an infringement of trade dress.</a:t>
            </a:r>
          </a:p>
        </p:txBody>
      </p:sp>
    </p:spTree>
    <p:extLst>
      <p:ext uri="{BB962C8B-B14F-4D97-AF65-F5344CB8AC3E}">
        <p14:creationId xmlns:p14="http://schemas.microsoft.com/office/powerpoint/2010/main" val="238123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(Passing off)</a:t>
            </a:r>
            <a:endParaRPr lang="en-US" dirty="0"/>
          </a:p>
        </p:txBody>
      </p:sp>
      <p:sp>
        <p:nvSpPr>
          <p:cNvPr id="3" name="Content Placeholder 2"/>
          <p:cNvSpPr>
            <a:spLocks noGrp="1"/>
          </p:cNvSpPr>
          <p:nvPr>
            <p:ph idx="1"/>
          </p:nvPr>
        </p:nvSpPr>
        <p:spPr/>
        <p:txBody>
          <a:bodyPr>
            <a:normAutofit/>
          </a:bodyPr>
          <a:lstStyle/>
          <a:p>
            <a:r>
              <a:rPr lang="en-US" dirty="0"/>
              <a:t>Passing off is the earliest form of unfair competition.</a:t>
            </a:r>
          </a:p>
          <a:p>
            <a:r>
              <a:rPr lang="en-US" dirty="0"/>
              <a:t>The essence of the action is some representation by a defendant, whether direct or indirect, that causes consumers to be deceived about the source of their purchases.</a:t>
            </a:r>
          </a:p>
          <a:p>
            <a:pPr lvl="1"/>
            <a:r>
              <a:rPr lang="en-US" dirty="0"/>
              <a:t>A tavern owner sells a lower quality cola as COKE®</a:t>
            </a:r>
          </a:p>
          <a:p>
            <a:pPr lvl="1"/>
            <a:r>
              <a:rPr lang="en-US" dirty="0"/>
              <a:t>A merchant sells its own inferior headphones as BOSE® headphones, </a:t>
            </a:r>
          </a:p>
          <a:p>
            <a:r>
              <a:rPr lang="en-US" dirty="0"/>
              <a:t>Passing off </a:t>
            </a:r>
            <a:r>
              <a:rPr lang="en-US" dirty="0" smtClean="0"/>
              <a:t>maybe </a:t>
            </a:r>
            <a:r>
              <a:rPr lang="en-US" dirty="0"/>
              <a:t>reverse passing off, occurs when a defendant purchases a plaintiff’s goods, removes the plaintiff’s mark, and then resells the item with the defendant’s own mark (or with no mark at all).</a:t>
            </a:r>
          </a:p>
        </p:txBody>
      </p:sp>
    </p:spTree>
    <p:extLst>
      <p:ext uri="{BB962C8B-B14F-4D97-AF65-F5344CB8AC3E}">
        <p14:creationId xmlns:p14="http://schemas.microsoft.com/office/powerpoint/2010/main" val="331006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(Passing off)</a:t>
            </a:r>
            <a:endParaRPr lang="en-US" dirty="0"/>
          </a:p>
        </p:txBody>
      </p:sp>
      <p:sp>
        <p:nvSpPr>
          <p:cNvPr id="3" name="Content Placeholder 2"/>
          <p:cNvSpPr>
            <a:spLocks noGrp="1"/>
          </p:cNvSpPr>
          <p:nvPr>
            <p:ph idx="1"/>
          </p:nvPr>
        </p:nvSpPr>
        <p:spPr/>
        <p:txBody>
          <a:bodyPr>
            <a:normAutofit fontScale="92500"/>
          </a:bodyPr>
          <a:lstStyle/>
          <a:p>
            <a:r>
              <a:rPr lang="en-US" dirty="0"/>
              <a:t>Passing off can occur when a party suggests that its </a:t>
            </a:r>
            <a:r>
              <a:rPr lang="en-US" dirty="0" smtClean="0"/>
              <a:t>products </a:t>
            </a:r>
            <a:r>
              <a:rPr lang="en-US" dirty="0" smtClean="0"/>
              <a:t>associated with </a:t>
            </a:r>
            <a:r>
              <a:rPr lang="en-US" dirty="0" smtClean="0"/>
              <a:t>another, such </a:t>
            </a:r>
            <a:r>
              <a:rPr lang="en-US" dirty="0" smtClean="0"/>
              <a:t>as “</a:t>
            </a:r>
            <a:r>
              <a:rPr lang="en-US" dirty="0"/>
              <a:t>an authorized dealer of MAYTAG® products,” when it is not. Such conduct is </a:t>
            </a:r>
            <a:r>
              <a:rPr lang="en-US" dirty="0" smtClean="0"/>
              <a:t>harmful (</a:t>
            </a:r>
            <a:r>
              <a:rPr lang="en-US" dirty="0"/>
              <a:t>lost a </a:t>
            </a:r>
            <a:r>
              <a:rPr lang="en-US" dirty="0" smtClean="0"/>
              <a:t>sell, reputation </a:t>
            </a:r>
            <a:r>
              <a:rPr lang="en-US" dirty="0" smtClean="0"/>
              <a:t>damage) </a:t>
            </a:r>
            <a:r>
              <a:rPr lang="en-US" dirty="0"/>
              <a:t>to </a:t>
            </a:r>
            <a:r>
              <a:rPr lang="en-US" dirty="0" smtClean="0"/>
              <a:t>Maytag.</a:t>
            </a:r>
          </a:p>
          <a:p>
            <a:r>
              <a:rPr lang="en-US" dirty="0"/>
              <a:t>Newer enforcement efforts focus on those in the supply chain that leads to counterfeit goods. For example, </a:t>
            </a:r>
            <a:r>
              <a:rPr lang="en-US" dirty="0" smtClean="0"/>
              <a:t>in January 2006, to </a:t>
            </a:r>
            <a:r>
              <a:rPr lang="en-US" dirty="0"/>
              <a:t>settle a lawsuit brought by Louis Vuitton, landlords for seven Canal Street properties in New York City promised to evict tenants found selling fake Louis Vuitton </a:t>
            </a:r>
            <a:r>
              <a:rPr lang="en-US" dirty="0" smtClean="0"/>
              <a:t>bags.</a:t>
            </a:r>
          </a:p>
          <a:p>
            <a:r>
              <a:rPr lang="en-US" dirty="0"/>
              <a:t>In the United States, it is not illegal for a consumer to buy counterfeit goods, although it is in some other countries, such as France and Italy</a:t>
            </a:r>
            <a:endParaRPr lang="en-US" dirty="0" smtClean="0"/>
          </a:p>
          <a:p>
            <a:endParaRPr lang="en-US" dirty="0"/>
          </a:p>
        </p:txBody>
      </p:sp>
    </p:spTree>
    <p:extLst>
      <p:ext uri="{BB962C8B-B14F-4D97-AF65-F5344CB8AC3E}">
        <p14:creationId xmlns:p14="http://schemas.microsoft.com/office/powerpoint/2010/main" val="139225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Unfair Competition</a:t>
            </a:r>
            <a:br>
              <a:rPr lang="en-US" dirty="0" smtClean="0"/>
            </a:br>
            <a:r>
              <a:rPr lang="en-US" dirty="0" smtClean="0"/>
              <a:t>(Misappropriation)</a:t>
            </a:r>
            <a:endParaRPr lang="en-US" dirty="0"/>
          </a:p>
        </p:txBody>
      </p:sp>
      <p:sp>
        <p:nvSpPr>
          <p:cNvPr id="3" name="Content Placeholder 2"/>
          <p:cNvSpPr>
            <a:spLocks noGrp="1"/>
          </p:cNvSpPr>
          <p:nvPr>
            <p:ph idx="1"/>
          </p:nvPr>
        </p:nvSpPr>
        <p:spPr/>
        <p:txBody>
          <a:bodyPr>
            <a:normAutofit/>
          </a:bodyPr>
          <a:lstStyle/>
          <a:p>
            <a:r>
              <a:rPr lang="en-US" dirty="0" smtClean="0"/>
              <a:t>Misappropriation means an </a:t>
            </a:r>
            <a:r>
              <a:rPr lang="en-US" dirty="0"/>
              <a:t>unauthorized taking of </a:t>
            </a:r>
            <a:r>
              <a:rPr lang="en-US" dirty="0" smtClean="0"/>
              <a:t>another’s.</a:t>
            </a:r>
          </a:p>
          <a:p>
            <a:r>
              <a:rPr lang="en-US" dirty="0" smtClean="0"/>
              <a:t>For example, News </a:t>
            </a:r>
            <a:r>
              <a:rPr lang="en-US" dirty="0"/>
              <a:t>information originally gathered by the Associated Press relating to World War I was pirated by International News Service and sold to its customers. </a:t>
            </a:r>
            <a:r>
              <a:rPr lang="en-US" dirty="0" smtClean="0"/>
              <a:t>Because of </a:t>
            </a:r>
            <a:r>
              <a:rPr lang="en-US" dirty="0"/>
              <a:t>the news itself, as factual matter, the plaintiff could not sue for copyright </a:t>
            </a:r>
            <a:r>
              <a:rPr lang="en-US" dirty="0" smtClean="0"/>
              <a:t>infringement. Instead </a:t>
            </a:r>
            <a:r>
              <a:rPr lang="en-US" dirty="0"/>
              <a:t>it alleged that its valuable property right had been taken or </a:t>
            </a:r>
            <a:r>
              <a:rPr lang="en-US" i="1" dirty="0"/>
              <a:t>misappropriated</a:t>
            </a:r>
            <a:r>
              <a:rPr lang="en-US" dirty="0"/>
              <a:t> by the defendant.</a:t>
            </a:r>
            <a:endParaRPr lang="en-US" dirty="0" smtClean="0"/>
          </a:p>
        </p:txBody>
      </p:sp>
    </p:spTree>
    <p:extLst>
      <p:ext uri="{BB962C8B-B14F-4D97-AF65-F5344CB8AC3E}">
        <p14:creationId xmlns:p14="http://schemas.microsoft.com/office/powerpoint/2010/main" val="2299074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3264</TotalTime>
  <Words>1365</Words>
  <Application>Microsoft Office PowerPoint</Application>
  <PresentationFormat>Widescreen</PresentationFormat>
  <Paragraphs>77</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Calibri Light</vt:lpstr>
      <vt:lpstr>Office Theme</vt:lpstr>
      <vt:lpstr>Document</vt:lpstr>
      <vt:lpstr>Module 3: Intellectual Property</vt:lpstr>
      <vt:lpstr>Content</vt:lpstr>
      <vt:lpstr>What Is Unfair Competition?</vt:lpstr>
      <vt:lpstr>What Is Unfair Competition?</vt:lpstr>
      <vt:lpstr>What Is Unfair Competition?</vt:lpstr>
      <vt:lpstr>Types of Unfair Competition</vt:lpstr>
      <vt:lpstr>Types of Unfair Competition (Passing off)</vt:lpstr>
      <vt:lpstr>Types of Unfair Competition (Passing off)</vt:lpstr>
      <vt:lpstr>Types of Unfair Competition (Misappropriation)</vt:lpstr>
      <vt:lpstr>Types of Unfair Competition (Right of Publicity)</vt:lpstr>
      <vt:lpstr>Types of Unfair Competition (False Advertising)</vt:lpstr>
      <vt:lpstr>Types of Unfair Competition (Product Disparagement)</vt:lpstr>
      <vt:lpstr>Types of Unfair Competition (Dilution)</vt:lpstr>
      <vt:lpstr>Types of Unfair Competition (Infringement of Trade Dress)</vt:lpstr>
      <vt:lpstr>Case Study#1 Combating Product Counterfeit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121</cp:revision>
  <dcterms:created xsi:type="dcterms:W3CDTF">2019-12-05T13:38:53Z</dcterms:created>
  <dcterms:modified xsi:type="dcterms:W3CDTF">2020-05-14T17:40:40Z</dcterms:modified>
</cp:coreProperties>
</file>