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77" r:id="rId3"/>
    <p:sldId id="278" r:id="rId4"/>
    <p:sldId id="263" r:id="rId5"/>
    <p:sldId id="262" r:id="rId6"/>
    <p:sldId id="266" r:id="rId7"/>
    <p:sldId id="264" r:id="rId8"/>
    <p:sldId id="265" r:id="rId9"/>
    <p:sldId id="267" r:id="rId10"/>
    <p:sldId id="268" r:id="rId11"/>
    <p:sldId id="269" r:id="rId12"/>
    <p:sldId id="270" r:id="rId13"/>
    <p:sldId id="271" r:id="rId14"/>
    <p:sldId id="273" r:id="rId15"/>
    <p:sldId id="274" r:id="rId16"/>
    <p:sldId id="275" r:id="rId17"/>
    <p:sldId id="276" r:id="rId18"/>
    <p:sldId id="279" r:id="rId19"/>
    <p:sldId id="25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53" autoAdjust="0"/>
    <p:restoredTop sz="94660"/>
  </p:normalViewPr>
  <p:slideViewPr>
    <p:cSldViewPr snapToGrid="0">
      <p:cViewPr varScale="1">
        <p:scale>
          <a:sx n="53" d="100"/>
          <a:sy n="53" d="100"/>
        </p:scale>
        <p:origin x="24" y="61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7C5CF1-1556-4746-9B26-9E9A2333702D}" type="datetimeFigureOut">
              <a:rPr lang="en-US" smtClean="0"/>
              <a:t>5/15/2020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EA463D-0DAA-4827-873F-9F270CB53794}" type="slidenum">
              <a:rPr lang="en-US" smtClean="0"/>
              <a:t>‹#›</a:t>
            </a:fld>
            <a:endParaRPr lang="en-US"/>
          </a:p>
        </p:txBody>
      </p:sp>
    </p:spTree>
    <p:extLst>
      <p:ext uri="{BB962C8B-B14F-4D97-AF65-F5344CB8AC3E}">
        <p14:creationId xmlns:p14="http://schemas.microsoft.com/office/powerpoint/2010/main" val="2397769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EA463D-0DAA-4827-873F-9F270CB53794}" type="slidenum">
              <a:rPr lang="en-US" smtClean="0"/>
              <a:t>11</a:t>
            </a:fld>
            <a:endParaRPr lang="en-US"/>
          </a:p>
        </p:txBody>
      </p:sp>
    </p:spTree>
    <p:extLst>
      <p:ext uri="{BB962C8B-B14F-4D97-AF65-F5344CB8AC3E}">
        <p14:creationId xmlns:p14="http://schemas.microsoft.com/office/powerpoint/2010/main" val="283530159"/>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21" name="Isosceles Triangle 9">
            <a:extLst>
              <a:ext uri="{FF2B5EF4-FFF2-40B4-BE49-F238E27FC236}">
                <a16:creationId xmlns="" xmlns:a16="http://schemas.microsoft.com/office/drawing/2014/main" id="{C97EE39D-45B9-4BC4-A0D5-310EF34CFB88}"/>
              </a:ext>
            </a:extLst>
          </p:cNvPr>
          <p:cNvSpPr/>
          <p:nvPr userDrawn="1"/>
        </p:nvSpPr>
        <p:spPr>
          <a:xfrm>
            <a:off x="12703" y="2031"/>
            <a:ext cx="12195630" cy="6847115"/>
          </a:xfrm>
          <a:custGeom>
            <a:avLst/>
            <a:gdLst>
              <a:gd name="connsiteX0" fmla="*/ 0 w 12192000"/>
              <a:gd name="connsiteY0" fmla="*/ 6858000 h 6858000"/>
              <a:gd name="connsiteX1" fmla="*/ 12192000 w 12192000"/>
              <a:gd name="connsiteY1" fmla="*/ 0 h 6858000"/>
              <a:gd name="connsiteX2" fmla="*/ 12192000 w 12192000"/>
              <a:gd name="connsiteY2" fmla="*/ 6858000 h 6858000"/>
              <a:gd name="connsiteX3" fmla="*/ 0 w 12192000"/>
              <a:gd name="connsiteY3" fmla="*/ 6858000 h 6858000"/>
              <a:gd name="connsiteX0" fmla="*/ 0 w 12192000"/>
              <a:gd name="connsiteY0" fmla="*/ 6858000 h 6858000"/>
              <a:gd name="connsiteX1" fmla="*/ 9313816 w 12192000"/>
              <a:gd name="connsiteY1" fmla="*/ 5159828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9313816 w 12192000"/>
              <a:gd name="connsiteY1" fmla="*/ 5159828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136776 w 12192000"/>
              <a:gd name="connsiteY1" fmla="*/ 5630091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371907 w 12192000"/>
              <a:gd name="connsiteY1" fmla="*/ 5786846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700000"/>
              <a:gd name="connsiteY0" fmla="*/ 6858000 h 7525657"/>
              <a:gd name="connsiteX1" fmla="*/ 10371907 w 12700000"/>
              <a:gd name="connsiteY1" fmla="*/ 5786846 h 7525657"/>
              <a:gd name="connsiteX2" fmla="*/ 12192000 w 12700000"/>
              <a:gd name="connsiteY2" fmla="*/ 0 h 7525657"/>
              <a:gd name="connsiteX3" fmla="*/ 12700000 w 12700000"/>
              <a:gd name="connsiteY3" fmla="*/ 7525657 h 7525657"/>
              <a:gd name="connsiteX4" fmla="*/ 0 w 12700000"/>
              <a:gd name="connsiteY4" fmla="*/ 6858000 h 7525657"/>
              <a:gd name="connsiteX0" fmla="*/ 0 w 12729029"/>
              <a:gd name="connsiteY0" fmla="*/ 6204858 h 6872515"/>
              <a:gd name="connsiteX1" fmla="*/ 10371907 w 12729029"/>
              <a:gd name="connsiteY1" fmla="*/ 5133704 h 6872515"/>
              <a:gd name="connsiteX2" fmla="*/ 12729029 w 12729029"/>
              <a:gd name="connsiteY2" fmla="*/ 0 h 6872515"/>
              <a:gd name="connsiteX3" fmla="*/ 12700000 w 12729029"/>
              <a:gd name="connsiteY3" fmla="*/ 6872515 h 6872515"/>
              <a:gd name="connsiteX4" fmla="*/ 0 w 12729029"/>
              <a:gd name="connsiteY4" fmla="*/ 6204858 h 6872515"/>
              <a:gd name="connsiteX0" fmla="*/ 0 w 12162972"/>
              <a:gd name="connsiteY0" fmla="*/ 6872515 h 6872515"/>
              <a:gd name="connsiteX1" fmla="*/ 9805850 w 12162972"/>
              <a:gd name="connsiteY1" fmla="*/ 5133704 h 6872515"/>
              <a:gd name="connsiteX2" fmla="*/ 12162972 w 12162972"/>
              <a:gd name="connsiteY2" fmla="*/ 0 h 6872515"/>
              <a:gd name="connsiteX3" fmla="*/ 12133943 w 12162972"/>
              <a:gd name="connsiteY3" fmla="*/ 6872515 h 6872515"/>
              <a:gd name="connsiteX4" fmla="*/ 0 w 12162972"/>
              <a:gd name="connsiteY4" fmla="*/ 6872515 h 6872515"/>
              <a:gd name="connsiteX0" fmla="*/ 0 w 12148458"/>
              <a:gd name="connsiteY0" fmla="*/ 6843486 h 6843486"/>
              <a:gd name="connsiteX1" fmla="*/ 9805850 w 12148458"/>
              <a:gd name="connsiteY1" fmla="*/ 5104675 h 6843486"/>
              <a:gd name="connsiteX2" fmla="*/ 12148458 w 12148458"/>
              <a:gd name="connsiteY2" fmla="*/ 0 h 6843486"/>
              <a:gd name="connsiteX3" fmla="*/ 12133943 w 12148458"/>
              <a:gd name="connsiteY3" fmla="*/ 6843486 h 6843486"/>
              <a:gd name="connsiteX4" fmla="*/ 0 w 12148458"/>
              <a:gd name="connsiteY4" fmla="*/ 6843486 h 6843486"/>
              <a:gd name="connsiteX0" fmla="*/ 0 w 12148458"/>
              <a:gd name="connsiteY0" fmla="*/ 6843486 h 6843486"/>
              <a:gd name="connsiteX1" fmla="*/ 9805850 w 12148458"/>
              <a:gd name="connsiteY1" fmla="*/ 5104675 h 6843486"/>
              <a:gd name="connsiteX2" fmla="*/ 12148458 w 12148458"/>
              <a:gd name="connsiteY2" fmla="*/ 0 h 6843486"/>
              <a:gd name="connsiteX3" fmla="*/ 12032343 w 12148458"/>
              <a:gd name="connsiteY3" fmla="*/ 6698343 h 6843486"/>
              <a:gd name="connsiteX4" fmla="*/ 0 w 12148458"/>
              <a:gd name="connsiteY4" fmla="*/ 6843486 h 6843486"/>
              <a:gd name="connsiteX0" fmla="*/ 0 w 12149854"/>
              <a:gd name="connsiteY0" fmla="*/ 6843486 h 6843486"/>
              <a:gd name="connsiteX1" fmla="*/ 9805850 w 12149854"/>
              <a:gd name="connsiteY1" fmla="*/ 5104675 h 6843486"/>
              <a:gd name="connsiteX2" fmla="*/ 12148458 w 12149854"/>
              <a:gd name="connsiteY2" fmla="*/ 0 h 6843486"/>
              <a:gd name="connsiteX3" fmla="*/ 12148458 w 12149854"/>
              <a:gd name="connsiteY3" fmla="*/ 6828972 h 6843486"/>
              <a:gd name="connsiteX4" fmla="*/ 0 w 12149854"/>
              <a:gd name="connsiteY4" fmla="*/ 6843486 h 6843486"/>
              <a:gd name="connsiteX0" fmla="*/ 0 w 12193397"/>
              <a:gd name="connsiteY0" fmla="*/ 6887029 h 6887029"/>
              <a:gd name="connsiteX1" fmla="*/ 9849393 w 12193397"/>
              <a:gd name="connsiteY1" fmla="*/ 5104675 h 6887029"/>
              <a:gd name="connsiteX2" fmla="*/ 12192001 w 12193397"/>
              <a:gd name="connsiteY2" fmla="*/ 0 h 6887029"/>
              <a:gd name="connsiteX3" fmla="*/ 12192001 w 12193397"/>
              <a:gd name="connsiteY3" fmla="*/ 6828972 h 6887029"/>
              <a:gd name="connsiteX4" fmla="*/ 0 w 12193397"/>
              <a:gd name="connsiteY4" fmla="*/ 6887029 h 6887029"/>
              <a:gd name="connsiteX0" fmla="*/ 0 w 12193397"/>
              <a:gd name="connsiteY0" fmla="*/ 6887029 h 6887029"/>
              <a:gd name="connsiteX1" fmla="*/ 9849393 w 12193397"/>
              <a:gd name="connsiteY1" fmla="*/ 5104675 h 6887029"/>
              <a:gd name="connsiteX2" fmla="*/ 12192001 w 12193397"/>
              <a:gd name="connsiteY2" fmla="*/ 0 h 6887029"/>
              <a:gd name="connsiteX3" fmla="*/ 12192001 w 12193397"/>
              <a:gd name="connsiteY3" fmla="*/ 6887029 h 6887029"/>
              <a:gd name="connsiteX4" fmla="*/ 0 w 12193397"/>
              <a:gd name="connsiteY4" fmla="*/ 6887029 h 6887029"/>
              <a:gd name="connsiteX0" fmla="*/ 0 w 12192154"/>
              <a:gd name="connsiteY0" fmla="*/ 6219372 h 6219372"/>
              <a:gd name="connsiteX1" fmla="*/ 9849393 w 12192154"/>
              <a:gd name="connsiteY1" fmla="*/ 4437018 h 6219372"/>
              <a:gd name="connsiteX2" fmla="*/ 12090401 w 12192154"/>
              <a:gd name="connsiteY2" fmla="*/ 0 h 6219372"/>
              <a:gd name="connsiteX3" fmla="*/ 12192001 w 12192154"/>
              <a:gd name="connsiteY3" fmla="*/ 6219372 h 6219372"/>
              <a:gd name="connsiteX4" fmla="*/ 0 w 12192154"/>
              <a:gd name="connsiteY4" fmla="*/ 6219372 h 6219372"/>
              <a:gd name="connsiteX0" fmla="*/ 0 w 12193397"/>
              <a:gd name="connsiteY0" fmla="*/ 6219372 h 6219372"/>
              <a:gd name="connsiteX1" fmla="*/ 9849393 w 12193397"/>
              <a:gd name="connsiteY1" fmla="*/ 4437018 h 6219372"/>
              <a:gd name="connsiteX2" fmla="*/ 12192001 w 12193397"/>
              <a:gd name="connsiteY2" fmla="*/ 0 h 6219372"/>
              <a:gd name="connsiteX3" fmla="*/ 12192001 w 12193397"/>
              <a:gd name="connsiteY3" fmla="*/ 6219372 h 6219372"/>
              <a:gd name="connsiteX4" fmla="*/ 0 w 12193397"/>
              <a:gd name="connsiteY4" fmla="*/ 6219372 h 6219372"/>
              <a:gd name="connsiteX0" fmla="*/ 0 w 12193397"/>
              <a:gd name="connsiteY0" fmla="*/ 6219372 h 6872515"/>
              <a:gd name="connsiteX1" fmla="*/ 9849393 w 12193397"/>
              <a:gd name="connsiteY1" fmla="*/ 4437018 h 6872515"/>
              <a:gd name="connsiteX2" fmla="*/ 12192001 w 12193397"/>
              <a:gd name="connsiteY2" fmla="*/ 0 h 6872515"/>
              <a:gd name="connsiteX3" fmla="*/ 12192001 w 12193397"/>
              <a:gd name="connsiteY3" fmla="*/ 6872515 h 6872515"/>
              <a:gd name="connsiteX4" fmla="*/ 0 w 12193397"/>
              <a:gd name="connsiteY4" fmla="*/ 6219372 h 6872515"/>
              <a:gd name="connsiteX0" fmla="*/ 0 w 12222426"/>
              <a:gd name="connsiteY0" fmla="*/ 6872514 h 6872515"/>
              <a:gd name="connsiteX1" fmla="*/ 9878422 w 12222426"/>
              <a:gd name="connsiteY1" fmla="*/ 4437018 h 6872515"/>
              <a:gd name="connsiteX2" fmla="*/ 12221030 w 12222426"/>
              <a:gd name="connsiteY2" fmla="*/ 0 h 6872515"/>
              <a:gd name="connsiteX3" fmla="*/ 12221030 w 12222426"/>
              <a:gd name="connsiteY3" fmla="*/ 6872515 h 6872515"/>
              <a:gd name="connsiteX4" fmla="*/ 0 w 12222426"/>
              <a:gd name="connsiteY4" fmla="*/ 6872514 h 6872515"/>
              <a:gd name="connsiteX0" fmla="*/ 0 w 12222426"/>
              <a:gd name="connsiteY0" fmla="*/ 6872514 h 6872515"/>
              <a:gd name="connsiteX1" fmla="*/ 10197736 w 12222426"/>
              <a:gd name="connsiteY1" fmla="*/ 4814390 h 6872515"/>
              <a:gd name="connsiteX2" fmla="*/ 12221030 w 12222426"/>
              <a:gd name="connsiteY2" fmla="*/ 0 h 6872515"/>
              <a:gd name="connsiteX3" fmla="*/ 12221030 w 12222426"/>
              <a:gd name="connsiteY3" fmla="*/ 6872515 h 6872515"/>
              <a:gd name="connsiteX4" fmla="*/ 0 w 12222426"/>
              <a:gd name="connsiteY4" fmla="*/ 6872514 h 6872515"/>
              <a:gd name="connsiteX0" fmla="*/ 0 w 12222426"/>
              <a:gd name="connsiteY0" fmla="*/ 6872514 h 6872515"/>
              <a:gd name="connsiteX1" fmla="*/ 10212250 w 12222426"/>
              <a:gd name="connsiteY1" fmla="*/ 5409476 h 6872515"/>
              <a:gd name="connsiteX2" fmla="*/ 12221030 w 12222426"/>
              <a:gd name="connsiteY2" fmla="*/ 0 h 6872515"/>
              <a:gd name="connsiteX3" fmla="*/ 12221030 w 12222426"/>
              <a:gd name="connsiteY3" fmla="*/ 6872515 h 6872515"/>
              <a:gd name="connsiteX4" fmla="*/ 0 w 12222426"/>
              <a:gd name="connsiteY4" fmla="*/ 6872514 h 6872515"/>
              <a:gd name="connsiteX0" fmla="*/ 0 w 12222426"/>
              <a:gd name="connsiteY0" fmla="*/ 6872514 h 6872515"/>
              <a:gd name="connsiteX1" fmla="*/ 10096136 w 12222426"/>
              <a:gd name="connsiteY1" fmla="*/ 5264333 h 6872515"/>
              <a:gd name="connsiteX2" fmla="*/ 12221030 w 12222426"/>
              <a:gd name="connsiteY2" fmla="*/ 0 h 6872515"/>
              <a:gd name="connsiteX3" fmla="*/ 12221030 w 12222426"/>
              <a:gd name="connsiteY3" fmla="*/ 6872515 h 6872515"/>
              <a:gd name="connsiteX4" fmla="*/ 0 w 12222426"/>
              <a:gd name="connsiteY4" fmla="*/ 6872514 h 6872515"/>
              <a:gd name="connsiteX0" fmla="*/ 0 w 12259130"/>
              <a:gd name="connsiteY0" fmla="*/ 6847114 h 6847115"/>
              <a:gd name="connsiteX1" fmla="*/ 10096136 w 12259130"/>
              <a:gd name="connsiteY1" fmla="*/ 5238933 h 6847115"/>
              <a:gd name="connsiteX2" fmla="*/ 12259130 w 12259130"/>
              <a:gd name="connsiteY2" fmla="*/ 0 h 6847115"/>
              <a:gd name="connsiteX3" fmla="*/ 12221030 w 12259130"/>
              <a:gd name="connsiteY3" fmla="*/ 6847115 h 6847115"/>
              <a:gd name="connsiteX4" fmla="*/ 0 w 12259130"/>
              <a:gd name="connsiteY4" fmla="*/ 6847114 h 6847115"/>
              <a:gd name="connsiteX0" fmla="*/ 0 w 12170230"/>
              <a:gd name="connsiteY0" fmla="*/ 6859814 h 6859814"/>
              <a:gd name="connsiteX1" fmla="*/ 10007236 w 12170230"/>
              <a:gd name="connsiteY1" fmla="*/ 5238933 h 6859814"/>
              <a:gd name="connsiteX2" fmla="*/ 12170230 w 12170230"/>
              <a:gd name="connsiteY2" fmla="*/ 0 h 6859814"/>
              <a:gd name="connsiteX3" fmla="*/ 12132130 w 12170230"/>
              <a:gd name="connsiteY3" fmla="*/ 6847115 h 6859814"/>
              <a:gd name="connsiteX4" fmla="*/ 0 w 12170230"/>
              <a:gd name="connsiteY4" fmla="*/ 6859814 h 6859814"/>
              <a:gd name="connsiteX0" fmla="*/ 0 w 12195630"/>
              <a:gd name="connsiteY0" fmla="*/ 6847114 h 6847115"/>
              <a:gd name="connsiteX1" fmla="*/ 10032636 w 12195630"/>
              <a:gd name="connsiteY1" fmla="*/ 5238933 h 6847115"/>
              <a:gd name="connsiteX2" fmla="*/ 12195630 w 12195630"/>
              <a:gd name="connsiteY2" fmla="*/ 0 h 6847115"/>
              <a:gd name="connsiteX3" fmla="*/ 12157530 w 12195630"/>
              <a:gd name="connsiteY3" fmla="*/ 6847115 h 6847115"/>
              <a:gd name="connsiteX4" fmla="*/ 0 w 12195630"/>
              <a:gd name="connsiteY4" fmla="*/ 6847114 h 6847115"/>
              <a:gd name="connsiteX0" fmla="*/ 0 w 12195630"/>
              <a:gd name="connsiteY0" fmla="*/ 6847114 h 6847115"/>
              <a:gd name="connsiteX1" fmla="*/ 10032636 w 12195630"/>
              <a:gd name="connsiteY1" fmla="*/ 5238933 h 6847115"/>
              <a:gd name="connsiteX2" fmla="*/ 12195630 w 12195630"/>
              <a:gd name="connsiteY2" fmla="*/ 0 h 6847115"/>
              <a:gd name="connsiteX3" fmla="*/ 12157530 w 12195630"/>
              <a:gd name="connsiteY3" fmla="*/ 6847115 h 6847115"/>
              <a:gd name="connsiteX4" fmla="*/ 0 w 12195630"/>
              <a:gd name="connsiteY4" fmla="*/ 6847114 h 6847115"/>
              <a:gd name="connsiteX0" fmla="*/ 0 w 12195630"/>
              <a:gd name="connsiteY0" fmla="*/ 6847114 h 6847115"/>
              <a:gd name="connsiteX1" fmla="*/ 10032636 w 12195630"/>
              <a:gd name="connsiteY1" fmla="*/ 5238933 h 6847115"/>
              <a:gd name="connsiteX2" fmla="*/ 12195630 w 12195630"/>
              <a:gd name="connsiteY2" fmla="*/ 0 h 6847115"/>
              <a:gd name="connsiteX3" fmla="*/ 12157530 w 12195630"/>
              <a:gd name="connsiteY3" fmla="*/ 6847115 h 6847115"/>
              <a:gd name="connsiteX4" fmla="*/ 0 w 12195630"/>
              <a:gd name="connsiteY4" fmla="*/ 6847114 h 68471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5630" h="6847115">
                <a:moveTo>
                  <a:pt x="0" y="6847114"/>
                </a:moveTo>
                <a:cubicBezTo>
                  <a:pt x="1860005" y="5494382"/>
                  <a:pt x="7994831" y="6388465"/>
                  <a:pt x="10032636" y="5238933"/>
                </a:cubicBezTo>
                <a:cubicBezTo>
                  <a:pt x="12206876" y="3558178"/>
                  <a:pt x="11083835" y="1631043"/>
                  <a:pt x="12195630" y="0"/>
                </a:cubicBezTo>
                <a:cubicBezTo>
                  <a:pt x="12190792" y="2281162"/>
                  <a:pt x="12162368" y="4565953"/>
                  <a:pt x="12157530" y="6847115"/>
                </a:cubicBezTo>
                <a:lnTo>
                  <a:pt x="0" y="6847114"/>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Isosceles Triangle 9">
            <a:extLst>
              <a:ext uri="{FF2B5EF4-FFF2-40B4-BE49-F238E27FC236}">
                <a16:creationId xmlns="" xmlns:a16="http://schemas.microsoft.com/office/drawing/2014/main" id="{66BF8A63-094C-431F-A3A0-63E41BD8DF9F}"/>
              </a:ext>
            </a:extLst>
          </p:cNvPr>
          <p:cNvSpPr/>
          <p:nvPr userDrawn="1"/>
        </p:nvSpPr>
        <p:spPr>
          <a:xfrm>
            <a:off x="-15213" y="-8794"/>
            <a:ext cx="12222426" cy="6872515"/>
          </a:xfrm>
          <a:custGeom>
            <a:avLst/>
            <a:gdLst>
              <a:gd name="connsiteX0" fmla="*/ 0 w 12192000"/>
              <a:gd name="connsiteY0" fmla="*/ 6858000 h 6858000"/>
              <a:gd name="connsiteX1" fmla="*/ 12192000 w 12192000"/>
              <a:gd name="connsiteY1" fmla="*/ 0 h 6858000"/>
              <a:gd name="connsiteX2" fmla="*/ 12192000 w 12192000"/>
              <a:gd name="connsiteY2" fmla="*/ 6858000 h 6858000"/>
              <a:gd name="connsiteX3" fmla="*/ 0 w 12192000"/>
              <a:gd name="connsiteY3" fmla="*/ 6858000 h 6858000"/>
              <a:gd name="connsiteX0" fmla="*/ 0 w 12192000"/>
              <a:gd name="connsiteY0" fmla="*/ 6858000 h 6858000"/>
              <a:gd name="connsiteX1" fmla="*/ 9313816 w 12192000"/>
              <a:gd name="connsiteY1" fmla="*/ 5159828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9313816 w 12192000"/>
              <a:gd name="connsiteY1" fmla="*/ 5159828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136776 w 12192000"/>
              <a:gd name="connsiteY1" fmla="*/ 5630091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371907 w 12192000"/>
              <a:gd name="connsiteY1" fmla="*/ 5786846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700000"/>
              <a:gd name="connsiteY0" fmla="*/ 6858000 h 7525657"/>
              <a:gd name="connsiteX1" fmla="*/ 10371907 w 12700000"/>
              <a:gd name="connsiteY1" fmla="*/ 5786846 h 7525657"/>
              <a:gd name="connsiteX2" fmla="*/ 12192000 w 12700000"/>
              <a:gd name="connsiteY2" fmla="*/ 0 h 7525657"/>
              <a:gd name="connsiteX3" fmla="*/ 12700000 w 12700000"/>
              <a:gd name="connsiteY3" fmla="*/ 7525657 h 7525657"/>
              <a:gd name="connsiteX4" fmla="*/ 0 w 12700000"/>
              <a:gd name="connsiteY4" fmla="*/ 6858000 h 7525657"/>
              <a:gd name="connsiteX0" fmla="*/ 0 w 12729029"/>
              <a:gd name="connsiteY0" fmla="*/ 6204858 h 6872515"/>
              <a:gd name="connsiteX1" fmla="*/ 10371907 w 12729029"/>
              <a:gd name="connsiteY1" fmla="*/ 5133704 h 6872515"/>
              <a:gd name="connsiteX2" fmla="*/ 12729029 w 12729029"/>
              <a:gd name="connsiteY2" fmla="*/ 0 h 6872515"/>
              <a:gd name="connsiteX3" fmla="*/ 12700000 w 12729029"/>
              <a:gd name="connsiteY3" fmla="*/ 6872515 h 6872515"/>
              <a:gd name="connsiteX4" fmla="*/ 0 w 12729029"/>
              <a:gd name="connsiteY4" fmla="*/ 6204858 h 6872515"/>
              <a:gd name="connsiteX0" fmla="*/ 0 w 12162972"/>
              <a:gd name="connsiteY0" fmla="*/ 6872515 h 6872515"/>
              <a:gd name="connsiteX1" fmla="*/ 9805850 w 12162972"/>
              <a:gd name="connsiteY1" fmla="*/ 5133704 h 6872515"/>
              <a:gd name="connsiteX2" fmla="*/ 12162972 w 12162972"/>
              <a:gd name="connsiteY2" fmla="*/ 0 h 6872515"/>
              <a:gd name="connsiteX3" fmla="*/ 12133943 w 12162972"/>
              <a:gd name="connsiteY3" fmla="*/ 6872515 h 6872515"/>
              <a:gd name="connsiteX4" fmla="*/ 0 w 12162972"/>
              <a:gd name="connsiteY4" fmla="*/ 6872515 h 6872515"/>
              <a:gd name="connsiteX0" fmla="*/ 0 w 12148458"/>
              <a:gd name="connsiteY0" fmla="*/ 6843486 h 6843486"/>
              <a:gd name="connsiteX1" fmla="*/ 9805850 w 12148458"/>
              <a:gd name="connsiteY1" fmla="*/ 5104675 h 6843486"/>
              <a:gd name="connsiteX2" fmla="*/ 12148458 w 12148458"/>
              <a:gd name="connsiteY2" fmla="*/ 0 h 6843486"/>
              <a:gd name="connsiteX3" fmla="*/ 12133943 w 12148458"/>
              <a:gd name="connsiteY3" fmla="*/ 6843486 h 6843486"/>
              <a:gd name="connsiteX4" fmla="*/ 0 w 12148458"/>
              <a:gd name="connsiteY4" fmla="*/ 6843486 h 6843486"/>
              <a:gd name="connsiteX0" fmla="*/ 0 w 12148458"/>
              <a:gd name="connsiteY0" fmla="*/ 6843486 h 6843486"/>
              <a:gd name="connsiteX1" fmla="*/ 9805850 w 12148458"/>
              <a:gd name="connsiteY1" fmla="*/ 5104675 h 6843486"/>
              <a:gd name="connsiteX2" fmla="*/ 12148458 w 12148458"/>
              <a:gd name="connsiteY2" fmla="*/ 0 h 6843486"/>
              <a:gd name="connsiteX3" fmla="*/ 12032343 w 12148458"/>
              <a:gd name="connsiteY3" fmla="*/ 6698343 h 6843486"/>
              <a:gd name="connsiteX4" fmla="*/ 0 w 12148458"/>
              <a:gd name="connsiteY4" fmla="*/ 6843486 h 6843486"/>
              <a:gd name="connsiteX0" fmla="*/ 0 w 12149854"/>
              <a:gd name="connsiteY0" fmla="*/ 6843486 h 6843486"/>
              <a:gd name="connsiteX1" fmla="*/ 9805850 w 12149854"/>
              <a:gd name="connsiteY1" fmla="*/ 5104675 h 6843486"/>
              <a:gd name="connsiteX2" fmla="*/ 12148458 w 12149854"/>
              <a:gd name="connsiteY2" fmla="*/ 0 h 6843486"/>
              <a:gd name="connsiteX3" fmla="*/ 12148458 w 12149854"/>
              <a:gd name="connsiteY3" fmla="*/ 6828972 h 6843486"/>
              <a:gd name="connsiteX4" fmla="*/ 0 w 12149854"/>
              <a:gd name="connsiteY4" fmla="*/ 6843486 h 6843486"/>
              <a:gd name="connsiteX0" fmla="*/ 0 w 12193397"/>
              <a:gd name="connsiteY0" fmla="*/ 6887029 h 6887029"/>
              <a:gd name="connsiteX1" fmla="*/ 9849393 w 12193397"/>
              <a:gd name="connsiteY1" fmla="*/ 5104675 h 6887029"/>
              <a:gd name="connsiteX2" fmla="*/ 12192001 w 12193397"/>
              <a:gd name="connsiteY2" fmla="*/ 0 h 6887029"/>
              <a:gd name="connsiteX3" fmla="*/ 12192001 w 12193397"/>
              <a:gd name="connsiteY3" fmla="*/ 6828972 h 6887029"/>
              <a:gd name="connsiteX4" fmla="*/ 0 w 12193397"/>
              <a:gd name="connsiteY4" fmla="*/ 6887029 h 6887029"/>
              <a:gd name="connsiteX0" fmla="*/ 0 w 12193397"/>
              <a:gd name="connsiteY0" fmla="*/ 6887029 h 6887029"/>
              <a:gd name="connsiteX1" fmla="*/ 9849393 w 12193397"/>
              <a:gd name="connsiteY1" fmla="*/ 5104675 h 6887029"/>
              <a:gd name="connsiteX2" fmla="*/ 12192001 w 12193397"/>
              <a:gd name="connsiteY2" fmla="*/ 0 h 6887029"/>
              <a:gd name="connsiteX3" fmla="*/ 12192001 w 12193397"/>
              <a:gd name="connsiteY3" fmla="*/ 6887029 h 6887029"/>
              <a:gd name="connsiteX4" fmla="*/ 0 w 12193397"/>
              <a:gd name="connsiteY4" fmla="*/ 6887029 h 6887029"/>
              <a:gd name="connsiteX0" fmla="*/ 0 w 12192154"/>
              <a:gd name="connsiteY0" fmla="*/ 6219372 h 6219372"/>
              <a:gd name="connsiteX1" fmla="*/ 9849393 w 12192154"/>
              <a:gd name="connsiteY1" fmla="*/ 4437018 h 6219372"/>
              <a:gd name="connsiteX2" fmla="*/ 12090401 w 12192154"/>
              <a:gd name="connsiteY2" fmla="*/ 0 h 6219372"/>
              <a:gd name="connsiteX3" fmla="*/ 12192001 w 12192154"/>
              <a:gd name="connsiteY3" fmla="*/ 6219372 h 6219372"/>
              <a:gd name="connsiteX4" fmla="*/ 0 w 12192154"/>
              <a:gd name="connsiteY4" fmla="*/ 6219372 h 6219372"/>
              <a:gd name="connsiteX0" fmla="*/ 0 w 12193397"/>
              <a:gd name="connsiteY0" fmla="*/ 6219372 h 6219372"/>
              <a:gd name="connsiteX1" fmla="*/ 9849393 w 12193397"/>
              <a:gd name="connsiteY1" fmla="*/ 4437018 h 6219372"/>
              <a:gd name="connsiteX2" fmla="*/ 12192001 w 12193397"/>
              <a:gd name="connsiteY2" fmla="*/ 0 h 6219372"/>
              <a:gd name="connsiteX3" fmla="*/ 12192001 w 12193397"/>
              <a:gd name="connsiteY3" fmla="*/ 6219372 h 6219372"/>
              <a:gd name="connsiteX4" fmla="*/ 0 w 12193397"/>
              <a:gd name="connsiteY4" fmla="*/ 6219372 h 6219372"/>
              <a:gd name="connsiteX0" fmla="*/ 0 w 12193397"/>
              <a:gd name="connsiteY0" fmla="*/ 6219372 h 6872515"/>
              <a:gd name="connsiteX1" fmla="*/ 9849393 w 12193397"/>
              <a:gd name="connsiteY1" fmla="*/ 4437018 h 6872515"/>
              <a:gd name="connsiteX2" fmla="*/ 12192001 w 12193397"/>
              <a:gd name="connsiteY2" fmla="*/ 0 h 6872515"/>
              <a:gd name="connsiteX3" fmla="*/ 12192001 w 12193397"/>
              <a:gd name="connsiteY3" fmla="*/ 6872515 h 6872515"/>
              <a:gd name="connsiteX4" fmla="*/ 0 w 12193397"/>
              <a:gd name="connsiteY4" fmla="*/ 6219372 h 6872515"/>
              <a:gd name="connsiteX0" fmla="*/ 0 w 12222426"/>
              <a:gd name="connsiteY0" fmla="*/ 6872514 h 6872515"/>
              <a:gd name="connsiteX1" fmla="*/ 9878422 w 12222426"/>
              <a:gd name="connsiteY1" fmla="*/ 4437018 h 6872515"/>
              <a:gd name="connsiteX2" fmla="*/ 12221030 w 12222426"/>
              <a:gd name="connsiteY2" fmla="*/ 0 h 6872515"/>
              <a:gd name="connsiteX3" fmla="*/ 12221030 w 12222426"/>
              <a:gd name="connsiteY3" fmla="*/ 6872515 h 6872515"/>
              <a:gd name="connsiteX4" fmla="*/ 0 w 12222426"/>
              <a:gd name="connsiteY4" fmla="*/ 6872514 h 6872515"/>
              <a:gd name="connsiteX0" fmla="*/ 0 w 12222426"/>
              <a:gd name="connsiteY0" fmla="*/ 6872514 h 6872515"/>
              <a:gd name="connsiteX1" fmla="*/ 10197736 w 12222426"/>
              <a:gd name="connsiteY1" fmla="*/ 4814390 h 6872515"/>
              <a:gd name="connsiteX2" fmla="*/ 12221030 w 12222426"/>
              <a:gd name="connsiteY2" fmla="*/ 0 h 6872515"/>
              <a:gd name="connsiteX3" fmla="*/ 12221030 w 12222426"/>
              <a:gd name="connsiteY3" fmla="*/ 6872515 h 6872515"/>
              <a:gd name="connsiteX4" fmla="*/ 0 w 12222426"/>
              <a:gd name="connsiteY4" fmla="*/ 6872514 h 6872515"/>
              <a:gd name="connsiteX0" fmla="*/ 0 w 12222426"/>
              <a:gd name="connsiteY0" fmla="*/ 6872514 h 6872515"/>
              <a:gd name="connsiteX1" fmla="*/ 10212250 w 12222426"/>
              <a:gd name="connsiteY1" fmla="*/ 5409476 h 6872515"/>
              <a:gd name="connsiteX2" fmla="*/ 12221030 w 12222426"/>
              <a:gd name="connsiteY2" fmla="*/ 0 h 6872515"/>
              <a:gd name="connsiteX3" fmla="*/ 12221030 w 12222426"/>
              <a:gd name="connsiteY3" fmla="*/ 6872515 h 6872515"/>
              <a:gd name="connsiteX4" fmla="*/ 0 w 12222426"/>
              <a:gd name="connsiteY4" fmla="*/ 6872514 h 68725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2426" h="6872515">
                <a:moveTo>
                  <a:pt x="0" y="6872514"/>
                </a:moveTo>
                <a:cubicBezTo>
                  <a:pt x="2037805" y="5722982"/>
                  <a:pt x="8174445" y="6559008"/>
                  <a:pt x="10212250" y="5409476"/>
                </a:cubicBezTo>
                <a:cubicBezTo>
                  <a:pt x="12386490" y="3728721"/>
                  <a:pt x="11261635" y="1719943"/>
                  <a:pt x="12221030" y="0"/>
                </a:cubicBezTo>
                <a:cubicBezTo>
                  <a:pt x="12216192" y="2281162"/>
                  <a:pt x="12225868" y="4591353"/>
                  <a:pt x="12221030" y="6872515"/>
                </a:cubicBezTo>
                <a:lnTo>
                  <a:pt x="0" y="6872514"/>
                </a:ln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Isosceles Triangle 9">
            <a:extLst>
              <a:ext uri="{FF2B5EF4-FFF2-40B4-BE49-F238E27FC236}">
                <a16:creationId xmlns="" xmlns:a16="http://schemas.microsoft.com/office/drawing/2014/main" id="{ED72CE23-6E9E-445E-A127-A9C3AB89B488}"/>
              </a:ext>
            </a:extLst>
          </p:cNvPr>
          <p:cNvSpPr/>
          <p:nvPr userDrawn="1"/>
        </p:nvSpPr>
        <p:spPr>
          <a:xfrm rot="10800000">
            <a:off x="1" y="-12699"/>
            <a:ext cx="12204700" cy="6870700"/>
          </a:xfrm>
          <a:custGeom>
            <a:avLst/>
            <a:gdLst>
              <a:gd name="connsiteX0" fmla="*/ 0 w 12192000"/>
              <a:gd name="connsiteY0" fmla="*/ 6858000 h 6858000"/>
              <a:gd name="connsiteX1" fmla="*/ 12192000 w 12192000"/>
              <a:gd name="connsiteY1" fmla="*/ 0 h 6858000"/>
              <a:gd name="connsiteX2" fmla="*/ 12192000 w 12192000"/>
              <a:gd name="connsiteY2" fmla="*/ 6858000 h 6858000"/>
              <a:gd name="connsiteX3" fmla="*/ 0 w 12192000"/>
              <a:gd name="connsiteY3" fmla="*/ 6858000 h 6858000"/>
              <a:gd name="connsiteX0" fmla="*/ 0 w 12192000"/>
              <a:gd name="connsiteY0" fmla="*/ 6858000 h 6858000"/>
              <a:gd name="connsiteX1" fmla="*/ 9313816 w 12192000"/>
              <a:gd name="connsiteY1" fmla="*/ 5159828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9313816 w 12192000"/>
              <a:gd name="connsiteY1" fmla="*/ 5159828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136776 w 12192000"/>
              <a:gd name="connsiteY1" fmla="*/ 5630091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371907 w 12192000"/>
              <a:gd name="connsiteY1" fmla="*/ 5786846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197736 w 12192000"/>
              <a:gd name="connsiteY1" fmla="*/ 5656217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039600"/>
              <a:gd name="connsiteY0" fmla="*/ 6997700 h 6997700"/>
              <a:gd name="connsiteX1" fmla="*/ 10045336 w 12039600"/>
              <a:gd name="connsiteY1" fmla="*/ 5656217 h 6997700"/>
              <a:gd name="connsiteX2" fmla="*/ 12039600 w 12039600"/>
              <a:gd name="connsiteY2" fmla="*/ 0 h 6997700"/>
              <a:gd name="connsiteX3" fmla="*/ 12039600 w 12039600"/>
              <a:gd name="connsiteY3" fmla="*/ 6858000 h 6997700"/>
              <a:gd name="connsiteX4" fmla="*/ 0 w 12039600"/>
              <a:gd name="connsiteY4" fmla="*/ 6997700 h 6997700"/>
              <a:gd name="connsiteX0" fmla="*/ 0 w 12192000"/>
              <a:gd name="connsiteY0" fmla="*/ 6997700 h 6997700"/>
              <a:gd name="connsiteX1" fmla="*/ 10045336 w 12192000"/>
              <a:gd name="connsiteY1" fmla="*/ 5656217 h 6997700"/>
              <a:gd name="connsiteX2" fmla="*/ 12039600 w 12192000"/>
              <a:gd name="connsiteY2" fmla="*/ 0 h 6997700"/>
              <a:gd name="connsiteX3" fmla="*/ 12192000 w 12192000"/>
              <a:gd name="connsiteY3" fmla="*/ 6997700 h 6997700"/>
              <a:gd name="connsiteX4" fmla="*/ 0 w 12192000"/>
              <a:gd name="connsiteY4" fmla="*/ 6997700 h 6997700"/>
              <a:gd name="connsiteX0" fmla="*/ 0 w 12192000"/>
              <a:gd name="connsiteY0" fmla="*/ 6845300 h 6845300"/>
              <a:gd name="connsiteX1" fmla="*/ 10045336 w 12192000"/>
              <a:gd name="connsiteY1" fmla="*/ 5503817 h 6845300"/>
              <a:gd name="connsiteX2" fmla="*/ 12192000 w 12192000"/>
              <a:gd name="connsiteY2" fmla="*/ 0 h 6845300"/>
              <a:gd name="connsiteX3" fmla="*/ 12192000 w 12192000"/>
              <a:gd name="connsiteY3" fmla="*/ 6845300 h 6845300"/>
              <a:gd name="connsiteX4" fmla="*/ 0 w 12192000"/>
              <a:gd name="connsiteY4" fmla="*/ 6845300 h 6845300"/>
              <a:gd name="connsiteX0" fmla="*/ 0 w 12192000"/>
              <a:gd name="connsiteY0" fmla="*/ 6845300 h 6845300"/>
              <a:gd name="connsiteX1" fmla="*/ 10083436 w 12192000"/>
              <a:gd name="connsiteY1" fmla="*/ 5592717 h 6845300"/>
              <a:gd name="connsiteX2" fmla="*/ 12192000 w 12192000"/>
              <a:gd name="connsiteY2" fmla="*/ 0 h 6845300"/>
              <a:gd name="connsiteX3" fmla="*/ 12192000 w 12192000"/>
              <a:gd name="connsiteY3" fmla="*/ 6845300 h 6845300"/>
              <a:gd name="connsiteX4" fmla="*/ 0 w 12192000"/>
              <a:gd name="connsiteY4" fmla="*/ 6845300 h 6845300"/>
              <a:gd name="connsiteX0" fmla="*/ 0 w 12192000"/>
              <a:gd name="connsiteY0" fmla="*/ 6845300 h 6845300"/>
              <a:gd name="connsiteX1" fmla="*/ 10045336 w 12192000"/>
              <a:gd name="connsiteY1" fmla="*/ 5554617 h 6845300"/>
              <a:gd name="connsiteX2" fmla="*/ 12192000 w 12192000"/>
              <a:gd name="connsiteY2" fmla="*/ 0 h 6845300"/>
              <a:gd name="connsiteX3" fmla="*/ 12192000 w 12192000"/>
              <a:gd name="connsiteY3" fmla="*/ 6845300 h 6845300"/>
              <a:gd name="connsiteX4" fmla="*/ 0 w 12192000"/>
              <a:gd name="connsiteY4" fmla="*/ 6845300 h 6845300"/>
              <a:gd name="connsiteX0" fmla="*/ 0 w 12192000"/>
              <a:gd name="connsiteY0" fmla="*/ 6845300 h 6845300"/>
              <a:gd name="connsiteX1" fmla="*/ 10045336 w 12192000"/>
              <a:gd name="connsiteY1" fmla="*/ 5554617 h 6845300"/>
              <a:gd name="connsiteX2" fmla="*/ 12192000 w 12192000"/>
              <a:gd name="connsiteY2" fmla="*/ 0 h 6845300"/>
              <a:gd name="connsiteX3" fmla="*/ 12192000 w 12192000"/>
              <a:gd name="connsiteY3" fmla="*/ 6845300 h 6845300"/>
              <a:gd name="connsiteX4" fmla="*/ 0 w 12192000"/>
              <a:gd name="connsiteY4" fmla="*/ 6845300 h 6845300"/>
              <a:gd name="connsiteX0" fmla="*/ 0 w 12204700"/>
              <a:gd name="connsiteY0" fmla="*/ 6832600 h 6845300"/>
              <a:gd name="connsiteX1" fmla="*/ 10058036 w 12204700"/>
              <a:gd name="connsiteY1" fmla="*/ 5554617 h 6845300"/>
              <a:gd name="connsiteX2" fmla="*/ 12204700 w 12204700"/>
              <a:gd name="connsiteY2" fmla="*/ 0 h 6845300"/>
              <a:gd name="connsiteX3" fmla="*/ 12204700 w 12204700"/>
              <a:gd name="connsiteY3" fmla="*/ 6845300 h 6845300"/>
              <a:gd name="connsiteX4" fmla="*/ 0 w 12204700"/>
              <a:gd name="connsiteY4" fmla="*/ 6832600 h 6845300"/>
              <a:gd name="connsiteX0" fmla="*/ 0 w 12204700"/>
              <a:gd name="connsiteY0" fmla="*/ 6832600 h 6845300"/>
              <a:gd name="connsiteX1" fmla="*/ 10058036 w 12204700"/>
              <a:gd name="connsiteY1" fmla="*/ 5554617 h 6845300"/>
              <a:gd name="connsiteX2" fmla="*/ 12204700 w 12204700"/>
              <a:gd name="connsiteY2" fmla="*/ 0 h 6845300"/>
              <a:gd name="connsiteX3" fmla="*/ 12204700 w 12204700"/>
              <a:gd name="connsiteY3" fmla="*/ 6845300 h 6845300"/>
              <a:gd name="connsiteX4" fmla="*/ 0 w 12204700"/>
              <a:gd name="connsiteY4" fmla="*/ 6832600 h 6845300"/>
              <a:gd name="connsiteX0" fmla="*/ 0 w 12204700"/>
              <a:gd name="connsiteY0" fmla="*/ 6832600 h 6870700"/>
              <a:gd name="connsiteX1" fmla="*/ 10058036 w 12204700"/>
              <a:gd name="connsiteY1" fmla="*/ 5554617 h 6870700"/>
              <a:gd name="connsiteX2" fmla="*/ 12204700 w 12204700"/>
              <a:gd name="connsiteY2" fmla="*/ 0 h 6870700"/>
              <a:gd name="connsiteX3" fmla="*/ 12192000 w 12204700"/>
              <a:gd name="connsiteY3" fmla="*/ 6870700 h 6870700"/>
              <a:gd name="connsiteX4" fmla="*/ 0 w 12204700"/>
              <a:gd name="connsiteY4" fmla="*/ 6832600 h 6870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04700" h="6870700">
                <a:moveTo>
                  <a:pt x="0" y="6832600"/>
                </a:moveTo>
                <a:cubicBezTo>
                  <a:pt x="1885405" y="5568768"/>
                  <a:pt x="8020231" y="6704149"/>
                  <a:pt x="10058036" y="5554617"/>
                </a:cubicBezTo>
                <a:cubicBezTo>
                  <a:pt x="12232276" y="3873862"/>
                  <a:pt x="11054805" y="1554843"/>
                  <a:pt x="12204700" y="0"/>
                </a:cubicBezTo>
                <a:cubicBezTo>
                  <a:pt x="12200467" y="2290233"/>
                  <a:pt x="12196233" y="4580467"/>
                  <a:pt x="12192000" y="6870700"/>
                </a:cubicBezTo>
                <a:lnTo>
                  <a:pt x="0" y="6832600"/>
                </a:lnTo>
                <a:close/>
              </a:path>
            </a:pathLst>
          </a:custGeom>
          <a:solidFill>
            <a:srgbClr val="2F55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Isosceles Triangle 9">
            <a:extLst>
              <a:ext uri="{FF2B5EF4-FFF2-40B4-BE49-F238E27FC236}">
                <a16:creationId xmlns="" xmlns:a16="http://schemas.microsoft.com/office/drawing/2014/main" id="{AF55D275-D7F0-4BC5-ACE1-08EA96FE065F}"/>
              </a:ext>
            </a:extLst>
          </p:cNvPr>
          <p:cNvSpPr/>
          <p:nvPr userDrawn="1"/>
        </p:nvSpPr>
        <p:spPr>
          <a:xfrm rot="10800000">
            <a:off x="1" y="1"/>
            <a:ext cx="12192000" cy="6858000"/>
          </a:xfrm>
          <a:custGeom>
            <a:avLst/>
            <a:gdLst>
              <a:gd name="connsiteX0" fmla="*/ 0 w 12192000"/>
              <a:gd name="connsiteY0" fmla="*/ 6858000 h 6858000"/>
              <a:gd name="connsiteX1" fmla="*/ 12192000 w 12192000"/>
              <a:gd name="connsiteY1" fmla="*/ 0 h 6858000"/>
              <a:gd name="connsiteX2" fmla="*/ 12192000 w 12192000"/>
              <a:gd name="connsiteY2" fmla="*/ 6858000 h 6858000"/>
              <a:gd name="connsiteX3" fmla="*/ 0 w 12192000"/>
              <a:gd name="connsiteY3" fmla="*/ 6858000 h 6858000"/>
              <a:gd name="connsiteX0" fmla="*/ 0 w 12192000"/>
              <a:gd name="connsiteY0" fmla="*/ 6858000 h 6858000"/>
              <a:gd name="connsiteX1" fmla="*/ 9313816 w 12192000"/>
              <a:gd name="connsiteY1" fmla="*/ 5159828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9313816 w 12192000"/>
              <a:gd name="connsiteY1" fmla="*/ 5159828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136776 w 12192000"/>
              <a:gd name="connsiteY1" fmla="*/ 5630091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371907 w 12192000"/>
              <a:gd name="connsiteY1" fmla="*/ 5786846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197736 w 12192000"/>
              <a:gd name="connsiteY1" fmla="*/ 5656217 h 6858000"/>
              <a:gd name="connsiteX2" fmla="*/ 12192000 w 12192000"/>
              <a:gd name="connsiteY2" fmla="*/ 0 h 6858000"/>
              <a:gd name="connsiteX3" fmla="*/ 12192000 w 12192000"/>
              <a:gd name="connsiteY3" fmla="*/ 6858000 h 6858000"/>
              <a:gd name="connsiteX4" fmla="*/ 0 w 1219200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6858000">
                <a:moveTo>
                  <a:pt x="0" y="6858000"/>
                </a:moveTo>
                <a:cubicBezTo>
                  <a:pt x="2037805" y="5708468"/>
                  <a:pt x="8159931" y="6805749"/>
                  <a:pt x="10197736" y="5656217"/>
                </a:cubicBezTo>
                <a:cubicBezTo>
                  <a:pt x="12371976" y="3975462"/>
                  <a:pt x="11232605" y="1719943"/>
                  <a:pt x="12192000" y="0"/>
                </a:cubicBezTo>
                <a:lnTo>
                  <a:pt x="12192000" y="6858000"/>
                </a:lnTo>
                <a:lnTo>
                  <a:pt x="0" y="6858000"/>
                </a:ln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A picture containing indoor&#10;&#10;Description generated with high confidence">
            <a:extLst>
              <a:ext uri="{FF2B5EF4-FFF2-40B4-BE49-F238E27FC236}">
                <a16:creationId xmlns="" xmlns:a16="http://schemas.microsoft.com/office/drawing/2014/main" id="{9358ED85-3F91-4A60-AA0D-5214CD30A548}"/>
              </a:ext>
            </a:extLst>
          </p:cNvPr>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7201"/>
          <a:stretch/>
        </p:blipFill>
        <p:spPr>
          <a:xfrm>
            <a:off x="354562" y="479042"/>
            <a:ext cx="1824738" cy="1432477"/>
          </a:xfrm>
          <a:prstGeom prst="rect">
            <a:avLst/>
          </a:prstGeom>
        </p:spPr>
      </p:pic>
      <p:pic>
        <p:nvPicPr>
          <p:cNvPr id="17" name="Picture 16" descr="A close up of a logo&#10;&#10;Description generated with very high confidence">
            <a:extLst>
              <a:ext uri="{FF2B5EF4-FFF2-40B4-BE49-F238E27FC236}">
                <a16:creationId xmlns="" xmlns:a16="http://schemas.microsoft.com/office/drawing/2014/main" id="{745027A7-4436-4BFC-B715-CB8E92192DF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18451" y="770574"/>
            <a:ext cx="4263315" cy="1217780"/>
          </a:xfrm>
          <a:prstGeom prst="rect">
            <a:avLst/>
          </a:prstGeom>
        </p:spPr>
      </p:pic>
      <p:sp>
        <p:nvSpPr>
          <p:cNvPr id="22" name="Subtitle 2">
            <a:extLst>
              <a:ext uri="{FF2B5EF4-FFF2-40B4-BE49-F238E27FC236}">
                <a16:creationId xmlns="" xmlns:a16="http://schemas.microsoft.com/office/drawing/2014/main" id="{BE025E4A-4CBA-48FB-AEF6-DE10B0DC6327}"/>
              </a:ext>
            </a:extLst>
          </p:cNvPr>
          <p:cNvSpPr txBox="1">
            <a:spLocks/>
          </p:cNvSpPr>
          <p:nvPr userDrawn="1"/>
        </p:nvSpPr>
        <p:spPr>
          <a:xfrm>
            <a:off x="6958652" y="5796343"/>
            <a:ext cx="5132090" cy="977926"/>
          </a:xfrm>
          <a:prstGeom prst="rect">
            <a:avLst/>
          </a:prstGeom>
          <a:no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400" b="0" i="0" dirty="0">
                <a:solidFill>
                  <a:schemeClr val="bg1">
                    <a:lumMod val="65000"/>
                  </a:schemeClr>
                </a:solidFill>
                <a:latin typeface="Arial" panose="020B0604020202020204" pitchFamily="34" charset="0"/>
                <a:cs typeface="Arial" panose="020B0604020202020204" pitchFamily="34" charset="0"/>
              </a:rPr>
              <a:t>Curriculum Development </a:t>
            </a:r>
          </a:p>
          <a:p>
            <a:pPr algn="r"/>
            <a:r>
              <a:rPr lang="en-US" sz="1400" b="0" i="0" dirty="0">
                <a:solidFill>
                  <a:schemeClr val="bg1">
                    <a:lumMod val="65000"/>
                  </a:schemeClr>
                </a:solidFill>
                <a:latin typeface="Arial" panose="020B0604020202020204" pitchFamily="34" charset="0"/>
                <a:cs typeface="Arial" panose="020B0604020202020204" pitchFamily="34" charset="0"/>
              </a:rPr>
              <a:t>of Master’s Degree Program in </a:t>
            </a:r>
          </a:p>
          <a:p>
            <a:pPr algn="r"/>
            <a:r>
              <a:rPr lang="en-US" sz="1400" b="0" i="0" dirty="0">
                <a:solidFill>
                  <a:schemeClr val="bg1">
                    <a:lumMod val="65000"/>
                  </a:schemeClr>
                </a:solidFill>
                <a:latin typeface="Arial" panose="020B0604020202020204" pitchFamily="34" charset="0"/>
                <a:cs typeface="Arial" panose="020B0604020202020204" pitchFamily="34" charset="0"/>
              </a:rPr>
              <a:t>Industrial Engineering for Thailand Sustainable Smart Industry</a:t>
            </a:r>
          </a:p>
        </p:txBody>
      </p:sp>
      <p:sp>
        <p:nvSpPr>
          <p:cNvPr id="25" name="Subtitle 2">
            <a:extLst>
              <a:ext uri="{FF2B5EF4-FFF2-40B4-BE49-F238E27FC236}">
                <a16:creationId xmlns="" xmlns:a16="http://schemas.microsoft.com/office/drawing/2014/main" id="{5D39AF64-02D8-4A17-BB3F-4E3014876403}"/>
              </a:ext>
            </a:extLst>
          </p:cNvPr>
          <p:cNvSpPr>
            <a:spLocks noGrp="1"/>
          </p:cNvSpPr>
          <p:nvPr>
            <p:ph type="subTitle" idx="1"/>
          </p:nvPr>
        </p:nvSpPr>
        <p:spPr>
          <a:xfrm>
            <a:off x="1356177" y="3445482"/>
            <a:ext cx="8950284" cy="1305161"/>
          </a:xfrm>
          <a:noFill/>
        </p:spPr>
        <p:txBody>
          <a:bodyPr anchor="ctr">
            <a:noAutofit/>
          </a:bodyPr>
          <a:lstStyle>
            <a:lvl1pPr marL="0" indent="0" algn="ctr">
              <a:buNone/>
              <a:defRPr sz="2800" b="0" i="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6" name="Title 1">
            <a:extLst>
              <a:ext uri="{FF2B5EF4-FFF2-40B4-BE49-F238E27FC236}">
                <a16:creationId xmlns="" xmlns:a16="http://schemas.microsoft.com/office/drawing/2014/main" id="{47DADDB0-2C51-4443-AB1B-DC4AF76394AD}"/>
              </a:ext>
            </a:extLst>
          </p:cNvPr>
          <p:cNvSpPr>
            <a:spLocks noGrp="1"/>
          </p:cNvSpPr>
          <p:nvPr>
            <p:ph type="ctrTitle"/>
          </p:nvPr>
        </p:nvSpPr>
        <p:spPr>
          <a:xfrm>
            <a:off x="1356177" y="2067992"/>
            <a:ext cx="8950284" cy="1121423"/>
          </a:xfrm>
          <a:noFill/>
        </p:spPr>
        <p:txBody>
          <a:bodyPr anchor="ctr">
            <a:noAutofit/>
          </a:bodyPr>
          <a:lstStyle>
            <a:lvl1pPr algn="ctr">
              <a:defRPr sz="4400" b="0" i="0">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Rectangle 2">
            <a:extLst>
              <a:ext uri="{FF2B5EF4-FFF2-40B4-BE49-F238E27FC236}">
                <a16:creationId xmlns="" xmlns:a16="http://schemas.microsoft.com/office/drawing/2014/main" id="{55E31D9C-DF45-4586-BF2E-7912D4B41D80}"/>
              </a:ext>
            </a:extLst>
          </p:cNvPr>
          <p:cNvSpPr/>
          <p:nvPr userDrawn="1"/>
        </p:nvSpPr>
        <p:spPr>
          <a:xfrm>
            <a:off x="1356177" y="3184039"/>
            <a:ext cx="8950284" cy="8439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 xmlns:a16="http://schemas.microsoft.com/office/drawing/2014/main" id="{33344BED-7B33-41AD-A323-368EB9B434D6}"/>
              </a:ext>
            </a:extLst>
          </p:cNvPr>
          <p:cNvSpPr/>
          <p:nvPr userDrawn="1"/>
        </p:nvSpPr>
        <p:spPr>
          <a:xfrm>
            <a:off x="1615354" y="3263030"/>
            <a:ext cx="8431930" cy="45719"/>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 xmlns:a16="http://schemas.microsoft.com/office/drawing/2014/main" id="{BB023124-B431-4DF0-80A3-5D3DB66D88FD}"/>
              </a:ext>
            </a:extLst>
          </p:cNvPr>
          <p:cNvSpPr/>
          <p:nvPr userDrawn="1"/>
        </p:nvSpPr>
        <p:spPr>
          <a:xfrm>
            <a:off x="1927935" y="3310167"/>
            <a:ext cx="7806768" cy="52425"/>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6" name="Group 65"/>
          <p:cNvGrpSpPr/>
          <p:nvPr userDrawn="1"/>
        </p:nvGrpSpPr>
        <p:grpSpPr>
          <a:xfrm>
            <a:off x="1433334" y="1661096"/>
            <a:ext cx="10658792" cy="5077641"/>
            <a:chOff x="1433334" y="1661096"/>
            <a:chExt cx="10658792" cy="5077641"/>
          </a:xfrm>
        </p:grpSpPr>
        <p:pic>
          <p:nvPicPr>
            <p:cNvPr id="16" name="Picture 15">
              <a:extLst>
                <a:ext uri="{FF2B5EF4-FFF2-40B4-BE49-F238E27FC236}">
                  <a16:creationId xmlns="" xmlns:a16="http://schemas.microsoft.com/office/drawing/2014/main" id="{10E009E9-C9B2-471A-9A7A-5D205EEDA14E}"/>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820309" y="4249828"/>
              <a:ext cx="1280160" cy="1280160"/>
            </a:xfrm>
            <a:prstGeom prst="rect">
              <a:avLst/>
            </a:prstGeom>
            <a:noFill/>
          </p:spPr>
        </p:pic>
        <p:pic>
          <p:nvPicPr>
            <p:cNvPr id="2" name="Picture 1"/>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943366" y="5267033"/>
              <a:ext cx="1243584" cy="1228038"/>
            </a:xfrm>
            <a:prstGeom prst="rect">
              <a:avLst/>
            </a:prstGeom>
          </p:spPr>
        </p:pic>
        <p:pic>
          <p:nvPicPr>
            <p:cNvPr id="4" name="Picture 3"/>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87735" y="5409421"/>
              <a:ext cx="1234440" cy="1234440"/>
            </a:xfrm>
            <a:prstGeom prst="rect">
              <a:avLst/>
            </a:prstGeom>
          </p:spPr>
        </p:pic>
        <p:pic>
          <p:nvPicPr>
            <p:cNvPr id="5" name="Picture 4"/>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7152371" y="4984342"/>
              <a:ext cx="1554480" cy="1417874"/>
            </a:xfrm>
            <a:prstGeom prst="rect">
              <a:avLst/>
            </a:prstGeom>
          </p:spPr>
        </p:pic>
        <p:grpSp>
          <p:nvGrpSpPr>
            <p:cNvPr id="39" name="Group 38"/>
            <p:cNvGrpSpPr/>
            <p:nvPr userDrawn="1"/>
          </p:nvGrpSpPr>
          <p:grpSpPr>
            <a:xfrm>
              <a:off x="1433334" y="5625782"/>
              <a:ext cx="1947672" cy="1112955"/>
              <a:chOff x="1462142" y="5625782"/>
              <a:chExt cx="1947672" cy="1112955"/>
            </a:xfrm>
          </p:grpSpPr>
          <p:sp>
            <p:nvSpPr>
              <p:cNvPr id="29" name="Rectangle 28"/>
              <p:cNvSpPr/>
              <p:nvPr userDrawn="1"/>
            </p:nvSpPr>
            <p:spPr>
              <a:xfrm>
                <a:off x="1709237" y="6396483"/>
                <a:ext cx="1453102" cy="1565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462142" y="5625782"/>
                <a:ext cx="1947672" cy="1112955"/>
              </a:xfrm>
              <a:prstGeom prst="rect">
                <a:avLst/>
              </a:prstGeom>
            </p:spPr>
          </p:pic>
        </p:grpSp>
        <p:pic>
          <p:nvPicPr>
            <p:cNvPr id="24" name="Picture 23"/>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8635690" y="4846630"/>
              <a:ext cx="1252728" cy="1244376"/>
            </a:xfrm>
            <a:prstGeom prst="rect">
              <a:avLst/>
            </a:prstGeom>
          </p:spPr>
        </p:pic>
        <p:pic>
          <p:nvPicPr>
            <p:cNvPr id="38" name="Picture 37"/>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1031422" y="1661096"/>
              <a:ext cx="1060704" cy="1416670"/>
            </a:xfrm>
            <a:prstGeom prst="rect">
              <a:avLst/>
            </a:prstGeom>
          </p:spPr>
        </p:pic>
        <p:pic>
          <p:nvPicPr>
            <p:cNvPr id="41" name="Picture 40"/>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3282832" y="5179620"/>
              <a:ext cx="1225296" cy="1418349"/>
            </a:xfrm>
            <a:prstGeom prst="rect">
              <a:avLst/>
            </a:prstGeom>
          </p:spPr>
        </p:pic>
        <p:pic>
          <p:nvPicPr>
            <p:cNvPr id="42" name="Picture 41"/>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0739173" y="2994422"/>
              <a:ext cx="850392" cy="1490333"/>
            </a:xfrm>
            <a:prstGeom prst="rect">
              <a:avLst/>
            </a:prstGeom>
          </p:spPr>
        </p:pic>
      </p:grpSp>
    </p:spTree>
    <p:extLst>
      <p:ext uri="{BB962C8B-B14F-4D97-AF65-F5344CB8AC3E}">
        <p14:creationId xmlns:p14="http://schemas.microsoft.com/office/powerpoint/2010/main" val="3974934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Slide">
    <p:spTree>
      <p:nvGrpSpPr>
        <p:cNvPr id="1" name=""/>
        <p:cNvGrpSpPr/>
        <p:nvPr/>
      </p:nvGrpSpPr>
      <p:grpSpPr>
        <a:xfrm>
          <a:off x="0" y="0"/>
          <a:ext cx="0" cy="0"/>
          <a:chOff x="0" y="0"/>
          <a:chExt cx="0" cy="0"/>
        </a:xfrm>
      </p:grpSpPr>
      <p:sp>
        <p:nvSpPr>
          <p:cNvPr id="21" name="Rectangle 20">
            <a:extLst>
              <a:ext uri="{FF2B5EF4-FFF2-40B4-BE49-F238E27FC236}">
                <a16:creationId xmlns="" xmlns:a16="http://schemas.microsoft.com/office/drawing/2014/main" id="{2A9F83CD-1E72-46FA-A09B-48783A0A3447}"/>
              </a:ext>
            </a:extLst>
          </p:cNvPr>
          <p:cNvSpPr/>
          <p:nvPr userDrawn="1"/>
        </p:nvSpPr>
        <p:spPr>
          <a:xfrm>
            <a:off x="0" y="0"/>
            <a:ext cx="12192000"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Diagonal Corners Rounded 5">
            <a:extLst>
              <a:ext uri="{FF2B5EF4-FFF2-40B4-BE49-F238E27FC236}">
                <a16:creationId xmlns="" xmlns:a16="http://schemas.microsoft.com/office/drawing/2014/main" id="{02EEB56D-10AA-4548-B3DB-C74661EAED2E}"/>
              </a:ext>
            </a:extLst>
          </p:cNvPr>
          <p:cNvSpPr/>
          <p:nvPr userDrawn="1"/>
        </p:nvSpPr>
        <p:spPr>
          <a:xfrm rot="10800000">
            <a:off x="304800" y="274321"/>
            <a:ext cx="11571545" cy="6295197"/>
          </a:xfrm>
          <a:prstGeom prst="round2DiagRect">
            <a:avLst/>
          </a:prstGeom>
          <a:solidFill>
            <a:schemeClr val="bg1"/>
          </a:solidFill>
          <a:ln w="762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13" name="Picture 6" descr="A picture containing indoor&#10;&#10;Description generated with high confidence">
            <a:extLst>
              <a:ext uri="{FF2B5EF4-FFF2-40B4-BE49-F238E27FC236}">
                <a16:creationId xmlns="" xmlns:a16="http://schemas.microsoft.com/office/drawing/2014/main" id="{33CC12D3-EFEE-4DBD-A0DE-4E6866861109}"/>
              </a:ext>
            </a:extLst>
          </p:cNvPr>
          <p:cNvPicPr>
            <a:picLocks noChangeAspect="1" noChangeArrowheads="1"/>
          </p:cNvPicPr>
          <p:nvPr userDrawn="1"/>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71624" y="486231"/>
            <a:ext cx="1091440" cy="89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a:extLst>
              <a:ext uri="{FF2B5EF4-FFF2-40B4-BE49-F238E27FC236}">
                <a16:creationId xmlns="" xmlns:a16="http://schemas.microsoft.com/office/drawing/2014/main" id="{41045D65-668D-4D95-B4D8-EA5B054C46D0}"/>
              </a:ext>
            </a:extLst>
          </p:cNvPr>
          <p:cNvSpPr>
            <a:spLocks noGrp="1"/>
          </p:cNvSpPr>
          <p:nvPr>
            <p:ph type="title"/>
          </p:nvPr>
        </p:nvSpPr>
        <p:spPr>
          <a:xfrm>
            <a:off x="1792288" y="448674"/>
            <a:ext cx="9913041" cy="888031"/>
          </a:xfrm>
        </p:spPr>
        <p:txBody>
          <a:bodyPr>
            <a:normAutofit/>
          </a:bodyPr>
          <a:lstStyle>
            <a:lvl1pPr algn="ctr">
              <a:defRPr sz="3200" b="1" i="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22" name="Content Placeholder 2">
            <a:extLst>
              <a:ext uri="{FF2B5EF4-FFF2-40B4-BE49-F238E27FC236}">
                <a16:creationId xmlns="" xmlns:a16="http://schemas.microsoft.com/office/drawing/2014/main" id="{B2A50B16-EDDF-4F8E-8E61-17E398D06F32}"/>
              </a:ext>
            </a:extLst>
          </p:cNvPr>
          <p:cNvSpPr>
            <a:spLocks noGrp="1"/>
          </p:cNvSpPr>
          <p:nvPr>
            <p:ph idx="1"/>
          </p:nvPr>
        </p:nvSpPr>
        <p:spPr>
          <a:xfrm>
            <a:off x="475814" y="1693703"/>
            <a:ext cx="11229516" cy="4303509"/>
          </a:xfrm>
        </p:spPr>
        <p:txBody>
          <a:bodyPr/>
          <a:lstStyle>
            <a:lvl1pPr>
              <a:defRPr b="0" i="0">
                <a:latin typeface="Arial" panose="020B0604020202020204" pitchFamily="34" charset="0"/>
                <a:cs typeface="Arial" panose="020B0604020202020204" pitchFamily="34" charset="0"/>
              </a:defRPr>
            </a:lvl1pPr>
            <a:lvl2pPr>
              <a:defRPr b="0" i="0">
                <a:latin typeface="Arial" panose="020B0604020202020204" pitchFamily="34" charset="0"/>
                <a:cs typeface="Arial" panose="020B0604020202020204" pitchFamily="34" charset="0"/>
              </a:defRPr>
            </a:lvl2pPr>
            <a:lvl3pPr>
              <a:defRPr b="0" i="0">
                <a:latin typeface="Arial" panose="020B0604020202020204" pitchFamily="34" charset="0"/>
                <a:cs typeface="Arial" panose="020B0604020202020204" pitchFamily="34" charset="0"/>
              </a:defRPr>
            </a:lvl3pPr>
            <a:lvl4pPr>
              <a:defRPr b="0" i="0">
                <a:latin typeface="Arial" panose="020B0604020202020204" pitchFamily="34" charset="0"/>
                <a:cs typeface="Arial" panose="020B0604020202020204" pitchFamily="34" charset="0"/>
              </a:defRPr>
            </a:lvl4pPr>
            <a:lvl5pPr>
              <a:defRPr b="0" i="0">
                <a:latin typeface="Arial" panose="020B0604020202020204" pitchFamily="34" charset="0"/>
                <a:cs typeface="Arial" panose="020B060402020202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23" name="Group 22">
            <a:extLst>
              <a:ext uri="{FF2B5EF4-FFF2-40B4-BE49-F238E27FC236}">
                <a16:creationId xmlns="" xmlns:a16="http://schemas.microsoft.com/office/drawing/2014/main" id="{6AB01A1C-51D1-41B4-9C3C-E06B1D57AF69}"/>
              </a:ext>
            </a:extLst>
          </p:cNvPr>
          <p:cNvGrpSpPr/>
          <p:nvPr userDrawn="1"/>
        </p:nvGrpSpPr>
        <p:grpSpPr>
          <a:xfrm>
            <a:off x="1792289" y="1349129"/>
            <a:ext cx="9913040" cy="154101"/>
            <a:chOff x="1610813" y="1340083"/>
            <a:chExt cx="7607984" cy="169918"/>
          </a:xfrm>
        </p:grpSpPr>
        <p:sp>
          <p:nvSpPr>
            <p:cNvPr id="24" name="Rectangle 23">
              <a:extLst>
                <a:ext uri="{FF2B5EF4-FFF2-40B4-BE49-F238E27FC236}">
                  <a16:creationId xmlns="" xmlns:a16="http://schemas.microsoft.com/office/drawing/2014/main" id="{3FAE0845-1B36-45A0-A900-346B585FB863}"/>
                </a:ext>
              </a:extLst>
            </p:cNvPr>
            <p:cNvSpPr/>
            <p:nvPr userDrawn="1"/>
          </p:nvSpPr>
          <p:spPr>
            <a:xfrm>
              <a:off x="1610813" y="1340083"/>
              <a:ext cx="7607984" cy="8439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 xmlns:a16="http://schemas.microsoft.com/office/drawing/2014/main" id="{54424509-D133-4E5C-8A4D-7A431372B253}"/>
                </a:ext>
              </a:extLst>
            </p:cNvPr>
            <p:cNvSpPr/>
            <p:nvPr userDrawn="1"/>
          </p:nvSpPr>
          <p:spPr>
            <a:xfrm>
              <a:off x="1831119" y="1405583"/>
              <a:ext cx="7167370" cy="45719"/>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 xmlns:a16="http://schemas.microsoft.com/office/drawing/2014/main" id="{84E59BE7-4247-4ABD-852F-D91F21A5AAD4}"/>
                </a:ext>
              </a:extLst>
            </p:cNvPr>
            <p:cNvSpPr/>
            <p:nvPr userDrawn="1"/>
          </p:nvSpPr>
          <p:spPr>
            <a:xfrm>
              <a:off x="2096821" y="1457576"/>
              <a:ext cx="6635965" cy="52425"/>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5" name="Picture 14" descr="A close up of a logo&#10;&#10;Description generated with very high confidence">
            <a:extLst>
              <a:ext uri="{FF2B5EF4-FFF2-40B4-BE49-F238E27FC236}">
                <a16:creationId xmlns="" xmlns:a16="http://schemas.microsoft.com/office/drawing/2014/main" id="{B361314F-AD54-4372-AC14-9CC620E0DE7B}"/>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11044" b="10446"/>
          <a:stretch/>
        </p:blipFill>
        <p:spPr>
          <a:xfrm>
            <a:off x="4578232" y="6117024"/>
            <a:ext cx="3329507" cy="746661"/>
          </a:xfrm>
          <a:prstGeom prst="rect">
            <a:avLst/>
          </a:prstGeom>
        </p:spPr>
      </p:pic>
    </p:spTree>
    <p:extLst>
      <p:ext uri="{BB962C8B-B14F-4D97-AF65-F5344CB8AC3E}">
        <p14:creationId xmlns:p14="http://schemas.microsoft.com/office/powerpoint/2010/main" val="2219612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inal Slide">
    <p:spTree>
      <p:nvGrpSpPr>
        <p:cNvPr id="1" name=""/>
        <p:cNvGrpSpPr/>
        <p:nvPr/>
      </p:nvGrpSpPr>
      <p:grpSpPr>
        <a:xfrm>
          <a:off x="0" y="0"/>
          <a:ext cx="0" cy="0"/>
          <a:chOff x="0" y="0"/>
          <a:chExt cx="0" cy="0"/>
        </a:xfrm>
      </p:grpSpPr>
      <p:sp>
        <p:nvSpPr>
          <p:cNvPr id="21" name="Isosceles Triangle 9">
            <a:extLst>
              <a:ext uri="{FF2B5EF4-FFF2-40B4-BE49-F238E27FC236}">
                <a16:creationId xmlns="" xmlns:a16="http://schemas.microsoft.com/office/drawing/2014/main" id="{C97EE39D-45B9-4BC4-A0D5-310EF34CFB88}"/>
              </a:ext>
            </a:extLst>
          </p:cNvPr>
          <p:cNvSpPr/>
          <p:nvPr userDrawn="1"/>
        </p:nvSpPr>
        <p:spPr>
          <a:xfrm>
            <a:off x="12703" y="2031"/>
            <a:ext cx="12195630" cy="6847115"/>
          </a:xfrm>
          <a:custGeom>
            <a:avLst/>
            <a:gdLst>
              <a:gd name="connsiteX0" fmla="*/ 0 w 12192000"/>
              <a:gd name="connsiteY0" fmla="*/ 6858000 h 6858000"/>
              <a:gd name="connsiteX1" fmla="*/ 12192000 w 12192000"/>
              <a:gd name="connsiteY1" fmla="*/ 0 h 6858000"/>
              <a:gd name="connsiteX2" fmla="*/ 12192000 w 12192000"/>
              <a:gd name="connsiteY2" fmla="*/ 6858000 h 6858000"/>
              <a:gd name="connsiteX3" fmla="*/ 0 w 12192000"/>
              <a:gd name="connsiteY3" fmla="*/ 6858000 h 6858000"/>
              <a:gd name="connsiteX0" fmla="*/ 0 w 12192000"/>
              <a:gd name="connsiteY0" fmla="*/ 6858000 h 6858000"/>
              <a:gd name="connsiteX1" fmla="*/ 9313816 w 12192000"/>
              <a:gd name="connsiteY1" fmla="*/ 5159828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9313816 w 12192000"/>
              <a:gd name="connsiteY1" fmla="*/ 5159828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136776 w 12192000"/>
              <a:gd name="connsiteY1" fmla="*/ 5630091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371907 w 12192000"/>
              <a:gd name="connsiteY1" fmla="*/ 5786846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700000"/>
              <a:gd name="connsiteY0" fmla="*/ 6858000 h 7525657"/>
              <a:gd name="connsiteX1" fmla="*/ 10371907 w 12700000"/>
              <a:gd name="connsiteY1" fmla="*/ 5786846 h 7525657"/>
              <a:gd name="connsiteX2" fmla="*/ 12192000 w 12700000"/>
              <a:gd name="connsiteY2" fmla="*/ 0 h 7525657"/>
              <a:gd name="connsiteX3" fmla="*/ 12700000 w 12700000"/>
              <a:gd name="connsiteY3" fmla="*/ 7525657 h 7525657"/>
              <a:gd name="connsiteX4" fmla="*/ 0 w 12700000"/>
              <a:gd name="connsiteY4" fmla="*/ 6858000 h 7525657"/>
              <a:gd name="connsiteX0" fmla="*/ 0 w 12729029"/>
              <a:gd name="connsiteY0" fmla="*/ 6204858 h 6872515"/>
              <a:gd name="connsiteX1" fmla="*/ 10371907 w 12729029"/>
              <a:gd name="connsiteY1" fmla="*/ 5133704 h 6872515"/>
              <a:gd name="connsiteX2" fmla="*/ 12729029 w 12729029"/>
              <a:gd name="connsiteY2" fmla="*/ 0 h 6872515"/>
              <a:gd name="connsiteX3" fmla="*/ 12700000 w 12729029"/>
              <a:gd name="connsiteY3" fmla="*/ 6872515 h 6872515"/>
              <a:gd name="connsiteX4" fmla="*/ 0 w 12729029"/>
              <a:gd name="connsiteY4" fmla="*/ 6204858 h 6872515"/>
              <a:gd name="connsiteX0" fmla="*/ 0 w 12162972"/>
              <a:gd name="connsiteY0" fmla="*/ 6872515 h 6872515"/>
              <a:gd name="connsiteX1" fmla="*/ 9805850 w 12162972"/>
              <a:gd name="connsiteY1" fmla="*/ 5133704 h 6872515"/>
              <a:gd name="connsiteX2" fmla="*/ 12162972 w 12162972"/>
              <a:gd name="connsiteY2" fmla="*/ 0 h 6872515"/>
              <a:gd name="connsiteX3" fmla="*/ 12133943 w 12162972"/>
              <a:gd name="connsiteY3" fmla="*/ 6872515 h 6872515"/>
              <a:gd name="connsiteX4" fmla="*/ 0 w 12162972"/>
              <a:gd name="connsiteY4" fmla="*/ 6872515 h 6872515"/>
              <a:gd name="connsiteX0" fmla="*/ 0 w 12148458"/>
              <a:gd name="connsiteY0" fmla="*/ 6843486 h 6843486"/>
              <a:gd name="connsiteX1" fmla="*/ 9805850 w 12148458"/>
              <a:gd name="connsiteY1" fmla="*/ 5104675 h 6843486"/>
              <a:gd name="connsiteX2" fmla="*/ 12148458 w 12148458"/>
              <a:gd name="connsiteY2" fmla="*/ 0 h 6843486"/>
              <a:gd name="connsiteX3" fmla="*/ 12133943 w 12148458"/>
              <a:gd name="connsiteY3" fmla="*/ 6843486 h 6843486"/>
              <a:gd name="connsiteX4" fmla="*/ 0 w 12148458"/>
              <a:gd name="connsiteY4" fmla="*/ 6843486 h 6843486"/>
              <a:gd name="connsiteX0" fmla="*/ 0 w 12148458"/>
              <a:gd name="connsiteY0" fmla="*/ 6843486 h 6843486"/>
              <a:gd name="connsiteX1" fmla="*/ 9805850 w 12148458"/>
              <a:gd name="connsiteY1" fmla="*/ 5104675 h 6843486"/>
              <a:gd name="connsiteX2" fmla="*/ 12148458 w 12148458"/>
              <a:gd name="connsiteY2" fmla="*/ 0 h 6843486"/>
              <a:gd name="connsiteX3" fmla="*/ 12032343 w 12148458"/>
              <a:gd name="connsiteY3" fmla="*/ 6698343 h 6843486"/>
              <a:gd name="connsiteX4" fmla="*/ 0 w 12148458"/>
              <a:gd name="connsiteY4" fmla="*/ 6843486 h 6843486"/>
              <a:gd name="connsiteX0" fmla="*/ 0 w 12149854"/>
              <a:gd name="connsiteY0" fmla="*/ 6843486 h 6843486"/>
              <a:gd name="connsiteX1" fmla="*/ 9805850 w 12149854"/>
              <a:gd name="connsiteY1" fmla="*/ 5104675 h 6843486"/>
              <a:gd name="connsiteX2" fmla="*/ 12148458 w 12149854"/>
              <a:gd name="connsiteY2" fmla="*/ 0 h 6843486"/>
              <a:gd name="connsiteX3" fmla="*/ 12148458 w 12149854"/>
              <a:gd name="connsiteY3" fmla="*/ 6828972 h 6843486"/>
              <a:gd name="connsiteX4" fmla="*/ 0 w 12149854"/>
              <a:gd name="connsiteY4" fmla="*/ 6843486 h 6843486"/>
              <a:gd name="connsiteX0" fmla="*/ 0 w 12193397"/>
              <a:gd name="connsiteY0" fmla="*/ 6887029 h 6887029"/>
              <a:gd name="connsiteX1" fmla="*/ 9849393 w 12193397"/>
              <a:gd name="connsiteY1" fmla="*/ 5104675 h 6887029"/>
              <a:gd name="connsiteX2" fmla="*/ 12192001 w 12193397"/>
              <a:gd name="connsiteY2" fmla="*/ 0 h 6887029"/>
              <a:gd name="connsiteX3" fmla="*/ 12192001 w 12193397"/>
              <a:gd name="connsiteY3" fmla="*/ 6828972 h 6887029"/>
              <a:gd name="connsiteX4" fmla="*/ 0 w 12193397"/>
              <a:gd name="connsiteY4" fmla="*/ 6887029 h 6887029"/>
              <a:gd name="connsiteX0" fmla="*/ 0 w 12193397"/>
              <a:gd name="connsiteY0" fmla="*/ 6887029 h 6887029"/>
              <a:gd name="connsiteX1" fmla="*/ 9849393 w 12193397"/>
              <a:gd name="connsiteY1" fmla="*/ 5104675 h 6887029"/>
              <a:gd name="connsiteX2" fmla="*/ 12192001 w 12193397"/>
              <a:gd name="connsiteY2" fmla="*/ 0 h 6887029"/>
              <a:gd name="connsiteX3" fmla="*/ 12192001 w 12193397"/>
              <a:gd name="connsiteY3" fmla="*/ 6887029 h 6887029"/>
              <a:gd name="connsiteX4" fmla="*/ 0 w 12193397"/>
              <a:gd name="connsiteY4" fmla="*/ 6887029 h 6887029"/>
              <a:gd name="connsiteX0" fmla="*/ 0 w 12192154"/>
              <a:gd name="connsiteY0" fmla="*/ 6219372 h 6219372"/>
              <a:gd name="connsiteX1" fmla="*/ 9849393 w 12192154"/>
              <a:gd name="connsiteY1" fmla="*/ 4437018 h 6219372"/>
              <a:gd name="connsiteX2" fmla="*/ 12090401 w 12192154"/>
              <a:gd name="connsiteY2" fmla="*/ 0 h 6219372"/>
              <a:gd name="connsiteX3" fmla="*/ 12192001 w 12192154"/>
              <a:gd name="connsiteY3" fmla="*/ 6219372 h 6219372"/>
              <a:gd name="connsiteX4" fmla="*/ 0 w 12192154"/>
              <a:gd name="connsiteY4" fmla="*/ 6219372 h 6219372"/>
              <a:gd name="connsiteX0" fmla="*/ 0 w 12193397"/>
              <a:gd name="connsiteY0" fmla="*/ 6219372 h 6219372"/>
              <a:gd name="connsiteX1" fmla="*/ 9849393 w 12193397"/>
              <a:gd name="connsiteY1" fmla="*/ 4437018 h 6219372"/>
              <a:gd name="connsiteX2" fmla="*/ 12192001 w 12193397"/>
              <a:gd name="connsiteY2" fmla="*/ 0 h 6219372"/>
              <a:gd name="connsiteX3" fmla="*/ 12192001 w 12193397"/>
              <a:gd name="connsiteY3" fmla="*/ 6219372 h 6219372"/>
              <a:gd name="connsiteX4" fmla="*/ 0 w 12193397"/>
              <a:gd name="connsiteY4" fmla="*/ 6219372 h 6219372"/>
              <a:gd name="connsiteX0" fmla="*/ 0 w 12193397"/>
              <a:gd name="connsiteY0" fmla="*/ 6219372 h 6872515"/>
              <a:gd name="connsiteX1" fmla="*/ 9849393 w 12193397"/>
              <a:gd name="connsiteY1" fmla="*/ 4437018 h 6872515"/>
              <a:gd name="connsiteX2" fmla="*/ 12192001 w 12193397"/>
              <a:gd name="connsiteY2" fmla="*/ 0 h 6872515"/>
              <a:gd name="connsiteX3" fmla="*/ 12192001 w 12193397"/>
              <a:gd name="connsiteY3" fmla="*/ 6872515 h 6872515"/>
              <a:gd name="connsiteX4" fmla="*/ 0 w 12193397"/>
              <a:gd name="connsiteY4" fmla="*/ 6219372 h 6872515"/>
              <a:gd name="connsiteX0" fmla="*/ 0 w 12222426"/>
              <a:gd name="connsiteY0" fmla="*/ 6872514 h 6872515"/>
              <a:gd name="connsiteX1" fmla="*/ 9878422 w 12222426"/>
              <a:gd name="connsiteY1" fmla="*/ 4437018 h 6872515"/>
              <a:gd name="connsiteX2" fmla="*/ 12221030 w 12222426"/>
              <a:gd name="connsiteY2" fmla="*/ 0 h 6872515"/>
              <a:gd name="connsiteX3" fmla="*/ 12221030 w 12222426"/>
              <a:gd name="connsiteY3" fmla="*/ 6872515 h 6872515"/>
              <a:gd name="connsiteX4" fmla="*/ 0 w 12222426"/>
              <a:gd name="connsiteY4" fmla="*/ 6872514 h 6872515"/>
              <a:gd name="connsiteX0" fmla="*/ 0 w 12222426"/>
              <a:gd name="connsiteY0" fmla="*/ 6872514 h 6872515"/>
              <a:gd name="connsiteX1" fmla="*/ 10197736 w 12222426"/>
              <a:gd name="connsiteY1" fmla="*/ 4814390 h 6872515"/>
              <a:gd name="connsiteX2" fmla="*/ 12221030 w 12222426"/>
              <a:gd name="connsiteY2" fmla="*/ 0 h 6872515"/>
              <a:gd name="connsiteX3" fmla="*/ 12221030 w 12222426"/>
              <a:gd name="connsiteY3" fmla="*/ 6872515 h 6872515"/>
              <a:gd name="connsiteX4" fmla="*/ 0 w 12222426"/>
              <a:gd name="connsiteY4" fmla="*/ 6872514 h 6872515"/>
              <a:gd name="connsiteX0" fmla="*/ 0 w 12222426"/>
              <a:gd name="connsiteY0" fmla="*/ 6872514 h 6872515"/>
              <a:gd name="connsiteX1" fmla="*/ 10212250 w 12222426"/>
              <a:gd name="connsiteY1" fmla="*/ 5409476 h 6872515"/>
              <a:gd name="connsiteX2" fmla="*/ 12221030 w 12222426"/>
              <a:gd name="connsiteY2" fmla="*/ 0 h 6872515"/>
              <a:gd name="connsiteX3" fmla="*/ 12221030 w 12222426"/>
              <a:gd name="connsiteY3" fmla="*/ 6872515 h 6872515"/>
              <a:gd name="connsiteX4" fmla="*/ 0 w 12222426"/>
              <a:gd name="connsiteY4" fmla="*/ 6872514 h 6872515"/>
              <a:gd name="connsiteX0" fmla="*/ 0 w 12222426"/>
              <a:gd name="connsiteY0" fmla="*/ 6872514 h 6872515"/>
              <a:gd name="connsiteX1" fmla="*/ 10096136 w 12222426"/>
              <a:gd name="connsiteY1" fmla="*/ 5264333 h 6872515"/>
              <a:gd name="connsiteX2" fmla="*/ 12221030 w 12222426"/>
              <a:gd name="connsiteY2" fmla="*/ 0 h 6872515"/>
              <a:gd name="connsiteX3" fmla="*/ 12221030 w 12222426"/>
              <a:gd name="connsiteY3" fmla="*/ 6872515 h 6872515"/>
              <a:gd name="connsiteX4" fmla="*/ 0 w 12222426"/>
              <a:gd name="connsiteY4" fmla="*/ 6872514 h 6872515"/>
              <a:gd name="connsiteX0" fmla="*/ 0 w 12259130"/>
              <a:gd name="connsiteY0" fmla="*/ 6847114 h 6847115"/>
              <a:gd name="connsiteX1" fmla="*/ 10096136 w 12259130"/>
              <a:gd name="connsiteY1" fmla="*/ 5238933 h 6847115"/>
              <a:gd name="connsiteX2" fmla="*/ 12259130 w 12259130"/>
              <a:gd name="connsiteY2" fmla="*/ 0 h 6847115"/>
              <a:gd name="connsiteX3" fmla="*/ 12221030 w 12259130"/>
              <a:gd name="connsiteY3" fmla="*/ 6847115 h 6847115"/>
              <a:gd name="connsiteX4" fmla="*/ 0 w 12259130"/>
              <a:gd name="connsiteY4" fmla="*/ 6847114 h 6847115"/>
              <a:gd name="connsiteX0" fmla="*/ 0 w 12170230"/>
              <a:gd name="connsiteY0" fmla="*/ 6859814 h 6859814"/>
              <a:gd name="connsiteX1" fmla="*/ 10007236 w 12170230"/>
              <a:gd name="connsiteY1" fmla="*/ 5238933 h 6859814"/>
              <a:gd name="connsiteX2" fmla="*/ 12170230 w 12170230"/>
              <a:gd name="connsiteY2" fmla="*/ 0 h 6859814"/>
              <a:gd name="connsiteX3" fmla="*/ 12132130 w 12170230"/>
              <a:gd name="connsiteY3" fmla="*/ 6847115 h 6859814"/>
              <a:gd name="connsiteX4" fmla="*/ 0 w 12170230"/>
              <a:gd name="connsiteY4" fmla="*/ 6859814 h 6859814"/>
              <a:gd name="connsiteX0" fmla="*/ 0 w 12195630"/>
              <a:gd name="connsiteY0" fmla="*/ 6847114 h 6847115"/>
              <a:gd name="connsiteX1" fmla="*/ 10032636 w 12195630"/>
              <a:gd name="connsiteY1" fmla="*/ 5238933 h 6847115"/>
              <a:gd name="connsiteX2" fmla="*/ 12195630 w 12195630"/>
              <a:gd name="connsiteY2" fmla="*/ 0 h 6847115"/>
              <a:gd name="connsiteX3" fmla="*/ 12157530 w 12195630"/>
              <a:gd name="connsiteY3" fmla="*/ 6847115 h 6847115"/>
              <a:gd name="connsiteX4" fmla="*/ 0 w 12195630"/>
              <a:gd name="connsiteY4" fmla="*/ 6847114 h 6847115"/>
              <a:gd name="connsiteX0" fmla="*/ 0 w 12195630"/>
              <a:gd name="connsiteY0" fmla="*/ 6847114 h 6847115"/>
              <a:gd name="connsiteX1" fmla="*/ 10032636 w 12195630"/>
              <a:gd name="connsiteY1" fmla="*/ 5238933 h 6847115"/>
              <a:gd name="connsiteX2" fmla="*/ 12195630 w 12195630"/>
              <a:gd name="connsiteY2" fmla="*/ 0 h 6847115"/>
              <a:gd name="connsiteX3" fmla="*/ 12157530 w 12195630"/>
              <a:gd name="connsiteY3" fmla="*/ 6847115 h 6847115"/>
              <a:gd name="connsiteX4" fmla="*/ 0 w 12195630"/>
              <a:gd name="connsiteY4" fmla="*/ 6847114 h 6847115"/>
              <a:gd name="connsiteX0" fmla="*/ 0 w 12195630"/>
              <a:gd name="connsiteY0" fmla="*/ 6847114 h 6847115"/>
              <a:gd name="connsiteX1" fmla="*/ 10032636 w 12195630"/>
              <a:gd name="connsiteY1" fmla="*/ 5238933 h 6847115"/>
              <a:gd name="connsiteX2" fmla="*/ 12195630 w 12195630"/>
              <a:gd name="connsiteY2" fmla="*/ 0 h 6847115"/>
              <a:gd name="connsiteX3" fmla="*/ 12157530 w 12195630"/>
              <a:gd name="connsiteY3" fmla="*/ 6847115 h 6847115"/>
              <a:gd name="connsiteX4" fmla="*/ 0 w 12195630"/>
              <a:gd name="connsiteY4" fmla="*/ 6847114 h 68471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5630" h="6847115">
                <a:moveTo>
                  <a:pt x="0" y="6847114"/>
                </a:moveTo>
                <a:cubicBezTo>
                  <a:pt x="1860005" y="5494382"/>
                  <a:pt x="7994831" y="6388465"/>
                  <a:pt x="10032636" y="5238933"/>
                </a:cubicBezTo>
                <a:cubicBezTo>
                  <a:pt x="12206876" y="3558178"/>
                  <a:pt x="11083835" y="1631043"/>
                  <a:pt x="12195630" y="0"/>
                </a:cubicBezTo>
                <a:cubicBezTo>
                  <a:pt x="12190792" y="2281162"/>
                  <a:pt x="12162368" y="4565953"/>
                  <a:pt x="12157530" y="6847115"/>
                </a:cubicBezTo>
                <a:lnTo>
                  <a:pt x="0" y="6847114"/>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Isosceles Triangle 9">
            <a:extLst>
              <a:ext uri="{FF2B5EF4-FFF2-40B4-BE49-F238E27FC236}">
                <a16:creationId xmlns="" xmlns:a16="http://schemas.microsoft.com/office/drawing/2014/main" id="{66BF8A63-094C-431F-A3A0-63E41BD8DF9F}"/>
              </a:ext>
            </a:extLst>
          </p:cNvPr>
          <p:cNvSpPr/>
          <p:nvPr userDrawn="1"/>
        </p:nvSpPr>
        <p:spPr>
          <a:xfrm>
            <a:off x="-15213" y="-8794"/>
            <a:ext cx="12222426" cy="6872515"/>
          </a:xfrm>
          <a:custGeom>
            <a:avLst/>
            <a:gdLst>
              <a:gd name="connsiteX0" fmla="*/ 0 w 12192000"/>
              <a:gd name="connsiteY0" fmla="*/ 6858000 h 6858000"/>
              <a:gd name="connsiteX1" fmla="*/ 12192000 w 12192000"/>
              <a:gd name="connsiteY1" fmla="*/ 0 h 6858000"/>
              <a:gd name="connsiteX2" fmla="*/ 12192000 w 12192000"/>
              <a:gd name="connsiteY2" fmla="*/ 6858000 h 6858000"/>
              <a:gd name="connsiteX3" fmla="*/ 0 w 12192000"/>
              <a:gd name="connsiteY3" fmla="*/ 6858000 h 6858000"/>
              <a:gd name="connsiteX0" fmla="*/ 0 w 12192000"/>
              <a:gd name="connsiteY0" fmla="*/ 6858000 h 6858000"/>
              <a:gd name="connsiteX1" fmla="*/ 9313816 w 12192000"/>
              <a:gd name="connsiteY1" fmla="*/ 5159828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9313816 w 12192000"/>
              <a:gd name="connsiteY1" fmla="*/ 5159828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136776 w 12192000"/>
              <a:gd name="connsiteY1" fmla="*/ 5630091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371907 w 12192000"/>
              <a:gd name="connsiteY1" fmla="*/ 5786846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700000"/>
              <a:gd name="connsiteY0" fmla="*/ 6858000 h 7525657"/>
              <a:gd name="connsiteX1" fmla="*/ 10371907 w 12700000"/>
              <a:gd name="connsiteY1" fmla="*/ 5786846 h 7525657"/>
              <a:gd name="connsiteX2" fmla="*/ 12192000 w 12700000"/>
              <a:gd name="connsiteY2" fmla="*/ 0 h 7525657"/>
              <a:gd name="connsiteX3" fmla="*/ 12700000 w 12700000"/>
              <a:gd name="connsiteY3" fmla="*/ 7525657 h 7525657"/>
              <a:gd name="connsiteX4" fmla="*/ 0 w 12700000"/>
              <a:gd name="connsiteY4" fmla="*/ 6858000 h 7525657"/>
              <a:gd name="connsiteX0" fmla="*/ 0 w 12729029"/>
              <a:gd name="connsiteY0" fmla="*/ 6204858 h 6872515"/>
              <a:gd name="connsiteX1" fmla="*/ 10371907 w 12729029"/>
              <a:gd name="connsiteY1" fmla="*/ 5133704 h 6872515"/>
              <a:gd name="connsiteX2" fmla="*/ 12729029 w 12729029"/>
              <a:gd name="connsiteY2" fmla="*/ 0 h 6872515"/>
              <a:gd name="connsiteX3" fmla="*/ 12700000 w 12729029"/>
              <a:gd name="connsiteY3" fmla="*/ 6872515 h 6872515"/>
              <a:gd name="connsiteX4" fmla="*/ 0 w 12729029"/>
              <a:gd name="connsiteY4" fmla="*/ 6204858 h 6872515"/>
              <a:gd name="connsiteX0" fmla="*/ 0 w 12162972"/>
              <a:gd name="connsiteY0" fmla="*/ 6872515 h 6872515"/>
              <a:gd name="connsiteX1" fmla="*/ 9805850 w 12162972"/>
              <a:gd name="connsiteY1" fmla="*/ 5133704 h 6872515"/>
              <a:gd name="connsiteX2" fmla="*/ 12162972 w 12162972"/>
              <a:gd name="connsiteY2" fmla="*/ 0 h 6872515"/>
              <a:gd name="connsiteX3" fmla="*/ 12133943 w 12162972"/>
              <a:gd name="connsiteY3" fmla="*/ 6872515 h 6872515"/>
              <a:gd name="connsiteX4" fmla="*/ 0 w 12162972"/>
              <a:gd name="connsiteY4" fmla="*/ 6872515 h 6872515"/>
              <a:gd name="connsiteX0" fmla="*/ 0 w 12148458"/>
              <a:gd name="connsiteY0" fmla="*/ 6843486 h 6843486"/>
              <a:gd name="connsiteX1" fmla="*/ 9805850 w 12148458"/>
              <a:gd name="connsiteY1" fmla="*/ 5104675 h 6843486"/>
              <a:gd name="connsiteX2" fmla="*/ 12148458 w 12148458"/>
              <a:gd name="connsiteY2" fmla="*/ 0 h 6843486"/>
              <a:gd name="connsiteX3" fmla="*/ 12133943 w 12148458"/>
              <a:gd name="connsiteY3" fmla="*/ 6843486 h 6843486"/>
              <a:gd name="connsiteX4" fmla="*/ 0 w 12148458"/>
              <a:gd name="connsiteY4" fmla="*/ 6843486 h 6843486"/>
              <a:gd name="connsiteX0" fmla="*/ 0 w 12148458"/>
              <a:gd name="connsiteY0" fmla="*/ 6843486 h 6843486"/>
              <a:gd name="connsiteX1" fmla="*/ 9805850 w 12148458"/>
              <a:gd name="connsiteY1" fmla="*/ 5104675 h 6843486"/>
              <a:gd name="connsiteX2" fmla="*/ 12148458 w 12148458"/>
              <a:gd name="connsiteY2" fmla="*/ 0 h 6843486"/>
              <a:gd name="connsiteX3" fmla="*/ 12032343 w 12148458"/>
              <a:gd name="connsiteY3" fmla="*/ 6698343 h 6843486"/>
              <a:gd name="connsiteX4" fmla="*/ 0 w 12148458"/>
              <a:gd name="connsiteY4" fmla="*/ 6843486 h 6843486"/>
              <a:gd name="connsiteX0" fmla="*/ 0 w 12149854"/>
              <a:gd name="connsiteY0" fmla="*/ 6843486 h 6843486"/>
              <a:gd name="connsiteX1" fmla="*/ 9805850 w 12149854"/>
              <a:gd name="connsiteY1" fmla="*/ 5104675 h 6843486"/>
              <a:gd name="connsiteX2" fmla="*/ 12148458 w 12149854"/>
              <a:gd name="connsiteY2" fmla="*/ 0 h 6843486"/>
              <a:gd name="connsiteX3" fmla="*/ 12148458 w 12149854"/>
              <a:gd name="connsiteY3" fmla="*/ 6828972 h 6843486"/>
              <a:gd name="connsiteX4" fmla="*/ 0 w 12149854"/>
              <a:gd name="connsiteY4" fmla="*/ 6843486 h 6843486"/>
              <a:gd name="connsiteX0" fmla="*/ 0 w 12193397"/>
              <a:gd name="connsiteY0" fmla="*/ 6887029 h 6887029"/>
              <a:gd name="connsiteX1" fmla="*/ 9849393 w 12193397"/>
              <a:gd name="connsiteY1" fmla="*/ 5104675 h 6887029"/>
              <a:gd name="connsiteX2" fmla="*/ 12192001 w 12193397"/>
              <a:gd name="connsiteY2" fmla="*/ 0 h 6887029"/>
              <a:gd name="connsiteX3" fmla="*/ 12192001 w 12193397"/>
              <a:gd name="connsiteY3" fmla="*/ 6828972 h 6887029"/>
              <a:gd name="connsiteX4" fmla="*/ 0 w 12193397"/>
              <a:gd name="connsiteY4" fmla="*/ 6887029 h 6887029"/>
              <a:gd name="connsiteX0" fmla="*/ 0 w 12193397"/>
              <a:gd name="connsiteY0" fmla="*/ 6887029 h 6887029"/>
              <a:gd name="connsiteX1" fmla="*/ 9849393 w 12193397"/>
              <a:gd name="connsiteY1" fmla="*/ 5104675 h 6887029"/>
              <a:gd name="connsiteX2" fmla="*/ 12192001 w 12193397"/>
              <a:gd name="connsiteY2" fmla="*/ 0 h 6887029"/>
              <a:gd name="connsiteX3" fmla="*/ 12192001 w 12193397"/>
              <a:gd name="connsiteY3" fmla="*/ 6887029 h 6887029"/>
              <a:gd name="connsiteX4" fmla="*/ 0 w 12193397"/>
              <a:gd name="connsiteY4" fmla="*/ 6887029 h 6887029"/>
              <a:gd name="connsiteX0" fmla="*/ 0 w 12192154"/>
              <a:gd name="connsiteY0" fmla="*/ 6219372 h 6219372"/>
              <a:gd name="connsiteX1" fmla="*/ 9849393 w 12192154"/>
              <a:gd name="connsiteY1" fmla="*/ 4437018 h 6219372"/>
              <a:gd name="connsiteX2" fmla="*/ 12090401 w 12192154"/>
              <a:gd name="connsiteY2" fmla="*/ 0 h 6219372"/>
              <a:gd name="connsiteX3" fmla="*/ 12192001 w 12192154"/>
              <a:gd name="connsiteY3" fmla="*/ 6219372 h 6219372"/>
              <a:gd name="connsiteX4" fmla="*/ 0 w 12192154"/>
              <a:gd name="connsiteY4" fmla="*/ 6219372 h 6219372"/>
              <a:gd name="connsiteX0" fmla="*/ 0 w 12193397"/>
              <a:gd name="connsiteY0" fmla="*/ 6219372 h 6219372"/>
              <a:gd name="connsiteX1" fmla="*/ 9849393 w 12193397"/>
              <a:gd name="connsiteY1" fmla="*/ 4437018 h 6219372"/>
              <a:gd name="connsiteX2" fmla="*/ 12192001 w 12193397"/>
              <a:gd name="connsiteY2" fmla="*/ 0 h 6219372"/>
              <a:gd name="connsiteX3" fmla="*/ 12192001 w 12193397"/>
              <a:gd name="connsiteY3" fmla="*/ 6219372 h 6219372"/>
              <a:gd name="connsiteX4" fmla="*/ 0 w 12193397"/>
              <a:gd name="connsiteY4" fmla="*/ 6219372 h 6219372"/>
              <a:gd name="connsiteX0" fmla="*/ 0 w 12193397"/>
              <a:gd name="connsiteY0" fmla="*/ 6219372 h 6872515"/>
              <a:gd name="connsiteX1" fmla="*/ 9849393 w 12193397"/>
              <a:gd name="connsiteY1" fmla="*/ 4437018 h 6872515"/>
              <a:gd name="connsiteX2" fmla="*/ 12192001 w 12193397"/>
              <a:gd name="connsiteY2" fmla="*/ 0 h 6872515"/>
              <a:gd name="connsiteX3" fmla="*/ 12192001 w 12193397"/>
              <a:gd name="connsiteY3" fmla="*/ 6872515 h 6872515"/>
              <a:gd name="connsiteX4" fmla="*/ 0 w 12193397"/>
              <a:gd name="connsiteY4" fmla="*/ 6219372 h 6872515"/>
              <a:gd name="connsiteX0" fmla="*/ 0 w 12222426"/>
              <a:gd name="connsiteY0" fmla="*/ 6872514 h 6872515"/>
              <a:gd name="connsiteX1" fmla="*/ 9878422 w 12222426"/>
              <a:gd name="connsiteY1" fmla="*/ 4437018 h 6872515"/>
              <a:gd name="connsiteX2" fmla="*/ 12221030 w 12222426"/>
              <a:gd name="connsiteY2" fmla="*/ 0 h 6872515"/>
              <a:gd name="connsiteX3" fmla="*/ 12221030 w 12222426"/>
              <a:gd name="connsiteY3" fmla="*/ 6872515 h 6872515"/>
              <a:gd name="connsiteX4" fmla="*/ 0 w 12222426"/>
              <a:gd name="connsiteY4" fmla="*/ 6872514 h 6872515"/>
              <a:gd name="connsiteX0" fmla="*/ 0 w 12222426"/>
              <a:gd name="connsiteY0" fmla="*/ 6872514 h 6872515"/>
              <a:gd name="connsiteX1" fmla="*/ 10197736 w 12222426"/>
              <a:gd name="connsiteY1" fmla="*/ 4814390 h 6872515"/>
              <a:gd name="connsiteX2" fmla="*/ 12221030 w 12222426"/>
              <a:gd name="connsiteY2" fmla="*/ 0 h 6872515"/>
              <a:gd name="connsiteX3" fmla="*/ 12221030 w 12222426"/>
              <a:gd name="connsiteY3" fmla="*/ 6872515 h 6872515"/>
              <a:gd name="connsiteX4" fmla="*/ 0 w 12222426"/>
              <a:gd name="connsiteY4" fmla="*/ 6872514 h 6872515"/>
              <a:gd name="connsiteX0" fmla="*/ 0 w 12222426"/>
              <a:gd name="connsiteY0" fmla="*/ 6872514 h 6872515"/>
              <a:gd name="connsiteX1" fmla="*/ 10212250 w 12222426"/>
              <a:gd name="connsiteY1" fmla="*/ 5409476 h 6872515"/>
              <a:gd name="connsiteX2" fmla="*/ 12221030 w 12222426"/>
              <a:gd name="connsiteY2" fmla="*/ 0 h 6872515"/>
              <a:gd name="connsiteX3" fmla="*/ 12221030 w 12222426"/>
              <a:gd name="connsiteY3" fmla="*/ 6872515 h 6872515"/>
              <a:gd name="connsiteX4" fmla="*/ 0 w 12222426"/>
              <a:gd name="connsiteY4" fmla="*/ 6872514 h 68725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2426" h="6872515">
                <a:moveTo>
                  <a:pt x="0" y="6872514"/>
                </a:moveTo>
                <a:cubicBezTo>
                  <a:pt x="2037805" y="5722982"/>
                  <a:pt x="8174445" y="6559008"/>
                  <a:pt x="10212250" y="5409476"/>
                </a:cubicBezTo>
                <a:cubicBezTo>
                  <a:pt x="12386490" y="3728721"/>
                  <a:pt x="11261635" y="1719943"/>
                  <a:pt x="12221030" y="0"/>
                </a:cubicBezTo>
                <a:cubicBezTo>
                  <a:pt x="12216192" y="2281162"/>
                  <a:pt x="12225868" y="4591353"/>
                  <a:pt x="12221030" y="6872515"/>
                </a:cubicBezTo>
                <a:lnTo>
                  <a:pt x="0" y="6872514"/>
                </a:ln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Isosceles Triangle 9">
            <a:extLst>
              <a:ext uri="{FF2B5EF4-FFF2-40B4-BE49-F238E27FC236}">
                <a16:creationId xmlns="" xmlns:a16="http://schemas.microsoft.com/office/drawing/2014/main" id="{ED72CE23-6E9E-445E-A127-A9C3AB89B488}"/>
              </a:ext>
            </a:extLst>
          </p:cNvPr>
          <p:cNvSpPr/>
          <p:nvPr userDrawn="1"/>
        </p:nvSpPr>
        <p:spPr>
          <a:xfrm rot="10800000">
            <a:off x="1" y="-12699"/>
            <a:ext cx="12204700" cy="6870700"/>
          </a:xfrm>
          <a:custGeom>
            <a:avLst/>
            <a:gdLst>
              <a:gd name="connsiteX0" fmla="*/ 0 w 12192000"/>
              <a:gd name="connsiteY0" fmla="*/ 6858000 h 6858000"/>
              <a:gd name="connsiteX1" fmla="*/ 12192000 w 12192000"/>
              <a:gd name="connsiteY1" fmla="*/ 0 h 6858000"/>
              <a:gd name="connsiteX2" fmla="*/ 12192000 w 12192000"/>
              <a:gd name="connsiteY2" fmla="*/ 6858000 h 6858000"/>
              <a:gd name="connsiteX3" fmla="*/ 0 w 12192000"/>
              <a:gd name="connsiteY3" fmla="*/ 6858000 h 6858000"/>
              <a:gd name="connsiteX0" fmla="*/ 0 w 12192000"/>
              <a:gd name="connsiteY0" fmla="*/ 6858000 h 6858000"/>
              <a:gd name="connsiteX1" fmla="*/ 9313816 w 12192000"/>
              <a:gd name="connsiteY1" fmla="*/ 5159828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9313816 w 12192000"/>
              <a:gd name="connsiteY1" fmla="*/ 5159828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136776 w 12192000"/>
              <a:gd name="connsiteY1" fmla="*/ 5630091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371907 w 12192000"/>
              <a:gd name="connsiteY1" fmla="*/ 5786846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197736 w 12192000"/>
              <a:gd name="connsiteY1" fmla="*/ 5656217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039600"/>
              <a:gd name="connsiteY0" fmla="*/ 6997700 h 6997700"/>
              <a:gd name="connsiteX1" fmla="*/ 10045336 w 12039600"/>
              <a:gd name="connsiteY1" fmla="*/ 5656217 h 6997700"/>
              <a:gd name="connsiteX2" fmla="*/ 12039600 w 12039600"/>
              <a:gd name="connsiteY2" fmla="*/ 0 h 6997700"/>
              <a:gd name="connsiteX3" fmla="*/ 12039600 w 12039600"/>
              <a:gd name="connsiteY3" fmla="*/ 6858000 h 6997700"/>
              <a:gd name="connsiteX4" fmla="*/ 0 w 12039600"/>
              <a:gd name="connsiteY4" fmla="*/ 6997700 h 6997700"/>
              <a:gd name="connsiteX0" fmla="*/ 0 w 12192000"/>
              <a:gd name="connsiteY0" fmla="*/ 6997700 h 6997700"/>
              <a:gd name="connsiteX1" fmla="*/ 10045336 w 12192000"/>
              <a:gd name="connsiteY1" fmla="*/ 5656217 h 6997700"/>
              <a:gd name="connsiteX2" fmla="*/ 12039600 w 12192000"/>
              <a:gd name="connsiteY2" fmla="*/ 0 h 6997700"/>
              <a:gd name="connsiteX3" fmla="*/ 12192000 w 12192000"/>
              <a:gd name="connsiteY3" fmla="*/ 6997700 h 6997700"/>
              <a:gd name="connsiteX4" fmla="*/ 0 w 12192000"/>
              <a:gd name="connsiteY4" fmla="*/ 6997700 h 6997700"/>
              <a:gd name="connsiteX0" fmla="*/ 0 w 12192000"/>
              <a:gd name="connsiteY0" fmla="*/ 6845300 h 6845300"/>
              <a:gd name="connsiteX1" fmla="*/ 10045336 w 12192000"/>
              <a:gd name="connsiteY1" fmla="*/ 5503817 h 6845300"/>
              <a:gd name="connsiteX2" fmla="*/ 12192000 w 12192000"/>
              <a:gd name="connsiteY2" fmla="*/ 0 h 6845300"/>
              <a:gd name="connsiteX3" fmla="*/ 12192000 w 12192000"/>
              <a:gd name="connsiteY3" fmla="*/ 6845300 h 6845300"/>
              <a:gd name="connsiteX4" fmla="*/ 0 w 12192000"/>
              <a:gd name="connsiteY4" fmla="*/ 6845300 h 6845300"/>
              <a:gd name="connsiteX0" fmla="*/ 0 w 12192000"/>
              <a:gd name="connsiteY0" fmla="*/ 6845300 h 6845300"/>
              <a:gd name="connsiteX1" fmla="*/ 10083436 w 12192000"/>
              <a:gd name="connsiteY1" fmla="*/ 5592717 h 6845300"/>
              <a:gd name="connsiteX2" fmla="*/ 12192000 w 12192000"/>
              <a:gd name="connsiteY2" fmla="*/ 0 h 6845300"/>
              <a:gd name="connsiteX3" fmla="*/ 12192000 w 12192000"/>
              <a:gd name="connsiteY3" fmla="*/ 6845300 h 6845300"/>
              <a:gd name="connsiteX4" fmla="*/ 0 w 12192000"/>
              <a:gd name="connsiteY4" fmla="*/ 6845300 h 6845300"/>
              <a:gd name="connsiteX0" fmla="*/ 0 w 12192000"/>
              <a:gd name="connsiteY0" fmla="*/ 6845300 h 6845300"/>
              <a:gd name="connsiteX1" fmla="*/ 10045336 w 12192000"/>
              <a:gd name="connsiteY1" fmla="*/ 5554617 h 6845300"/>
              <a:gd name="connsiteX2" fmla="*/ 12192000 w 12192000"/>
              <a:gd name="connsiteY2" fmla="*/ 0 h 6845300"/>
              <a:gd name="connsiteX3" fmla="*/ 12192000 w 12192000"/>
              <a:gd name="connsiteY3" fmla="*/ 6845300 h 6845300"/>
              <a:gd name="connsiteX4" fmla="*/ 0 w 12192000"/>
              <a:gd name="connsiteY4" fmla="*/ 6845300 h 6845300"/>
              <a:gd name="connsiteX0" fmla="*/ 0 w 12192000"/>
              <a:gd name="connsiteY0" fmla="*/ 6845300 h 6845300"/>
              <a:gd name="connsiteX1" fmla="*/ 10045336 w 12192000"/>
              <a:gd name="connsiteY1" fmla="*/ 5554617 h 6845300"/>
              <a:gd name="connsiteX2" fmla="*/ 12192000 w 12192000"/>
              <a:gd name="connsiteY2" fmla="*/ 0 h 6845300"/>
              <a:gd name="connsiteX3" fmla="*/ 12192000 w 12192000"/>
              <a:gd name="connsiteY3" fmla="*/ 6845300 h 6845300"/>
              <a:gd name="connsiteX4" fmla="*/ 0 w 12192000"/>
              <a:gd name="connsiteY4" fmla="*/ 6845300 h 6845300"/>
              <a:gd name="connsiteX0" fmla="*/ 0 w 12204700"/>
              <a:gd name="connsiteY0" fmla="*/ 6832600 h 6845300"/>
              <a:gd name="connsiteX1" fmla="*/ 10058036 w 12204700"/>
              <a:gd name="connsiteY1" fmla="*/ 5554617 h 6845300"/>
              <a:gd name="connsiteX2" fmla="*/ 12204700 w 12204700"/>
              <a:gd name="connsiteY2" fmla="*/ 0 h 6845300"/>
              <a:gd name="connsiteX3" fmla="*/ 12204700 w 12204700"/>
              <a:gd name="connsiteY3" fmla="*/ 6845300 h 6845300"/>
              <a:gd name="connsiteX4" fmla="*/ 0 w 12204700"/>
              <a:gd name="connsiteY4" fmla="*/ 6832600 h 6845300"/>
              <a:gd name="connsiteX0" fmla="*/ 0 w 12204700"/>
              <a:gd name="connsiteY0" fmla="*/ 6832600 h 6845300"/>
              <a:gd name="connsiteX1" fmla="*/ 10058036 w 12204700"/>
              <a:gd name="connsiteY1" fmla="*/ 5554617 h 6845300"/>
              <a:gd name="connsiteX2" fmla="*/ 12204700 w 12204700"/>
              <a:gd name="connsiteY2" fmla="*/ 0 h 6845300"/>
              <a:gd name="connsiteX3" fmla="*/ 12204700 w 12204700"/>
              <a:gd name="connsiteY3" fmla="*/ 6845300 h 6845300"/>
              <a:gd name="connsiteX4" fmla="*/ 0 w 12204700"/>
              <a:gd name="connsiteY4" fmla="*/ 6832600 h 6845300"/>
              <a:gd name="connsiteX0" fmla="*/ 0 w 12204700"/>
              <a:gd name="connsiteY0" fmla="*/ 6832600 h 6870700"/>
              <a:gd name="connsiteX1" fmla="*/ 10058036 w 12204700"/>
              <a:gd name="connsiteY1" fmla="*/ 5554617 h 6870700"/>
              <a:gd name="connsiteX2" fmla="*/ 12204700 w 12204700"/>
              <a:gd name="connsiteY2" fmla="*/ 0 h 6870700"/>
              <a:gd name="connsiteX3" fmla="*/ 12192000 w 12204700"/>
              <a:gd name="connsiteY3" fmla="*/ 6870700 h 6870700"/>
              <a:gd name="connsiteX4" fmla="*/ 0 w 12204700"/>
              <a:gd name="connsiteY4" fmla="*/ 6832600 h 6870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04700" h="6870700">
                <a:moveTo>
                  <a:pt x="0" y="6832600"/>
                </a:moveTo>
                <a:cubicBezTo>
                  <a:pt x="1885405" y="5568768"/>
                  <a:pt x="8020231" y="6704149"/>
                  <a:pt x="10058036" y="5554617"/>
                </a:cubicBezTo>
                <a:cubicBezTo>
                  <a:pt x="12232276" y="3873862"/>
                  <a:pt x="11054805" y="1554843"/>
                  <a:pt x="12204700" y="0"/>
                </a:cubicBezTo>
                <a:cubicBezTo>
                  <a:pt x="12200467" y="2290233"/>
                  <a:pt x="12196233" y="4580467"/>
                  <a:pt x="12192000" y="6870700"/>
                </a:cubicBezTo>
                <a:lnTo>
                  <a:pt x="0" y="6832600"/>
                </a:lnTo>
                <a:close/>
              </a:path>
            </a:pathLst>
          </a:custGeom>
          <a:solidFill>
            <a:srgbClr val="2F55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Isosceles Triangle 9">
            <a:extLst>
              <a:ext uri="{FF2B5EF4-FFF2-40B4-BE49-F238E27FC236}">
                <a16:creationId xmlns="" xmlns:a16="http://schemas.microsoft.com/office/drawing/2014/main" id="{AF55D275-D7F0-4BC5-ACE1-08EA96FE065F}"/>
              </a:ext>
            </a:extLst>
          </p:cNvPr>
          <p:cNvSpPr/>
          <p:nvPr userDrawn="1"/>
        </p:nvSpPr>
        <p:spPr>
          <a:xfrm rot="10800000">
            <a:off x="1" y="1"/>
            <a:ext cx="12192000" cy="6858000"/>
          </a:xfrm>
          <a:custGeom>
            <a:avLst/>
            <a:gdLst>
              <a:gd name="connsiteX0" fmla="*/ 0 w 12192000"/>
              <a:gd name="connsiteY0" fmla="*/ 6858000 h 6858000"/>
              <a:gd name="connsiteX1" fmla="*/ 12192000 w 12192000"/>
              <a:gd name="connsiteY1" fmla="*/ 0 h 6858000"/>
              <a:gd name="connsiteX2" fmla="*/ 12192000 w 12192000"/>
              <a:gd name="connsiteY2" fmla="*/ 6858000 h 6858000"/>
              <a:gd name="connsiteX3" fmla="*/ 0 w 12192000"/>
              <a:gd name="connsiteY3" fmla="*/ 6858000 h 6858000"/>
              <a:gd name="connsiteX0" fmla="*/ 0 w 12192000"/>
              <a:gd name="connsiteY0" fmla="*/ 6858000 h 6858000"/>
              <a:gd name="connsiteX1" fmla="*/ 9313816 w 12192000"/>
              <a:gd name="connsiteY1" fmla="*/ 5159828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9313816 w 12192000"/>
              <a:gd name="connsiteY1" fmla="*/ 5159828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136776 w 12192000"/>
              <a:gd name="connsiteY1" fmla="*/ 5630091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371907 w 12192000"/>
              <a:gd name="connsiteY1" fmla="*/ 5786846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197736 w 12192000"/>
              <a:gd name="connsiteY1" fmla="*/ 5656217 h 6858000"/>
              <a:gd name="connsiteX2" fmla="*/ 12192000 w 12192000"/>
              <a:gd name="connsiteY2" fmla="*/ 0 h 6858000"/>
              <a:gd name="connsiteX3" fmla="*/ 12192000 w 12192000"/>
              <a:gd name="connsiteY3" fmla="*/ 6858000 h 6858000"/>
              <a:gd name="connsiteX4" fmla="*/ 0 w 1219200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6858000">
                <a:moveTo>
                  <a:pt x="0" y="6858000"/>
                </a:moveTo>
                <a:cubicBezTo>
                  <a:pt x="2037805" y="5708468"/>
                  <a:pt x="8159931" y="6805749"/>
                  <a:pt x="10197736" y="5656217"/>
                </a:cubicBezTo>
                <a:cubicBezTo>
                  <a:pt x="12371976" y="3975462"/>
                  <a:pt x="11232605" y="1719943"/>
                  <a:pt x="12192000" y="0"/>
                </a:cubicBezTo>
                <a:lnTo>
                  <a:pt x="12192000" y="6858000"/>
                </a:lnTo>
                <a:lnTo>
                  <a:pt x="0" y="6858000"/>
                </a:ln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A picture containing indoor&#10;&#10;Description generated with high confidence">
            <a:extLst>
              <a:ext uri="{FF2B5EF4-FFF2-40B4-BE49-F238E27FC236}">
                <a16:creationId xmlns="" xmlns:a16="http://schemas.microsoft.com/office/drawing/2014/main" id="{9358ED85-3F91-4A60-AA0D-5214CD30A548}"/>
              </a:ext>
            </a:extLst>
          </p:cNvPr>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7201"/>
          <a:stretch/>
        </p:blipFill>
        <p:spPr>
          <a:xfrm>
            <a:off x="354562" y="479042"/>
            <a:ext cx="1824738" cy="1432477"/>
          </a:xfrm>
          <a:prstGeom prst="rect">
            <a:avLst/>
          </a:prstGeom>
        </p:spPr>
      </p:pic>
      <p:sp>
        <p:nvSpPr>
          <p:cNvPr id="22" name="Subtitle 2">
            <a:extLst>
              <a:ext uri="{FF2B5EF4-FFF2-40B4-BE49-F238E27FC236}">
                <a16:creationId xmlns="" xmlns:a16="http://schemas.microsoft.com/office/drawing/2014/main" id="{BE025E4A-4CBA-48FB-AEF6-DE10B0DC6327}"/>
              </a:ext>
            </a:extLst>
          </p:cNvPr>
          <p:cNvSpPr txBox="1">
            <a:spLocks/>
          </p:cNvSpPr>
          <p:nvPr userDrawn="1"/>
        </p:nvSpPr>
        <p:spPr>
          <a:xfrm>
            <a:off x="6958652" y="5796343"/>
            <a:ext cx="5132090" cy="977926"/>
          </a:xfrm>
          <a:prstGeom prst="rect">
            <a:avLst/>
          </a:prstGeom>
          <a:no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400" b="0" i="0" dirty="0">
                <a:solidFill>
                  <a:schemeClr val="bg1">
                    <a:lumMod val="65000"/>
                  </a:schemeClr>
                </a:solidFill>
                <a:latin typeface="Arial" panose="020B0604020202020204" pitchFamily="34" charset="0"/>
                <a:cs typeface="Arial" panose="020B0604020202020204" pitchFamily="34" charset="0"/>
              </a:rPr>
              <a:t>Curriculum Development </a:t>
            </a:r>
          </a:p>
          <a:p>
            <a:pPr algn="r"/>
            <a:r>
              <a:rPr lang="en-US" sz="1400" b="0" i="0" dirty="0">
                <a:solidFill>
                  <a:schemeClr val="bg1">
                    <a:lumMod val="65000"/>
                  </a:schemeClr>
                </a:solidFill>
                <a:latin typeface="Arial" panose="020B0604020202020204" pitchFamily="34" charset="0"/>
                <a:cs typeface="Arial" panose="020B0604020202020204" pitchFamily="34" charset="0"/>
              </a:rPr>
              <a:t>of Master’s Degree Program in </a:t>
            </a:r>
          </a:p>
          <a:p>
            <a:pPr algn="r"/>
            <a:r>
              <a:rPr lang="en-US" sz="1400" b="0" i="0" dirty="0">
                <a:solidFill>
                  <a:schemeClr val="bg1">
                    <a:lumMod val="65000"/>
                  </a:schemeClr>
                </a:solidFill>
                <a:latin typeface="Arial" panose="020B0604020202020204" pitchFamily="34" charset="0"/>
                <a:cs typeface="Arial" panose="020B0604020202020204" pitchFamily="34" charset="0"/>
              </a:rPr>
              <a:t>Industrial Engineering for Thailand Sustainable Smart Industry</a:t>
            </a:r>
          </a:p>
        </p:txBody>
      </p:sp>
      <p:sp>
        <p:nvSpPr>
          <p:cNvPr id="24" name="Rectangle 23">
            <a:extLst>
              <a:ext uri="{FF2B5EF4-FFF2-40B4-BE49-F238E27FC236}">
                <a16:creationId xmlns="" xmlns:a16="http://schemas.microsoft.com/office/drawing/2014/main" id="{6B09061E-C19F-4F07-A1CD-123D3E1DE607}"/>
              </a:ext>
            </a:extLst>
          </p:cNvPr>
          <p:cNvSpPr/>
          <p:nvPr userDrawn="1"/>
        </p:nvSpPr>
        <p:spPr>
          <a:xfrm>
            <a:off x="3023111" y="2448211"/>
            <a:ext cx="6001323" cy="1569660"/>
          </a:xfrm>
          <a:prstGeom prst="rect">
            <a:avLst/>
          </a:prstGeom>
          <a:noFill/>
        </p:spPr>
        <p:txBody>
          <a:bodyPr wrap="none" lIns="91440" tIns="45720" rIns="91440" bIns="45720">
            <a:spAutoFit/>
          </a:bodyPr>
          <a:lstStyle/>
          <a:p>
            <a:pPr algn="ctr"/>
            <a:r>
              <a:rPr lang="en-US" sz="9600" b="0" i="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panose="020B0604020202020204" pitchFamily="34" charset="0"/>
                <a:cs typeface="Arial" panose="020B0604020202020204" pitchFamily="34" charset="0"/>
              </a:rPr>
              <a:t>Thank You</a:t>
            </a:r>
          </a:p>
        </p:txBody>
      </p:sp>
      <p:pic>
        <p:nvPicPr>
          <p:cNvPr id="19" name="Picture 18" descr="A close up of a logo&#10;&#10;Description generated with very high confidence">
            <a:extLst>
              <a:ext uri="{FF2B5EF4-FFF2-40B4-BE49-F238E27FC236}">
                <a16:creationId xmlns="" xmlns:a16="http://schemas.microsoft.com/office/drawing/2014/main" id="{FA31B2A8-CB08-462F-B7BA-1D4FF2A92CD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18451" y="770574"/>
            <a:ext cx="4263315" cy="1217780"/>
          </a:xfrm>
          <a:prstGeom prst="rect">
            <a:avLst/>
          </a:prstGeom>
        </p:spPr>
      </p:pic>
      <p:grpSp>
        <p:nvGrpSpPr>
          <p:cNvPr id="26" name="Group 25"/>
          <p:cNvGrpSpPr/>
          <p:nvPr userDrawn="1"/>
        </p:nvGrpSpPr>
        <p:grpSpPr>
          <a:xfrm>
            <a:off x="1433334" y="1661096"/>
            <a:ext cx="10658792" cy="5077641"/>
            <a:chOff x="1433334" y="1661096"/>
            <a:chExt cx="10658792" cy="5077641"/>
          </a:xfrm>
        </p:grpSpPr>
        <p:pic>
          <p:nvPicPr>
            <p:cNvPr id="27" name="Picture 26">
              <a:extLst>
                <a:ext uri="{FF2B5EF4-FFF2-40B4-BE49-F238E27FC236}">
                  <a16:creationId xmlns="" xmlns:a16="http://schemas.microsoft.com/office/drawing/2014/main" id="{10E009E9-C9B2-471A-9A7A-5D205EEDA14E}"/>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820309" y="4249828"/>
              <a:ext cx="1280160" cy="1280160"/>
            </a:xfrm>
            <a:prstGeom prst="rect">
              <a:avLst/>
            </a:prstGeom>
            <a:noFill/>
          </p:spPr>
        </p:pic>
        <p:pic>
          <p:nvPicPr>
            <p:cNvPr id="28" name="Picture 27"/>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943366" y="5267033"/>
              <a:ext cx="1243584" cy="1228038"/>
            </a:xfrm>
            <a:prstGeom prst="rect">
              <a:avLst/>
            </a:prstGeom>
          </p:spPr>
        </p:pic>
        <p:pic>
          <p:nvPicPr>
            <p:cNvPr id="29" name="Picture 2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87735" y="5409421"/>
              <a:ext cx="1234440" cy="1234440"/>
            </a:xfrm>
            <a:prstGeom prst="rect">
              <a:avLst/>
            </a:prstGeom>
          </p:spPr>
        </p:pic>
        <p:pic>
          <p:nvPicPr>
            <p:cNvPr id="30" name="Picture 29"/>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7152371" y="4984342"/>
              <a:ext cx="1554480" cy="1417874"/>
            </a:xfrm>
            <a:prstGeom prst="rect">
              <a:avLst/>
            </a:prstGeom>
          </p:spPr>
        </p:pic>
        <p:grpSp>
          <p:nvGrpSpPr>
            <p:cNvPr id="31" name="Group 30"/>
            <p:cNvGrpSpPr/>
            <p:nvPr userDrawn="1"/>
          </p:nvGrpSpPr>
          <p:grpSpPr>
            <a:xfrm>
              <a:off x="1433334" y="5625782"/>
              <a:ext cx="1947672" cy="1112955"/>
              <a:chOff x="1462142" y="5625782"/>
              <a:chExt cx="1947672" cy="1112955"/>
            </a:xfrm>
          </p:grpSpPr>
          <p:sp>
            <p:nvSpPr>
              <p:cNvPr id="36" name="Rectangle 35"/>
              <p:cNvSpPr/>
              <p:nvPr userDrawn="1"/>
            </p:nvSpPr>
            <p:spPr>
              <a:xfrm>
                <a:off x="1709237" y="6396483"/>
                <a:ext cx="1453102" cy="1565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7" name="Picture 36"/>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462142" y="5625782"/>
                <a:ext cx="1947672" cy="1112955"/>
              </a:xfrm>
              <a:prstGeom prst="rect">
                <a:avLst/>
              </a:prstGeom>
            </p:spPr>
          </p:pic>
        </p:grpSp>
        <p:pic>
          <p:nvPicPr>
            <p:cNvPr id="32" name="Picture 31"/>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8635690" y="4846630"/>
              <a:ext cx="1252728" cy="1244376"/>
            </a:xfrm>
            <a:prstGeom prst="rect">
              <a:avLst/>
            </a:prstGeom>
          </p:spPr>
        </p:pic>
        <p:pic>
          <p:nvPicPr>
            <p:cNvPr id="33" name="Picture 32"/>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1031422" y="1661096"/>
              <a:ext cx="1060704" cy="1416670"/>
            </a:xfrm>
            <a:prstGeom prst="rect">
              <a:avLst/>
            </a:prstGeom>
          </p:spPr>
        </p:pic>
        <p:pic>
          <p:nvPicPr>
            <p:cNvPr id="34" name="Picture 33"/>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3282832" y="5179620"/>
              <a:ext cx="1225296" cy="1418349"/>
            </a:xfrm>
            <a:prstGeom prst="rect">
              <a:avLst/>
            </a:prstGeom>
          </p:spPr>
        </p:pic>
        <p:pic>
          <p:nvPicPr>
            <p:cNvPr id="35" name="Picture 34"/>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0739173" y="2994422"/>
              <a:ext cx="850392" cy="1490333"/>
            </a:xfrm>
            <a:prstGeom prst="rect">
              <a:avLst/>
            </a:prstGeom>
          </p:spPr>
        </p:pic>
      </p:grpSp>
    </p:spTree>
    <p:extLst>
      <p:ext uri="{BB962C8B-B14F-4D97-AF65-F5344CB8AC3E}">
        <p14:creationId xmlns:p14="http://schemas.microsoft.com/office/powerpoint/2010/main" val="28608966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9A7A579E-4B74-4964-A53B-FB8332EF50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a:extLst>
              <a:ext uri="{FF2B5EF4-FFF2-40B4-BE49-F238E27FC236}">
                <a16:creationId xmlns="" xmlns:a16="http://schemas.microsoft.com/office/drawing/2014/main" id="{3FEC04A4-EEFA-4B33-8F0B-8AD3425CE2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D2F46A3A-1AE9-4421-975B-95106E5773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1CF984-20D0-475F-95E8-BAD667F37A1D}" type="datetimeFigureOut">
              <a:rPr lang="en-US" smtClean="0"/>
              <a:t>5/15/2020</a:t>
            </a:fld>
            <a:endParaRPr lang="en-US"/>
          </a:p>
        </p:txBody>
      </p:sp>
      <p:sp>
        <p:nvSpPr>
          <p:cNvPr id="5" name="Footer Placeholder 4">
            <a:extLst>
              <a:ext uri="{FF2B5EF4-FFF2-40B4-BE49-F238E27FC236}">
                <a16:creationId xmlns="" xmlns:a16="http://schemas.microsoft.com/office/drawing/2014/main" id="{3D2ECF4F-5EC1-4EF5-ABA2-A2BF923008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AF6227D0-FBCE-4F46-A81F-6B494FE79A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2D2C98-E128-431B-B44D-4E0429A369B3}" type="slidenum">
              <a:rPr lang="en-US" smtClean="0"/>
              <a:t>‹#›</a:t>
            </a:fld>
            <a:endParaRPr lang="en-US"/>
          </a:p>
        </p:txBody>
      </p:sp>
    </p:spTree>
    <p:extLst>
      <p:ext uri="{BB962C8B-B14F-4D97-AF65-F5344CB8AC3E}">
        <p14:creationId xmlns:p14="http://schemas.microsoft.com/office/powerpoint/2010/main" val="3214893133"/>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wipo.int/patents/en/topics/integrated_circuits.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wipo.int/treaties/en/ip/washington/"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wipo.int/patents/en/topics/integrated_circuit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www.wipo.int/patents/en/topics/integrated_circuits.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wipo.int/patents/en/topics/integrated_circuits.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wipo.int/patents/en/topics/integrated_circuits.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wipo.int/patents/en/topics/integrated_circuits.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wipo.int/patents/en/" TargetMode="External"/><Relationship Id="rId2" Type="http://schemas.openxmlformats.org/officeDocument/2006/relationships/hyperlink" Target="https://www.wipo.int/designs/en/" TargetMode="External"/><Relationship Id="rId1" Type="http://schemas.openxmlformats.org/officeDocument/2006/relationships/slideLayout" Target="../slideLayouts/slideLayout2.xml"/><Relationship Id="rId4" Type="http://schemas.openxmlformats.org/officeDocument/2006/relationships/hyperlink" Target="https://www.wipo.int/patents/en/topics/integrated_circuits.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wipo.int/patents/en/topics/integrated_circuits.html" TargetMode="External"/><Relationship Id="rId2" Type="http://schemas.openxmlformats.org/officeDocument/2006/relationships/hyperlink" Target="https://www.wipo.int/copyright/en/"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www.wipo.int/ipadvantage/en/details.jsp?id=4763"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wipo.int/patents/en/topics/integrated_circuits.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wipo.int/patents/en/topics/integrated_circuits.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wipo.int/patents/en/topics/integrated_circuits.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wipo.int/patents/en/topics/integrated_circuits.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wipo.int/patents/en/topics/integrated_circuits.html" TargetMode="External"/><Relationship Id="rId2" Type="http://schemas.openxmlformats.org/officeDocument/2006/relationships/hyperlink" Target="https://www.wipo.int/treaties/en/text.jsp?file_id=305907"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wipo.int/patents/en/topics/integrated_circuits.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 xmlns:a16="http://schemas.microsoft.com/office/drawing/2014/main" id="{1E8C3049-6B68-4E38-977A-C7B28A94B82F}"/>
              </a:ext>
            </a:extLst>
          </p:cNvPr>
          <p:cNvSpPr>
            <a:spLocks noGrp="1"/>
          </p:cNvSpPr>
          <p:nvPr>
            <p:ph type="subTitle" idx="1"/>
          </p:nvPr>
        </p:nvSpPr>
        <p:spPr/>
        <p:txBody>
          <a:bodyPr/>
          <a:lstStyle/>
          <a:p>
            <a:r>
              <a:rPr lang="en-US" smtClean="0"/>
              <a:t>Protection </a:t>
            </a:r>
            <a:r>
              <a:rPr lang="en-US" dirty="0" smtClean="0"/>
              <a:t>of Integrated Circuits Topography</a:t>
            </a:r>
            <a:endParaRPr lang="en-US" dirty="0"/>
          </a:p>
        </p:txBody>
      </p:sp>
      <p:sp>
        <p:nvSpPr>
          <p:cNvPr id="3" name="Title 2">
            <a:extLst>
              <a:ext uri="{FF2B5EF4-FFF2-40B4-BE49-F238E27FC236}">
                <a16:creationId xmlns="" xmlns:a16="http://schemas.microsoft.com/office/drawing/2014/main" id="{1F629E85-12F5-4709-A520-65BCDED659E3}"/>
              </a:ext>
            </a:extLst>
          </p:cNvPr>
          <p:cNvSpPr>
            <a:spLocks noGrp="1"/>
          </p:cNvSpPr>
          <p:nvPr>
            <p:ph type="ctrTitle"/>
          </p:nvPr>
        </p:nvSpPr>
        <p:spPr/>
        <p:txBody>
          <a:bodyPr/>
          <a:lstStyle/>
          <a:p>
            <a:r>
              <a:rPr lang="en-US" dirty="0" smtClean="0"/>
              <a:t>Module 3: Intellectual Property</a:t>
            </a:r>
            <a:endParaRPr lang="en-US" dirty="0"/>
          </a:p>
        </p:txBody>
      </p:sp>
    </p:spTree>
    <p:extLst>
      <p:ext uri="{BB962C8B-B14F-4D97-AF65-F5344CB8AC3E}">
        <p14:creationId xmlns:p14="http://schemas.microsoft.com/office/powerpoint/2010/main" val="1457352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Who Owns The Exclusive Right to A Layout Design of Integrated Circuits?</a:t>
            </a:r>
            <a:endParaRPr lang="en-US" dirty="0"/>
          </a:p>
        </p:txBody>
      </p:sp>
      <p:sp>
        <p:nvSpPr>
          <p:cNvPr id="3" name="Content Placeholder 2"/>
          <p:cNvSpPr>
            <a:spLocks noGrp="1"/>
          </p:cNvSpPr>
          <p:nvPr>
            <p:ph idx="1"/>
          </p:nvPr>
        </p:nvSpPr>
        <p:spPr/>
        <p:txBody>
          <a:bodyPr>
            <a:normAutofit/>
          </a:bodyPr>
          <a:lstStyle/>
          <a:p>
            <a:r>
              <a:rPr lang="en-US" dirty="0"/>
              <a:t>The beneficiary of the protection is, typically, the creator of a layout design. </a:t>
            </a:r>
            <a:endParaRPr lang="en-US" dirty="0" smtClean="0"/>
          </a:p>
          <a:p>
            <a:r>
              <a:rPr lang="en-US" dirty="0" smtClean="0"/>
              <a:t>However</a:t>
            </a:r>
            <a:r>
              <a:rPr lang="en-US" dirty="0"/>
              <a:t>, if the design is created during the course of an employment contract, most national laws provide for an implied transfer of rights to the employer. </a:t>
            </a:r>
          </a:p>
        </p:txBody>
      </p:sp>
      <p:sp>
        <p:nvSpPr>
          <p:cNvPr id="6" name="TextBox 5"/>
          <p:cNvSpPr txBox="1"/>
          <p:nvPr/>
        </p:nvSpPr>
        <p:spPr>
          <a:xfrm>
            <a:off x="675860" y="5812546"/>
            <a:ext cx="8249478" cy="369332"/>
          </a:xfrm>
          <a:prstGeom prst="rect">
            <a:avLst/>
          </a:prstGeom>
          <a:noFill/>
        </p:spPr>
        <p:txBody>
          <a:bodyPr wrap="square" rtlCol="0">
            <a:spAutoFit/>
          </a:bodyPr>
          <a:lstStyle/>
          <a:p>
            <a:r>
              <a:rPr lang="en-US" dirty="0" smtClean="0"/>
              <a:t>Refer to </a:t>
            </a:r>
            <a:r>
              <a:rPr lang="en-US" dirty="0">
                <a:hlinkClick r:id="rId2"/>
              </a:rPr>
              <a:t>https://www.wipo.int/patents/en/topics/integrated_circuits.html</a:t>
            </a:r>
            <a:endParaRPr lang="en-US" dirty="0"/>
          </a:p>
        </p:txBody>
      </p:sp>
    </p:spTree>
    <p:extLst>
      <p:ext uri="{BB962C8B-B14F-4D97-AF65-F5344CB8AC3E}">
        <p14:creationId xmlns:p14="http://schemas.microsoft.com/office/powerpoint/2010/main" val="33180122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International Legal Framework for the Protection of Layout Designs of Integrated Circuits?</a:t>
            </a:r>
            <a:endParaRPr lang="en-US" dirty="0"/>
          </a:p>
        </p:txBody>
      </p:sp>
      <p:sp>
        <p:nvSpPr>
          <p:cNvPr id="3" name="Content Placeholder 2"/>
          <p:cNvSpPr>
            <a:spLocks noGrp="1"/>
          </p:cNvSpPr>
          <p:nvPr>
            <p:ph idx="1"/>
          </p:nvPr>
        </p:nvSpPr>
        <p:spPr/>
        <p:txBody>
          <a:bodyPr>
            <a:normAutofit/>
          </a:bodyPr>
          <a:lstStyle/>
          <a:p>
            <a:r>
              <a:rPr lang="en-US" dirty="0"/>
              <a:t>The </a:t>
            </a:r>
            <a:r>
              <a:rPr lang="en-US" dirty="0">
                <a:hlinkClick r:id="rId3"/>
              </a:rPr>
              <a:t>Washington Treaty on Intellectual Property in Respect of Integrated Circuits (IPIC)</a:t>
            </a:r>
            <a:r>
              <a:rPr lang="en-US" dirty="0"/>
              <a:t> was adopted by WIPO member states in 1989. </a:t>
            </a:r>
            <a:endParaRPr lang="en-US" dirty="0" smtClean="0"/>
          </a:p>
          <a:p>
            <a:r>
              <a:rPr lang="en-US" dirty="0" smtClean="0"/>
              <a:t>These </a:t>
            </a:r>
            <a:r>
              <a:rPr lang="en-US" dirty="0"/>
              <a:t>provisions deal, among other things, with the definitions of “integrated circuit” and “layout-design (topography)”; requirements for protection; exclusive rights conferred and their limitations; as well as exploitation, registration and disclosure. The TRIPS Agreement provides for additional provision, inter alia, on the scope and term of protection.</a:t>
            </a:r>
          </a:p>
        </p:txBody>
      </p:sp>
      <p:sp>
        <p:nvSpPr>
          <p:cNvPr id="6" name="TextBox 5"/>
          <p:cNvSpPr txBox="1"/>
          <p:nvPr/>
        </p:nvSpPr>
        <p:spPr>
          <a:xfrm>
            <a:off x="675860" y="5812546"/>
            <a:ext cx="8249478" cy="369332"/>
          </a:xfrm>
          <a:prstGeom prst="rect">
            <a:avLst/>
          </a:prstGeom>
          <a:noFill/>
        </p:spPr>
        <p:txBody>
          <a:bodyPr wrap="square" rtlCol="0">
            <a:spAutoFit/>
          </a:bodyPr>
          <a:lstStyle/>
          <a:p>
            <a:r>
              <a:rPr lang="en-US" dirty="0" smtClean="0"/>
              <a:t>Refer to </a:t>
            </a:r>
            <a:r>
              <a:rPr lang="en-US" dirty="0">
                <a:hlinkClick r:id="rId4"/>
              </a:rPr>
              <a:t>https://www.wipo.int/patents/en/topics/integrated_circuits.html</a:t>
            </a:r>
            <a:endParaRPr lang="en-US" dirty="0"/>
          </a:p>
        </p:txBody>
      </p:sp>
    </p:spTree>
    <p:extLst>
      <p:ext uri="{BB962C8B-B14F-4D97-AF65-F5344CB8AC3E}">
        <p14:creationId xmlns:p14="http://schemas.microsoft.com/office/powerpoint/2010/main" val="38228567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International Legal Framework for the Protection of Layout Designs of Integrated Circuits? </a:t>
            </a:r>
            <a:endParaRPr lang="en-US" sz="2200" dirty="0"/>
          </a:p>
        </p:txBody>
      </p:sp>
      <p:sp>
        <p:nvSpPr>
          <p:cNvPr id="3" name="Content Placeholder 2"/>
          <p:cNvSpPr>
            <a:spLocks noGrp="1"/>
          </p:cNvSpPr>
          <p:nvPr>
            <p:ph idx="1"/>
          </p:nvPr>
        </p:nvSpPr>
        <p:spPr/>
        <p:txBody>
          <a:bodyPr>
            <a:normAutofit/>
          </a:bodyPr>
          <a:lstStyle/>
          <a:p>
            <a:r>
              <a:rPr lang="en-US" dirty="0"/>
              <a:t>The international legal framework leaves it open to member states as to which legal form of protection for the layout designs of integrated circuits is provided. </a:t>
            </a:r>
            <a:endParaRPr lang="en-US" dirty="0" smtClean="0"/>
          </a:p>
          <a:p>
            <a:r>
              <a:rPr lang="en-US" dirty="0" smtClean="0"/>
              <a:t>In </a:t>
            </a:r>
            <a:r>
              <a:rPr lang="en-US" dirty="0"/>
              <a:t>most countries, a special law (sui generis law) on layout-designs </a:t>
            </a:r>
            <a:r>
              <a:rPr lang="en-US" dirty="0" smtClean="0"/>
              <a:t>of </a:t>
            </a:r>
            <a:r>
              <a:rPr lang="en-US" dirty="0"/>
              <a:t>integrated circuits (or sometimes called “mask works”) exists. However, countries may provide protection of layout designs of integrated circuits by the law on copyright, patents, utility models, industrial designs, unfair competition or any other law (or a combination of any of those laws).</a:t>
            </a:r>
          </a:p>
        </p:txBody>
      </p:sp>
      <p:sp>
        <p:nvSpPr>
          <p:cNvPr id="6" name="TextBox 5"/>
          <p:cNvSpPr txBox="1"/>
          <p:nvPr/>
        </p:nvSpPr>
        <p:spPr>
          <a:xfrm>
            <a:off x="675860" y="5812546"/>
            <a:ext cx="8249478" cy="369332"/>
          </a:xfrm>
          <a:prstGeom prst="rect">
            <a:avLst/>
          </a:prstGeom>
          <a:noFill/>
        </p:spPr>
        <p:txBody>
          <a:bodyPr wrap="square" rtlCol="0">
            <a:spAutoFit/>
          </a:bodyPr>
          <a:lstStyle/>
          <a:p>
            <a:r>
              <a:rPr lang="en-US" dirty="0" smtClean="0"/>
              <a:t>Refer to </a:t>
            </a:r>
            <a:r>
              <a:rPr lang="en-US" dirty="0">
                <a:hlinkClick r:id="rId2"/>
              </a:rPr>
              <a:t>https://www.wipo.int/patents/en/topics/integrated_circuits.html</a:t>
            </a:r>
            <a:endParaRPr lang="en-US" dirty="0"/>
          </a:p>
        </p:txBody>
      </p:sp>
    </p:spTree>
    <p:extLst>
      <p:ext uri="{BB962C8B-B14F-4D97-AF65-F5344CB8AC3E}">
        <p14:creationId xmlns:p14="http://schemas.microsoft.com/office/powerpoint/2010/main" val="12075048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Can I Protect Layout Designs of Integrated Circuits Internationally?</a:t>
            </a:r>
            <a:endParaRPr lang="en-US" dirty="0"/>
          </a:p>
        </p:txBody>
      </p:sp>
      <p:sp>
        <p:nvSpPr>
          <p:cNvPr id="3" name="Content Placeholder 2"/>
          <p:cNvSpPr>
            <a:spLocks noGrp="1"/>
          </p:cNvSpPr>
          <p:nvPr>
            <p:ph idx="1"/>
          </p:nvPr>
        </p:nvSpPr>
        <p:spPr/>
        <p:txBody>
          <a:bodyPr>
            <a:normAutofit/>
          </a:bodyPr>
          <a:lstStyle/>
          <a:p>
            <a:r>
              <a:rPr lang="en-US" dirty="0"/>
              <a:t>Each national law provides protection of layout designs of integrated circuits related to activities in its territory. In countries where registration is required, an application for registration has to be filed in each country in which protection is sought. In other countries, the first commercial exploitation anywhere in the world is sufficient for obtaining protection.</a:t>
            </a:r>
          </a:p>
        </p:txBody>
      </p:sp>
      <p:sp>
        <p:nvSpPr>
          <p:cNvPr id="6" name="TextBox 5"/>
          <p:cNvSpPr txBox="1"/>
          <p:nvPr/>
        </p:nvSpPr>
        <p:spPr>
          <a:xfrm>
            <a:off x="675860" y="5812546"/>
            <a:ext cx="8249478" cy="369332"/>
          </a:xfrm>
          <a:prstGeom prst="rect">
            <a:avLst/>
          </a:prstGeom>
          <a:noFill/>
        </p:spPr>
        <p:txBody>
          <a:bodyPr wrap="square" rtlCol="0">
            <a:spAutoFit/>
          </a:bodyPr>
          <a:lstStyle/>
          <a:p>
            <a:r>
              <a:rPr lang="en-US" dirty="0" smtClean="0"/>
              <a:t>Refer to </a:t>
            </a:r>
            <a:r>
              <a:rPr lang="en-US" dirty="0">
                <a:hlinkClick r:id="rId2"/>
              </a:rPr>
              <a:t>https://www.wipo.int/patents/en/topics/integrated_circuits.html</a:t>
            </a:r>
            <a:endParaRPr lang="en-US" dirty="0"/>
          </a:p>
        </p:txBody>
      </p:sp>
    </p:spTree>
    <p:extLst>
      <p:ext uri="{BB962C8B-B14F-4D97-AF65-F5344CB8AC3E}">
        <p14:creationId xmlns:p14="http://schemas.microsoft.com/office/powerpoint/2010/main" val="36149743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Protect The Topography of Integrated Circuits? </a:t>
            </a:r>
            <a:endParaRPr lang="en-US" dirty="0"/>
          </a:p>
        </p:txBody>
      </p:sp>
      <p:sp>
        <p:nvSpPr>
          <p:cNvPr id="3" name="Content Placeholder 2"/>
          <p:cNvSpPr>
            <a:spLocks noGrp="1"/>
          </p:cNvSpPr>
          <p:nvPr>
            <p:ph idx="1"/>
          </p:nvPr>
        </p:nvSpPr>
        <p:spPr/>
        <p:txBody>
          <a:bodyPr>
            <a:normAutofit/>
          </a:bodyPr>
          <a:lstStyle/>
          <a:p>
            <a:r>
              <a:rPr lang="en-US" dirty="0"/>
              <a:t>Whilst creating a new layout design for an integrated circuit involves a major investment, it is possible to copy such a layout design for a fraction of that cost. Copying may be done by photographing each layer of an integrated circuit and preparing masks for the production of the integrated circuit on the basis of the photographs obtained</a:t>
            </a:r>
            <a:r>
              <a:rPr lang="en-US" dirty="0" smtClean="0"/>
              <a:t>.</a:t>
            </a:r>
          </a:p>
          <a:p>
            <a:r>
              <a:rPr lang="en-US" dirty="0" smtClean="0"/>
              <a:t> </a:t>
            </a:r>
            <a:r>
              <a:rPr lang="en-US" dirty="0"/>
              <a:t>The high cost of the creation of such layout designs and the relative ease of copying are the main reasons why layout designs need protection, in order to foster sustainable investment and innovation in the field.</a:t>
            </a:r>
          </a:p>
        </p:txBody>
      </p:sp>
      <p:sp>
        <p:nvSpPr>
          <p:cNvPr id="6" name="TextBox 5"/>
          <p:cNvSpPr txBox="1"/>
          <p:nvPr/>
        </p:nvSpPr>
        <p:spPr>
          <a:xfrm>
            <a:off x="675860" y="5812546"/>
            <a:ext cx="8249478" cy="369332"/>
          </a:xfrm>
          <a:prstGeom prst="rect">
            <a:avLst/>
          </a:prstGeom>
          <a:noFill/>
        </p:spPr>
        <p:txBody>
          <a:bodyPr wrap="square" rtlCol="0">
            <a:spAutoFit/>
          </a:bodyPr>
          <a:lstStyle/>
          <a:p>
            <a:r>
              <a:rPr lang="en-US" dirty="0" smtClean="0"/>
              <a:t>Refer to </a:t>
            </a:r>
            <a:r>
              <a:rPr lang="en-US" dirty="0">
                <a:hlinkClick r:id="rId2"/>
              </a:rPr>
              <a:t>https://www.wipo.int/patents/en/topics/integrated_circuits.html</a:t>
            </a:r>
            <a:endParaRPr lang="en-US" dirty="0"/>
          </a:p>
        </p:txBody>
      </p:sp>
    </p:spTree>
    <p:extLst>
      <p:ext uri="{BB962C8B-B14F-4D97-AF65-F5344CB8AC3E}">
        <p14:creationId xmlns:p14="http://schemas.microsoft.com/office/powerpoint/2010/main" val="32677810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Protect The Topography of Integrated Circuits?</a:t>
            </a:r>
            <a:br>
              <a:rPr lang="en-US" dirty="0" smtClean="0"/>
            </a:br>
            <a:r>
              <a:rPr lang="en-US" dirty="0"/>
              <a:t>(Cont.)</a:t>
            </a:r>
          </a:p>
        </p:txBody>
      </p:sp>
      <p:sp>
        <p:nvSpPr>
          <p:cNvPr id="3" name="Content Placeholder 2"/>
          <p:cNvSpPr>
            <a:spLocks noGrp="1"/>
          </p:cNvSpPr>
          <p:nvPr>
            <p:ph idx="1"/>
          </p:nvPr>
        </p:nvSpPr>
        <p:spPr/>
        <p:txBody>
          <a:bodyPr>
            <a:normAutofit/>
          </a:bodyPr>
          <a:lstStyle/>
          <a:p>
            <a:r>
              <a:rPr lang="en-US" dirty="0"/>
              <a:t>While the exclusive right to the topography is intended to encourage creativity, the possibility of “reverse engineering” by others for the purpose of evaluation, analysis, research or teaching is meant to strike a balance in order to enable improvements of existing integrated circuits and their compatibility.</a:t>
            </a:r>
          </a:p>
        </p:txBody>
      </p:sp>
      <p:sp>
        <p:nvSpPr>
          <p:cNvPr id="6" name="TextBox 5"/>
          <p:cNvSpPr txBox="1"/>
          <p:nvPr/>
        </p:nvSpPr>
        <p:spPr>
          <a:xfrm>
            <a:off x="675860" y="5812546"/>
            <a:ext cx="8249478" cy="369332"/>
          </a:xfrm>
          <a:prstGeom prst="rect">
            <a:avLst/>
          </a:prstGeom>
          <a:noFill/>
        </p:spPr>
        <p:txBody>
          <a:bodyPr wrap="square" rtlCol="0">
            <a:spAutoFit/>
          </a:bodyPr>
          <a:lstStyle/>
          <a:p>
            <a:r>
              <a:rPr lang="en-US" dirty="0" smtClean="0"/>
              <a:t>Refer to </a:t>
            </a:r>
            <a:r>
              <a:rPr lang="en-US" dirty="0">
                <a:hlinkClick r:id="rId2"/>
              </a:rPr>
              <a:t>https://www.wipo.int/patents/en/topics/integrated_circuits.html</a:t>
            </a:r>
            <a:endParaRPr lang="en-US" dirty="0"/>
          </a:p>
        </p:txBody>
      </p:sp>
    </p:spTree>
    <p:extLst>
      <p:ext uri="{BB962C8B-B14F-4D97-AF65-F5344CB8AC3E}">
        <p14:creationId xmlns:p14="http://schemas.microsoft.com/office/powerpoint/2010/main" val="29754246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What Are The Main Differences Between Protecting The Layout Design of Integrated Circuits and Other Forms of IP Protection?</a:t>
            </a:r>
            <a:endParaRPr lang="en-US" sz="2400" dirty="0"/>
          </a:p>
        </p:txBody>
      </p:sp>
      <p:sp>
        <p:nvSpPr>
          <p:cNvPr id="3" name="Content Placeholder 2"/>
          <p:cNvSpPr>
            <a:spLocks noGrp="1"/>
          </p:cNvSpPr>
          <p:nvPr>
            <p:ph idx="1"/>
          </p:nvPr>
        </p:nvSpPr>
        <p:spPr/>
        <p:txBody>
          <a:bodyPr>
            <a:normAutofit fontScale="92500"/>
          </a:bodyPr>
          <a:lstStyle/>
          <a:p>
            <a:r>
              <a:rPr lang="en-US" dirty="0"/>
              <a:t>L</a:t>
            </a:r>
            <a:r>
              <a:rPr lang="en-US" dirty="0" smtClean="0"/>
              <a:t>ayout </a:t>
            </a:r>
            <a:r>
              <a:rPr lang="en-US" dirty="0"/>
              <a:t>designs of integrated circuits are not considered to be </a:t>
            </a:r>
            <a:r>
              <a:rPr lang="en-US" dirty="0">
                <a:hlinkClick r:id="rId2"/>
              </a:rPr>
              <a:t>industrial designs</a:t>
            </a:r>
            <a:r>
              <a:rPr lang="en-US" dirty="0"/>
              <a:t>, since they do not determine the external appearance of integrated circuits, but rather the physical location, within the integrated circuit, of each element with an electronic function</a:t>
            </a:r>
            <a:r>
              <a:rPr lang="en-US" dirty="0" smtClean="0"/>
              <a:t>.</a:t>
            </a:r>
          </a:p>
          <a:p>
            <a:r>
              <a:rPr lang="en-US" dirty="0"/>
              <a:t>L</a:t>
            </a:r>
            <a:r>
              <a:rPr lang="en-US" dirty="0" smtClean="0"/>
              <a:t>ayout </a:t>
            </a:r>
            <a:r>
              <a:rPr lang="en-US" dirty="0"/>
              <a:t>designs of integrated circuits are normally not </a:t>
            </a:r>
            <a:r>
              <a:rPr lang="en-US" dirty="0">
                <a:hlinkClick r:id="rId3"/>
              </a:rPr>
              <a:t>patentable inventions</a:t>
            </a:r>
            <a:r>
              <a:rPr lang="en-US" dirty="0"/>
              <a:t>, because making them usually does not involve an inventive step, although it </a:t>
            </a:r>
            <a:r>
              <a:rPr lang="en-US"/>
              <a:t>does </a:t>
            </a:r>
            <a:r>
              <a:rPr lang="en-US" smtClean="0"/>
              <a:t>require </a:t>
            </a:r>
            <a:r>
              <a:rPr lang="en-US" dirty="0"/>
              <a:t>a great deal of work by an expert. The subject matter of layout design protection does not extend to the inventive nature or function of a product or a process of making a product, but it does cover the original designs of a three-dimensional disposition, which is the result of an intellectual effort.</a:t>
            </a:r>
          </a:p>
        </p:txBody>
      </p:sp>
      <p:sp>
        <p:nvSpPr>
          <p:cNvPr id="6" name="TextBox 5"/>
          <p:cNvSpPr txBox="1"/>
          <p:nvPr/>
        </p:nvSpPr>
        <p:spPr>
          <a:xfrm>
            <a:off x="675860" y="5812546"/>
            <a:ext cx="8249478" cy="369332"/>
          </a:xfrm>
          <a:prstGeom prst="rect">
            <a:avLst/>
          </a:prstGeom>
          <a:noFill/>
        </p:spPr>
        <p:txBody>
          <a:bodyPr wrap="square" rtlCol="0">
            <a:spAutoFit/>
          </a:bodyPr>
          <a:lstStyle/>
          <a:p>
            <a:r>
              <a:rPr lang="en-US" dirty="0" smtClean="0"/>
              <a:t>Refer to </a:t>
            </a:r>
            <a:r>
              <a:rPr lang="en-US" dirty="0">
                <a:hlinkClick r:id="rId4"/>
              </a:rPr>
              <a:t>https://www.wipo.int/patents/en/topics/integrated_circuits.html</a:t>
            </a:r>
            <a:endParaRPr lang="en-US" dirty="0"/>
          </a:p>
        </p:txBody>
      </p:sp>
    </p:spTree>
    <p:extLst>
      <p:ext uri="{BB962C8B-B14F-4D97-AF65-F5344CB8AC3E}">
        <p14:creationId xmlns:p14="http://schemas.microsoft.com/office/powerpoint/2010/main" val="1931366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What Are The Main Differences Between Protecting The Layout Design of Integrated Circuits and Other Forms of IP Protection?</a:t>
            </a:r>
            <a:endParaRPr lang="en-US" sz="2400" dirty="0"/>
          </a:p>
        </p:txBody>
      </p:sp>
      <p:sp>
        <p:nvSpPr>
          <p:cNvPr id="3" name="Content Placeholder 2"/>
          <p:cNvSpPr>
            <a:spLocks noGrp="1"/>
          </p:cNvSpPr>
          <p:nvPr>
            <p:ph idx="1"/>
          </p:nvPr>
        </p:nvSpPr>
        <p:spPr/>
        <p:txBody>
          <a:bodyPr>
            <a:normAutofit/>
          </a:bodyPr>
          <a:lstStyle/>
          <a:p>
            <a:r>
              <a:rPr lang="en-US" dirty="0"/>
              <a:t> Further, </a:t>
            </a:r>
            <a:r>
              <a:rPr lang="en-US" u="sng" dirty="0">
                <a:hlinkClick r:id="rId2"/>
              </a:rPr>
              <a:t>copyright protection</a:t>
            </a:r>
            <a:r>
              <a:rPr lang="en-US" dirty="0"/>
              <a:t> may not apply if national law determines that layout designs cannot be copyrighted, or that the concepts related to copyright protection might be too general to provide specific protection of layout-designs and related integrated circuits and articles.</a:t>
            </a:r>
          </a:p>
          <a:p>
            <a:r>
              <a:rPr lang="en-US" dirty="0"/>
              <a:t>In order to effectively protect intellectual property with respect to integrated circuits, different aspects of the integrated circuits can be protected by different types of intellectual property rights in a complementary manner.</a:t>
            </a:r>
          </a:p>
        </p:txBody>
      </p:sp>
      <p:sp>
        <p:nvSpPr>
          <p:cNvPr id="6" name="TextBox 5"/>
          <p:cNvSpPr txBox="1"/>
          <p:nvPr/>
        </p:nvSpPr>
        <p:spPr>
          <a:xfrm>
            <a:off x="675860" y="5812546"/>
            <a:ext cx="8249478" cy="369332"/>
          </a:xfrm>
          <a:prstGeom prst="rect">
            <a:avLst/>
          </a:prstGeom>
          <a:noFill/>
        </p:spPr>
        <p:txBody>
          <a:bodyPr wrap="square" rtlCol="0">
            <a:spAutoFit/>
          </a:bodyPr>
          <a:lstStyle/>
          <a:p>
            <a:r>
              <a:rPr lang="en-US" dirty="0" smtClean="0"/>
              <a:t>Refer to </a:t>
            </a:r>
            <a:r>
              <a:rPr lang="en-US" dirty="0">
                <a:hlinkClick r:id="rId3"/>
              </a:rPr>
              <a:t>https://www.wipo.int/patents/en/topics/integrated_circuits.html</a:t>
            </a:r>
            <a:endParaRPr lang="en-US" dirty="0"/>
          </a:p>
        </p:txBody>
      </p:sp>
    </p:spTree>
    <p:extLst>
      <p:ext uri="{BB962C8B-B14F-4D97-AF65-F5344CB8AC3E}">
        <p14:creationId xmlns:p14="http://schemas.microsoft.com/office/powerpoint/2010/main" val="21157717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598"/>
            <a:ext cx="9913041" cy="888031"/>
          </a:xfrm>
        </p:spPr>
        <p:txBody>
          <a:bodyPr>
            <a:noAutofit/>
          </a:bodyPr>
          <a:lstStyle/>
          <a:p>
            <a:r>
              <a:rPr lang="en-US" sz="2800" dirty="0" smtClean="0"/>
              <a:t>Case Study #</a:t>
            </a:r>
            <a:r>
              <a:rPr lang="en-US" sz="2800" dirty="0"/>
              <a:t>1</a:t>
            </a:r>
            <a:r>
              <a:rPr lang="en-US" sz="2800" dirty="0" smtClean="0"/>
              <a:t> </a:t>
            </a:r>
            <a:br>
              <a:rPr lang="en-US" sz="2800" dirty="0" smtClean="0"/>
            </a:br>
            <a:r>
              <a:rPr lang="en-US" sz="2800" dirty="0"/>
              <a:t>Containing the Food of our Future</a:t>
            </a:r>
          </a:p>
        </p:txBody>
      </p:sp>
      <p:sp>
        <p:nvSpPr>
          <p:cNvPr id="3" name="Content Placeholder 2"/>
          <p:cNvSpPr>
            <a:spLocks noGrp="1"/>
          </p:cNvSpPr>
          <p:nvPr>
            <p:ph idx="1"/>
          </p:nvPr>
        </p:nvSpPr>
        <p:spPr>
          <a:xfrm>
            <a:off x="436626" y="5521121"/>
            <a:ext cx="6107865" cy="357165"/>
          </a:xfrm>
        </p:spPr>
        <p:txBody>
          <a:bodyPr>
            <a:normAutofit/>
          </a:bodyPr>
          <a:lstStyle/>
          <a:p>
            <a:pPr marL="0" indent="0">
              <a:buNone/>
            </a:pPr>
            <a:r>
              <a:rPr lang="en-US" sz="1600" dirty="0">
                <a:hlinkClick r:id="rId2"/>
              </a:rPr>
              <a:t>https://www.wipo.int/ipadvantage/en/details.jsp?id=4763</a:t>
            </a:r>
            <a:endParaRPr lang="en-US" sz="1600" dirty="0"/>
          </a:p>
        </p:txBody>
      </p:sp>
      <p:graphicFrame>
        <p:nvGraphicFramePr>
          <p:cNvPr id="6" name="Content Placeholder 3"/>
          <p:cNvGraphicFramePr>
            <a:graphicFrameLocks/>
          </p:cNvGraphicFramePr>
          <p:nvPr>
            <p:extLst>
              <p:ext uri="{D42A27DB-BD31-4B8C-83A1-F6EECF244321}">
                <p14:modId xmlns:p14="http://schemas.microsoft.com/office/powerpoint/2010/main" val="2042459332"/>
              </p:ext>
            </p:extLst>
          </p:nvPr>
        </p:nvGraphicFramePr>
        <p:xfrm>
          <a:off x="436627" y="1778341"/>
          <a:ext cx="7456798" cy="2262500"/>
        </p:xfrm>
        <a:graphic>
          <a:graphicData uri="http://schemas.openxmlformats.org/drawingml/2006/table">
            <a:tbl>
              <a:tblPr/>
              <a:tblGrid>
                <a:gridCol w="2777089">
                  <a:extLst>
                    <a:ext uri="{9D8B030D-6E8A-4147-A177-3AD203B41FA5}">
                      <a16:colId xmlns="" xmlns:a16="http://schemas.microsoft.com/office/drawing/2014/main" val="667920475"/>
                    </a:ext>
                  </a:extLst>
                </a:gridCol>
                <a:gridCol w="4679709">
                  <a:extLst>
                    <a:ext uri="{9D8B030D-6E8A-4147-A177-3AD203B41FA5}">
                      <a16:colId xmlns="" xmlns:a16="http://schemas.microsoft.com/office/drawing/2014/main" val="3650135869"/>
                    </a:ext>
                  </a:extLst>
                </a:gridCol>
              </a:tblGrid>
              <a:tr h="298973">
                <a:tc>
                  <a:txBody>
                    <a:bodyPr/>
                    <a:lstStyle/>
                    <a:p>
                      <a:pPr algn="l" fontAlgn="t"/>
                      <a:r>
                        <a:rPr lang="en-US" b="1" dirty="0">
                          <a:effectLst/>
                        </a:rPr>
                        <a:t>Name</a:t>
                      </a:r>
                      <a:r>
                        <a:rPr lang="en-US" dirty="0">
                          <a:effectLst/>
                        </a:rPr>
                        <a:t>:</a:t>
                      </a:r>
                    </a:p>
                  </a:txBody>
                  <a:tcPr marL="152400" marR="152400" marT="76200" marB="76200">
                    <a:lnL>
                      <a:noFill/>
                    </a:lnL>
                    <a:lnR w="9525" cap="flat" cmpd="sng" algn="ctr">
                      <a:solidFill>
                        <a:srgbClr val="CCCCCC"/>
                      </a:solidFill>
                      <a:prstDash val="solid"/>
                      <a:round/>
                      <a:headEnd type="none" w="med" len="med"/>
                      <a:tailEnd type="none" w="med" len="med"/>
                    </a:lnR>
                    <a:lnT>
                      <a:noFill/>
                    </a:lnT>
                    <a:lnB w="9525" cap="flat" cmpd="sng" algn="ctr">
                      <a:solidFill>
                        <a:srgbClr val="CCCCCC"/>
                      </a:solidFill>
                      <a:prstDash val="solid"/>
                      <a:round/>
                      <a:headEnd type="none" w="med" len="med"/>
                      <a:tailEnd type="none" w="med" len="med"/>
                    </a:lnB>
                    <a:solidFill>
                      <a:srgbClr val="F3F3F3"/>
                    </a:solidFill>
                  </a:tcPr>
                </a:tc>
                <a:tc>
                  <a:txBody>
                    <a:bodyPr/>
                    <a:lstStyle/>
                    <a:p>
                      <a:pPr algn="l" fontAlgn="t"/>
                      <a:r>
                        <a:rPr lang="en-US" sz="1800" b="0" i="0" kern="1200" dirty="0" err="1" smtClean="0">
                          <a:solidFill>
                            <a:schemeClr val="tx1"/>
                          </a:solidFill>
                          <a:effectLst/>
                          <a:latin typeface="+mn-lt"/>
                          <a:ea typeface="+mn-ea"/>
                          <a:cs typeface="+mn-cs"/>
                        </a:rPr>
                        <a:t>Promens</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Dalvik</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Ehf</a:t>
                      </a:r>
                      <a:r>
                        <a:rPr lang="en-US" sz="1800" b="0" i="0" kern="1200" dirty="0" smtClean="0">
                          <a:solidFill>
                            <a:schemeClr val="tx1"/>
                          </a:solidFill>
                          <a:effectLst/>
                          <a:latin typeface="+mn-lt"/>
                          <a:ea typeface="+mn-ea"/>
                          <a:cs typeface="+mn-cs"/>
                        </a:rPr>
                        <a:t>.</a:t>
                      </a:r>
                      <a:endParaRPr lang="en-US" dirty="0">
                        <a:effectLst/>
                      </a:endParaRPr>
                    </a:p>
                  </a:txBody>
                  <a:tcPr marL="152400" marR="152400" marT="76200" marB="76200">
                    <a:lnL w="9525" cap="flat" cmpd="sng" algn="ctr">
                      <a:solidFill>
                        <a:srgbClr val="CCCCCC"/>
                      </a:solidFill>
                      <a:prstDash val="solid"/>
                      <a:round/>
                      <a:headEnd type="none" w="med" len="med"/>
                      <a:tailEnd type="none" w="med" len="med"/>
                    </a:lnL>
                    <a:lnR>
                      <a:noFill/>
                    </a:lnR>
                    <a:lnT>
                      <a:noFill/>
                    </a:lnT>
                    <a:lnB w="9525" cap="flat" cmpd="sng" algn="ctr">
                      <a:solidFill>
                        <a:srgbClr val="CCCCCC"/>
                      </a:solidFill>
                      <a:prstDash val="solid"/>
                      <a:round/>
                      <a:headEnd type="none" w="med" len="med"/>
                      <a:tailEnd type="none" w="med" len="med"/>
                    </a:lnB>
                    <a:solidFill>
                      <a:srgbClr val="F3F3F3"/>
                    </a:solidFill>
                  </a:tcPr>
                </a:tc>
                <a:extLst>
                  <a:ext uri="{0D108BD9-81ED-4DB2-BD59-A6C34878D82A}">
                    <a16:rowId xmlns="" xmlns:a16="http://schemas.microsoft.com/office/drawing/2014/main" val="2419508472"/>
                  </a:ext>
                </a:extLst>
              </a:tr>
              <a:tr h="491170">
                <a:tc>
                  <a:txBody>
                    <a:bodyPr/>
                    <a:lstStyle/>
                    <a:p>
                      <a:pPr algn="l" fontAlgn="t"/>
                      <a:r>
                        <a:rPr lang="en-US" b="1" dirty="0">
                          <a:effectLst/>
                        </a:rPr>
                        <a:t>Country / Territory</a:t>
                      </a:r>
                      <a:r>
                        <a:rPr lang="en-US" dirty="0">
                          <a:effectLst/>
                        </a:rPr>
                        <a:t>:</a:t>
                      </a:r>
                    </a:p>
                  </a:txBody>
                  <a:tcPr marL="152400" marR="152400" marT="76200" marB="76200">
                    <a:lnL>
                      <a:noFill/>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800" b="0" i="0" kern="1200" dirty="0" smtClean="0">
                          <a:solidFill>
                            <a:schemeClr val="tx1"/>
                          </a:solidFill>
                          <a:effectLst/>
                          <a:latin typeface="+mn-lt"/>
                          <a:ea typeface="+mn-ea"/>
                          <a:cs typeface="+mn-cs"/>
                        </a:rPr>
                        <a:t>Iceland</a:t>
                      </a:r>
                      <a:endParaRPr lang="en-US" dirty="0">
                        <a:effectLst/>
                      </a:endParaRPr>
                    </a:p>
                  </a:txBody>
                  <a:tcPr marL="152400" marR="152400" marT="76200" marB="76200">
                    <a:lnL w="9525" cap="flat" cmpd="sng" algn="ctr">
                      <a:solidFill>
                        <a:srgbClr val="CCCCCC"/>
                      </a:solidFill>
                      <a:prstDash val="solid"/>
                      <a:round/>
                      <a:headEnd type="none" w="med" len="med"/>
                      <a:tailEnd type="none" w="med" len="med"/>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 xmlns:a16="http://schemas.microsoft.com/office/drawing/2014/main" val="3112118490"/>
                  </a:ext>
                </a:extLst>
              </a:tr>
              <a:tr h="298973">
                <a:tc>
                  <a:txBody>
                    <a:bodyPr/>
                    <a:lstStyle/>
                    <a:p>
                      <a:pPr algn="l" fontAlgn="t"/>
                      <a:r>
                        <a:rPr lang="en-US" b="1">
                          <a:effectLst/>
                        </a:rPr>
                        <a:t>IP right(s)</a:t>
                      </a:r>
                      <a:r>
                        <a:rPr lang="en-US">
                          <a:effectLst/>
                        </a:rPr>
                        <a:t>:</a:t>
                      </a:r>
                    </a:p>
                  </a:txBody>
                  <a:tcPr marL="152400" marR="152400" marT="76200" marB="76200">
                    <a:lnL>
                      <a:noFill/>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3F3F3"/>
                    </a:solidFill>
                  </a:tcPr>
                </a:tc>
                <a:tc>
                  <a:txBody>
                    <a:bodyPr/>
                    <a:lstStyle/>
                    <a:p>
                      <a:pPr algn="l" fontAlgn="t"/>
                      <a:r>
                        <a:rPr lang="en-US" sz="1800" b="0" i="0" kern="1200" dirty="0" smtClean="0">
                          <a:solidFill>
                            <a:schemeClr val="tx1"/>
                          </a:solidFill>
                          <a:effectLst/>
                          <a:latin typeface="+mn-lt"/>
                          <a:ea typeface="+mn-ea"/>
                          <a:cs typeface="+mn-cs"/>
                        </a:rPr>
                        <a:t>Integrated Circuits, Trademarks</a:t>
                      </a:r>
                      <a:endParaRPr lang="en-US" dirty="0">
                        <a:effectLst/>
                      </a:endParaRPr>
                    </a:p>
                  </a:txBody>
                  <a:tcPr marL="152400" marR="152400" marT="76200" marB="76200">
                    <a:lnL w="9525" cap="flat" cmpd="sng" algn="ctr">
                      <a:solidFill>
                        <a:srgbClr val="CCCCCC"/>
                      </a:solidFill>
                      <a:prstDash val="solid"/>
                      <a:round/>
                      <a:headEnd type="none" w="med" len="med"/>
                      <a:tailEnd type="none" w="med" len="med"/>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3F3F3"/>
                    </a:solidFill>
                  </a:tcPr>
                </a:tc>
                <a:extLst>
                  <a:ext uri="{0D108BD9-81ED-4DB2-BD59-A6C34878D82A}">
                    <a16:rowId xmlns="" xmlns:a16="http://schemas.microsoft.com/office/drawing/2014/main" val="2780050874"/>
                  </a:ext>
                </a:extLst>
              </a:tr>
              <a:tr h="491170">
                <a:tc>
                  <a:txBody>
                    <a:bodyPr/>
                    <a:lstStyle/>
                    <a:p>
                      <a:pPr algn="l" fontAlgn="t"/>
                      <a:r>
                        <a:rPr lang="en-US" b="1">
                          <a:effectLst/>
                        </a:rPr>
                        <a:t>Date of publication</a:t>
                      </a:r>
                      <a:r>
                        <a:rPr lang="en-US">
                          <a:effectLst/>
                        </a:rPr>
                        <a:t>:</a:t>
                      </a:r>
                    </a:p>
                  </a:txBody>
                  <a:tcPr marL="152400" marR="152400" marT="76200" marB="76200">
                    <a:lnL>
                      <a:noFill/>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800" b="0" i="0" kern="1200" dirty="0" smtClean="0">
                          <a:solidFill>
                            <a:schemeClr val="tx1"/>
                          </a:solidFill>
                          <a:effectLst/>
                          <a:latin typeface="+mn-lt"/>
                          <a:ea typeface="+mn-ea"/>
                          <a:cs typeface="+mn-cs"/>
                        </a:rPr>
                        <a:t>October 24, 2014</a:t>
                      </a:r>
                      <a:endParaRPr lang="en-US" dirty="0">
                        <a:effectLst/>
                      </a:endParaRPr>
                    </a:p>
                  </a:txBody>
                  <a:tcPr marL="152400" marR="152400" marT="76200" marB="76200">
                    <a:lnL w="9525" cap="flat" cmpd="sng" algn="ctr">
                      <a:solidFill>
                        <a:srgbClr val="CCCCCC"/>
                      </a:solidFill>
                      <a:prstDash val="solid"/>
                      <a:round/>
                      <a:headEnd type="none" w="med" len="med"/>
                      <a:tailEnd type="none" w="med" len="med"/>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 xmlns:a16="http://schemas.microsoft.com/office/drawing/2014/main" val="3835800843"/>
                  </a:ext>
                </a:extLst>
              </a:tr>
              <a:tr h="298973">
                <a:tc>
                  <a:txBody>
                    <a:bodyPr/>
                    <a:lstStyle/>
                    <a:p>
                      <a:pPr algn="l" fontAlgn="t"/>
                      <a:r>
                        <a:rPr lang="en-US" b="1" dirty="0">
                          <a:effectLst/>
                        </a:rPr>
                        <a:t>Last update</a:t>
                      </a:r>
                      <a:r>
                        <a:rPr lang="en-US" dirty="0">
                          <a:effectLst/>
                        </a:rPr>
                        <a:t>:</a:t>
                      </a:r>
                    </a:p>
                  </a:txBody>
                  <a:tcPr marL="152400" marR="152400" marT="76200" marB="76200">
                    <a:lnL>
                      <a:noFill/>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a:noFill/>
                    </a:lnB>
                    <a:solidFill>
                      <a:srgbClr val="F3F3F3"/>
                    </a:solidFill>
                  </a:tcPr>
                </a:tc>
                <a:tc>
                  <a:txBody>
                    <a:bodyPr/>
                    <a:lstStyle/>
                    <a:p>
                      <a:pPr algn="l" fontAlgn="t"/>
                      <a:r>
                        <a:rPr lang="en-US" sz="1800" b="0" i="0" kern="1200" dirty="0" smtClean="0">
                          <a:solidFill>
                            <a:schemeClr val="tx1"/>
                          </a:solidFill>
                          <a:effectLst/>
                          <a:latin typeface="+mn-lt"/>
                          <a:ea typeface="+mn-ea"/>
                          <a:cs typeface="+mn-cs"/>
                        </a:rPr>
                        <a:t>March 12, 2015</a:t>
                      </a:r>
                      <a:endParaRPr lang="en-US" dirty="0">
                        <a:effectLst/>
                      </a:endParaRPr>
                    </a:p>
                  </a:txBody>
                  <a:tcPr marL="152400" marR="152400" marT="76200" marB="76200">
                    <a:lnL w="9525" cap="flat" cmpd="sng" algn="ctr">
                      <a:solidFill>
                        <a:srgbClr val="CCCCCC"/>
                      </a:solidFill>
                      <a:prstDash val="solid"/>
                      <a:round/>
                      <a:headEnd type="none" w="med" len="med"/>
                      <a:tailEnd type="none" w="med" len="med"/>
                    </a:lnL>
                    <a:lnR>
                      <a:noFill/>
                    </a:lnR>
                    <a:lnT w="9525" cap="flat" cmpd="sng" algn="ctr">
                      <a:solidFill>
                        <a:srgbClr val="CCCCCC"/>
                      </a:solidFill>
                      <a:prstDash val="solid"/>
                      <a:round/>
                      <a:headEnd type="none" w="med" len="med"/>
                      <a:tailEnd type="none" w="med" len="med"/>
                    </a:lnT>
                    <a:lnB>
                      <a:noFill/>
                    </a:lnB>
                    <a:solidFill>
                      <a:srgbClr val="F3F3F3"/>
                    </a:solidFill>
                  </a:tcPr>
                </a:tc>
                <a:extLst>
                  <a:ext uri="{0D108BD9-81ED-4DB2-BD59-A6C34878D82A}">
                    <a16:rowId xmlns="" xmlns:a16="http://schemas.microsoft.com/office/drawing/2014/main" val="1356435350"/>
                  </a:ext>
                </a:extLst>
              </a:tr>
            </a:tbl>
          </a:graphicData>
        </a:graphic>
      </p:graphicFrame>
      <p:pic>
        <p:nvPicPr>
          <p:cNvPr id="4" name="Picture 3"/>
          <p:cNvPicPr>
            <a:picLocks noChangeAspect="1"/>
          </p:cNvPicPr>
          <p:nvPr/>
        </p:nvPicPr>
        <p:blipFill>
          <a:blip r:embed="rId3"/>
          <a:stretch>
            <a:fillRect/>
          </a:stretch>
        </p:blipFill>
        <p:spPr>
          <a:xfrm>
            <a:off x="8122024" y="1687605"/>
            <a:ext cx="3583305" cy="2938310"/>
          </a:xfrm>
          <a:prstGeom prst="rect">
            <a:avLst/>
          </a:prstGeom>
        </p:spPr>
      </p:pic>
      <p:sp>
        <p:nvSpPr>
          <p:cNvPr id="5" name="TextBox 4"/>
          <p:cNvSpPr txBox="1"/>
          <p:nvPr/>
        </p:nvSpPr>
        <p:spPr>
          <a:xfrm>
            <a:off x="8122024" y="4592424"/>
            <a:ext cx="3718110" cy="415498"/>
          </a:xfrm>
          <a:prstGeom prst="rect">
            <a:avLst/>
          </a:prstGeom>
          <a:noFill/>
        </p:spPr>
        <p:txBody>
          <a:bodyPr wrap="square" rtlCol="0">
            <a:spAutoFit/>
          </a:bodyPr>
          <a:lstStyle/>
          <a:p>
            <a:r>
              <a:rPr lang="en-US" sz="1000" dirty="0"/>
              <a:t>The company's innovative container, a subject of a </a:t>
            </a:r>
            <a:r>
              <a:rPr lang="en-US" sz="1000" dirty="0" err="1"/>
              <a:t>PCT</a:t>
            </a:r>
            <a:r>
              <a:rPr lang="en-US" sz="1000" dirty="0"/>
              <a:t> </a:t>
            </a:r>
            <a:r>
              <a:rPr lang="en-US" sz="1000" dirty="0" smtClean="0"/>
              <a:t>application </a:t>
            </a:r>
            <a:br>
              <a:rPr lang="en-US" sz="1000" dirty="0" smtClean="0"/>
            </a:br>
            <a:r>
              <a:rPr lang="en-US" sz="1000" dirty="0" smtClean="0"/>
              <a:t>(Image</a:t>
            </a:r>
            <a:r>
              <a:rPr lang="en-US" sz="1000" dirty="0"/>
              <a:t>: </a:t>
            </a:r>
            <a:r>
              <a:rPr lang="en-US" sz="1000" dirty="0" err="1"/>
              <a:t>PATENTSCOPE</a:t>
            </a:r>
            <a:r>
              <a:rPr lang="en-US" sz="1000" dirty="0"/>
              <a:t>/</a:t>
            </a:r>
            <a:r>
              <a:rPr lang="en-US" sz="1000" dirty="0" err="1"/>
              <a:t>WO2007054980</a:t>
            </a:r>
            <a:r>
              <a:rPr lang="en-US" sz="1000" dirty="0"/>
              <a:t>)</a:t>
            </a:r>
            <a:endParaRPr lang="th-TH" sz="1000" dirty="0"/>
          </a:p>
        </p:txBody>
      </p:sp>
    </p:spTree>
    <p:extLst>
      <p:ext uri="{BB962C8B-B14F-4D97-AF65-F5344CB8AC3E}">
        <p14:creationId xmlns:p14="http://schemas.microsoft.com/office/powerpoint/2010/main" val="24256709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48290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a:t>
            </a:r>
            <a:endParaRPr lang="en-US" dirty="0"/>
          </a:p>
        </p:txBody>
      </p:sp>
      <p:sp>
        <p:nvSpPr>
          <p:cNvPr id="3" name="Content Placeholder 2"/>
          <p:cNvSpPr>
            <a:spLocks noGrp="1"/>
          </p:cNvSpPr>
          <p:nvPr>
            <p:ph idx="1"/>
          </p:nvPr>
        </p:nvSpPr>
        <p:spPr>
          <a:xfrm>
            <a:off x="475814" y="1693703"/>
            <a:ext cx="11229516" cy="4528193"/>
          </a:xfrm>
        </p:spPr>
        <p:txBody>
          <a:bodyPr>
            <a:normAutofit fontScale="92500"/>
          </a:bodyPr>
          <a:lstStyle/>
          <a:p>
            <a:r>
              <a:rPr lang="en-US" dirty="0"/>
              <a:t>Layout Designs (Topographies) of Integrated </a:t>
            </a:r>
            <a:r>
              <a:rPr lang="en-US" dirty="0" smtClean="0"/>
              <a:t>Circuits</a:t>
            </a:r>
          </a:p>
          <a:p>
            <a:r>
              <a:rPr lang="en-US" dirty="0"/>
              <a:t>What Kind of Layout Designs Are Eligible for Protection</a:t>
            </a:r>
            <a:r>
              <a:rPr lang="en-US" dirty="0" smtClean="0"/>
              <a:t>?</a:t>
            </a:r>
          </a:p>
          <a:p>
            <a:r>
              <a:rPr lang="en-US" dirty="0"/>
              <a:t>What Are Integrated Circuits and What is Meant by Their Layout Design or “Topography</a:t>
            </a:r>
            <a:r>
              <a:rPr lang="en-US" dirty="0" smtClean="0"/>
              <a:t>”?</a:t>
            </a:r>
          </a:p>
          <a:p>
            <a:r>
              <a:rPr lang="en-US" dirty="0"/>
              <a:t>How Long Does Protection for Layout Designs of Integrated Circuits Last</a:t>
            </a:r>
            <a:r>
              <a:rPr lang="en-US" dirty="0" smtClean="0"/>
              <a:t>?</a:t>
            </a:r>
          </a:p>
          <a:p>
            <a:r>
              <a:rPr lang="en-US" dirty="0"/>
              <a:t>How Can I Protect Layout Designs of Integrated Circuits</a:t>
            </a:r>
            <a:r>
              <a:rPr lang="en-US" dirty="0" smtClean="0"/>
              <a:t>?</a:t>
            </a:r>
          </a:p>
          <a:p>
            <a:r>
              <a:rPr lang="en-US" dirty="0"/>
              <a:t>Who Owns The Exclusive Right to A Layout Design of Integrated Circuits</a:t>
            </a:r>
            <a:r>
              <a:rPr lang="en-US" dirty="0" smtClean="0"/>
              <a:t>?</a:t>
            </a:r>
          </a:p>
          <a:p>
            <a:r>
              <a:rPr lang="en-US" dirty="0"/>
              <a:t>What Is The International Legal Framework for the Protection of Layout Designs of Integrated Circuits</a:t>
            </a:r>
            <a:r>
              <a:rPr lang="en-US" dirty="0" smtClean="0"/>
              <a:t>?</a:t>
            </a:r>
          </a:p>
        </p:txBody>
      </p:sp>
    </p:spTree>
    <p:extLst>
      <p:ext uri="{BB962C8B-B14F-4D97-AF65-F5344CB8AC3E}">
        <p14:creationId xmlns:p14="http://schemas.microsoft.com/office/powerpoint/2010/main" val="34556972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a:t>
            </a:r>
            <a:endParaRPr lang="en-US" dirty="0"/>
          </a:p>
        </p:txBody>
      </p:sp>
      <p:sp>
        <p:nvSpPr>
          <p:cNvPr id="3" name="Content Placeholder 2"/>
          <p:cNvSpPr>
            <a:spLocks noGrp="1"/>
          </p:cNvSpPr>
          <p:nvPr>
            <p:ph idx="1"/>
          </p:nvPr>
        </p:nvSpPr>
        <p:spPr>
          <a:xfrm>
            <a:off x="475814" y="1693703"/>
            <a:ext cx="11229516" cy="4528193"/>
          </a:xfrm>
        </p:spPr>
        <p:txBody>
          <a:bodyPr>
            <a:normAutofit/>
          </a:bodyPr>
          <a:lstStyle/>
          <a:p>
            <a:r>
              <a:rPr lang="en-US" dirty="0"/>
              <a:t>How Can I Protect Layout Designs of Integrated Circuits Internationally</a:t>
            </a:r>
            <a:r>
              <a:rPr lang="en-US" dirty="0" smtClean="0"/>
              <a:t>?</a:t>
            </a:r>
          </a:p>
          <a:p>
            <a:r>
              <a:rPr lang="en-US" dirty="0"/>
              <a:t>Why Protect The Topography of Integrated Circuits? </a:t>
            </a:r>
            <a:endParaRPr lang="en-US" dirty="0" smtClean="0"/>
          </a:p>
          <a:p>
            <a:r>
              <a:rPr lang="en-US" dirty="0"/>
              <a:t>What Are The Main Differences Between Protecting The Layout Design of Integrated Circuits and Other Forms of IP Protection</a:t>
            </a:r>
            <a:r>
              <a:rPr lang="en-US" dirty="0" smtClean="0"/>
              <a:t>?</a:t>
            </a:r>
          </a:p>
          <a:p>
            <a:r>
              <a:rPr lang="en-US" dirty="0" smtClean="0"/>
              <a:t>Case Study</a:t>
            </a:r>
          </a:p>
          <a:p>
            <a:pPr marL="0" indent="0">
              <a:buNone/>
            </a:pPr>
            <a:endParaRPr lang="en-US" dirty="0"/>
          </a:p>
        </p:txBody>
      </p:sp>
    </p:spTree>
    <p:extLst>
      <p:ext uri="{BB962C8B-B14F-4D97-AF65-F5344CB8AC3E}">
        <p14:creationId xmlns:p14="http://schemas.microsoft.com/office/powerpoint/2010/main" val="28672079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Layout Designs (Topographies) of Integrated Circuits</a:t>
            </a:r>
          </a:p>
        </p:txBody>
      </p:sp>
      <p:sp>
        <p:nvSpPr>
          <p:cNvPr id="3" name="Content Placeholder 2"/>
          <p:cNvSpPr>
            <a:spLocks noGrp="1"/>
          </p:cNvSpPr>
          <p:nvPr>
            <p:ph idx="1"/>
          </p:nvPr>
        </p:nvSpPr>
        <p:spPr/>
        <p:txBody>
          <a:bodyPr>
            <a:normAutofit/>
          </a:bodyPr>
          <a:lstStyle/>
          <a:p>
            <a:r>
              <a:rPr lang="en-US" dirty="0"/>
              <a:t>Integrated circuits – commonly known as “chips” or “micro-chips” – are the electronic circuits in which all the components (transistors, diodes and resistors) have been assembled in a certain order on the surface of a thin semiconductor material (usually silicon</a:t>
            </a:r>
            <a:r>
              <a:rPr lang="en-US" dirty="0" smtClean="0"/>
              <a:t>).</a:t>
            </a:r>
          </a:p>
          <a:p>
            <a:r>
              <a:rPr lang="en-US" dirty="0" smtClean="0"/>
              <a:t>Integrated </a:t>
            </a:r>
            <a:r>
              <a:rPr lang="en-US" dirty="0"/>
              <a:t>circuits are essential elements for a wide range of electrical products, including articles of everyday use, such as </a:t>
            </a:r>
            <a:r>
              <a:rPr lang="en-US" dirty="0" smtClean="0"/>
              <a:t>watches, </a:t>
            </a:r>
            <a:r>
              <a:rPr lang="en-US" dirty="0"/>
              <a:t>washing machines, and cars, as well as sophisticated computers, </a:t>
            </a:r>
            <a:r>
              <a:rPr lang="en-US" dirty="0" smtClean="0"/>
              <a:t>smartphones</a:t>
            </a:r>
            <a:r>
              <a:rPr lang="en-US" dirty="0"/>
              <a:t>, and other digital devices. Developing innovative layout designs of integrated circuits is essential for the production of ever-smaller digital devices with more functions.</a:t>
            </a:r>
          </a:p>
          <a:p>
            <a:endParaRPr lang="en-US" dirty="0"/>
          </a:p>
        </p:txBody>
      </p:sp>
      <p:sp>
        <p:nvSpPr>
          <p:cNvPr id="6" name="TextBox 5"/>
          <p:cNvSpPr txBox="1"/>
          <p:nvPr/>
        </p:nvSpPr>
        <p:spPr>
          <a:xfrm>
            <a:off x="675860" y="5812546"/>
            <a:ext cx="8249478" cy="369332"/>
          </a:xfrm>
          <a:prstGeom prst="rect">
            <a:avLst/>
          </a:prstGeom>
          <a:noFill/>
        </p:spPr>
        <p:txBody>
          <a:bodyPr wrap="square" rtlCol="0">
            <a:spAutoFit/>
          </a:bodyPr>
          <a:lstStyle/>
          <a:p>
            <a:r>
              <a:rPr lang="en-US" dirty="0" smtClean="0"/>
              <a:t>Refer to </a:t>
            </a:r>
            <a:r>
              <a:rPr lang="en-US" dirty="0">
                <a:hlinkClick r:id="rId2"/>
              </a:rPr>
              <a:t>https://www.wipo.int/patents/en/topics/integrated_circuits.html</a:t>
            </a:r>
            <a:endParaRPr lang="en-US" dirty="0"/>
          </a:p>
        </p:txBody>
      </p:sp>
    </p:spTree>
    <p:extLst>
      <p:ext uri="{BB962C8B-B14F-4D97-AF65-F5344CB8AC3E}">
        <p14:creationId xmlns:p14="http://schemas.microsoft.com/office/powerpoint/2010/main" val="10959660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Layout Designs (Topographies) of Integrated </a:t>
            </a:r>
            <a:r>
              <a:rPr lang="en-US" dirty="0" smtClean="0"/>
              <a:t>Circuits (Cont.)</a:t>
            </a:r>
            <a:endParaRPr lang="en-US" dirty="0"/>
          </a:p>
        </p:txBody>
      </p:sp>
      <p:sp>
        <p:nvSpPr>
          <p:cNvPr id="3" name="Content Placeholder 2"/>
          <p:cNvSpPr>
            <a:spLocks noGrp="1"/>
          </p:cNvSpPr>
          <p:nvPr>
            <p:ph idx="1"/>
          </p:nvPr>
        </p:nvSpPr>
        <p:spPr/>
        <p:txBody>
          <a:bodyPr>
            <a:normAutofit/>
          </a:bodyPr>
          <a:lstStyle/>
          <a:p>
            <a:r>
              <a:rPr lang="en-US" dirty="0" smtClean="0"/>
              <a:t>While </a:t>
            </a:r>
            <a:r>
              <a:rPr lang="en-US" dirty="0"/>
              <a:t>the creation of a new layout-design is usually the result of an enormous investment, both in financial terms and in terms of the time required from highly qualified </a:t>
            </a:r>
            <a:r>
              <a:rPr lang="en-US" dirty="0" smtClean="0"/>
              <a:t>experts</a:t>
            </a:r>
          </a:p>
          <a:p>
            <a:r>
              <a:rPr lang="en-US" dirty="0" smtClean="0"/>
              <a:t>The </a:t>
            </a:r>
            <a:r>
              <a:rPr lang="en-US" dirty="0"/>
              <a:t>copying of such a layout-design may cost only a fraction of the original investment. </a:t>
            </a:r>
            <a:endParaRPr lang="en-US" dirty="0" smtClean="0"/>
          </a:p>
          <a:p>
            <a:r>
              <a:rPr lang="en-US" dirty="0" smtClean="0"/>
              <a:t>In </a:t>
            </a:r>
            <a:r>
              <a:rPr lang="en-US" dirty="0"/>
              <a:t>order to prevent unauthorized copying of layout designs and to provide incentives for investing in this field, the layout </a:t>
            </a:r>
            <a:r>
              <a:rPr lang="en-US" dirty="0" smtClean="0"/>
              <a:t>design </a:t>
            </a:r>
            <a:r>
              <a:rPr lang="en-US" dirty="0"/>
              <a:t>of integrated circuits is protected under a sui generis intellectual property system</a:t>
            </a:r>
            <a:r>
              <a:rPr lang="en-US" dirty="0" smtClean="0"/>
              <a:t>.</a:t>
            </a:r>
            <a:endParaRPr lang="en-US" dirty="0"/>
          </a:p>
        </p:txBody>
      </p:sp>
      <p:sp>
        <p:nvSpPr>
          <p:cNvPr id="6" name="TextBox 5"/>
          <p:cNvSpPr txBox="1"/>
          <p:nvPr/>
        </p:nvSpPr>
        <p:spPr>
          <a:xfrm>
            <a:off x="675860" y="5812546"/>
            <a:ext cx="8249478" cy="369332"/>
          </a:xfrm>
          <a:prstGeom prst="rect">
            <a:avLst/>
          </a:prstGeom>
          <a:noFill/>
        </p:spPr>
        <p:txBody>
          <a:bodyPr wrap="square" rtlCol="0">
            <a:spAutoFit/>
          </a:bodyPr>
          <a:lstStyle/>
          <a:p>
            <a:r>
              <a:rPr lang="en-US" dirty="0" smtClean="0"/>
              <a:t>Refer to </a:t>
            </a:r>
            <a:r>
              <a:rPr lang="en-US" dirty="0">
                <a:hlinkClick r:id="rId2"/>
              </a:rPr>
              <a:t>https://www.wipo.int/patents/en/topics/integrated_circuits.html</a:t>
            </a:r>
            <a:endParaRPr lang="en-US" dirty="0"/>
          </a:p>
        </p:txBody>
      </p:sp>
    </p:spTree>
    <p:extLst>
      <p:ext uri="{BB962C8B-B14F-4D97-AF65-F5344CB8AC3E}">
        <p14:creationId xmlns:p14="http://schemas.microsoft.com/office/powerpoint/2010/main" val="22054040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Kind of Layout Designs Are Eligible for Protection?</a:t>
            </a:r>
            <a:endParaRPr lang="en-US" dirty="0"/>
          </a:p>
        </p:txBody>
      </p:sp>
      <p:sp>
        <p:nvSpPr>
          <p:cNvPr id="3" name="Content Placeholder 2"/>
          <p:cNvSpPr>
            <a:spLocks noGrp="1"/>
          </p:cNvSpPr>
          <p:nvPr>
            <p:ph idx="1"/>
          </p:nvPr>
        </p:nvSpPr>
        <p:spPr/>
        <p:txBody>
          <a:bodyPr>
            <a:normAutofit/>
          </a:bodyPr>
          <a:lstStyle/>
          <a:p>
            <a:r>
              <a:rPr lang="en-US" dirty="0"/>
              <a:t>A layout design of an integrated circuit can be protected if it is original in the sense that it is the result of the creators’ own intellectual effort and not commonplace among creators of layout-designs and manufacturers of integrated circuits at the time of the creation.</a:t>
            </a:r>
          </a:p>
          <a:p>
            <a:r>
              <a:rPr lang="en-US" dirty="0"/>
              <a:t>P</a:t>
            </a:r>
            <a:r>
              <a:rPr lang="en-US" dirty="0" smtClean="0"/>
              <a:t>rotection </a:t>
            </a:r>
            <a:r>
              <a:rPr lang="en-US" dirty="0"/>
              <a:t>of the topography requires that an integrated circuit be registered or commercially exploited</a:t>
            </a:r>
            <a:r>
              <a:rPr lang="en-US" dirty="0" smtClean="0"/>
              <a:t>.</a:t>
            </a:r>
            <a:endParaRPr lang="en-US" dirty="0"/>
          </a:p>
        </p:txBody>
      </p:sp>
      <p:sp>
        <p:nvSpPr>
          <p:cNvPr id="6" name="TextBox 5"/>
          <p:cNvSpPr txBox="1"/>
          <p:nvPr/>
        </p:nvSpPr>
        <p:spPr>
          <a:xfrm>
            <a:off x="675860" y="5812546"/>
            <a:ext cx="8249478" cy="369332"/>
          </a:xfrm>
          <a:prstGeom prst="rect">
            <a:avLst/>
          </a:prstGeom>
          <a:noFill/>
        </p:spPr>
        <p:txBody>
          <a:bodyPr wrap="square" rtlCol="0">
            <a:spAutoFit/>
          </a:bodyPr>
          <a:lstStyle/>
          <a:p>
            <a:r>
              <a:rPr lang="en-US" dirty="0" smtClean="0"/>
              <a:t>Refer to </a:t>
            </a:r>
            <a:r>
              <a:rPr lang="en-US" dirty="0">
                <a:hlinkClick r:id="rId2"/>
              </a:rPr>
              <a:t>https://www.wipo.int/patents/en/topics/integrated_circuits.html</a:t>
            </a:r>
            <a:endParaRPr lang="en-US" dirty="0"/>
          </a:p>
        </p:txBody>
      </p:sp>
    </p:spTree>
    <p:extLst>
      <p:ext uri="{BB962C8B-B14F-4D97-AF65-F5344CB8AC3E}">
        <p14:creationId xmlns:p14="http://schemas.microsoft.com/office/powerpoint/2010/main" val="39845507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Integrated Circuits and What is Meant by Their Layout Design or “Topography”?</a:t>
            </a:r>
            <a:endParaRPr lang="en-US" dirty="0"/>
          </a:p>
        </p:txBody>
      </p:sp>
      <p:sp>
        <p:nvSpPr>
          <p:cNvPr id="3" name="Content Placeholder 2"/>
          <p:cNvSpPr>
            <a:spLocks noGrp="1"/>
          </p:cNvSpPr>
          <p:nvPr>
            <p:ph idx="1"/>
          </p:nvPr>
        </p:nvSpPr>
        <p:spPr/>
        <p:txBody>
          <a:bodyPr>
            <a:normAutofit lnSpcReduction="10000"/>
          </a:bodyPr>
          <a:lstStyle/>
          <a:p>
            <a:r>
              <a:rPr lang="en-US" dirty="0"/>
              <a:t>T</a:t>
            </a:r>
            <a:r>
              <a:rPr lang="en-US" dirty="0" smtClean="0"/>
              <a:t>he </a:t>
            </a:r>
            <a:r>
              <a:rPr lang="en-US" dirty="0"/>
              <a:t>purpose of intellectual property protection, the terms “integrated circuits” and “layout design (topography)” are defined as follows</a:t>
            </a:r>
            <a:r>
              <a:rPr lang="en-US" dirty="0" smtClean="0"/>
              <a:t>*:</a:t>
            </a:r>
          </a:p>
          <a:p>
            <a:pPr lvl="1"/>
            <a:r>
              <a:rPr lang="en-US" dirty="0"/>
              <a:t>An “integrated circuit” means a product, in its final form or an intermediate form, in which the elements, at least one of which is an active element, and some or all of the interconnections are integrally formed in and/or on a piece of material and which is intended to perform an electronic function.</a:t>
            </a:r>
          </a:p>
          <a:p>
            <a:pPr lvl="1"/>
            <a:r>
              <a:rPr lang="en-US" dirty="0"/>
              <a:t>“Layout-design (topography)” means the three-dimensional disposition, </a:t>
            </a:r>
            <a:r>
              <a:rPr lang="en-US" dirty="0" smtClean="0"/>
              <a:t>however, </a:t>
            </a:r>
            <a:r>
              <a:rPr lang="en-US" dirty="0"/>
              <a:t>expressed, of the elements, at least one of which is an active element, and of some or all of the interconnections of an integrated circuit, or such a three-dimensional disposition prepared for an integrated circuit intended for manufacture.</a:t>
            </a:r>
          </a:p>
          <a:p>
            <a:pPr lvl="1"/>
            <a:r>
              <a:rPr lang="en-US" dirty="0"/>
              <a:t>Layout-designs of integrated circuits are also called topographies of integrated circuits or mask works of semiconductor chip products.</a:t>
            </a:r>
          </a:p>
          <a:p>
            <a:pPr lvl="1"/>
            <a:endParaRPr lang="en-US" dirty="0"/>
          </a:p>
        </p:txBody>
      </p:sp>
      <p:sp>
        <p:nvSpPr>
          <p:cNvPr id="6" name="TextBox 5"/>
          <p:cNvSpPr txBox="1"/>
          <p:nvPr/>
        </p:nvSpPr>
        <p:spPr>
          <a:xfrm>
            <a:off x="675860" y="5812546"/>
            <a:ext cx="8249478" cy="369332"/>
          </a:xfrm>
          <a:prstGeom prst="rect">
            <a:avLst/>
          </a:prstGeom>
          <a:noFill/>
        </p:spPr>
        <p:txBody>
          <a:bodyPr wrap="square" rtlCol="0">
            <a:spAutoFit/>
          </a:bodyPr>
          <a:lstStyle/>
          <a:p>
            <a:pPr>
              <a:tabLst>
                <a:tab pos="457200" algn="l"/>
              </a:tabLst>
            </a:pPr>
            <a:r>
              <a:rPr lang="en-US" dirty="0" smtClean="0"/>
              <a:t>Refer to </a:t>
            </a:r>
            <a:r>
              <a:rPr lang="en-US" dirty="0">
                <a:hlinkClick r:id="rId2"/>
              </a:rPr>
              <a:t>https://www.wipo.int/patents/en/topics/integrated_circuits.html</a:t>
            </a:r>
            <a:endParaRPr lang="en-US" dirty="0"/>
          </a:p>
        </p:txBody>
      </p:sp>
    </p:spTree>
    <p:extLst>
      <p:ext uri="{BB962C8B-B14F-4D97-AF65-F5344CB8AC3E}">
        <p14:creationId xmlns:p14="http://schemas.microsoft.com/office/powerpoint/2010/main" val="9060577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Long Does Protection for Layout Designs of Integrated Circuits Last?</a:t>
            </a:r>
            <a:endParaRPr lang="en-US" dirty="0"/>
          </a:p>
        </p:txBody>
      </p:sp>
      <p:sp>
        <p:nvSpPr>
          <p:cNvPr id="3" name="Content Placeholder 2"/>
          <p:cNvSpPr>
            <a:spLocks noGrp="1"/>
          </p:cNvSpPr>
          <p:nvPr>
            <p:ph idx="1"/>
          </p:nvPr>
        </p:nvSpPr>
        <p:spPr/>
        <p:txBody>
          <a:bodyPr>
            <a:normAutofit/>
          </a:bodyPr>
          <a:lstStyle/>
          <a:p>
            <a:r>
              <a:rPr lang="en-US" dirty="0"/>
              <a:t>The term of protection varies from one country to another. According to the </a:t>
            </a:r>
            <a:r>
              <a:rPr lang="en-US" dirty="0">
                <a:hlinkClick r:id="rId2"/>
              </a:rPr>
              <a:t>Agreement on Trade Related Aspects of Intellectual Property Rights (TRIPS Agreement)</a:t>
            </a:r>
            <a:r>
              <a:rPr lang="en-US" dirty="0"/>
              <a:t>, members must provide </a:t>
            </a:r>
            <a:r>
              <a:rPr lang="en-US" dirty="0" smtClean="0"/>
              <a:t>for </a:t>
            </a:r>
            <a:r>
              <a:rPr lang="en-US" dirty="0"/>
              <a:t>minimum protection of at least ten years from the filing of the application for registration or from the first commercial exploitation of integrated </a:t>
            </a:r>
            <a:r>
              <a:rPr lang="en-US" dirty="0" smtClean="0"/>
              <a:t>circuits.</a:t>
            </a:r>
            <a:endParaRPr lang="en-US" dirty="0"/>
          </a:p>
        </p:txBody>
      </p:sp>
      <p:sp>
        <p:nvSpPr>
          <p:cNvPr id="6" name="TextBox 5"/>
          <p:cNvSpPr txBox="1"/>
          <p:nvPr/>
        </p:nvSpPr>
        <p:spPr>
          <a:xfrm>
            <a:off x="675860" y="5812546"/>
            <a:ext cx="8249478" cy="369332"/>
          </a:xfrm>
          <a:prstGeom prst="rect">
            <a:avLst/>
          </a:prstGeom>
          <a:noFill/>
        </p:spPr>
        <p:txBody>
          <a:bodyPr wrap="square" rtlCol="0">
            <a:spAutoFit/>
          </a:bodyPr>
          <a:lstStyle/>
          <a:p>
            <a:r>
              <a:rPr lang="en-US" dirty="0" smtClean="0"/>
              <a:t>Refer to </a:t>
            </a:r>
            <a:r>
              <a:rPr lang="en-US" dirty="0">
                <a:hlinkClick r:id="rId3"/>
              </a:rPr>
              <a:t>https://www.wipo.int/patents/en/topics/integrated_circuits.html</a:t>
            </a:r>
            <a:endParaRPr lang="en-US" dirty="0"/>
          </a:p>
        </p:txBody>
      </p:sp>
    </p:spTree>
    <p:extLst>
      <p:ext uri="{BB962C8B-B14F-4D97-AF65-F5344CB8AC3E}">
        <p14:creationId xmlns:p14="http://schemas.microsoft.com/office/powerpoint/2010/main" val="27135004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Can I Protect Layout Designs of Integrated Circuits?</a:t>
            </a:r>
            <a:endParaRPr lang="en-US" dirty="0"/>
          </a:p>
        </p:txBody>
      </p:sp>
      <p:sp>
        <p:nvSpPr>
          <p:cNvPr id="3" name="Content Placeholder 2"/>
          <p:cNvSpPr>
            <a:spLocks noGrp="1"/>
          </p:cNvSpPr>
          <p:nvPr>
            <p:ph idx="1"/>
          </p:nvPr>
        </p:nvSpPr>
        <p:spPr/>
        <p:txBody>
          <a:bodyPr>
            <a:normAutofit lnSpcReduction="10000"/>
          </a:bodyPr>
          <a:lstStyle/>
          <a:p>
            <a:r>
              <a:rPr lang="en-US" dirty="0"/>
              <a:t>In some countries, topographies of integrated circuits have to be registered in order to obtain protection. In general, such registrations take place without extensive examination. However in some countries, an application for registration must be filed within two years and protection commences with the first commercial exploitation. In other countries, the protection starts automatically with the first commercial exploitation, separately, or as incorporated in an integrated circuit.</a:t>
            </a:r>
          </a:p>
          <a:p>
            <a:r>
              <a:rPr lang="en-US" dirty="0" smtClean="0"/>
              <a:t>An application </a:t>
            </a:r>
            <a:r>
              <a:rPr lang="en-US" dirty="0"/>
              <a:t>for registration has to contain information on the owner, a title and a drawing of the topography, and a detailed description or deposit of the topography of the integrated circuit. </a:t>
            </a:r>
          </a:p>
        </p:txBody>
      </p:sp>
      <p:sp>
        <p:nvSpPr>
          <p:cNvPr id="6" name="TextBox 5"/>
          <p:cNvSpPr txBox="1"/>
          <p:nvPr/>
        </p:nvSpPr>
        <p:spPr>
          <a:xfrm>
            <a:off x="675860" y="5812546"/>
            <a:ext cx="8249478" cy="369332"/>
          </a:xfrm>
          <a:prstGeom prst="rect">
            <a:avLst/>
          </a:prstGeom>
          <a:noFill/>
        </p:spPr>
        <p:txBody>
          <a:bodyPr wrap="square" rtlCol="0">
            <a:spAutoFit/>
          </a:bodyPr>
          <a:lstStyle/>
          <a:p>
            <a:r>
              <a:rPr lang="en-US" dirty="0" smtClean="0"/>
              <a:t>Refer to </a:t>
            </a:r>
            <a:r>
              <a:rPr lang="en-US" dirty="0">
                <a:hlinkClick r:id="rId2"/>
              </a:rPr>
              <a:t>https://www.wipo.int/patents/en/topics/integrated_circuits.html</a:t>
            </a:r>
            <a:endParaRPr lang="en-US" dirty="0"/>
          </a:p>
        </p:txBody>
      </p:sp>
    </p:spTree>
    <p:extLst>
      <p:ext uri="{BB962C8B-B14F-4D97-AF65-F5344CB8AC3E}">
        <p14:creationId xmlns:p14="http://schemas.microsoft.com/office/powerpoint/2010/main" val="29922603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9" id="{C62A709E-BDC5-A046-9ECD-57A6FD34528D}" vid="{392FA3C1-01DE-2349-B0AB-32C1135A0C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MSIE 4.0 (Workpackage Slide Master)</Template>
  <TotalTime>1971</TotalTime>
  <Words>1344</Words>
  <Application>Microsoft Office PowerPoint</Application>
  <PresentationFormat>Widescreen</PresentationFormat>
  <Paragraphs>85</Paragraphs>
  <Slides>19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Cordia New</vt:lpstr>
      <vt:lpstr>Office Theme</vt:lpstr>
      <vt:lpstr>Module 3: Intellectual Property</vt:lpstr>
      <vt:lpstr>Content</vt:lpstr>
      <vt:lpstr>Content</vt:lpstr>
      <vt:lpstr>Layout Designs (Topographies) of Integrated Circuits</vt:lpstr>
      <vt:lpstr>Layout Designs (Topographies) of Integrated Circuits (Cont.)</vt:lpstr>
      <vt:lpstr>What Kind of Layout Designs Are Eligible for Protection?</vt:lpstr>
      <vt:lpstr>What Are Integrated Circuits and What is Meant by Their Layout Design or “Topography”?</vt:lpstr>
      <vt:lpstr>How Long Does Protection for Layout Designs of Integrated Circuits Last?</vt:lpstr>
      <vt:lpstr>How Can I Protect Layout Designs of Integrated Circuits?</vt:lpstr>
      <vt:lpstr>Who Owns The Exclusive Right to A Layout Design of Integrated Circuits?</vt:lpstr>
      <vt:lpstr>What Is The International Legal Framework for the Protection of Layout Designs of Integrated Circuits?</vt:lpstr>
      <vt:lpstr>What Is The International Legal Framework for the Protection of Layout Designs of Integrated Circuits? </vt:lpstr>
      <vt:lpstr>How Can I Protect Layout Designs of Integrated Circuits Internationally?</vt:lpstr>
      <vt:lpstr>Why Protect The Topography of Integrated Circuits? </vt:lpstr>
      <vt:lpstr>Why Protect The Topography of Integrated Circuits? (Cont.)</vt:lpstr>
      <vt:lpstr>What Are The Main Differences Between Protecting The Layout Design of Integrated Circuits and Other Forms of IP Protection?</vt:lpstr>
      <vt:lpstr>What Are The Main Differences Between Protecting The Layout Design of Integrated Circuits and Other Forms of IP Protection?</vt:lpstr>
      <vt:lpstr>Case Study #1  Containing the Food of our Future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ชวินทร มัยยะภักดี</dc:creator>
  <cp:lastModifiedBy>naritsak tuntitippawan</cp:lastModifiedBy>
  <cp:revision>60</cp:revision>
  <dcterms:created xsi:type="dcterms:W3CDTF">2019-12-05T13:38:53Z</dcterms:created>
  <dcterms:modified xsi:type="dcterms:W3CDTF">2020-05-14T17:26:08Z</dcterms:modified>
</cp:coreProperties>
</file>