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6" r:id="rId3"/>
    <p:sldId id="268" r:id="rId4"/>
    <p:sldId id="269" r:id="rId5"/>
    <p:sldId id="270" r:id="rId6"/>
    <p:sldId id="271" r:id="rId7"/>
    <p:sldId id="28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7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3" autoAdjust="0"/>
    <p:restoredTop sz="94660"/>
  </p:normalViewPr>
  <p:slideViewPr>
    <p:cSldViewPr snapToGrid="0">
      <p:cViewPr varScale="1">
        <p:scale>
          <a:sx n="53" d="100"/>
          <a:sy n="53" d="100"/>
        </p:scale>
        <p:origin x="1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C5CF1-1556-4746-9B26-9E9A2333702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A463D-0DAA-4827-873F-9F270CB5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xmlns="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xmlns="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xmlns="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xmlns="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xmlns="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xmlns="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xmlns="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wipo.int/ipadvantage/en/details.jsp?id=368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dri.or.th/wp-content/uploads/2017/11/seed.jp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pvo.europa.eu/en/about-us/what-we-do/our-miss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Protection </a:t>
            </a:r>
            <a:r>
              <a:rPr lang="en-US" dirty="0" smtClean="0"/>
              <a:t>of New Variety of Plants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F629E85-12F5-4709-A520-65BCDED65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3: Intellectual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benefits of the </a:t>
            </a:r>
            <a:r>
              <a:rPr lang="en-US" dirty="0" err="1"/>
              <a:t>UPOV</a:t>
            </a:r>
            <a:r>
              <a:rPr lang="en-US" dirty="0"/>
              <a:t> System for </a:t>
            </a:r>
            <a:r>
              <a:rPr lang="en-US" dirty="0" err="1"/>
              <a:t>SMEs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Lowering "barriers to entry" into the breeding </a:t>
            </a:r>
            <a:r>
              <a:rPr lang="en-US" dirty="0" smtClean="0"/>
              <a:t>sector.</a:t>
            </a:r>
          </a:p>
          <a:p>
            <a:pPr lvl="1"/>
            <a:r>
              <a:rPr lang="en-US" dirty="0" err="1" smtClean="0"/>
              <a:t>PBR</a:t>
            </a:r>
            <a:r>
              <a:rPr lang="en-US" dirty="0" smtClean="0"/>
              <a:t> has </a:t>
            </a:r>
            <a:r>
              <a:rPr lang="en-US" dirty="0"/>
              <a:t>specific features tailored to provide a </a:t>
            </a:r>
            <a:r>
              <a:rPr lang="en-US" dirty="0" err="1"/>
              <a:t>favourable</a:t>
            </a:r>
            <a:r>
              <a:rPr lang="en-US" dirty="0"/>
              <a:t> balance between scope and exceptions in the promotion of plant breeding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"breeder's exception" plays a key role for </a:t>
            </a:r>
            <a:r>
              <a:rPr lang="en-US" dirty="0" err="1"/>
              <a:t>SMEs</a:t>
            </a:r>
            <a:r>
              <a:rPr lang="en-US" dirty="0"/>
              <a:t>, by allowing all breeders to use protected varieties for further </a:t>
            </a:r>
            <a:r>
              <a:rPr lang="en-US" dirty="0" smtClean="0"/>
              <a:t>breeding.</a:t>
            </a:r>
          </a:p>
          <a:p>
            <a:pPr lvl="1"/>
            <a:r>
              <a:rPr lang="en-US" dirty="0" err="1"/>
              <a:t>SMEs</a:t>
            </a:r>
            <a:r>
              <a:rPr lang="en-US" dirty="0"/>
              <a:t> can benefit by sharing the developments made by the whole breeding sector</a:t>
            </a:r>
            <a:r>
              <a:rPr lang="en-US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859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32714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benefits of the </a:t>
            </a:r>
            <a:r>
              <a:rPr lang="en-US" dirty="0" err="1"/>
              <a:t>UPOV</a:t>
            </a:r>
            <a:r>
              <a:rPr lang="en-US" dirty="0"/>
              <a:t> System for </a:t>
            </a:r>
            <a:r>
              <a:rPr lang="en-US" dirty="0" err="1"/>
              <a:t>SMEs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simple and </a:t>
            </a:r>
            <a:r>
              <a:rPr lang="en-US" dirty="0" err="1"/>
              <a:t>harmonised</a:t>
            </a:r>
            <a:r>
              <a:rPr lang="en-US" dirty="0"/>
              <a:t> application system.</a:t>
            </a:r>
          </a:p>
          <a:p>
            <a:pPr lvl="1"/>
            <a:r>
              <a:rPr lang="en-US" dirty="0" err="1"/>
              <a:t>UPOV</a:t>
            </a:r>
            <a:r>
              <a:rPr lang="en-US" dirty="0"/>
              <a:t> has developed model application forms for </a:t>
            </a:r>
            <a:r>
              <a:rPr lang="en-US" dirty="0" err="1"/>
              <a:t>PBR</a:t>
            </a:r>
            <a:r>
              <a:rPr lang="en-US" dirty="0"/>
              <a:t>, denominations, technical questionnaires, that </a:t>
            </a:r>
            <a:r>
              <a:rPr lang="en-US" dirty="0" err="1"/>
              <a:t>UPOV</a:t>
            </a:r>
            <a:r>
              <a:rPr lang="en-US" dirty="0"/>
              <a:t> members have incorporated into their own application forms.</a:t>
            </a:r>
          </a:p>
          <a:p>
            <a:pPr lvl="2"/>
            <a:r>
              <a:rPr lang="en-US" dirty="0"/>
              <a:t>the information requested in </a:t>
            </a:r>
            <a:r>
              <a:rPr lang="en-US" dirty="0" err="1"/>
              <a:t>PBR</a:t>
            </a:r>
            <a:r>
              <a:rPr lang="en-US" dirty="0"/>
              <a:t> applications is the same or very similar in all </a:t>
            </a:r>
            <a:r>
              <a:rPr lang="en-US" dirty="0" err="1"/>
              <a:t>UPOV</a:t>
            </a:r>
            <a:r>
              <a:rPr lang="en-US" dirty="0"/>
              <a:t> member states. </a:t>
            </a:r>
          </a:p>
          <a:p>
            <a:pPr lvl="1"/>
            <a:r>
              <a:rPr lang="en-US" dirty="0"/>
              <a:t>this application system is simple and does not require the service of special IP agents. 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SMEs</a:t>
            </a:r>
            <a:r>
              <a:rPr lang="en-US" dirty="0"/>
              <a:t>, this translates into lower costs and simplified filing procedures in foreign countries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5859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28797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benefits of the </a:t>
            </a:r>
            <a:r>
              <a:rPr lang="en-US" dirty="0" err="1"/>
              <a:t>UPOV</a:t>
            </a:r>
            <a:r>
              <a:rPr lang="en-US" dirty="0"/>
              <a:t> System for </a:t>
            </a:r>
            <a:r>
              <a:rPr lang="en-US" dirty="0" err="1"/>
              <a:t>SMEs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Harmonised</a:t>
            </a:r>
            <a:r>
              <a:rPr lang="en-US" dirty="0"/>
              <a:t> system of variety examination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In the pursuit of internationally </a:t>
            </a:r>
            <a:r>
              <a:rPr lang="en-US" dirty="0" err="1"/>
              <a:t>harmonised</a:t>
            </a:r>
            <a:r>
              <a:rPr lang="en-US" dirty="0"/>
              <a:t> </a:t>
            </a:r>
            <a:r>
              <a:rPr lang="en-US" dirty="0" err="1"/>
              <a:t>PBR</a:t>
            </a:r>
            <a:r>
              <a:rPr lang="en-US" dirty="0"/>
              <a:t>, </a:t>
            </a:r>
            <a:r>
              <a:rPr lang="en-US" dirty="0" err="1"/>
              <a:t>UPOV</a:t>
            </a:r>
            <a:r>
              <a:rPr lang="en-US" dirty="0"/>
              <a:t> has developed general principles for distinctness, </a:t>
            </a:r>
            <a:r>
              <a:rPr lang="en-US" dirty="0" smtClean="0"/>
              <a:t>uniformity, </a:t>
            </a:r>
            <a:r>
              <a:rPr lang="en-US" dirty="0"/>
              <a:t>and stability (</a:t>
            </a:r>
            <a:r>
              <a:rPr lang="en-US" dirty="0" err="1"/>
              <a:t>DUS</a:t>
            </a:r>
            <a:r>
              <a:rPr lang="en-US" dirty="0"/>
              <a:t>) examination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many species or other plant groupings, </a:t>
            </a:r>
            <a:r>
              <a:rPr lang="en-US" dirty="0" err="1"/>
              <a:t>UPOV</a:t>
            </a:r>
            <a:r>
              <a:rPr lang="en-US" dirty="0"/>
              <a:t> has developed specific guidelines (the </a:t>
            </a:r>
            <a:r>
              <a:rPr lang="en-US" dirty="0" err="1"/>
              <a:t>UPOV</a:t>
            </a:r>
            <a:r>
              <a:rPr lang="en-US" dirty="0"/>
              <a:t> Test Guidelines) for the examination of </a:t>
            </a:r>
            <a:r>
              <a:rPr lang="en-US" dirty="0" err="1"/>
              <a:t>DUS</a:t>
            </a:r>
            <a:r>
              <a:rPr lang="en-US" dirty="0"/>
              <a:t>, which are followed by the authorities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It has achieved a high degree of </a:t>
            </a:r>
            <a:r>
              <a:rPr lang="en-US" dirty="0" err="1"/>
              <a:t>harmonisation</a:t>
            </a:r>
            <a:r>
              <a:rPr lang="en-US" dirty="0"/>
              <a:t> in the variety examination of </a:t>
            </a:r>
            <a:r>
              <a:rPr lang="en-US" dirty="0" err="1"/>
              <a:t>PBR</a:t>
            </a:r>
            <a:r>
              <a:rPr lang="en-US" dirty="0"/>
              <a:t> applications, making possible several ways of </a:t>
            </a:r>
            <a:r>
              <a:rPr lang="en-US" dirty="0" smtClean="0"/>
              <a:t>cooperation.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5859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33986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</a:t>
            </a:r>
            <a:r>
              <a:rPr lang="en-US" dirty="0" err="1"/>
              <a:t>SMEs</a:t>
            </a:r>
            <a:r>
              <a:rPr lang="en-US" dirty="0"/>
              <a:t> use </a:t>
            </a:r>
            <a:r>
              <a:rPr lang="en-US" dirty="0" err="1" smtClean="0"/>
              <a:t>PBRs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Return on </a:t>
            </a:r>
            <a:r>
              <a:rPr lang="en-US" dirty="0" smtClean="0"/>
              <a:t>Investment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PBR</a:t>
            </a:r>
            <a:r>
              <a:rPr lang="en-US" dirty="0"/>
              <a:t> system provides a legal framework that allows breeders to recover their investments and thereby allows them to continue their breeding activity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SMEs</a:t>
            </a:r>
            <a:r>
              <a:rPr lang="en-US" dirty="0"/>
              <a:t> can take advantage of their empirical knowledge and create and protect their new plant varieties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breeder's exemption under the </a:t>
            </a:r>
            <a:r>
              <a:rPr lang="en-US" dirty="0" err="1"/>
              <a:t>UPOV</a:t>
            </a:r>
            <a:r>
              <a:rPr lang="en-US" dirty="0"/>
              <a:t> Convention allows </a:t>
            </a:r>
            <a:r>
              <a:rPr lang="en-US" dirty="0" smtClean="0"/>
              <a:t>other </a:t>
            </a:r>
            <a:r>
              <a:rPr lang="en-US" dirty="0"/>
              <a:t>breeders to use the material of the protected variety for further breeding. </a:t>
            </a:r>
            <a:endParaRPr lang="en-US" dirty="0" smtClean="0"/>
          </a:p>
          <a:p>
            <a:pPr lvl="1"/>
            <a:r>
              <a:rPr lang="en-US" dirty="0"/>
              <a:t>It recognizes that real progress in breeding for the benefit of society - the goal of intellectual property rights in this </a:t>
            </a:r>
            <a:r>
              <a:rPr lang="en-US" dirty="0" smtClean="0"/>
              <a:t>field - relies </a:t>
            </a:r>
            <a:r>
              <a:rPr lang="en-US" dirty="0"/>
              <a:t>on access to the latest improvements and new variation.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859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28160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</a:t>
            </a:r>
            <a:r>
              <a:rPr lang="en-US" dirty="0" err="1"/>
              <a:t>SMEs</a:t>
            </a:r>
            <a:r>
              <a:rPr lang="en-US" dirty="0"/>
              <a:t> use </a:t>
            </a:r>
            <a:r>
              <a:rPr lang="en-US" dirty="0" err="1" smtClean="0"/>
              <a:t>PBRs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Licensing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Investment</a:t>
            </a:r>
          </a:p>
          <a:p>
            <a:pPr lvl="2"/>
            <a:r>
              <a:rPr lang="en-US" dirty="0"/>
              <a:t>Ownership could be shared in different ways according to the funding by the different parties of the breeding activity. </a:t>
            </a:r>
            <a:endParaRPr lang="en-US" dirty="0" smtClean="0"/>
          </a:p>
          <a:p>
            <a:pPr lvl="2"/>
            <a:r>
              <a:rPr lang="en-US" dirty="0" err="1" smtClean="0"/>
              <a:t>PBR</a:t>
            </a:r>
            <a:r>
              <a:rPr lang="en-US" dirty="0" smtClean="0"/>
              <a:t> </a:t>
            </a:r>
            <a:r>
              <a:rPr lang="en-US" dirty="0"/>
              <a:t>sets up the legal framework enhancing the relationship between researchers, </a:t>
            </a:r>
            <a:r>
              <a:rPr lang="en-US" dirty="0" err="1"/>
              <a:t>PBR</a:t>
            </a:r>
            <a:r>
              <a:rPr lang="en-US" dirty="0"/>
              <a:t> holders, licensees and users, hence creating a favorable environment for the development and transfer of </a:t>
            </a:r>
            <a:r>
              <a:rPr lang="en-US" dirty="0" smtClean="0"/>
              <a:t>technology in </a:t>
            </a:r>
            <a:r>
              <a:rPr lang="en-US" dirty="0"/>
              <a:t>agriculture.</a:t>
            </a:r>
            <a:endParaRPr lang="en-US" dirty="0" smtClean="0"/>
          </a:p>
          <a:p>
            <a:pPr lvl="1"/>
            <a:r>
              <a:rPr lang="en-US" dirty="0" smtClean="0"/>
              <a:t>Facilitating access to foreign markets</a:t>
            </a:r>
          </a:p>
          <a:p>
            <a:pPr lvl="2"/>
            <a:r>
              <a:rPr lang="en-US" dirty="0"/>
              <a:t>Breeders can protect their varieties in other countries and therefore broadens their market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The high degree of </a:t>
            </a:r>
            <a:r>
              <a:rPr lang="en-US" dirty="0" err="1"/>
              <a:t>harmonisation</a:t>
            </a:r>
            <a:r>
              <a:rPr lang="en-US" dirty="0"/>
              <a:t> in the examination of </a:t>
            </a:r>
            <a:r>
              <a:rPr lang="en-US" dirty="0" err="1"/>
              <a:t>PBR</a:t>
            </a:r>
            <a:r>
              <a:rPr lang="en-US" dirty="0"/>
              <a:t> applications between </a:t>
            </a:r>
            <a:r>
              <a:rPr lang="en-US" dirty="0" err="1"/>
              <a:t>UPOV</a:t>
            </a:r>
            <a:r>
              <a:rPr lang="en-US" dirty="0"/>
              <a:t> members facilitates the filing of applications in foreign countries. </a:t>
            </a:r>
            <a:endParaRPr lang="en-US" dirty="0" smtClean="0"/>
          </a:p>
          <a:p>
            <a:pPr lvl="2"/>
            <a:r>
              <a:rPr lang="en-US" dirty="0" smtClean="0"/>
              <a:t>It </a:t>
            </a:r>
            <a:r>
              <a:rPr lang="en-US" dirty="0"/>
              <a:t>is not necessary to set up one's own office - a local representative, in most cases somebody who is licensed to commercialize the protected variety, can provide the service.</a:t>
            </a:r>
            <a:endParaRPr lang="en-US" dirty="0" smtClean="0"/>
          </a:p>
          <a:p>
            <a:pPr lvl="1"/>
            <a:endParaRPr lang="en-US" dirty="0" err="1"/>
          </a:p>
        </p:txBody>
      </p:sp>
      <p:sp>
        <p:nvSpPr>
          <p:cNvPr id="6" name="TextBox 5"/>
          <p:cNvSpPr txBox="1"/>
          <p:nvPr/>
        </p:nvSpPr>
        <p:spPr>
          <a:xfrm>
            <a:off x="675859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10025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</a:t>
            </a:r>
            <a:r>
              <a:rPr lang="en-US" dirty="0" err="1"/>
              <a:t>SMEs</a:t>
            </a:r>
            <a:r>
              <a:rPr lang="en-US" dirty="0"/>
              <a:t> use </a:t>
            </a:r>
            <a:r>
              <a:rPr lang="en-US" dirty="0" err="1" smtClean="0"/>
              <a:t>PBRs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Licensing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Development of </a:t>
            </a:r>
            <a:r>
              <a:rPr lang="en-US" dirty="0" err="1" smtClean="0"/>
              <a:t>SMEs</a:t>
            </a:r>
            <a:r>
              <a:rPr lang="en-US" dirty="0" smtClean="0"/>
              <a:t> in the plant/seed propagation sector</a:t>
            </a:r>
          </a:p>
          <a:p>
            <a:pPr lvl="2"/>
            <a:r>
              <a:rPr lang="en-US" dirty="0" smtClean="0"/>
              <a:t>Breeders </a:t>
            </a:r>
            <a:r>
              <a:rPr lang="en-US" dirty="0"/>
              <a:t>in many cases let seed multiplier companies handle the seed multiplication and distribution of their protected varieties.</a:t>
            </a:r>
          </a:p>
          <a:p>
            <a:pPr lvl="2"/>
            <a:r>
              <a:rPr lang="en-US" dirty="0" smtClean="0"/>
              <a:t>These </a:t>
            </a:r>
            <a:r>
              <a:rPr lang="en-US" dirty="0" err="1"/>
              <a:t>SME</a:t>
            </a:r>
            <a:r>
              <a:rPr lang="en-US" dirty="0"/>
              <a:t> seed multipliers can obtain a license from the holder of the </a:t>
            </a:r>
            <a:r>
              <a:rPr lang="en-US" dirty="0" err="1"/>
              <a:t>PBR</a:t>
            </a:r>
            <a:r>
              <a:rPr lang="en-US" dirty="0"/>
              <a:t> for producing and marketing the new protected varieties bred by others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Developing the agricultural sector</a:t>
            </a:r>
          </a:p>
          <a:p>
            <a:pPr lvl="2"/>
            <a:r>
              <a:rPr lang="en-US" dirty="0"/>
              <a:t>On some markets, there may be a demand for specific agricultural products, such as ornamentals and exotic </a:t>
            </a:r>
            <a:r>
              <a:rPr lang="en-US" dirty="0" smtClean="0"/>
              <a:t>fruits</a:t>
            </a:r>
            <a:r>
              <a:rPr lang="en-US" dirty="0" smtClean="0"/>
              <a:t>. The </a:t>
            </a:r>
            <a:r>
              <a:rPr lang="en-US" dirty="0"/>
              <a:t>cultivation of foreign varieties is necessary to meet the demand of these markets.</a:t>
            </a:r>
          </a:p>
          <a:p>
            <a:pPr lvl="2"/>
            <a:r>
              <a:rPr lang="en-US" dirty="0"/>
              <a:t>Agricultural/horticultural trade companies or growers' associations can obtain licenses to exploit protected foreign varieties and make commercial agreements with overseas traders to export their production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5859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32282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Study#1</a:t>
            </a:r>
            <a:br>
              <a:rPr lang="en-US" dirty="0"/>
            </a:br>
            <a:r>
              <a:rPr lang="en-US" dirty="0"/>
              <a:t>Planting the Seeds of </a:t>
            </a:r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75" y="5664014"/>
            <a:ext cx="6186243" cy="409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hlinkClick r:id="rId2"/>
              </a:rPr>
              <a:t>https://www.wipo.int/ipadvantage/en/details.jsp?id=3685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71575" y="1981631"/>
          <a:ext cx="6026060" cy="2682240"/>
        </p:xfrm>
        <a:graphic>
          <a:graphicData uri="http://schemas.openxmlformats.org/drawingml/2006/table">
            <a:tbl>
              <a:tblPr/>
              <a:tblGrid>
                <a:gridCol w="1506515">
                  <a:extLst>
                    <a:ext uri="{9D8B030D-6E8A-4147-A177-3AD203B41FA5}">
                      <a16:colId xmlns:a16="http://schemas.microsoft.com/office/drawing/2014/main" xmlns="" val="2945319312"/>
                    </a:ext>
                  </a:extLst>
                </a:gridCol>
                <a:gridCol w="4519545">
                  <a:extLst>
                    <a:ext uri="{9D8B030D-6E8A-4147-A177-3AD203B41FA5}">
                      <a16:colId xmlns:a16="http://schemas.microsoft.com/office/drawing/2014/main" xmlns="" val="2038564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Name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effectLst/>
                        </a:rPr>
                        <a:t>Agroselect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Semences</a:t>
                      </a:r>
                      <a:endParaRPr lang="en-US" dirty="0">
                        <a:effectLst/>
                      </a:endParaRP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5172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Country / Territory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Republic of Moldova</a:t>
                      </a: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572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IP right(s)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Plant Breeders' Rights, Trademarks</a:t>
                      </a: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2235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Date of publication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April 29, 2014</a:t>
                      </a: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3684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Last update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September 12, 2014</a:t>
                      </a: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32840"/>
                  </a:ext>
                </a:extLst>
              </a:tr>
            </a:tbl>
          </a:graphicData>
        </a:graphic>
      </p:graphicFrame>
      <p:pic>
        <p:nvPicPr>
          <p:cNvPr id="9218" name="Picture 2" descr="https://www.wipo.int/export/sites/www/ipadvantage/images/article_0193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47" y="2015249"/>
            <a:ext cx="4221631" cy="218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95447" y="4202637"/>
            <a:ext cx="4409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</a:rPr>
              <a:t>Hybrid sunflower seeds are some of </a:t>
            </a:r>
            <a:r>
              <a:rPr lang="en-US" sz="1200" dirty="0" err="1">
                <a:latin typeface="Arial" panose="020B0604020202020204" pitchFamily="34" charset="0"/>
              </a:rPr>
              <a:t>Agroselect’s</a:t>
            </a:r>
            <a:r>
              <a:rPr lang="en-US" sz="1200" dirty="0">
                <a:latin typeface="Arial" panose="020B0604020202020204" pitchFamily="34" charset="0"/>
              </a:rPr>
              <a:t> most well known (Photo: Flickr/Richard Thomas).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97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3" y="1693703"/>
            <a:ext cx="6498015" cy="45281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Plant Variety Protection</a:t>
            </a:r>
            <a:r>
              <a:rPr lang="en-US" dirty="0" smtClean="0"/>
              <a:t>?</a:t>
            </a:r>
          </a:p>
          <a:p>
            <a:r>
              <a:rPr lang="en-US" dirty="0"/>
              <a:t>How Does the </a:t>
            </a:r>
            <a:r>
              <a:rPr lang="en-US" dirty="0" err="1"/>
              <a:t>PBR</a:t>
            </a:r>
            <a:r>
              <a:rPr lang="en-US" dirty="0"/>
              <a:t> System Work</a:t>
            </a:r>
            <a:r>
              <a:rPr lang="en-US" dirty="0" smtClean="0"/>
              <a:t>?</a:t>
            </a:r>
          </a:p>
          <a:p>
            <a:r>
              <a:rPr lang="en-US" dirty="0"/>
              <a:t>How can a </a:t>
            </a:r>
            <a:r>
              <a:rPr lang="en-US" dirty="0" err="1"/>
              <a:t>PBR</a:t>
            </a:r>
            <a:r>
              <a:rPr lang="en-US" dirty="0"/>
              <a:t> be acquired for a new plant variety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CPVO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/>
              <a:t>What is </a:t>
            </a:r>
            <a:r>
              <a:rPr lang="en-US" dirty="0" err="1" smtClean="0"/>
              <a:t>UPOV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Does it </a:t>
            </a:r>
            <a:r>
              <a:rPr lang="en-US" dirty="0" smtClean="0"/>
              <a:t>makes </a:t>
            </a:r>
            <a:r>
              <a:rPr lang="en-US" dirty="0"/>
              <a:t>any difference if the country where I reside is a member of </a:t>
            </a:r>
            <a:r>
              <a:rPr lang="en-US" dirty="0" err="1"/>
              <a:t>UPOV</a:t>
            </a:r>
            <a:r>
              <a:rPr lang="en-US" dirty="0"/>
              <a:t>?</a:t>
            </a:r>
          </a:p>
          <a:p>
            <a:r>
              <a:rPr lang="en-US" dirty="0"/>
              <a:t>What are the benefits of the </a:t>
            </a:r>
            <a:r>
              <a:rPr lang="en-US" dirty="0" err="1"/>
              <a:t>UPOV</a:t>
            </a:r>
            <a:r>
              <a:rPr lang="en-US" dirty="0"/>
              <a:t> System for </a:t>
            </a:r>
            <a:r>
              <a:rPr lang="en-US" dirty="0" err="1"/>
              <a:t>SMEs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84" t="14995" r="4253" b="5486"/>
          <a:stretch/>
        </p:blipFill>
        <p:spPr>
          <a:xfrm>
            <a:off x="6898349" y="1963270"/>
            <a:ext cx="4731500" cy="2924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3829" y="4888006"/>
            <a:ext cx="473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Picture from </a:t>
            </a:r>
            <a:r>
              <a:rPr lang="en-US" sz="1200" dirty="0" smtClean="0">
                <a:hlinkClick r:id="rId3"/>
              </a:rPr>
              <a:t>Thailand Development Research Institute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18683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Plant Variety Protection?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Plant variety </a:t>
            </a:r>
            <a:r>
              <a:rPr lang="en-US" dirty="0" smtClean="0"/>
              <a:t>protection </a:t>
            </a:r>
            <a:r>
              <a:rPr lang="en-US" dirty="0"/>
              <a:t>also called a </a:t>
            </a:r>
            <a:r>
              <a:rPr lang="en-US" dirty="0" smtClean="0"/>
              <a:t>“plant </a:t>
            </a:r>
            <a:r>
              <a:rPr lang="en-US" dirty="0"/>
              <a:t>breeder's </a:t>
            </a:r>
            <a:r>
              <a:rPr lang="en-US" dirty="0" smtClean="0"/>
              <a:t>right”(</a:t>
            </a:r>
            <a:r>
              <a:rPr lang="en-US" dirty="0" err="1" smtClean="0"/>
              <a:t>PBR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PBR</a:t>
            </a:r>
            <a:r>
              <a:rPr lang="en-US" dirty="0" smtClean="0"/>
              <a:t> is </a:t>
            </a:r>
            <a:r>
              <a:rPr lang="en-US" dirty="0"/>
              <a:t>a form of intellectual property right granted to the breeder of a new plant </a:t>
            </a:r>
            <a:r>
              <a:rPr lang="en-US" dirty="0" smtClean="0"/>
              <a:t>variety.</a:t>
            </a:r>
          </a:p>
          <a:p>
            <a:r>
              <a:rPr lang="en-US" dirty="0" smtClean="0"/>
              <a:t>Certain </a:t>
            </a:r>
            <a:r>
              <a:rPr lang="en-US" dirty="0"/>
              <a:t>acts concerning the exploitation of the protected variety require the prior authorization of the breeder</a:t>
            </a:r>
            <a:r>
              <a:rPr lang="en-US" dirty="0" smtClean="0"/>
              <a:t>.</a:t>
            </a:r>
          </a:p>
          <a:p>
            <a:r>
              <a:rPr lang="en-US" dirty="0"/>
              <a:t>Plant variety protection is an independent sui generis form of protection, tailored to protect new plant varieties and has certain features in common with other intellectual property rights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5859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39063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</a:t>
            </a:r>
            <a:r>
              <a:rPr lang="en-US" dirty="0" err="1"/>
              <a:t>PBR</a:t>
            </a:r>
            <a:r>
              <a:rPr lang="en-US" dirty="0"/>
              <a:t> System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person who creates, or discovers and develops, a plant variety may apply for </a:t>
            </a:r>
            <a:r>
              <a:rPr lang="en-US" dirty="0" err="1"/>
              <a:t>PBR</a:t>
            </a:r>
            <a:r>
              <a:rPr lang="en-US" dirty="0" smtClean="0"/>
              <a:t>.</a:t>
            </a:r>
          </a:p>
          <a:p>
            <a:r>
              <a:rPr lang="en-US" dirty="0"/>
              <a:t>Once the </a:t>
            </a:r>
            <a:r>
              <a:rPr lang="en-US" dirty="0" err="1"/>
              <a:t>PBR</a:t>
            </a:r>
            <a:r>
              <a:rPr lang="en-US" dirty="0"/>
              <a:t> has been granted to the </a:t>
            </a:r>
            <a:r>
              <a:rPr lang="en-US" dirty="0" smtClean="0"/>
              <a:t>breeder, </a:t>
            </a:r>
            <a:r>
              <a:rPr lang="en-US" dirty="0"/>
              <a:t>it means in practice that the title holder is the owner of the variety and anyone else who wants to </a:t>
            </a:r>
            <a:r>
              <a:rPr lang="en-US" dirty="0" smtClean="0"/>
              <a:t>commercialize </a:t>
            </a:r>
            <a:r>
              <a:rPr lang="en-US" dirty="0"/>
              <a:t>that protected variety requires the </a:t>
            </a:r>
            <a:r>
              <a:rPr lang="en-US" dirty="0" smtClean="0"/>
              <a:t>authorization </a:t>
            </a:r>
            <a:r>
              <a:rPr lang="en-US" dirty="0"/>
              <a:t>of the holder of the </a:t>
            </a:r>
            <a:r>
              <a:rPr lang="en-US" dirty="0" err="1" smtClean="0"/>
              <a:t>PBR</a:t>
            </a:r>
            <a:r>
              <a:rPr lang="en-US" dirty="0" smtClean="0"/>
              <a:t>.</a:t>
            </a:r>
          </a:p>
          <a:p>
            <a:r>
              <a:rPr lang="en-US" dirty="0"/>
              <a:t>This </a:t>
            </a:r>
            <a:r>
              <a:rPr lang="en-US" dirty="0" err="1"/>
              <a:t>authorisation</a:t>
            </a:r>
            <a:r>
              <a:rPr lang="en-US" dirty="0"/>
              <a:t> is normally in the form of a license agreement between the title holder and those who sell the variety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5859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3625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a </a:t>
            </a:r>
            <a:r>
              <a:rPr lang="en-US" dirty="0" err="1"/>
              <a:t>PBR</a:t>
            </a:r>
            <a:r>
              <a:rPr lang="en-US" dirty="0"/>
              <a:t> be acquired for a new plant variety?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be granted a </a:t>
            </a:r>
            <a:r>
              <a:rPr lang="en-US" dirty="0" err="1"/>
              <a:t>PBR</a:t>
            </a:r>
            <a:r>
              <a:rPr lang="en-US" dirty="0"/>
              <a:t>, it is necessary to file an application for examination by the designated </a:t>
            </a:r>
            <a:r>
              <a:rPr lang="en-US" dirty="0" smtClean="0"/>
              <a:t>authority.</a:t>
            </a:r>
          </a:p>
          <a:p>
            <a:r>
              <a:rPr lang="en-US" dirty="0"/>
              <a:t>For a variety to be protected, it must be novel, distinct, uniform and stable, and must have a suitable denomination. </a:t>
            </a:r>
            <a:endParaRPr lang="en-US" dirty="0" smtClean="0"/>
          </a:p>
          <a:p>
            <a:r>
              <a:rPr lang="en-US" dirty="0"/>
              <a:t>A </a:t>
            </a:r>
            <a:r>
              <a:rPr lang="en-US" dirty="0" err="1"/>
              <a:t>PBR</a:t>
            </a:r>
            <a:r>
              <a:rPr lang="en-US" dirty="0"/>
              <a:t> will be granted if the requirements are fulfilled. The breeder is usually able to file an application without the services of an intellectual property agent acting on his </a:t>
            </a:r>
            <a:r>
              <a:rPr lang="en-US" dirty="0" smtClean="0"/>
              <a:t>behalf </a:t>
            </a:r>
            <a:r>
              <a:rPr lang="en-US" dirty="0"/>
              <a:t>since the procedure is well defined</a:t>
            </a:r>
            <a:r>
              <a:rPr lang="en-US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859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10232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a </a:t>
            </a:r>
            <a:r>
              <a:rPr lang="en-US" dirty="0" err="1"/>
              <a:t>PBR</a:t>
            </a:r>
            <a:r>
              <a:rPr lang="en-US" dirty="0"/>
              <a:t> be acquired for a new plant variety?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PBR</a:t>
            </a:r>
            <a:r>
              <a:rPr lang="en-US" dirty="0"/>
              <a:t> is valid for a minimum of 25 years in the case of trees and vines and for 20 years in the case of other crops from the date of granting the </a:t>
            </a:r>
            <a:r>
              <a:rPr lang="en-US" dirty="0" err="1"/>
              <a:t>PBR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err="1"/>
              <a:t>PBR</a:t>
            </a:r>
            <a:r>
              <a:rPr lang="en-US" dirty="0"/>
              <a:t> is valid in the territory where it was granted while in the case of intergovernmental </a:t>
            </a:r>
            <a:r>
              <a:rPr lang="en-US" dirty="0" err="1"/>
              <a:t>organisations</a:t>
            </a:r>
            <a:r>
              <a:rPr lang="en-US" dirty="0"/>
              <a:t> which grant </a:t>
            </a:r>
            <a:r>
              <a:rPr lang="en-US" dirty="0" err="1"/>
              <a:t>PBRs</a:t>
            </a:r>
            <a:r>
              <a:rPr lang="en-US" dirty="0"/>
              <a:t>, validity applies in all the member states of that </a:t>
            </a:r>
            <a:r>
              <a:rPr lang="en-US" dirty="0" err="1"/>
              <a:t>organisation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Community Plant Variety Office (</a:t>
            </a:r>
            <a:r>
              <a:rPr lang="en-US" dirty="0" err="1"/>
              <a:t>CPVO</a:t>
            </a:r>
            <a:r>
              <a:rPr lang="en-US" dirty="0"/>
              <a:t>) grants </a:t>
            </a:r>
            <a:r>
              <a:rPr lang="en-US" dirty="0" err="1"/>
              <a:t>PBR</a:t>
            </a:r>
            <a:r>
              <a:rPr lang="en-US" dirty="0"/>
              <a:t>, which are valid in all member states of the European Union.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859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35973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 smtClean="0"/>
              <a:t>CPVO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CPVO</a:t>
            </a:r>
            <a:r>
              <a:rPr lang="en-US" dirty="0" smtClean="0"/>
              <a:t> is The </a:t>
            </a:r>
            <a:r>
              <a:rPr lang="en-US" dirty="0"/>
              <a:t>Community Plant Variety Office (</a:t>
            </a:r>
            <a:r>
              <a:rPr lang="en-US" dirty="0" err="1"/>
              <a:t>CPVO</a:t>
            </a:r>
            <a:r>
              <a:rPr lang="en-US" dirty="0"/>
              <a:t>) has been operating since 27 April 1995.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CPVO</a:t>
            </a:r>
            <a:r>
              <a:rPr lang="en-US" dirty="0"/>
              <a:t>, which is a decentralized European </a:t>
            </a:r>
            <a:r>
              <a:rPr lang="en-US" dirty="0" smtClean="0"/>
              <a:t>agency </a:t>
            </a:r>
            <a:r>
              <a:rPr lang="en-US" dirty="0"/>
              <a:t>based in </a:t>
            </a:r>
            <a:r>
              <a:rPr lang="en-US" dirty="0" smtClean="0"/>
              <a:t>Angers, France.</a:t>
            </a:r>
          </a:p>
          <a:p>
            <a:r>
              <a:rPr lang="en-US" dirty="0" err="1"/>
              <a:t>CPVO</a:t>
            </a:r>
            <a:r>
              <a:rPr lang="en-US" dirty="0"/>
              <a:t> mission: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en-US" dirty="0" smtClean="0"/>
              <a:t>“</a:t>
            </a:r>
            <a:r>
              <a:rPr lang="en-US" b="1" i="1" dirty="0" smtClean="0"/>
              <a:t>To</a:t>
            </a:r>
            <a:r>
              <a:rPr lang="en-US" b="1" i="1" dirty="0"/>
              <a:t> deliver and promote an efficient Intellectual Property 	Rights system that supports the creation of new plant 	varieties for the benefit of </a:t>
            </a:r>
            <a:r>
              <a:rPr lang="en-US" b="1" i="1" dirty="0" smtClean="0"/>
              <a:t>Society</a:t>
            </a:r>
            <a:r>
              <a:rPr lang="en-US" b="1" i="1" dirty="0" smtClean="0"/>
              <a:t>”.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5860" y="5812546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https://cpvo.europa.eu/en/about-us/what-we-do/our-mission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/>
              <a:t>UPOV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International Union for the Protection of New Varieties of Plants, known as </a:t>
            </a:r>
            <a:r>
              <a:rPr lang="en-US" dirty="0" smtClean="0"/>
              <a:t>“</a:t>
            </a:r>
            <a:r>
              <a:rPr lang="en-US" dirty="0" err="1" smtClean="0"/>
              <a:t>UPOV</a:t>
            </a:r>
            <a:r>
              <a:rPr lang="en-US" dirty="0" smtClean="0"/>
              <a:t>”.</a:t>
            </a:r>
          </a:p>
          <a:p>
            <a:r>
              <a:rPr lang="en-US" dirty="0" err="1" smtClean="0"/>
              <a:t>UPOV</a:t>
            </a:r>
            <a:r>
              <a:rPr lang="en-US" dirty="0"/>
              <a:t> is an intergovernmental </a:t>
            </a:r>
            <a:r>
              <a:rPr lang="en-US" dirty="0" err="1"/>
              <a:t>organisation</a:t>
            </a:r>
            <a:r>
              <a:rPr lang="en-US" dirty="0"/>
              <a:t> based in Geneva, Switzerland. The acronym </a:t>
            </a:r>
            <a:r>
              <a:rPr lang="en-US" dirty="0" err="1"/>
              <a:t>UPOV</a:t>
            </a:r>
            <a:r>
              <a:rPr lang="en-US" dirty="0"/>
              <a:t> is derived from the French name of the </a:t>
            </a:r>
            <a:r>
              <a:rPr lang="en-US" dirty="0" err="1"/>
              <a:t>organisation</a:t>
            </a:r>
            <a:r>
              <a:rPr lang="en-US" dirty="0"/>
              <a:t> namely, </a:t>
            </a:r>
            <a:r>
              <a:rPr lang="en-US" dirty="0" smtClean="0"/>
              <a:t>“Union </a:t>
            </a:r>
            <a:r>
              <a:rPr lang="en-US" dirty="0" err="1"/>
              <a:t>Internationale</a:t>
            </a:r>
            <a:r>
              <a:rPr lang="en-US" dirty="0"/>
              <a:t> pour la Protection des </a:t>
            </a:r>
            <a:r>
              <a:rPr lang="en-US" dirty="0" err="1"/>
              <a:t>Obtentions</a:t>
            </a:r>
            <a:r>
              <a:rPr lang="en-US" dirty="0"/>
              <a:t> </a:t>
            </a:r>
            <a:r>
              <a:rPr lang="en-US" dirty="0" err="1" smtClean="0"/>
              <a:t>Végétales</a:t>
            </a:r>
            <a:r>
              <a:rPr lang="en-US" dirty="0" smtClean="0"/>
              <a:t>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859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31733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it make any difference if the country where I reside is a member of </a:t>
            </a:r>
            <a:r>
              <a:rPr lang="en-US" dirty="0" err="1"/>
              <a:t>UPOV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Residents of a country that is a member of </a:t>
            </a:r>
            <a:r>
              <a:rPr lang="en-US" dirty="0" err="1"/>
              <a:t>UPOV</a:t>
            </a:r>
            <a:r>
              <a:rPr lang="en-US" dirty="0"/>
              <a:t> can apply for </a:t>
            </a:r>
            <a:r>
              <a:rPr lang="en-US" dirty="0" err="1"/>
              <a:t>PBR</a:t>
            </a:r>
            <a:r>
              <a:rPr lang="en-US" dirty="0"/>
              <a:t> in that country and any other member country of the Union</a:t>
            </a:r>
            <a:r>
              <a:rPr lang="en-US" dirty="0" smtClean="0"/>
              <a:t>.</a:t>
            </a:r>
          </a:p>
          <a:p>
            <a:r>
              <a:rPr lang="en-US" dirty="0"/>
              <a:t>The application will be filed and examined, in the same way as national applications.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5859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17430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2904</TotalTime>
  <Words>1369</Words>
  <Application>Microsoft Office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Cordia New</vt:lpstr>
      <vt:lpstr>Office Theme</vt:lpstr>
      <vt:lpstr>Module 3: Intellectual Property</vt:lpstr>
      <vt:lpstr>Content</vt:lpstr>
      <vt:lpstr>What is Plant Variety Protection?</vt:lpstr>
      <vt:lpstr>How Does the PBR System Work?</vt:lpstr>
      <vt:lpstr>How can a PBR be acquired for a new plant variety?</vt:lpstr>
      <vt:lpstr>How can a PBR be acquired for a new plant variety?</vt:lpstr>
      <vt:lpstr>What is CPVO?</vt:lpstr>
      <vt:lpstr>What is UPOV?</vt:lpstr>
      <vt:lpstr>Does it make any difference if the country where I reside is a member of UPOV?</vt:lpstr>
      <vt:lpstr>What are the benefits of the UPOV System for SMEs?</vt:lpstr>
      <vt:lpstr>What are the benefits of the UPOV System for SMEs?</vt:lpstr>
      <vt:lpstr>What are the benefits of the UPOV System for SMEs?</vt:lpstr>
      <vt:lpstr>How can SMEs use PBRs?</vt:lpstr>
      <vt:lpstr>How can SMEs use PBRs?</vt:lpstr>
      <vt:lpstr>How can SMEs use PBRs?</vt:lpstr>
      <vt:lpstr>Case Study#1 Planting the Seeds of Innovation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ชวินทร มัยยะภักดี</dc:creator>
  <cp:lastModifiedBy>naritsak tuntitippawan</cp:lastModifiedBy>
  <cp:revision>84</cp:revision>
  <dcterms:created xsi:type="dcterms:W3CDTF">2019-12-05T13:38:53Z</dcterms:created>
  <dcterms:modified xsi:type="dcterms:W3CDTF">2020-05-14T17:20:09Z</dcterms:modified>
</cp:coreProperties>
</file>