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2" r:id="rId3"/>
    <p:sldId id="260" r:id="rId4"/>
    <p:sldId id="262" r:id="rId5"/>
    <p:sldId id="264" r:id="rId6"/>
    <p:sldId id="265" r:id="rId7"/>
    <p:sldId id="266" r:id="rId8"/>
    <p:sldId id="268" r:id="rId9"/>
    <p:sldId id="269" r:id="rId10"/>
    <p:sldId id="273"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3" autoAdjust="0"/>
    <p:restoredTop sz="94660"/>
  </p:normalViewPr>
  <p:slideViewPr>
    <p:cSldViewPr snapToGrid="0">
      <p:cViewPr varScale="1">
        <p:scale>
          <a:sx n="53" d="100"/>
          <a:sy n="53" d="100"/>
        </p:scale>
        <p:origin x="24" y="5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C5CF1-1556-4746-9B26-9E9A2333702D}"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A463D-0DAA-4827-873F-9F270CB53794}" type="slidenum">
              <a:rPr lang="en-US" smtClean="0"/>
              <a:t>‹#›</a:t>
            </a:fld>
            <a:endParaRPr lang="en-US"/>
          </a:p>
        </p:txBody>
      </p:sp>
    </p:spTree>
    <p:extLst>
      <p:ext uri="{BB962C8B-B14F-4D97-AF65-F5344CB8AC3E}">
        <p14:creationId xmlns:p14="http://schemas.microsoft.com/office/powerpoint/2010/main" val="239776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A463D-0DAA-4827-873F-9F270CB53794}" type="slidenum">
              <a:rPr lang="en-US" smtClean="0"/>
              <a:t>8</a:t>
            </a:fld>
            <a:endParaRPr lang="en-US"/>
          </a:p>
        </p:txBody>
      </p:sp>
    </p:spTree>
    <p:extLst>
      <p:ext uri="{BB962C8B-B14F-4D97-AF65-F5344CB8AC3E}">
        <p14:creationId xmlns:p14="http://schemas.microsoft.com/office/powerpoint/2010/main" val="19836516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5/15/2020</a:t>
            </a:fld>
            <a:endParaRPr lang="en-US"/>
          </a:p>
        </p:txBody>
      </p:sp>
      <p:sp>
        <p:nvSpPr>
          <p:cNvPr id="5" name="Footer Placeholder 4">
            <a:extLst>
              <a:ext uri="{FF2B5EF4-FFF2-40B4-BE49-F238E27FC236}">
                <a16:creationId xmlns=""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ipo.int/ipadvantage/en/details.jsp?id=2611" TargetMode="Externa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Case/7.%20Geographical%20Indications%20and%20Appellation%20of%20origin%20case1.docx"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ipo.int/geo_indications/en/faq_geographicalindication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ipo.int/sme/en/ip_business/collective_marks/certification_marks.htm" TargetMode="External"/><Relationship Id="rId2" Type="http://schemas.openxmlformats.org/officeDocument/2006/relationships/hyperlink" Target="https://www.wipo.int/sme/en/ip_business/collective_marks/collective_marks.htm" TargetMode="External"/><Relationship Id="rId1" Type="http://schemas.openxmlformats.org/officeDocument/2006/relationships/slideLayout" Target="../slideLayouts/slideLayout2.xml"/><Relationship Id="rId4" Type="http://schemas.openxmlformats.org/officeDocument/2006/relationships/hyperlink" Target="https://www.wipo.int/geo_indications/en/faq_geographicalindication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wipo.int/sme/en/ip_business/collective_marks/certification_marks.htm" TargetMode="External"/><Relationship Id="rId2" Type="http://schemas.openxmlformats.org/officeDocument/2006/relationships/hyperlink" Target="https://www.wipo.int/sme/en/ip_business/collective_marks/collective_marks.htm" TargetMode="External"/><Relationship Id="rId1" Type="http://schemas.openxmlformats.org/officeDocument/2006/relationships/slideLayout" Target="../slideLayouts/slideLayout2.xml"/><Relationship Id="rId4" Type="http://schemas.openxmlformats.org/officeDocument/2006/relationships/hyperlink" Target="https://www.wipo.int/geo_indications/en/faq_geographicalindication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ipo.int/geo_indications/en/faq_geographicalindication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ipo.int/geo_indications/en/faq_geographicalindication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E8C3049-6B68-4E38-977A-C7B28A94B82F}"/>
              </a:ext>
            </a:extLst>
          </p:cNvPr>
          <p:cNvSpPr>
            <a:spLocks noGrp="1"/>
          </p:cNvSpPr>
          <p:nvPr>
            <p:ph type="subTitle" idx="1"/>
          </p:nvPr>
        </p:nvSpPr>
        <p:spPr/>
        <p:txBody>
          <a:bodyPr/>
          <a:lstStyle/>
          <a:p>
            <a:r>
              <a:rPr lang="en-US" smtClean="0"/>
              <a:t>Geographical </a:t>
            </a:r>
            <a:r>
              <a:rPr lang="en-US" dirty="0" smtClean="0"/>
              <a:t>Indications and Appellation of Origin</a:t>
            </a:r>
            <a:endParaRPr lang="en-US" dirty="0"/>
          </a:p>
        </p:txBody>
      </p:sp>
      <p:sp>
        <p:nvSpPr>
          <p:cNvPr id="3" name="Title 2">
            <a:extLst>
              <a:ext uri="{FF2B5EF4-FFF2-40B4-BE49-F238E27FC236}">
                <a16:creationId xmlns="" xmlns:a16="http://schemas.microsoft.com/office/drawing/2014/main" id="{1F629E85-12F5-4709-A520-65BCDED659E3}"/>
              </a:ext>
            </a:extLst>
          </p:cNvPr>
          <p:cNvSpPr>
            <a:spLocks noGrp="1"/>
          </p:cNvSpPr>
          <p:nvPr>
            <p:ph type="ctrTitle"/>
          </p:nvPr>
        </p:nvSpPr>
        <p:spPr/>
        <p:txBody>
          <a:bodyPr/>
          <a:lstStyle/>
          <a:p>
            <a:r>
              <a:rPr lang="en-US" dirty="0" smtClean="0"/>
              <a:t>Module 3: Intellectual Property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738" y="353424"/>
            <a:ext cx="9913041" cy="888031"/>
          </a:xfrm>
        </p:spPr>
        <p:txBody>
          <a:bodyPr>
            <a:normAutofit fontScale="90000"/>
          </a:bodyPr>
          <a:lstStyle/>
          <a:p>
            <a:r>
              <a:rPr lang="en-US" dirty="0" smtClean="0"/>
              <a:t>Case Study#1</a:t>
            </a:r>
            <a:br>
              <a:rPr lang="en-US" dirty="0" smtClean="0"/>
            </a:br>
            <a:r>
              <a:rPr lang="en-US" dirty="0"/>
              <a:t>Liquid Gold from the </a:t>
            </a:r>
            <a:r>
              <a:rPr lang="en-US" dirty="0" smtClean="0"/>
              <a:t>Agave</a:t>
            </a:r>
            <a:endParaRPr lang="en-US" dirty="0"/>
          </a:p>
        </p:txBody>
      </p:sp>
      <p:sp>
        <p:nvSpPr>
          <p:cNvPr id="3" name="Content Placeholder 2"/>
          <p:cNvSpPr>
            <a:spLocks noGrp="1"/>
          </p:cNvSpPr>
          <p:nvPr>
            <p:ph idx="1"/>
          </p:nvPr>
        </p:nvSpPr>
        <p:spPr>
          <a:xfrm>
            <a:off x="475813" y="5479699"/>
            <a:ext cx="6421375" cy="370228"/>
          </a:xfrm>
        </p:spPr>
        <p:txBody>
          <a:bodyPr>
            <a:normAutofit/>
          </a:bodyPr>
          <a:lstStyle/>
          <a:p>
            <a:pPr marL="0" indent="0">
              <a:buNone/>
            </a:pPr>
            <a:r>
              <a:rPr lang="en-US" sz="1600" dirty="0">
                <a:hlinkClick r:id="rId3"/>
              </a:rPr>
              <a:t>https://www.wipo.int/ipadvantage/en/details.jsp?id=2611</a:t>
            </a:r>
            <a:endParaRPr lang="en-US" sz="1600" dirty="0"/>
          </a:p>
        </p:txBody>
      </p:sp>
      <p:sp>
        <p:nvSpPr>
          <p:cNvPr id="7" name="Rectangle 3"/>
          <p:cNvSpPr>
            <a:spLocks noChangeArrowheads="1"/>
          </p:cNvSpPr>
          <p:nvPr/>
        </p:nvSpPr>
        <p:spPr bwMode="auto">
          <a:xfrm>
            <a:off x="0" y="0"/>
            <a:ext cx="12192000" cy="0"/>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900" b="0" i="0" u="none" strike="noStrike" cap="none" normalizeH="0" baseline="0" smtClean="0">
                <a:ln>
                  <a:noFill/>
                </a:ln>
                <a:solidFill>
                  <a:srgbClr val="3B3B3B"/>
                </a:solidFill>
                <a:effectLst/>
                <a:latin typeface="Arial" panose="020B0604020202020204" pitchFamily="34" charset="0"/>
                <a:cs typeface="Arial" panose="020B0604020202020204" pitchFamily="34" charset="0"/>
              </a:rPr>
              <a:t>Different types of tequila (Photo: Kevin White)</a:t>
            </a:r>
            <a:r>
              <a:rPr kumimoji="0" lang="en-US" altLang="en-US" sz="11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2293" name="Picture 5" descr="https://www.wipo.int/export/sites/www/ipadvantage/images/article_0092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8770" y="1911859"/>
            <a:ext cx="4155669" cy="27783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045090" y="4773187"/>
            <a:ext cx="3343031" cy="369332"/>
          </a:xfrm>
          <a:prstGeom prst="rect">
            <a:avLst/>
          </a:prstGeom>
        </p:spPr>
        <p:txBody>
          <a:bodyPr wrap="none">
            <a:spAutoFit/>
          </a:bodyPr>
          <a:lstStyle/>
          <a:p>
            <a:pPr lvl="0" eaLnBrk="0" fontAlgn="base" hangingPunct="0">
              <a:spcBef>
                <a:spcPct val="0"/>
              </a:spcBef>
              <a:spcAft>
                <a:spcPct val="0"/>
              </a:spcAft>
            </a:pPr>
            <a:r>
              <a:rPr lang="en-US" altLang="en-US" sz="1200" dirty="0">
                <a:solidFill>
                  <a:srgbClr val="3B3B3B"/>
                </a:solidFill>
                <a:latin typeface="Arial" panose="020B0604020202020204" pitchFamily="34" charset="0"/>
                <a:cs typeface="Arial" panose="020B0604020202020204" pitchFamily="34" charset="0"/>
              </a:rPr>
              <a:t>Different types of tequila (Photo: Kevin White)</a:t>
            </a:r>
            <a:r>
              <a:rPr lang="en-US" altLang="en-US" dirty="0"/>
              <a:t> </a:t>
            </a:r>
            <a:endParaRPr lang="en-US" altLang="en-US" sz="3200" dirty="0">
              <a:latin typeface="Arial" panose="020B0604020202020204" pitchFamily="34" charset="0"/>
            </a:endParaRPr>
          </a:p>
        </p:txBody>
      </p:sp>
      <p:graphicFrame>
        <p:nvGraphicFramePr>
          <p:cNvPr id="10" name="Table 9"/>
          <p:cNvGraphicFramePr>
            <a:graphicFrameLocks noGrp="1"/>
          </p:cNvGraphicFramePr>
          <p:nvPr>
            <p:extLst/>
          </p:nvPr>
        </p:nvGraphicFramePr>
        <p:xfrm>
          <a:off x="475813" y="2007982"/>
          <a:ext cx="7097215" cy="2682240"/>
        </p:xfrm>
        <a:graphic>
          <a:graphicData uri="http://schemas.openxmlformats.org/drawingml/2006/table">
            <a:tbl>
              <a:tblPr/>
              <a:tblGrid>
                <a:gridCol w="1774304">
                  <a:extLst>
                    <a:ext uri="{9D8B030D-6E8A-4147-A177-3AD203B41FA5}">
                      <a16:colId xmlns="" xmlns:a16="http://schemas.microsoft.com/office/drawing/2014/main" val="3536149568"/>
                    </a:ext>
                  </a:extLst>
                </a:gridCol>
                <a:gridCol w="5322911">
                  <a:extLst>
                    <a:ext uri="{9D8B030D-6E8A-4147-A177-3AD203B41FA5}">
                      <a16:colId xmlns="" xmlns:a16="http://schemas.microsoft.com/office/drawing/2014/main" val="2314780104"/>
                    </a:ext>
                  </a:extLst>
                </a:gridCol>
              </a:tblGrid>
              <a:tr h="0">
                <a:tc>
                  <a:txBody>
                    <a:bodyPr/>
                    <a:lstStyle/>
                    <a:p>
                      <a:pPr algn="l" fontAlgn="t"/>
                      <a:r>
                        <a:rPr lang="en-US" b="1">
                          <a:effectLst/>
                        </a:rPr>
                        <a:t>Name</a:t>
                      </a:r>
                      <a:r>
                        <a:rPr lang="en-US">
                          <a:effectLst/>
                        </a:rPr>
                        <a:t>:</a:t>
                      </a:r>
                    </a:p>
                  </a:txBody>
                  <a:tcPr marL="152400" marR="152400" marT="76200" marB="76200">
                    <a:lnL>
                      <a:noFill/>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3F3F3"/>
                    </a:solidFill>
                  </a:tcPr>
                </a:tc>
                <a:tc>
                  <a:txBody>
                    <a:bodyPr/>
                    <a:lstStyle/>
                    <a:p>
                      <a:pPr algn="l" fontAlgn="t"/>
                      <a:r>
                        <a:rPr lang="en-US" dirty="0">
                          <a:effectLst/>
                        </a:rPr>
                        <a:t>Tequila</a:t>
                      </a:r>
                    </a:p>
                  </a:txBody>
                  <a:tcPr marL="152400" marR="152400" marT="76200" marB="76200">
                    <a:lnL w="9525" cap="flat" cmpd="sng" algn="ctr">
                      <a:solidFill>
                        <a:srgbClr val="CCCCCC"/>
                      </a:solidFill>
                      <a:prstDash val="solid"/>
                      <a:round/>
                      <a:headEnd type="none" w="med" len="med"/>
                      <a:tailEnd type="none" w="med" len="med"/>
                    </a:lnL>
                    <a:lnR>
                      <a:noFill/>
                    </a:lnR>
                    <a:lnT>
                      <a:noFill/>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 xmlns:a16="http://schemas.microsoft.com/office/drawing/2014/main" val="2496819793"/>
                  </a:ext>
                </a:extLst>
              </a:tr>
              <a:tr h="0">
                <a:tc>
                  <a:txBody>
                    <a:bodyPr/>
                    <a:lstStyle/>
                    <a:p>
                      <a:pPr algn="l" fontAlgn="t"/>
                      <a:r>
                        <a:rPr lang="en-US" b="1">
                          <a:effectLst/>
                        </a:rPr>
                        <a:t>Country / Territory</a:t>
                      </a:r>
                      <a:r>
                        <a:rPr lang="en-US">
                          <a:effectLst/>
                        </a:rPr>
                        <a:t>:</a:t>
                      </a:r>
                    </a:p>
                  </a:txBody>
                  <a:tcPr marL="152400" marR="152400" marT="76200" marB="76200">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a:effectLst/>
                        </a:rPr>
                        <a:t>Mexico</a:t>
                      </a:r>
                    </a:p>
                  </a:txBody>
                  <a:tcPr marL="152400" marR="152400" marT="76200" marB="76200">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124133513"/>
                  </a:ext>
                </a:extLst>
              </a:tr>
              <a:tr h="0">
                <a:tc>
                  <a:txBody>
                    <a:bodyPr/>
                    <a:lstStyle/>
                    <a:p>
                      <a:pPr algn="l" fontAlgn="t"/>
                      <a:r>
                        <a:rPr lang="en-US" b="1">
                          <a:effectLst/>
                        </a:rPr>
                        <a:t>IP right(s)</a:t>
                      </a:r>
                      <a:r>
                        <a:rPr lang="en-US">
                          <a:effectLst/>
                        </a:rPr>
                        <a:t>:</a:t>
                      </a:r>
                    </a:p>
                  </a:txBody>
                  <a:tcPr marL="152400" marR="152400" marT="76200" marB="76200">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l" fontAlgn="t"/>
                      <a:r>
                        <a:rPr lang="en-US">
                          <a:effectLst/>
                        </a:rPr>
                        <a:t>Geographical Indications and Appellations of Origin</a:t>
                      </a:r>
                    </a:p>
                  </a:txBody>
                  <a:tcPr marL="152400" marR="152400" marT="76200" marB="76200">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 xmlns:a16="http://schemas.microsoft.com/office/drawing/2014/main" val="2054070565"/>
                  </a:ext>
                </a:extLst>
              </a:tr>
              <a:tr h="0">
                <a:tc>
                  <a:txBody>
                    <a:bodyPr/>
                    <a:lstStyle/>
                    <a:p>
                      <a:pPr algn="l" fontAlgn="t"/>
                      <a:r>
                        <a:rPr lang="en-US" b="1">
                          <a:effectLst/>
                        </a:rPr>
                        <a:t>Date of publication</a:t>
                      </a:r>
                      <a:r>
                        <a:rPr lang="en-US">
                          <a:effectLst/>
                        </a:rPr>
                        <a:t>:</a:t>
                      </a:r>
                    </a:p>
                  </a:txBody>
                  <a:tcPr marL="152400" marR="152400" marT="76200" marB="76200">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a:effectLst/>
                        </a:rPr>
                        <a:t>September 3, 2010</a:t>
                      </a:r>
                    </a:p>
                  </a:txBody>
                  <a:tcPr marL="152400" marR="152400" marT="76200" marB="76200">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2667717642"/>
                  </a:ext>
                </a:extLst>
              </a:tr>
              <a:tr h="0">
                <a:tc>
                  <a:txBody>
                    <a:bodyPr/>
                    <a:lstStyle/>
                    <a:p>
                      <a:pPr algn="l" fontAlgn="t"/>
                      <a:r>
                        <a:rPr lang="en-US" b="1">
                          <a:effectLst/>
                        </a:rPr>
                        <a:t>Last update</a:t>
                      </a:r>
                      <a:r>
                        <a:rPr lang="en-US">
                          <a:effectLst/>
                        </a:rPr>
                        <a:t>:</a:t>
                      </a:r>
                    </a:p>
                  </a:txBody>
                  <a:tcPr marL="152400" marR="152400" marT="76200" marB="76200">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a:noFill/>
                    </a:lnB>
                    <a:solidFill>
                      <a:srgbClr val="F3F3F3"/>
                    </a:solidFill>
                  </a:tcPr>
                </a:tc>
                <a:tc>
                  <a:txBody>
                    <a:bodyPr/>
                    <a:lstStyle/>
                    <a:p>
                      <a:pPr algn="l" fontAlgn="t"/>
                      <a:r>
                        <a:rPr lang="en-US" dirty="0">
                          <a:effectLst/>
                        </a:rPr>
                        <a:t>November 27, 2012</a:t>
                      </a:r>
                    </a:p>
                  </a:txBody>
                  <a:tcPr marL="152400" marR="152400" marT="76200" marB="76200">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a:noFill/>
                    </a:lnB>
                    <a:solidFill>
                      <a:srgbClr val="F3F3F3"/>
                    </a:solidFill>
                  </a:tcPr>
                </a:tc>
                <a:extLst>
                  <a:ext uri="{0D108BD9-81ED-4DB2-BD59-A6C34878D82A}">
                    <a16:rowId xmlns="" xmlns:a16="http://schemas.microsoft.com/office/drawing/2014/main" val="4126973050"/>
                  </a:ext>
                </a:extLst>
              </a:tr>
            </a:tbl>
          </a:graphicData>
        </a:graphic>
      </p:graphicFrame>
      <p:graphicFrame>
        <p:nvGraphicFramePr>
          <p:cNvPr id="5" name="Object 4">
            <a:hlinkClick r:id="rId5" action="ppaction://hlinkfile"/>
          </p:cNvPr>
          <p:cNvGraphicFramePr>
            <a:graphicFrameLocks noChangeAspect="1"/>
          </p:cNvGraphicFramePr>
          <p:nvPr>
            <p:extLst/>
          </p:nvPr>
        </p:nvGraphicFramePr>
        <p:xfrm>
          <a:off x="7573028" y="5360626"/>
          <a:ext cx="914400" cy="771525"/>
        </p:xfrm>
        <a:graphic>
          <a:graphicData uri="http://schemas.openxmlformats.org/presentationml/2006/ole">
            <mc:AlternateContent xmlns:mc="http://schemas.openxmlformats.org/markup-compatibility/2006">
              <mc:Choice xmlns:v="urn:schemas-microsoft-com:vml" Requires="v">
                <p:oleObj spid="_x0000_s1033" name="Document" showAsIcon="1" r:id="rId6" imgW="914400" imgH="771480" progId="Word.Document.12">
                  <p:embed/>
                </p:oleObj>
              </mc:Choice>
              <mc:Fallback>
                <p:oleObj name="Document" showAsIcon="1" r:id="rId6" imgW="914400" imgH="771480" progId="Word.Document.12">
                  <p:embed/>
                  <p:pic>
                    <p:nvPicPr>
                      <p:cNvPr id="5" name="Object 4">
                        <a:hlinkClick r:id="rId5" action="ppaction://hlinkfile"/>
                      </p:cNvPr>
                      <p:cNvPicPr/>
                      <p:nvPr/>
                    </p:nvPicPr>
                    <p:blipFill>
                      <a:blip r:embed="rId7"/>
                      <a:stretch>
                        <a:fillRect/>
                      </a:stretch>
                    </p:blipFill>
                    <p:spPr>
                      <a:xfrm>
                        <a:off x="7573028" y="536062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44996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75814" y="1693703"/>
            <a:ext cx="11229516" cy="4528193"/>
          </a:xfrm>
        </p:spPr>
        <p:txBody>
          <a:bodyPr>
            <a:normAutofit/>
          </a:bodyPr>
          <a:lstStyle/>
          <a:p>
            <a:r>
              <a:rPr lang="en-US" dirty="0"/>
              <a:t>What is a Geographical Indication</a:t>
            </a:r>
            <a:r>
              <a:rPr lang="en-US" dirty="0" smtClean="0"/>
              <a:t>?</a:t>
            </a:r>
          </a:p>
          <a:p>
            <a:r>
              <a:rPr lang="en-US" dirty="0"/>
              <a:t>How Are Geographical Indications </a:t>
            </a:r>
            <a:r>
              <a:rPr lang="en-US" dirty="0" smtClean="0"/>
              <a:t>Protected?</a:t>
            </a:r>
            <a:endParaRPr lang="en-US" dirty="0" smtClean="0"/>
          </a:p>
          <a:p>
            <a:r>
              <a:rPr lang="en-US" dirty="0"/>
              <a:t>How Long Does Geographical Indication Protection Last</a:t>
            </a:r>
            <a:r>
              <a:rPr lang="en-US" dirty="0" smtClean="0"/>
              <a:t>?</a:t>
            </a:r>
          </a:p>
          <a:p>
            <a:r>
              <a:rPr lang="en-US" dirty="0"/>
              <a:t>Who Can Use A Protection Geographical Indication</a:t>
            </a:r>
            <a:r>
              <a:rPr lang="en-US" dirty="0" smtClean="0"/>
              <a:t>?</a:t>
            </a:r>
            <a:endParaRPr lang="th-TH" dirty="0" smtClean="0"/>
          </a:p>
          <a:p>
            <a:r>
              <a:rPr lang="en-US" dirty="0"/>
              <a:t>How Are Geographical Indication Rights Enforced</a:t>
            </a:r>
            <a:r>
              <a:rPr lang="en-US" dirty="0" smtClean="0"/>
              <a:t>?</a:t>
            </a:r>
            <a:endParaRPr lang="th-TH" dirty="0" smtClean="0"/>
          </a:p>
          <a:p>
            <a:r>
              <a:rPr lang="en-US" dirty="0"/>
              <a:t>What Is The Difference Between A Geographical Indication and A Trademark</a:t>
            </a:r>
            <a:r>
              <a:rPr lang="en-US" dirty="0" smtClean="0"/>
              <a:t>?</a:t>
            </a:r>
            <a:endParaRPr lang="en-US" dirty="0"/>
          </a:p>
        </p:txBody>
      </p:sp>
    </p:spTree>
    <p:extLst>
      <p:ext uri="{BB962C8B-B14F-4D97-AF65-F5344CB8AC3E}">
        <p14:creationId xmlns:p14="http://schemas.microsoft.com/office/powerpoint/2010/main" val="4101360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C610F-8CB2-4C19-9EC3-E204BD77C1E2}"/>
              </a:ext>
            </a:extLst>
          </p:cNvPr>
          <p:cNvSpPr>
            <a:spLocks noGrp="1"/>
          </p:cNvSpPr>
          <p:nvPr>
            <p:ph type="title"/>
          </p:nvPr>
        </p:nvSpPr>
        <p:spPr/>
        <p:txBody>
          <a:bodyPr/>
          <a:lstStyle/>
          <a:p>
            <a:r>
              <a:rPr lang="en-US" dirty="0" smtClean="0"/>
              <a:t>What is a Geographical Indication?</a:t>
            </a:r>
            <a:endParaRPr lang="en-US" dirty="0"/>
          </a:p>
        </p:txBody>
      </p:sp>
      <p:sp>
        <p:nvSpPr>
          <p:cNvPr id="3" name="Content Placeholder 2">
            <a:extLst>
              <a:ext uri="{FF2B5EF4-FFF2-40B4-BE49-F238E27FC236}">
                <a16:creationId xmlns="" xmlns:a16="http://schemas.microsoft.com/office/drawing/2014/main" id="{8BC93A9B-1443-4F0E-A53D-A1EEF957755C}"/>
              </a:ext>
            </a:extLst>
          </p:cNvPr>
          <p:cNvSpPr>
            <a:spLocks noGrp="1"/>
          </p:cNvSpPr>
          <p:nvPr>
            <p:ph idx="1"/>
          </p:nvPr>
        </p:nvSpPr>
        <p:spPr>
          <a:xfrm>
            <a:off x="475814" y="1693703"/>
            <a:ext cx="11229516" cy="4647462"/>
          </a:xfrm>
        </p:spPr>
        <p:txBody>
          <a:bodyPr>
            <a:normAutofit/>
          </a:bodyPr>
          <a:lstStyle/>
          <a:p>
            <a:r>
              <a:rPr lang="en-US" dirty="0"/>
              <a:t>A geographical indication (GI) is a sign used on products that have a specific geographical origin and possess qualities or a reputation that are due to that origin. </a:t>
            </a:r>
            <a:endParaRPr lang="en-US" dirty="0" smtClean="0"/>
          </a:p>
          <a:p>
            <a:r>
              <a:rPr lang="en-US" dirty="0" smtClean="0"/>
              <a:t>A sign </a:t>
            </a:r>
            <a:r>
              <a:rPr lang="en-US" dirty="0"/>
              <a:t>must identify a product as originating in a given place. T</a:t>
            </a:r>
            <a:r>
              <a:rPr lang="en-US" dirty="0" smtClean="0"/>
              <a:t>he </a:t>
            </a:r>
            <a:r>
              <a:rPr lang="en-US" dirty="0"/>
              <a:t>qualities, </a:t>
            </a:r>
            <a:r>
              <a:rPr lang="en-US" dirty="0" smtClean="0"/>
              <a:t>characteristics, </a:t>
            </a:r>
            <a:r>
              <a:rPr lang="en-US" dirty="0"/>
              <a:t>or reputation of the product should be essentially due to the place of origin. Since the qualities depend on the geographical place of production, there is a clear link between the product and its original place of production.</a:t>
            </a:r>
          </a:p>
        </p:txBody>
      </p:sp>
      <p:sp>
        <p:nvSpPr>
          <p:cNvPr id="4" name="TextBox 3"/>
          <p:cNvSpPr txBox="1"/>
          <p:nvPr/>
        </p:nvSpPr>
        <p:spPr>
          <a:xfrm>
            <a:off x="694474" y="5832423"/>
            <a:ext cx="9405165" cy="369332"/>
          </a:xfrm>
          <a:prstGeom prst="rect">
            <a:avLst/>
          </a:prstGeom>
          <a:noFill/>
        </p:spPr>
        <p:txBody>
          <a:bodyPr wrap="square" rtlCol="0">
            <a:spAutoFit/>
          </a:bodyPr>
          <a:lstStyle/>
          <a:p>
            <a:r>
              <a:rPr lang="en-US" dirty="0" smtClean="0"/>
              <a:t>Refer to </a:t>
            </a:r>
            <a:r>
              <a:rPr lang="en-US" dirty="0">
                <a:hlinkClick r:id="rId2"/>
              </a:rPr>
              <a:t>https://www.wipo.int/geo_indications/en/faq_geographicalindications.html</a:t>
            </a:r>
            <a:endParaRPr lang="en-US" dirty="0"/>
          </a:p>
        </p:txBody>
      </p:sp>
    </p:spTree>
    <p:extLst>
      <p:ext uri="{BB962C8B-B14F-4D97-AF65-F5344CB8AC3E}">
        <p14:creationId xmlns:p14="http://schemas.microsoft.com/office/powerpoint/2010/main" val="81997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C610F-8CB2-4C19-9EC3-E204BD77C1E2}"/>
              </a:ext>
            </a:extLst>
          </p:cNvPr>
          <p:cNvSpPr>
            <a:spLocks noGrp="1"/>
          </p:cNvSpPr>
          <p:nvPr>
            <p:ph type="title"/>
          </p:nvPr>
        </p:nvSpPr>
        <p:spPr/>
        <p:txBody>
          <a:bodyPr>
            <a:normAutofit fontScale="90000"/>
          </a:bodyPr>
          <a:lstStyle/>
          <a:p>
            <a:r>
              <a:rPr lang="en-US" dirty="0" smtClean="0"/>
              <a:t>What Type of Products </a:t>
            </a:r>
            <a:r>
              <a:rPr lang="en-US" dirty="0"/>
              <a:t>C</a:t>
            </a:r>
            <a:r>
              <a:rPr lang="en-US" dirty="0" smtClean="0"/>
              <a:t>an Geographical Identifications Be Used ?</a:t>
            </a:r>
            <a:endParaRPr lang="en-US" dirty="0"/>
          </a:p>
        </p:txBody>
      </p:sp>
      <p:sp>
        <p:nvSpPr>
          <p:cNvPr id="3" name="Content Placeholder 2">
            <a:extLst>
              <a:ext uri="{FF2B5EF4-FFF2-40B4-BE49-F238E27FC236}">
                <a16:creationId xmlns="" xmlns:a16="http://schemas.microsoft.com/office/drawing/2014/main" id="{8BC93A9B-1443-4F0E-A53D-A1EEF957755C}"/>
              </a:ext>
            </a:extLst>
          </p:cNvPr>
          <p:cNvSpPr>
            <a:spLocks noGrp="1"/>
          </p:cNvSpPr>
          <p:nvPr>
            <p:ph idx="1"/>
          </p:nvPr>
        </p:nvSpPr>
        <p:spPr>
          <a:xfrm>
            <a:off x="475814" y="1693703"/>
            <a:ext cx="11229516" cy="4647462"/>
          </a:xfrm>
        </p:spPr>
        <p:txBody>
          <a:bodyPr>
            <a:normAutofit/>
          </a:bodyPr>
          <a:lstStyle/>
          <a:p>
            <a:r>
              <a:rPr lang="en-US" dirty="0"/>
              <a:t>Geographical indications are typically used for agricultural products, foodstuffs, wine and spirit drinks, handicrafts, and industrial products</a:t>
            </a:r>
            <a:r>
              <a:rPr lang="en-US" dirty="0" smtClean="0"/>
              <a:t>.</a:t>
            </a:r>
          </a:p>
          <a:p>
            <a:pPr marL="0" indent="0">
              <a:buNone/>
            </a:pPr>
            <a:endParaRPr lang="en-US" dirty="0" smtClean="0"/>
          </a:p>
          <a:p>
            <a:pPr marL="0" indent="0">
              <a:buNone/>
            </a:pPr>
            <a:endParaRPr lang="en-US" dirty="0" smtClean="0"/>
          </a:p>
          <a:p>
            <a:r>
              <a:rPr lang="en-US" dirty="0"/>
              <a:t>There are three main ways to protect a geographical indication:</a:t>
            </a:r>
          </a:p>
          <a:p>
            <a:pPr lvl="1"/>
            <a:r>
              <a:rPr lang="en-US" dirty="0"/>
              <a:t>so-called </a:t>
            </a:r>
            <a:r>
              <a:rPr lang="en-US" i="1" dirty="0"/>
              <a:t>sui generis</a:t>
            </a:r>
            <a:r>
              <a:rPr lang="en-US" dirty="0"/>
              <a:t> systems (i.e. special regimes of protection);</a:t>
            </a:r>
          </a:p>
          <a:p>
            <a:pPr lvl="1"/>
            <a:r>
              <a:rPr lang="en-US" dirty="0"/>
              <a:t>using </a:t>
            </a:r>
            <a:r>
              <a:rPr lang="en-US" dirty="0">
                <a:hlinkClick r:id="rId2"/>
              </a:rPr>
              <a:t>collective</a:t>
            </a:r>
            <a:r>
              <a:rPr lang="en-US" dirty="0"/>
              <a:t> or </a:t>
            </a:r>
            <a:r>
              <a:rPr lang="en-US" dirty="0">
                <a:hlinkClick r:id="rId3"/>
              </a:rPr>
              <a:t>certification marks</a:t>
            </a:r>
            <a:r>
              <a:rPr lang="en-US" dirty="0"/>
              <a:t>; and</a:t>
            </a:r>
          </a:p>
          <a:p>
            <a:pPr lvl="1"/>
            <a:r>
              <a:rPr lang="en-US" dirty="0"/>
              <a:t>methods focusing on business practices, including administrative product approval </a:t>
            </a:r>
            <a:r>
              <a:rPr lang="en-US" dirty="0" smtClean="0"/>
              <a:t>schemes</a:t>
            </a:r>
            <a:endParaRPr lang="en-US" dirty="0" smtClean="0"/>
          </a:p>
        </p:txBody>
      </p:sp>
      <p:sp>
        <p:nvSpPr>
          <p:cNvPr id="4" name="TextBox 3"/>
          <p:cNvSpPr txBox="1"/>
          <p:nvPr/>
        </p:nvSpPr>
        <p:spPr>
          <a:xfrm>
            <a:off x="694474" y="5971833"/>
            <a:ext cx="9405165" cy="369332"/>
          </a:xfrm>
          <a:prstGeom prst="rect">
            <a:avLst/>
          </a:prstGeom>
          <a:noFill/>
        </p:spPr>
        <p:txBody>
          <a:bodyPr wrap="square" rtlCol="0">
            <a:spAutoFit/>
          </a:bodyPr>
          <a:lstStyle/>
          <a:p>
            <a:r>
              <a:rPr lang="en-US" dirty="0" smtClean="0"/>
              <a:t>Refer to </a:t>
            </a:r>
            <a:r>
              <a:rPr lang="en-US" dirty="0">
                <a:hlinkClick r:id="rId4"/>
              </a:rPr>
              <a:t>https://www.wipo.int/geo_indications/en/faq_geographicalindications.html</a:t>
            </a:r>
            <a:endParaRPr lang="en-US" dirty="0"/>
          </a:p>
        </p:txBody>
      </p:sp>
      <p:sp>
        <p:nvSpPr>
          <p:cNvPr id="5" name="Title 1">
            <a:extLst>
              <a:ext uri="{FF2B5EF4-FFF2-40B4-BE49-F238E27FC236}">
                <a16:creationId xmlns="" xmlns:a16="http://schemas.microsoft.com/office/drawing/2014/main" id="{800C610F-8CB2-4C19-9EC3-E204BD77C1E2}"/>
              </a:ext>
            </a:extLst>
          </p:cNvPr>
          <p:cNvSpPr txBox="1">
            <a:spLocks/>
          </p:cNvSpPr>
          <p:nvPr/>
        </p:nvSpPr>
        <p:spPr>
          <a:xfrm>
            <a:off x="840016" y="3000682"/>
            <a:ext cx="11518731" cy="88803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How Are Geographical Indications Protected ?</a:t>
            </a:r>
          </a:p>
        </p:txBody>
      </p:sp>
      <p:cxnSp>
        <p:nvCxnSpPr>
          <p:cNvPr id="6" name="Straight Connector 5"/>
          <p:cNvCxnSpPr/>
          <p:nvPr/>
        </p:nvCxnSpPr>
        <p:spPr>
          <a:xfrm>
            <a:off x="1620218" y="3683248"/>
            <a:ext cx="10018643" cy="0"/>
          </a:xfrm>
          <a:prstGeom prst="line">
            <a:avLst/>
          </a:prstGeom>
          <a:ln w="539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28321" y="3729948"/>
            <a:ext cx="8802435" cy="0"/>
          </a:xfrm>
          <a:prstGeom prst="line">
            <a:avLst/>
          </a:prstGeom>
          <a:ln w="539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242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C610F-8CB2-4C19-9EC3-E204BD77C1E2}"/>
              </a:ext>
            </a:extLst>
          </p:cNvPr>
          <p:cNvSpPr>
            <a:spLocks noGrp="1"/>
          </p:cNvSpPr>
          <p:nvPr>
            <p:ph type="title"/>
          </p:nvPr>
        </p:nvSpPr>
        <p:spPr/>
        <p:txBody>
          <a:bodyPr>
            <a:normAutofit fontScale="90000"/>
          </a:bodyPr>
          <a:lstStyle/>
          <a:p>
            <a:r>
              <a:rPr lang="en-US" dirty="0" smtClean="0"/>
              <a:t>How Long Does Geographical Indication Protection Last?</a:t>
            </a:r>
            <a:endParaRPr lang="en-US" dirty="0"/>
          </a:p>
        </p:txBody>
      </p:sp>
      <p:sp>
        <p:nvSpPr>
          <p:cNvPr id="3" name="Content Placeholder 2">
            <a:extLst>
              <a:ext uri="{FF2B5EF4-FFF2-40B4-BE49-F238E27FC236}">
                <a16:creationId xmlns="" xmlns:a16="http://schemas.microsoft.com/office/drawing/2014/main" id="{8BC93A9B-1443-4F0E-A53D-A1EEF957755C}"/>
              </a:ext>
            </a:extLst>
          </p:cNvPr>
          <p:cNvSpPr>
            <a:spLocks noGrp="1"/>
          </p:cNvSpPr>
          <p:nvPr>
            <p:ph idx="1"/>
          </p:nvPr>
        </p:nvSpPr>
        <p:spPr>
          <a:xfrm>
            <a:off x="475814" y="1693703"/>
            <a:ext cx="11229516" cy="4647462"/>
          </a:xfrm>
        </p:spPr>
        <p:txBody>
          <a:bodyPr>
            <a:normAutofit/>
          </a:bodyPr>
          <a:lstStyle/>
          <a:p>
            <a:r>
              <a:rPr lang="en-US" dirty="0"/>
              <a:t>In many sui generis legislations, registrations for geographical indications are not subject to a specific period of validity. This means that the protection for a registered geographical indication will remain valid unless the registration is cancelled.</a:t>
            </a:r>
          </a:p>
          <a:p>
            <a:r>
              <a:rPr lang="en-US" dirty="0"/>
              <a:t>Geographical indications registered as </a:t>
            </a:r>
            <a:r>
              <a:rPr lang="en-US" dirty="0">
                <a:hlinkClick r:id="rId2"/>
              </a:rPr>
              <a:t>collective</a:t>
            </a:r>
            <a:r>
              <a:rPr lang="en-US" dirty="0"/>
              <a:t> and </a:t>
            </a:r>
            <a:r>
              <a:rPr lang="en-US" dirty="0">
                <a:hlinkClick r:id="rId3"/>
              </a:rPr>
              <a:t>certification marks</a:t>
            </a:r>
            <a:r>
              <a:rPr lang="en-US" dirty="0"/>
              <a:t> are generally protected for renewable ten-year periods.</a:t>
            </a:r>
          </a:p>
        </p:txBody>
      </p:sp>
      <p:sp>
        <p:nvSpPr>
          <p:cNvPr id="4" name="TextBox 3"/>
          <p:cNvSpPr txBox="1"/>
          <p:nvPr/>
        </p:nvSpPr>
        <p:spPr>
          <a:xfrm>
            <a:off x="694474" y="5832423"/>
            <a:ext cx="9405165" cy="369332"/>
          </a:xfrm>
          <a:prstGeom prst="rect">
            <a:avLst/>
          </a:prstGeom>
          <a:noFill/>
        </p:spPr>
        <p:txBody>
          <a:bodyPr wrap="square" rtlCol="0">
            <a:spAutoFit/>
          </a:bodyPr>
          <a:lstStyle/>
          <a:p>
            <a:r>
              <a:rPr lang="en-US" dirty="0" smtClean="0"/>
              <a:t>Refer to </a:t>
            </a:r>
            <a:r>
              <a:rPr lang="en-US" dirty="0">
                <a:hlinkClick r:id="rId4"/>
              </a:rPr>
              <a:t>https://www.wipo.int/geo_indications/en/faq_geographicalindications.html</a:t>
            </a:r>
            <a:endParaRPr lang="en-US" dirty="0"/>
          </a:p>
        </p:txBody>
      </p:sp>
    </p:spTree>
    <p:extLst>
      <p:ext uri="{BB962C8B-B14F-4D97-AF65-F5344CB8AC3E}">
        <p14:creationId xmlns:p14="http://schemas.microsoft.com/office/powerpoint/2010/main" val="3908567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C610F-8CB2-4C19-9EC3-E204BD77C1E2}"/>
              </a:ext>
            </a:extLst>
          </p:cNvPr>
          <p:cNvSpPr>
            <a:spLocks noGrp="1"/>
          </p:cNvSpPr>
          <p:nvPr>
            <p:ph type="title"/>
          </p:nvPr>
        </p:nvSpPr>
        <p:spPr/>
        <p:txBody>
          <a:bodyPr>
            <a:normAutofit fontScale="90000"/>
          </a:bodyPr>
          <a:lstStyle/>
          <a:p>
            <a:r>
              <a:rPr lang="en-US" dirty="0" smtClean="0"/>
              <a:t>Who Can Use A Protection Geographical Indication?</a:t>
            </a:r>
            <a:endParaRPr lang="en-US" dirty="0"/>
          </a:p>
        </p:txBody>
      </p:sp>
      <p:sp>
        <p:nvSpPr>
          <p:cNvPr id="3" name="Content Placeholder 2">
            <a:extLst>
              <a:ext uri="{FF2B5EF4-FFF2-40B4-BE49-F238E27FC236}">
                <a16:creationId xmlns="" xmlns:a16="http://schemas.microsoft.com/office/drawing/2014/main" id="{8BC93A9B-1443-4F0E-A53D-A1EEF957755C}"/>
              </a:ext>
            </a:extLst>
          </p:cNvPr>
          <p:cNvSpPr>
            <a:spLocks noGrp="1"/>
          </p:cNvSpPr>
          <p:nvPr>
            <p:ph idx="1"/>
          </p:nvPr>
        </p:nvSpPr>
        <p:spPr>
          <a:xfrm>
            <a:off x="475814" y="1693703"/>
            <a:ext cx="11229516" cy="4647462"/>
          </a:xfrm>
        </p:spPr>
        <p:txBody>
          <a:bodyPr>
            <a:normAutofit fontScale="92500" lnSpcReduction="10000"/>
          </a:bodyPr>
          <a:lstStyle/>
          <a:p>
            <a:r>
              <a:rPr lang="en-US" dirty="0"/>
              <a:t>The right to use a protected geographical indication belongs to producers in the geographical area defined, who comply with the specific conditions of production for the product</a:t>
            </a:r>
            <a:r>
              <a:rPr lang="en-US" dirty="0" smtClean="0"/>
              <a:t>.</a:t>
            </a:r>
          </a:p>
          <a:p>
            <a:endParaRPr lang="en-US" dirty="0"/>
          </a:p>
          <a:p>
            <a:endParaRPr lang="en-US" dirty="0" smtClean="0"/>
          </a:p>
          <a:p>
            <a:r>
              <a:rPr lang="en-US" dirty="0" smtClean="0"/>
              <a:t>The </a:t>
            </a:r>
            <a:r>
              <a:rPr lang="en-US" dirty="0"/>
              <a:t>rights to geographical indications (GI) are enforced by the application of national legislation, typically in a court of law. </a:t>
            </a:r>
            <a:endParaRPr lang="en-US" dirty="0" smtClean="0"/>
          </a:p>
          <a:p>
            <a:r>
              <a:rPr lang="en-US" dirty="0" smtClean="0"/>
              <a:t>The </a:t>
            </a:r>
            <a:r>
              <a:rPr lang="en-US" dirty="0"/>
              <a:t>right to take action could rest with a competent authority, the public prosecutor, or to any interested party, whether a natural person or a legal entity, whether public or private. The sanctions provided for in national legislation could be civil (injunctions restraining or prohibiting unlawful acts, actions for damages, etc.), criminal, or administrative.</a:t>
            </a:r>
          </a:p>
        </p:txBody>
      </p:sp>
      <p:sp>
        <p:nvSpPr>
          <p:cNvPr id="5" name="Title 1">
            <a:extLst>
              <a:ext uri="{FF2B5EF4-FFF2-40B4-BE49-F238E27FC236}">
                <a16:creationId xmlns="" xmlns:a16="http://schemas.microsoft.com/office/drawing/2014/main" id="{800C610F-8CB2-4C19-9EC3-E204BD77C1E2}"/>
              </a:ext>
            </a:extLst>
          </p:cNvPr>
          <p:cNvSpPr txBox="1">
            <a:spLocks/>
          </p:cNvSpPr>
          <p:nvPr/>
        </p:nvSpPr>
        <p:spPr>
          <a:xfrm>
            <a:off x="840016" y="2782021"/>
            <a:ext cx="11518731" cy="88803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smtClean="0"/>
              <a:t>How Are Geographical Indication Rights Enforced?</a:t>
            </a:r>
            <a:endParaRPr lang="en-US" dirty="0"/>
          </a:p>
        </p:txBody>
      </p:sp>
      <p:cxnSp>
        <p:nvCxnSpPr>
          <p:cNvPr id="7" name="Straight Connector 6"/>
          <p:cNvCxnSpPr/>
          <p:nvPr/>
        </p:nvCxnSpPr>
        <p:spPr>
          <a:xfrm>
            <a:off x="1620218" y="3464587"/>
            <a:ext cx="10018643" cy="0"/>
          </a:xfrm>
          <a:prstGeom prst="line">
            <a:avLst/>
          </a:prstGeom>
          <a:ln w="539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28321" y="3511287"/>
            <a:ext cx="8802435" cy="0"/>
          </a:xfrm>
          <a:prstGeom prst="line">
            <a:avLst/>
          </a:prstGeom>
          <a:ln w="539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973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C610F-8CB2-4C19-9EC3-E204BD77C1E2}"/>
              </a:ext>
            </a:extLst>
          </p:cNvPr>
          <p:cNvSpPr>
            <a:spLocks noGrp="1"/>
          </p:cNvSpPr>
          <p:nvPr>
            <p:ph type="title"/>
          </p:nvPr>
        </p:nvSpPr>
        <p:spPr/>
        <p:txBody>
          <a:bodyPr>
            <a:normAutofit fontScale="90000"/>
          </a:bodyPr>
          <a:lstStyle/>
          <a:p>
            <a:r>
              <a:rPr lang="en-US" dirty="0" smtClean="0"/>
              <a:t>What Is The Difference Between </a:t>
            </a:r>
            <a:br>
              <a:rPr lang="en-US" dirty="0" smtClean="0"/>
            </a:br>
            <a:r>
              <a:rPr lang="en-US" dirty="0" smtClean="0"/>
              <a:t>A Geographical Indication and A Trademark?</a:t>
            </a:r>
            <a:endParaRPr lang="en-US" dirty="0"/>
          </a:p>
        </p:txBody>
      </p:sp>
      <p:sp>
        <p:nvSpPr>
          <p:cNvPr id="3" name="Content Placeholder 2">
            <a:extLst>
              <a:ext uri="{FF2B5EF4-FFF2-40B4-BE49-F238E27FC236}">
                <a16:creationId xmlns="" xmlns:a16="http://schemas.microsoft.com/office/drawing/2014/main" id="{8BC93A9B-1443-4F0E-A53D-A1EEF957755C}"/>
              </a:ext>
            </a:extLst>
          </p:cNvPr>
          <p:cNvSpPr>
            <a:spLocks noGrp="1"/>
          </p:cNvSpPr>
          <p:nvPr>
            <p:ph idx="1"/>
          </p:nvPr>
        </p:nvSpPr>
        <p:spPr>
          <a:xfrm>
            <a:off x="475814" y="1693703"/>
            <a:ext cx="11229516" cy="4647462"/>
          </a:xfrm>
        </p:spPr>
        <p:txBody>
          <a:bodyPr>
            <a:normAutofit fontScale="92500" lnSpcReduction="10000"/>
          </a:bodyPr>
          <a:lstStyle/>
          <a:p>
            <a:r>
              <a:rPr lang="en-US" dirty="0"/>
              <a:t>Geographical indications (GIs) identify a good as originating from a particular place. By contrast, a trademark identifies a good or service as originating from a particular company.</a:t>
            </a:r>
          </a:p>
          <a:p>
            <a:r>
              <a:rPr lang="en-US" dirty="0"/>
              <a:t>A trademark often consists of a fanciful or arbitrary sign. In contrast, the name used as a geographical indication is usually predetermined by the name of a geographical area.</a:t>
            </a:r>
          </a:p>
          <a:p>
            <a:r>
              <a:rPr lang="en-US" dirty="0" smtClean="0"/>
              <a:t>A trademark </a:t>
            </a:r>
            <a:r>
              <a:rPr lang="en-US" dirty="0"/>
              <a:t>can be assigned or licensed to anyone, anywhere in the </a:t>
            </a:r>
            <a:r>
              <a:rPr lang="en-US" dirty="0" smtClean="0"/>
              <a:t>world </a:t>
            </a:r>
            <a:r>
              <a:rPr lang="en-US" dirty="0"/>
              <a:t>because it is linked to a specific company and not to a particular place. In contrast, a GI may be used by any persons in the area of origin, who produces the good according to specified </a:t>
            </a:r>
            <a:r>
              <a:rPr lang="en-US" dirty="0" smtClean="0"/>
              <a:t>standards, because </a:t>
            </a:r>
            <a:r>
              <a:rPr lang="en-US" dirty="0"/>
              <a:t>of its link with the place of origin, a GI cannot be assigned or licensed to someone outside that place or not belonging to the group of authorized producers.</a:t>
            </a:r>
          </a:p>
        </p:txBody>
      </p:sp>
    </p:spTree>
    <p:extLst>
      <p:ext uri="{BB962C8B-B14F-4D97-AF65-F5344CB8AC3E}">
        <p14:creationId xmlns:p14="http://schemas.microsoft.com/office/powerpoint/2010/main" val="1408933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C610F-8CB2-4C19-9EC3-E204BD77C1E2}"/>
              </a:ext>
            </a:extLst>
          </p:cNvPr>
          <p:cNvSpPr>
            <a:spLocks noGrp="1"/>
          </p:cNvSpPr>
          <p:nvPr>
            <p:ph type="title"/>
          </p:nvPr>
        </p:nvSpPr>
        <p:spPr/>
        <p:txBody>
          <a:bodyPr>
            <a:normAutofit fontScale="90000"/>
          </a:bodyPr>
          <a:lstStyle/>
          <a:p>
            <a:r>
              <a:rPr lang="en-US" dirty="0" smtClean="0"/>
              <a:t>What Is The Difference Between A Geographical Indication and An Appellation of Origin?</a:t>
            </a:r>
            <a:endParaRPr lang="en-US" dirty="0"/>
          </a:p>
        </p:txBody>
      </p:sp>
      <p:sp>
        <p:nvSpPr>
          <p:cNvPr id="3" name="Content Placeholder 2">
            <a:extLst>
              <a:ext uri="{FF2B5EF4-FFF2-40B4-BE49-F238E27FC236}">
                <a16:creationId xmlns="" xmlns:a16="http://schemas.microsoft.com/office/drawing/2014/main" id="{8BC93A9B-1443-4F0E-A53D-A1EEF957755C}"/>
              </a:ext>
            </a:extLst>
          </p:cNvPr>
          <p:cNvSpPr>
            <a:spLocks noGrp="1"/>
          </p:cNvSpPr>
          <p:nvPr>
            <p:ph idx="1"/>
          </p:nvPr>
        </p:nvSpPr>
        <p:spPr>
          <a:xfrm>
            <a:off x="475814" y="1693703"/>
            <a:ext cx="11229516" cy="4647462"/>
          </a:xfrm>
        </p:spPr>
        <p:txBody>
          <a:bodyPr>
            <a:normAutofit/>
          </a:bodyPr>
          <a:lstStyle/>
          <a:p>
            <a:r>
              <a:rPr lang="en-US" dirty="0"/>
              <a:t>Appellations of origin are a special kind of geographical indication (GI). GIs and appellations of origin require a qualitative link between the product to which they refer and its place of origin. </a:t>
            </a:r>
            <a:endParaRPr lang="en-US" dirty="0" smtClean="0"/>
          </a:p>
          <a:p>
            <a:r>
              <a:rPr lang="en-US" dirty="0" smtClean="0"/>
              <a:t>Both </a:t>
            </a:r>
            <a:r>
              <a:rPr lang="en-US" dirty="0"/>
              <a:t>inform consumers about a product’s geographical origin </a:t>
            </a:r>
            <a:r>
              <a:rPr lang="en-US" dirty="0" smtClean="0"/>
              <a:t>and quality </a:t>
            </a:r>
            <a:r>
              <a:rPr lang="en-US" dirty="0"/>
              <a:t>or characteristic of the product linked to its place of origin. </a:t>
            </a:r>
            <a:endParaRPr lang="en-US" dirty="0" smtClean="0"/>
          </a:p>
          <a:p>
            <a:r>
              <a:rPr lang="en-US" dirty="0" smtClean="0"/>
              <a:t>The </a:t>
            </a:r>
            <a:r>
              <a:rPr lang="en-US" dirty="0"/>
              <a:t>basic difference between the two concepts is that the link with the place of origin must be stronger in the case of an appellation of origin. The quality or characteristics of a product protected as an appellation of origin must result </a:t>
            </a:r>
            <a:r>
              <a:rPr lang="en-US" u="sng" dirty="0"/>
              <a:t>exclusively</a:t>
            </a:r>
            <a:r>
              <a:rPr lang="en-US" dirty="0"/>
              <a:t> or </a:t>
            </a:r>
            <a:r>
              <a:rPr lang="en-US" u="sng" dirty="0"/>
              <a:t>essentially</a:t>
            </a:r>
            <a:r>
              <a:rPr lang="en-US" dirty="0"/>
              <a:t> from its geographical origin. </a:t>
            </a:r>
          </a:p>
        </p:txBody>
      </p:sp>
      <p:sp>
        <p:nvSpPr>
          <p:cNvPr id="4" name="TextBox 3"/>
          <p:cNvSpPr txBox="1"/>
          <p:nvPr/>
        </p:nvSpPr>
        <p:spPr>
          <a:xfrm>
            <a:off x="694474" y="5832423"/>
            <a:ext cx="9405165" cy="369332"/>
          </a:xfrm>
          <a:prstGeom prst="rect">
            <a:avLst/>
          </a:prstGeom>
          <a:noFill/>
        </p:spPr>
        <p:txBody>
          <a:bodyPr wrap="square" rtlCol="0">
            <a:spAutoFit/>
          </a:bodyPr>
          <a:lstStyle/>
          <a:p>
            <a:r>
              <a:rPr lang="en-US" dirty="0" smtClean="0"/>
              <a:t>Refer to </a:t>
            </a:r>
            <a:r>
              <a:rPr lang="en-US" dirty="0">
                <a:hlinkClick r:id="rId3"/>
              </a:rPr>
              <a:t>https://www.wipo.int/geo_indications/en/faq_geographicalindications.html</a:t>
            </a:r>
            <a:endParaRPr lang="en-US" dirty="0"/>
          </a:p>
        </p:txBody>
      </p:sp>
    </p:spTree>
    <p:extLst>
      <p:ext uri="{BB962C8B-B14F-4D97-AF65-F5344CB8AC3E}">
        <p14:creationId xmlns:p14="http://schemas.microsoft.com/office/powerpoint/2010/main" val="2261551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C610F-8CB2-4C19-9EC3-E204BD77C1E2}"/>
              </a:ext>
            </a:extLst>
          </p:cNvPr>
          <p:cNvSpPr>
            <a:spLocks noGrp="1"/>
          </p:cNvSpPr>
          <p:nvPr>
            <p:ph type="title"/>
          </p:nvPr>
        </p:nvSpPr>
        <p:spPr/>
        <p:txBody>
          <a:bodyPr>
            <a:normAutofit fontScale="90000"/>
          </a:bodyPr>
          <a:lstStyle/>
          <a:p>
            <a:r>
              <a:rPr lang="en-US" dirty="0" smtClean="0"/>
              <a:t>What Is The Difference Between A Geographical Indication and An Appellation of Origin? (Cont.)</a:t>
            </a:r>
            <a:endParaRPr lang="en-US" dirty="0"/>
          </a:p>
        </p:txBody>
      </p:sp>
      <p:sp>
        <p:nvSpPr>
          <p:cNvPr id="3" name="Content Placeholder 2">
            <a:extLst>
              <a:ext uri="{FF2B5EF4-FFF2-40B4-BE49-F238E27FC236}">
                <a16:creationId xmlns="" xmlns:a16="http://schemas.microsoft.com/office/drawing/2014/main" id="{8BC93A9B-1443-4F0E-A53D-A1EEF957755C}"/>
              </a:ext>
            </a:extLst>
          </p:cNvPr>
          <p:cNvSpPr>
            <a:spLocks noGrp="1"/>
          </p:cNvSpPr>
          <p:nvPr>
            <p:ph idx="1"/>
          </p:nvPr>
        </p:nvSpPr>
        <p:spPr>
          <a:xfrm>
            <a:off x="475814" y="1693703"/>
            <a:ext cx="11229516" cy="4647462"/>
          </a:xfrm>
        </p:spPr>
        <p:txBody>
          <a:bodyPr>
            <a:normAutofit/>
          </a:bodyPr>
          <a:lstStyle/>
          <a:p>
            <a:r>
              <a:rPr lang="en-US" dirty="0" smtClean="0"/>
              <a:t>This </a:t>
            </a:r>
            <a:r>
              <a:rPr lang="en-US" dirty="0"/>
              <a:t>generally means that the raw materials should be sourced in the place of origin and that the processing of the product should also take place there. In the case of GIs, a single criterion attributable to geographical origin is sufficient – be </a:t>
            </a:r>
            <a:r>
              <a:rPr lang="en-US" dirty="0" smtClean="0"/>
              <a:t>it </a:t>
            </a:r>
            <a:r>
              <a:rPr lang="en-US" dirty="0"/>
              <a:t>quality or other characteristic of the product – or even just its reputation.</a:t>
            </a:r>
          </a:p>
        </p:txBody>
      </p:sp>
      <p:sp>
        <p:nvSpPr>
          <p:cNvPr id="4" name="TextBox 3"/>
          <p:cNvSpPr txBox="1"/>
          <p:nvPr/>
        </p:nvSpPr>
        <p:spPr>
          <a:xfrm>
            <a:off x="694474" y="5832423"/>
            <a:ext cx="9405165" cy="369332"/>
          </a:xfrm>
          <a:prstGeom prst="rect">
            <a:avLst/>
          </a:prstGeom>
          <a:noFill/>
        </p:spPr>
        <p:txBody>
          <a:bodyPr wrap="square" rtlCol="0">
            <a:spAutoFit/>
          </a:bodyPr>
          <a:lstStyle/>
          <a:p>
            <a:r>
              <a:rPr lang="en-US" dirty="0" smtClean="0"/>
              <a:t>Refer to </a:t>
            </a:r>
            <a:r>
              <a:rPr lang="en-US" dirty="0">
                <a:hlinkClick r:id="rId2"/>
              </a:rPr>
              <a:t>https://www.wipo.int/geo_indications/en/faq_geographicalindications.html</a:t>
            </a:r>
            <a:endParaRPr lang="en-US" dirty="0"/>
          </a:p>
        </p:txBody>
      </p:sp>
    </p:spTree>
    <p:extLst>
      <p:ext uri="{BB962C8B-B14F-4D97-AF65-F5344CB8AC3E}">
        <p14:creationId xmlns:p14="http://schemas.microsoft.com/office/powerpoint/2010/main" val="3323894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1895</TotalTime>
  <Words>645</Words>
  <Application>Microsoft Office PowerPoint</Application>
  <PresentationFormat>Widescreen</PresentationFormat>
  <Paragraphs>61</Paragraphs>
  <Slides>11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Calibri Light</vt:lpstr>
      <vt:lpstr>Office Theme</vt:lpstr>
      <vt:lpstr>Document</vt:lpstr>
      <vt:lpstr>Module 3: Intellectual Property</vt:lpstr>
      <vt:lpstr>Content</vt:lpstr>
      <vt:lpstr>What is a Geographical Indication?</vt:lpstr>
      <vt:lpstr>What Type of Products Can Geographical Identifications Be Used ?</vt:lpstr>
      <vt:lpstr>How Long Does Geographical Indication Protection Last?</vt:lpstr>
      <vt:lpstr>Who Can Use A Protection Geographical Indication?</vt:lpstr>
      <vt:lpstr>What Is The Difference Between  A Geographical Indication and A Trademark?</vt:lpstr>
      <vt:lpstr>What Is The Difference Between A Geographical Indication and An Appellation of Origin?</vt:lpstr>
      <vt:lpstr>What Is The Difference Between A Geographical Indication and An Appellation of Origin? (Cont.)</vt:lpstr>
      <vt:lpstr>Case Study#1 Liquid Gold from the Agave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ชวินทร มัยยะภักดี</dc:creator>
  <cp:lastModifiedBy>naritsak tuntitippawan</cp:lastModifiedBy>
  <cp:revision>51</cp:revision>
  <dcterms:created xsi:type="dcterms:W3CDTF">2019-12-05T13:38:53Z</dcterms:created>
  <dcterms:modified xsi:type="dcterms:W3CDTF">2020-05-14T17:12:34Z</dcterms:modified>
</cp:coreProperties>
</file>