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1" r:id="rId3"/>
    <p:sldId id="282" r:id="rId4"/>
    <p:sldId id="263" r:id="rId5"/>
    <p:sldId id="264" r:id="rId6"/>
    <p:sldId id="266" r:id="rId7"/>
    <p:sldId id="267" r:id="rId8"/>
    <p:sldId id="268" r:id="rId9"/>
    <p:sldId id="269" r:id="rId10"/>
    <p:sldId id="271" r:id="rId11"/>
    <p:sldId id="270" r:id="rId12"/>
    <p:sldId id="272" r:id="rId13"/>
    <p:sldId id="273" r:id="rId14"/>
    <p:sldId id="275" r:id="rId15"/>
    <p:sldId id="276" r:id="rId16"/>
    <p:sldId id="277" r:id="rId17"/>
    <p:sldId id="278" r:id="rId18"/>
    <p:sldId id="279" r:id="rId19"/>
    <p:sldId id="283"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3" autoAdjust="0"/>
    <p:restoredTop sz="94660"/>
  </p:normalViewPr>
  <p:slideViewPr>
    <p:cSldViewPr snapToGrid="0">
      <p:cViewPr varScale="1">
        <p:scale>
          <a:sx n="53" d="100"/>
          <a:sy n="53" d="100"/>
        </p:scale>
        <p:origin x="24" y="6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5CF1-1556-4746-9B26-9E9A2333702D}"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63D-0DAA-4827-873F-9F270CB53794}" type="slidenum">
              <a:rPr lang="en-US" smtClean="0"/>
              <a:t>‹#›</a:t>
            </a:fld>
            <a:endParaRPr lang="en-US"/>
          </a:p>
        </p:txBody>
      </p:sp>
    </p:spTree>
    <p:extLst>
      <p:ext uri="{BB962C8B-B14F-4D97-AF65-F5344CB8AC3E}">
        <p14:creationId xmlns:p14="http://schemas.microsoft.com/office/powerpoint/2010/main" val="23977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po.int/designs/en/" TargetMode="External"/><Relationship Id="rId2" Type="http://schemas.openxmlformats.org/officeDocument/2006/relationships/hyperlink" Target="https://www.wipo.int/hague/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ripo.org/" TargetMode="External"/><Relationship Id="rId2" Type="http://schemas.openxmlformats.org/officeDocument/2006/relationships/hyperlink" Target="http://www.oapi.int/" TargetMode="External"/><Relationship Id="rId1" Type="http://schemas.openxmlformats.org/officeDocument/2006/relationships/slideLayout" Target="../slideLayouts/slideLayout2.xml"/><Relationship Id="rId6" Type="http://schemas.openxmlformats.org/officeDocument/2006/relationships/hyperlink" Target="https://www.wipo.int/designs/en/" TargetMode="External"/><Relationship Id="rId5" Type="http://schemas.openxmlformats.org/officeDocument/2006/relationships/hyperlink" Target="https://oami.europa.eu/ohimportal/en/" TargetMode="External"/><Relationship Id="rId4" Type="http://schemas.openxmlformats.org/officeDocument/2006/relationships/hyperlink" Target="https://www.boip.i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ipo.int/hague/en/" TargetMode="External"/><Relationship Id="rId2" Type="http://schemas.openxmlformats.org/officeDocument/2006/relationships/hyperlink" Target="https://www.wipo.int/directory/en/urls.jsp" TargetMode="External"/><Relationship Id="rId1" Type="http://schemas.openxmlformats.org/officeDocument/2006/relationships/slideLayout" Target="../slideLayouts/slideLayout2.xml"/><Relationship Id="rId4" Type="http://schemas.openxmlformats.org/officeDocument/2006/relationships/hyperlink" Target="https://www.wipo.int/designs/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ipo.int/designs/en/" TargetMode="External"/><Relationship Id="rId2" Type="http://schemas.openxmlformats.org/officeDocument/2006/relationships/hyperlink" Target="https://www.wipo.int/wipolex/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ipo.int/wipo_magazine/en/2015/06/article_0006.html" TargetMode="Externa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Case/6.Industrial%20design%20case1.docx"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ipo.int/designs/en/" TargetMode="External"/><Relationship Id="rId2" Type="http://schemas.openxmlformats.org/officeDocument/2006/relationships/hyperlink" Target="https://www.wipo.int/designs/en/#accordion__collapse__04_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ipo.int/designs/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p:txBody>
          <a:bodyPr/>
          <a:lstStyle/>
          <a:p>
            <a:r>
              <a:rPr lang="en-US" smtClean="0"/>
              <a:t>Industrial </a:t>
            </a:r>
            <a:r>
              <a:rPr lang="en-US" dirty="0" smtClean="0"/>
              <a:t>Design</a:t>
            </a:r>
            <a:endParaRPr lang="en-US" dirty="0"/>
          </a:p>
        </p:txBody>
      </p:sp>
      <p:sp>
        <p:nvSpPr>
          <p:cNvPr id="3" name="Title 2">
            <a:extLst>
              <a:ext uri="{FF2B5EF4-FFF2-40B4-BE49-F238E27FC236}">
                <a16:creationId xmlns:a16="http://schemas.microsoft.com/office/drawing/2014/main" xmlns="" id="{1F629E85-12F5-4709-A520-65BCDED659E3}"/>
              </a:ext>
            </a:extLst>
          </p:cNvPr>
          <p:cNvSpPr>
            <a:spLocks noGrp="1"/>
          </p:cNvSpPr>
          <p:nvPr>
            <p:ph type="ctrTitle"/>
          </p:nvPr>
        </p:nvSpPr>
        <p:spPr/>
        <p:txBody>
          <a:bodyPr/>
          <a:lstStyle/>
          <a:p>
            <a:r>
              <a:rPr lang="en-US" dirty="0"/>
              <a:t>Module 3: Intellectual </a:t>
            </a:r>
            <a:r>
              <a:rPr lang="en-US" dirty="0" smtClean="0"/>
              <a:t>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Industrial Design Rights Be Obtained In Other Countries?</a:t>
            </a:r>
            <a:endParaRPr lang="en-US" dirty="0"/>
          </a:p>
        </p:txBody>
      </p:sp>
      <p:sp>
        <p:nvSpPr>
          <p:cNvPr id="3" name="Content Placeholder 2"/>
          <p:cNvSpPr>
            <a:spLocks noGrp="1"/>
          </p:cNvSpPr>
          <p:nvPr>
            <p:ph idx="1"/>
          </p:nvPr>
        </p:nvSpPr>
        <p:spPr/>
        <p:txBody>
          <a:bodyPr>
            <a:normAutofit/>
          </a:bodyPr>
          <a:lstStyle/>
          <a:p>
            <a:r>
              <a:rPr lang="en-US" dirty="0"/>
              <a:t>At present, no “world” or “international” industrial design right exists.</a:t>
            </a:r>
          </a:p>
          <a:p>
            <a:r>
              <a:rPr lang="en-US" dirty="0"/>
              <a:t>In general, in order to obtain protection in other countries, an application for the registration of an industrial design or for the grant of a patent for an industrial design must be filed in each country where protection is sought, </a:t>
            </a:r>
            <a:r>
              <a:rPr lang="en-US" dirty="0" smtClean="0"/>
              <a:t>following </a:t>
            </a:r>
            <a:r>
              <a:rPr lang="en-US" dirty="0"/>
              <a:t>the law of that country. </a:t>
            </a:r>
            <a:endParaRPr lang="en-US" dirty="0" smtClean="0"/>
          </a:p>
          <a:p>
            <a:pPr lvl="1"/>
            <a:r>
              <a:rPr lang="en-US" dirty="0" smtClean="0"/>
              <a:t>if </a:t>
            </a:r>
            <a:r>
              <a:rPr lang="en-US" dirty="0"/>
              <a:t>protection is sought in countries A and B, an application should be filed with the intellectual property (IP) office of country A and another application with the IP office of country B</a:t>
            </a:r>
            <a:r>
              <a:rPr lang="en-US" dirty="0" smtClean="0"/>
              <a:t>.</a:t>
            </a:r>
            <a:endParaRPr lang="en-US" dirty="0"/>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239720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Industrial Design Rights Be Obtained In Other Countries? (Cont.)</a:t>
            </a:r>
            <a:endParaRPr lang="en-US" dirty="0"/>
          </a:p>
        </p:txBody>
      </p:sp>
      <p:sp>
        <p:nvSpPr>
          <p:cNvPr id="3" name="Content Placeholder 2"/>
          <p:cNvSpPr>
            <a:spLocks noGrp="1"/>
          </p:cNvSpPr>
          <p:nvPr>
            <p:ph idx="1"/>
          </p:nvPr>
        </p:nvSpPr>
        <p:spPr/>
        <p:txBody>
          <a:bodyPr>
            <a:normAutofit/>
          </a:bodyPr>
          <a:lstStyle/>
          <a:p>
            <a:r>
              <a:rPr lang="en-US" dirty="0"/>
              <a:t>To avoid having to submit applications in each and every country where protection is sought, WIPO’s Hague System provides a practical business solution for registering up to 100 designs in a large number of territories – all through one single international application. </a:t>
            </a:r>
            <a:r>
              <a:rPr lang="en-US" dirty="0">
                <a:hlinkClick r:id="rId2"/>
              </a:rPr>
              <a:t>Find out more about the Hague System</a:t>
            </a:r>
            <a:r>
              <a:rPr lang="en-US" dirty="0" smtClean="0"/>
              <a:t>.</a:t>
            </a:r>
            <a:endParaRPr lang="th-TH" dirty="0" smtClean="0"/>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3"/>
              </a:rPr>
              <a:t>https://www.wipo.int/designs/en/</a:t>
            </a:r>
            <a:endParaRPr lang="en-US" dirty="0"/>
          </a:p>
        </p:txBody>
      </p:sp>
    </p:spTree>
    <p:extLst>
      <p:ext uri="{BB962C8B-B14F-4D97-AF65-F5344CB8AC3E}">
        <p14:creationId xmlns:p14="http://schemas.microsoft.com/office/powerpoint/2010/main" val="533315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Industrial Design Rights Be Obtained In Other Countries? (Cont.)</a:t>
            </a:r>
            <a:endParaRPr lang="en-US" dirty="0"/>
          </a:p>
        </p:txBody>
      </p:sp>
      <p:sp>
        <p:nvSpPr>
          <p:cNvPr id="3" name="Content Placeholder 2"/>
          <p:cNvSpPr>
            <a:spLocks noGrp="1"/>
          </p:cNvSpPr>
          <p:nvPr>
            <p:ph idx="1"/>
          </p:nvPr>
        </p:nvSpPr>
        <p:spPr/>
        <p:txBody>
          <a:bodyPr>
            <a:normAutofit lnSpcReduction="10000"/>
          </a:bodyPr>
          <a:lstStyle/>
          <a:p>
            <a:r>
              <a:rPr lang="en-US" dirty="0"/>
              <a:t>In certain regions, it is also possible to obtain protection for industrial designs in the region concerned by filing an application with a regional IP </a:t>
            </a:r>
            <a:r>
              <a:rPr lang="en-US" dirty="0" smtClean="0"/>
              <a:t>office</a:t>
            </a:r>
            <a:r>
              <a:rPr lang="th-TH" dirty="0" smtClean="0"/>
              <a:t> </a:t>
            </a:r>
            <a:r>
              <a:rPr lang="en-US" dirty="0" smtClean="0"/>
              <a:t>as below;</a:t>
            </a:r>
          </a:p>
          <a:p>
            <a:pPr lvl="1"/>
            <a:r>
              <a:rPr lang="en-US" dirty="0" smtClean="0"/>
              <a:t>The</a:t>
            </a:r>
            <a:r>
              <a:rPr lang="en-US" dirty="0"/>
              <a:t> </a:t>
            </a:r>
            <a:r>
              <a:rPr lang="en-US" dirty="0">
                <a:hlinkClick r:id="rId2"/>
              </a:rPr>
              <a:t>African Intellectual Property Organization (OAPI)</a:t>
            </a:r>
            <a:r>
              <a:rPr lang="en-US" dirty="0"/>
              <a:t>, which registers industrial designs in states party to the Bangui </a:t>
            </a:r>
            <a:r>
              <a:rPr lang="en-US" dirty="0" smtClean="0"/>
              <a:t>Agreement</a:t>
            </a:r>
          </a:p>
          <a:p>
            <a:pPr lvl="1"/>
            <a:r>
              <a:rPr lang="en-US" dirty="0"/>
              <a:t>T</a:t>
            </a:r>
            <a:r>
              <a:rPr lang="en-US" dirty="0" smtClean="0"/>
              <a:t>he</a:t>
            </a:r>
            <a:r>
              <a:rPr lang="en-US" dirty="0"/>
              <a:t> </a:t>
            </a:r>
            <a:r>
              <a:rPr lang="en-US" dirty="0">
                <a:hlinkClick r:id="rId3"/>
              </a:rPr>
              <a:t>African Regional Intellectual Property Organization (ARIPO)</a:t>
            </a:r>
            <a:r>
              <a:rPr lang="en-US" dirty="0"/>
              <a:t>, which registers industrial designs in states party to the Lusaka </a:t>
            </a:r>
            <a:r>
              <a:rPr lang="en-US" dirty="0" smtClean="0"/>
              <a:t>Agreement</a:t>
            </a:r>
          </a:p>
          <a:p>
            <a:pPr lvl="1"/>
            <a:r>
              <a:rPr lang="en-US" dirty="0"/>
              <a:t>T</a:t>
            </a:r>
            <a:r>
              <a:rPr lang="en-US" dirty="0" smtClean="0"/>
              <a:t>he</a:t>
            </a:r>
            <a:r>
              <a:rPr lang="en-US" dirty="0"/>
              <a:t> </a:t>
            </a:r>
            <a:r>
              <a:rPr lang="en-US" dirty="0">
                <a:hlinkClick r:id="rId4"/>
              </a:rPr>
              <a:t>Benelux Office for Intellectual Property (BOIP)</a:t>
            </a:r>
            <a:r>
              <a:rPr lang="en-US" dirty="0"/>
              <a:t>, which registers industrial designs in the three “Benelux” countries (</a:t>
            </a:r>
            <a:r>
              <a:rPr lang="en-US" b="1" dirty="0"/>
              <a:t>Be</a:t>
            </a:r>
            <a:r>
              <a:rPr lang="en-US" dirty="0"/>
              <a:t>lgium, </a:t>
            </a:r>
            <a:r>
              <a:rPr lang="en-US" b="1" dirty="0" smtClean="0"/>
              <a:t>Ne</a:t>
            </a:r>
            <a:r>
              <a:rPr lang="en-US" dirty="0" smtClean="0"/>
              <a:t>therlands and </a:t>
            </a:r>
            <a:r>
              <a:rPr lang="en-US" b="1" dirty="0" smtClean="0"/>
              <a:t>Lux</a:t>
            </a:r>
            <a:r>
              <a:rPr lang="en-US" dirty="0" smtClean="0"/>
              <a:t>embourg)</a:t>
            </a:r>
          </a:p>
          <a:p>
            <a:pPr lvl="1"/>
            <a:r>
              <a:rPr lang="en-US" dirty="0" smtClean="0"/>
              <a:t>The</a:t>
            </a:r>
            <a:r>
              <a:rPr lang="en-US" dirty="0"/>
              <a:t> </a:t>
            </a:r>
            <a:r>
              <a:rPr lang="en-US" dirty="0">
                <a:hlinkClick r:id="rId5"/>
              </a:rPr>
              <a:t>European Union Intellectual Property Office (EUIPO)</a:t>
            </a:r>
            <a:r>
              <a:rPr lang="en-US" dirty="0"/>
              <a:t>, which registers industrial designs in the member states of the European Union.</a:t>
            </a:r>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6"/>
              </a:rPr>
              <a:t>https://www.wipo.int/designs/en/</a:t>
            </a:r>
            <a:endParaRPr lang="en-US" dirty="0"/>
          </a:p>
        </p:txBody>
      </p:sp>
    </p:spTree>
    <p:extLst>
      <p:ext uri="{BB962C8B-B14F-4D97-AF65-F5344CB8AC3E}">
        <p14:creationId xmlns:p14="http://schemas.microsoft.com/office/powerpoint/2010/main" val="419854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Practical Steps Do I Have to Take to Obtain Protection for My Industrial Design?</a:t>
            </a:r>
            <a:endParaRPr lang="en-US" dirty="0"/>
          </a:p>
        </p:txBody>
      </p:sp>
      <p:sp>
        <p:nvSpPr>
          <p:cNvPr id="3" name="Content Placeholder 2"/>
          <p:cNvSpPr>
            <a:spLocks noGrp="1"/>
          </p:cNvSpPr>
          <p:nvPr>
            <p:ph idx="1"/>
          </p:nvPr>
        </p:nvSpPr>
        <p:spPr/>
        <p:txBody>
          <a:bodyPr>
            <a:normAutofit/>
          </a:bodyPr>
          <a:lstStyle/>
          <a:p>
            <a:r>
              <a:rPr lang="en-US" dirty="0"/>
              <a:t>An application for the registration of an industrial design or for the grant of a patent for an industrial design can be filed with the intellectual property (IP) office of the country (or region) in which protection is sought. </a:t>
            </a:r>
            <a:r>
              <a:rPr lang="en-US" dirty="0" smtClean="0"/>
              <a:t>Recommend to</a:t>
            </a:r>
            <a:r>
              <a:rPr lang="en-US" dirty="0"/>
              <a:t> </a:t>
            </a:r>
            <a:r>
              <a:rPr lang="en-US" dirty="0">
                <a:hlinkClick r:id="rId2"/>
              </a:rPr>
              <a:t>consult our directory of IP offices</a:t>
            </a:r>
            <a:r>
              <a:rPr lang="en-US" dirty="0"/>
              <a:t> to find the relevant office.</a:t>
            </a:r>
          </a:p>
          <a:p>
            <a:r>
              <a:rPr lang="en-US" dirty="0"/>
              <a:t>Alternatively WIPO’s Hague System for the International Registration of Industrial Designs provides a practical business solution for registering up to 100 designs in a large number of territories through filing one single international application. Find out more about the </a:t>
            </a:r>
            <a:r>
              <a:rPr lang="en-US" dirty="0">
                <a:hlinkClick r:id="rId3"/>
              </a:rPr>
              <a:t>Hague System</a:t>
            </a:r>
            <a:r>
              <a:rPr lang="en-US" dirty="0"/>
              <a:t>.</a:t>
            </a:r>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4"/>
              </a:rPr>
              <a:t>https://www.wipo.int/designs/en/</a:t>
            </a:r>
            <a:endParaRPr lang="en-US" dirty="0"/>
          </a:p>
        </p:txBody>
      </p:sp>
    </p:spTree>
    <p:extLst>
      <p:ext uri="{BB962C8B-B14F-4D97-AF65-F5344CB8AC3E}">
        <p14:creationId xmlns:p14="http://schemas.microsoft.com/office/powerpoint/2010/main" val="1956707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Search for Industrial Designs that Have Already Been Registered?</a:t>
            </a:r>
            <a:endParaRPr lang="en-US" dirty="0"/>
          </a:p>
        </p:txBody>
      </p:sp>
      <p:sp>
        <p:nvSpPr>
          <p:cNvPr id="3" name="Content Placeholder 2"/>
          <p:cNvSpPr>
            <a:spLocks noGrp="1"/>
          </p:cNvSpPr>
          <p:nvPr>
            <p:ph idx="1"/>
          </p:nvPr>
        </p:nvSpPr>
        <p:spPr/>
        <p:txBody>
          <a:bodyPr>
            <a:normAutofit fontScale="92500"/>
          </a:bodyPr>
          <a:lstStyle/>
          <a:p>
            <a:r>
              <a:rPr lang="en-US" dirty="0"/>
              <a:t>Intellectual property offices may make online databases of industrial design/patent for industrial design registrations available. </a:t>
            </a:r>
          </a:p>
          <a:p>
            <a:endParaRPr lang="en-US" dirty="0" smtClean="0"/>
          </a:p>
          <a:p>
            <a:endParaRPr lang="en-US" dirty="0" smtClean="0"/>
          </a:p>
          <a:p>
            <a:endParaRPr lang="en-US" dirty="0"/>
          </a:p>
          <a:p>
            <a:r>
              <a:rPr lang="en-US" u="sng" dirty="0">
                <a:hlinkClick r:id="rId2"/>
              </a:rPr>
              <a:t>WIPO Lex</a:t>
            </a:r>
            <a:r>
              <a:rPr lang="en-US" dirty="0"/>
              <a:t> provides easy access to intellectual property legislation from a wide range of countries and regions as well as to treaties on intellectual property.</a:t>
            </a:r>
          </a:p>
          <a:p>
            <a:r>
              <a:rPr lang="en-US" dirty="0"/>
              <a:t>Many national or regional intellectual property offices also provide information concerning national or regional legislation on their </a:t>
            </a:r>
            <a:r>
              <a:rPr lang="en-US" dirty="0" smtClean="0"/>
              <a:t>websites</a:t>
            </a:r>
            <a:endParaRPr lang="en-US" dirty="0"/>
          </a:p>
        </p:txBody>
      </p:sp>
      <p:sp>
        <p:nvSpPr>
          <p:cNvPr id="6" name="TextBox 5"/>
          <p:cNvSpPr txBox="1"/>
          <p:nvPr/>
        </p:nvSpPr>
        <p:spPr>
          <a:xfrm>
            <a:off x="655982" y="5921454"/>
            <a:ext cx="8249478" cy="369332"/>
          </a:xfrm>
          <a:prstGeom prst="rect">
            <a:avLst/>
          </a:prstGeom>
          <a:noFill/>
        </p:spPr>
        <p:txBody>
          <a:bodyPr wrap="square" rtlCol="0">
            <a:spAutoFit/>
          </a:bodyPr>
          <a:lstStyle/>
          <a:p>
            <a:r>
              <a:rPr lang="en-US" dirty="0" smtClean="0"/>
              <a:t>Refer to </a:t>
            </a:r>
            <a:r>
              <a:rPr lang="en-US" dirty="0">
                <a:hlinkClick r:id="rId3"/>
              </a:rPr>
              <a:t>https://www.wipo.int/designs/en/</a:t>
            </a:r>
            <a:endParaRPr lang="en-US" dirty="0"/>
          </a:p>
        </p:txBody>
      </p:sp>
      <p:sp>
        <p:nvSpPr>
          <p:cNvPr id="5" name="Title 1"/>
          <p:cNvSpPr txBox="1">
            <a:spLocks/>
          </p:cNvSpPr>
          <p:nvPr/>
        </p:nvSpPr>
        <p:spPr>
          <a:xfrm>
            <a:off x="1472518" y="2865093"/>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How Can I </a:t>
            </a:r>
            <a:r>
              <a:rPr lang="en-US" dirty="0" smtClean="0"/>
              <a:t>Find The Industrial Design Laws of Various Countries?</a:t>
            </a:r>
            <a:endParaRPr lang="en-US" dirty="0"/>
          </a:p>
        </p:txBody>
      </p:sp>
      <p:cxnSp>
        <p:nvCxnSpPr>
          <p:cNvPr id="7" name="Straight Connector 6"/>
          <p:cNvCxnSpPr/>
          <p:nvPr/>
        </p:nvCxnSpPr>
        <p:spPr>
          <a:xfrm>
            <a:off x="1630016" y="3739329"/>
            <a:ext cx="9671121"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92287" y="3785823"/>
            <a:ext cx="9273502" cy="0"/>
          </a:xfrm>
          <a:prstGeom prst="line">
            <a:avLst/>
          </a:prstGeom>
          <a:ln w="476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245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Industrial Designs Relevant to My Business?</a:t>
            </a:r>
            <a:endParaRPr lang="en-US" dirty="0"/>
          </a:p>
        </p:txBody>
      </p:sp>
      <p:sp>
        <p:nvSpPr>
          <p:cNvPr id="3" name="Content Placeholder 2"/>
          <p:cNvSpPr>
            <a:spLocks noGrp="1"/>
          </p:cNvSpPr>
          <p:nvPr>
            <p:ph idx="1"/>
          </p:nvPr>
        </p:nvSpPr>
        <p:spPr/>
        <p:txBody>
          <a:bodyPr>
            <a:normAutofit/>
          </a:bodyPr>
          <a:lstStyle/>
          <a:p>
            <a:r>
              <a:rPr lang="en-US" dirty="0"/>
              <a:t>Industrial designs make a product attractive and appealing to customers. Design drives consumer’s choice: the appearance of a product can be a key factor in the consumer’s purchase decision. </a:t>
            </a:r>
            <a:endParaRPr lang="en-US" dirty="0" smtClean="0"/>
          </a:p>
          <a:p>
            <a:r>
              <a:rPr lang="en-US" dirty="0"/>
              <a:t>T</a:t>
            </a:r>
            <a:r>
              <a:rPr lang="en-US" dirty="0" smtClean="0"/>
              <a:t>he </a:t>
            </a:r>
            <a:r>
              <a:rPr lang="en-US" dirty="0"/>
              <a:t>success or failure of a product may rest, at least partially, on how it looks. Industrial designs </a:t>
            </a:r>
            <a:r>
              <a:rPr lang="en-US" dirty="0" smtClean="0"/>
              <a:t>can, therefore, </a:t>
            </a:r>
            <a:r>
              <a:rPr lang="en-US" dirty="0"/>
              <a:t>be very important for both small- and </a:t>
            </a:r>
            <a:r>
              <a:rPr lang="en-US" dirty="0" smtClean="0"/>
              <a:t>medium-sized </a:t>
            </a:r>
            <a:r>
              <a:rPr lang="en-US" dirty="0"/>
              <a:t>enterprises (SMEs) and larger companies alike, regardless of their sector of activity</a:t>
            </a:r>
            <a:r>
              <a:rPr lang="en-US" dirty="0" smtClean="0"/>
              <a:t>.</a:t>
            </a:r>
            <a:endParaRPr lang="en-US" dirty="0" smtClean="0"/>
          </a:p>
        </p:txBody>
      </p:sp>
      <p:sp>
        <p:nvSpPr>
          <p:cNvPr id="6" name="TextBox 5"/>
          <p:cNvSpPr txBox="1"/>
          <p:nvPr/>
        </p:nvSpPr>
        <p:spPr>
          <a:xfrm>
            <a:off x="655982" y="5921454"/>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243913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Advantages to My Business of Protecting My Industrial Designs?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The </a:t>
            </a:r>
            <a:r>
              <a:rPr lang="en-US" dirty="0"/>
              <a:t>protection of industrial designs should form an integral part of any business strategy. The main reasons to protect industrial designs are the following:</a:t>
            </a:r>
          </a:p>
          <a:p>
            <a:r>
              <a:rPr lang="en-US" i="1" dirty="0"/>
              <a:t>Return on investments</a:t>
            </a:r>
            <a:r>
              <a:rPr lang="en-US" dirty="0"/>
              <a:t>: Protection contributes to obtaining a return on investments made in creating and marketing attractive and innovative products.</a:t>
            </a:r>
          </a:p>
          <a:p>
            <a:r>
              <a:rPr lang="en-US" i="1" dirty="0"/>
              <a:t>Exclusive rights</a:t>
            </a:r>
            <a:r>
              <a:rPr lang="en-US" dirty="0"/>
              <a:t>: Protection provides exclusive rights for at least 10 years, so as to prevent or stop others from commercially exploiting or copying the industrial design.</a:t>
            </a:r>
          </a:p>
        </p:txBody>
      </p:sp>
      <p:sp>
        <p:nvSpPr>
          <p:cNvPr id="6" name="TextBox 5"/>
          <p:cNvSpPr txBox="1"/>
          <p:nvPr/>
        </p:nvSpPr>
        <p:spPr>
          <a:xfrm>
            <a:off x="655982" y="5921454"/>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356907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Advantages to My Business of Protecting My Industrial Designs?</a:t>
            </a:r>
            <a:endParaRPr lang="en-US" dirty="0"/>
          </a:p>
        </p:txBody>
      </p:sp>
      <p:sp>
        <p:nvSpPr>
          <p:cNvPr id="3" name="Content Placeholder 2"/>
          <p:cNvSpPr>
            <a:spLocks noGrp="1"/>
          </p:cNvSpPr>
          <p:nvPr>
            <p:ph idx="1"/>
          </p:nvPr>
        </p:nvSpPr>
        <p:spPr/>
        <p:txBody>
          <a:bodyPr>
            <a:normAutofit lnSpcReduction="10000"/>
          </a:bodyPr>
          <a:lstStyle/>
          <a:p>
            <a:r>
              <a:rPr lang="en-US" i="1" dirty="0" smtClean="0"/>
              <a:t>Strengthen </a:t>
            </a:r>
            <a:r>
              <a:rPr lang="en-US" i="1" dirty="0"/>
              <a:t>brands</a:t>
            </a:r>
            <a:r>
              <a:rPr lang="en-US" dirty="0"/>
              <a:t>: Industrial designs can be an important element of a company’s brand. Protecting industrial designs contributes to protecting a company’s brand.</a:t>
            </a:r>
          </a:p>
          <a:p>
            <a:r>
              <a:rPr lang="en-US" i="1" dirty="0"/>
              <a:t>Opportunity to license or sell</a:t>
            </a:r>
            <a:r>
              <a:rPr lang="en-US" dirty="0"/>
              <a:t>: Protection provides rights that may be sold or licensed to another enterprise, which will then be a source of income for the owner of the rights.</a:t>
            </a:r>
          </a:p>
          <a:p>
            <a:r>
              <a:rPr lang="en-US" i="1" dirty="0"/>
              <a:t>Positive image</a:t>
            </a:r>
            <a:r>
              <a:rPr lang="en-US" dirty="0"/>
              <a:t>: Protection helps convey a positive image of a </a:t>
            </a:r>
            <a:r>
              <a:rPr lang="en-US" dirty="0" smtClean="0"/>
              <a:t>company </a:t>
            </a:r>
            <a:r>
              <a:rPr lang="en-US" dirty="0"/>
              <a:t>since industrial designs are business assets which may increase the market value of a company and its products.</a:t>
            </a:r>
          </a:p>
          <a:p>
            <a:r>
              <a:rPr lang="en-US" i="1" dirty="0"/>
              <a:t>Reward</a:t>
            </a:r>
            <a:r>
              <a:rPr lang="en-US" dirty="0"/>
              <a:t>: Protecting industrial designs rewards and encourages creativity.</a:t>
            </a:r>
          </a:p>
        </p:txBody>
      </p:sp>
      <p:sp>
        <p:nvSpPr>
          <p:cNvPr id="6" name="TextBox 5"/>
          <p:cNvSpPr txBox="1"/>
          <p:nvPr/>
        </p:nvSpPr>
        <p:spPr>
          <a:xfrm>
            <a:off x="655982" y="5921454"/>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3555472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Don’t Protect My Industrial Design(s)?</a:t>
            </a:r>
            <a:endParaRPr lang="en-US" dirty="0"/>
          </a:p>
        </p:txBody>
      </p:sp>
      <p:sp>
        <p:nvSpPr>
          <p:cNvPr id="3" name="Content Placeholder 2"/>
          <p:cNvSpPr>
            <a:spLocks noGrp="1"/>
          </p:cNvSpPr>
          <p:nvPr>
            <p:ph idx="1"/>
          </p:nvPr>
        </p:nvSpPr>
        <p:spPr/>
        <p:txBody>
          <a:bodyPr>
            <a:normAutofit/>
          </a:bodyPr>
          <a:lstStyle/>
          <a:p>
            <a:r>
              <a:rPr lang="en-US" dirty="0" smtClean="0"/>
              <a:t>Your </a:t>
            </a:r>
            <a:r>
              <a:rPr lang="en-US" dirty="0"/>
              <a:t>c</a:t>
            </a:r>
            <a:r>
              <a:rPr lang="en-US" dirty="0" smtClean="0"/>
              <a:t>ompetitors </a:t>
            </a:r>
            <a:r>
              <a:rPr lang="en-US" dirty="0"/>
              <a:t>may take a product to market, incorporating your industrial design, without getting your permission</a:t>
            </a:r>
            <a:r>
              <a:rPr lang="en-US" dirty="0" smtClean="0"/>
              <a:t>.</a:t>
            </a:r>
          </a:p>
          <a:p>
            <a:r>
              <a:rPr lang="en-US" dirty="0"/>
              <a:t>I</a:t>
            </a:r>
            <a:r>
              <a:rPr lang="en-US" dirty="0" smtClean="0"/>
              <a:t>f </a:t>
            </a:r>
            <a:r>
              <a:rPr lang="en-US" dirty="0"/>
              <a:t>a competitor or anyone else makes, sells or imports products bearing or embodying a design which is a copy (or substantially copy) of your industrial design without your </a:t>
            </a:r>
            <a:r>
              <a:rPr lang="en-US" dirty="0" smtClean="0"/>
              <a:t>consent</a:t>
            </a:r>
          </a:p>
          <a:p>
            <a:pPr lvl="1"/>
            <a:r>
              <a:rPr lang="en-US" dirty="0"/>
              <a:t>Y</a:t>
            </a:r>
            <a:r>
              <a:rPr lang="en-US" dirty="0" smtClean="0"/>
              <a:t>ou </a:t>
            </a:r>
            <a:r>
              <a:rPr lang="en-US" dirty="0"/>
              <a:t>will have no legal means to fight them. </a:t>
            </a:r>
            <a:r>
              <a:rPr lang="en-US" dirty="0" smtClean="0"/>
              <a:t>It is </a:t>
            </a:r>
            <a:r>
              <a:rPr lang="en-US" dirty="0"/>
              <a:t>likely that copies of the industrial design will be sold at a lower price as competitors do not have to recoup the investments made in the creative process. This could reduce your market share for the product in question and be harmful both to your firm’s reputation and to that of your products.</a:t>
            </a:r>
          </a:p>
        </p:txBody>
      </p:sp>
      <p:sp>
        <p:nvSpPr>
          <p:cNvPr id="6" name="TextBox 5"/>
          <p:cNvSpPr txBox="1"/>
          <p:nvPr/>
        </p:nvSpPr>
        <p:spPr>
          <a:xfrm>
            <a:off x="655982" y="5921454"/>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162881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Study#1</a:t>
            </a:r>
            <a:br>
              <a:rPr lang="en-US" dirty="0" smtClean="0"/>
            </a:br>
            <a:r>
              <a:rPr lang="en-US" dirty="0"/>
              <a:t>ŠKODA’s perspective on IP </a:t>
            </a:r>
            <a:r>
              <a:rPr lang="en-US" dirty="0" smtClean="0"/>
              <a:t>protection</a:t>
            </a:r>
            <a:endParaRPr lang="en-US" dirty="0"/>
          </a:p>
        </p:txBody>
      </p:sp>
      <p:sp>
        <p:nvSpPr>
          <p:cNvPr id="3" name="Content Placeholder 2"/>
          <p:cNvSpPr>
            <a:spLocks noGrp="1"/>
          </p:cNvSpPr>
          <p:nvPr>
            <p:ph idx="1"/>
          </p:nvPr>
        </p:nvSpPr>
        <p:spPr>
          <a:xfrm>
            <a:off x="405811" y="5808504"/>
            <a:ext cx="6342997" cy="618422"/>
          </a:xfrm>
        </p:spPr>
        <p:txBody>
          <a:bodyPr>
            <a:normAutofit/>
          </a:bodyPr>
          <a:lstStyle/>
          <a:p>
            <a:pPr marL="0" indent="0">
              <a:buNone/>
            </a:pPr>
            <a:r>
              <a:rPr lang="en-US" sz="1600" dirty="0">
                <a:hlinkClick r:id="rId3"/>
              </a:rPr>
              <a:t>https://</a:t>
            </a:r>
            <a:r>
              <a:rPr lang="en-US" sz="1600" dirty="0" smtClean="0">
                <a:hlinkClick r:id="rId3"/>
              </a:rPr>
              <a:t>www.wipo.int/wipo_magazine/en/2015/06/article_0006.html</a:t>
            </a:r>
            <a:endParaRPr lang="en-US" sz="1600" dirty="0" smtClean="0"/>
          </a:p>
        </p:txBody>
      </p:sp>
      <p:pic>
        <p:nvPicPr>
          <p:cNvPr id="10242" name="Picture 2" descr="https://www.wipo.int/export/sites/www/wipo_magazine/images/2015_06_art_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530" y="1716309"/>
            <a:ext cx="5732662" cy="3269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2288" y="5135334"/>
            <a:ext cx="9015403" cy="523220"/>
          </a:xfrm>
          <a:prstGeom prst="rect">
            <a:avLst/>
          </a:prstGeom>
        </p:spPr>
        <p:txBody>
          <a:bodyPr wrap="square">
            <a:spAutoFit/>
          </a:bodyPr>
          <a:lstStyle/>
          <a:p>
            <a:pPr algn="ctr"/>
            <a:r>
              <a:rPr lang="en-US" sz="1400" dirty="0">
                <a:solidFill>
                  <a:srgbClr val="8C8E8D"/>
                </a:solidFill>
                <a:latin typeface="Arial" panose="020B0604020202020204" pitchFamily="34" charset="0"/>
              </a:rPr>
              <a:t>IP rights have and continue to play an important role in ŠKODA AUTO’s drive to launch reliable high-performance vehicles that continue to excite and capture the imagination of consumers (photo: ŠKODA AUTO).</a:t>
            </a:r>
            <a:endParaRPr lang="en-US" sz="1400" dirty="0"/>
          </a:p>
        </p:txBody>
      </p:sp>
      <p:graphicFrame>
        <p:nvGraphicFramePr>
          <p:cNvPr id="4" name="Object 3">
            <a:hlinkClick r:id="rId5" action="ppaction://hlinkfile"/>
          </p:cNvPr>
          <p:cNvGraphicFramePr>
            <a:graphicFrameLocks noChangeAspect="1"/>
          </p:cNvGraphicFramePr>
          <p:nvPr>
            <p:extLst/>
          </p:nvPr>
        </p:nvGraphicFramePr>
        <p:xfrm>
          <a:off x="9692185" y="4288834"/>
          <a:ext cx="914400" cy="771525"/>
        </p:xfrm>
        <a:graphic>
          <a:graphicData uri="http://schemas.openxmlformats.org/presentationml/2006/ole">
            <mc:AlternateContent xmlns:mc="http://schemas.openxmlformats.org/markup-compatibility/2006">
              <mc:Choice xmlns:v="urn:schemas-microsoft-com:vml" Requires="v">
                <p:oleObj spid="_x0000_s1034" name="Document" showAsIcon="1" r:id="rId6" imgW="914400" imgH="771480" progId="Word.Document.12">
                  <p:embed/>
                </p:oleObj>
              </mc:Choice>
              <mc:Fallback>
                <p:oleObj name="Document" showAsIcon="1" r:id="rId6" imgW="914400" imgH="771480" progId="Word.Document.12">
                  <p:embed/>
                  <p:pic>
                    <p:nvPicPr>
                      <p:cNvPr id="4" name="Object 3">
                        <a:hlinkClick r:id="rId5" action="ppaction://hlinkfile"/>
                      </p:cNvPr>
                      <p:cNvPicPr/>
                      <p:nvPr/>
                    </p:nvPicPr>
                    <p:blipFill>
                      <a:blip r:embed="rId7"/>
                      <a:stretch>
                        <a:fillRect/>
                      </a:stretch>
                    </p:blipFill>
                    <p:spPr>
                      <a:xfrm>
                        <a:off x="9692185" y="428883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78408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What Is An Industrial Design</a:t>
            </a:r>
            <a:r>
              <a:rPr lang="en-US" dirty="0" smtClean="0"/>
              <a:t>?</a:t>
            </a:r>
          </a:p>
          <a:p>
            <a:r>
              <a:rPr lang="en-US" dirty="0"/>
              <a:t>What Kind of Protection Does An Industrial Design Right Offer</a:t>
            </a:r>
            <a:r>
              <a:rPr lang="en-US" dirty="0" smtClean="0"/>
              <a:t>?</a:t>
            </a:r>
          </a:p>
          <a:p>
            <a:r>
              <a:rPr lang="en-US" dirty="0"/>
              <a:t>How Are Industrial Designs Protected</a:t>
            </a:r>
            <a:r>
              <a:rPr lang="en-US" dirty="0" smtClean="0"/>
              <a:t>?</a:t>
            </a:r>
          </a:p>
          <a:p>
            <a:r>
              <a:rPr lang="en-US" dirty="0"/>
              <a:t>What Is The Difference Between An Industrial Design Right and A Patent</a:t>
            </a:r>
            <a:r>
              <a:rPr lang="en-US" dirty="0" smtClean="0"/>
              <a:t>?</a:t>
            </a:r>
          </a:p>
          <a:p>
            <a:r>
              <a:rPr lang="en-US" dirty="0"/>
              <a:t>What Conditions Must Be Met to Obtain Industrial Design Protection</a:t>
            </a:r>
            <a:r>
              <a:rPr lang="en-US" dirty="0" smtClean="0"/>
              <a:t>?</a:t>
            </a:r>
          </a:p>
          <a:p>
            <a:r>
              <a:rPr lang="en-US" dirty="0"/>
              <a:t>Who Grants Industrial Design Registrations of Design Patents</a:t>
            </a:r>
            <a:r>
              <a:rPr lang="en-US" dirty="0" smtClean="0"/>
              <a:t>?</a:t>
            </a:r>
          </a:p>
        </p:txBody>
      </p:sp>
    </p:spTree>
    <p:extLst>
      <p:ext uri="{BB962C8B-B14F-4D97-AF65-F5344CB8AC3E}">
        <p14:creationId xmlns:p14="http://schemas.microsoft.com/office/powerpoint/2010/main" val="4242141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fontScale="92500" lnSpcReduction="10000"/>
          </a:bodyPr>
          <a:lstStyle/>
          <a:p>
            <a:r>
              <a:rPr lang="en-US" dirty="0" smtClean="0"/>
              <a:t>Is </a:t>
            </a:r>
            <a:r>
              <a:rPr lang="en-US" dirty="0"/>
              <a:t>The Industrial Design Protection Granted In One Country Valid In Every Country?</a:t>
            </a:r>
          </a:p>
          <a:p>
            <a:r>
              <a:rPr lang="en-US" dirty="0"/>
              <a:t>How Can Industrial Design Rights Be Obtained In Other Countries</a:t>
            </a:r>
            <a:r>
              <a:rPr lang="en-US" dirty="0" smtClean="0"/>
              <a:t>?</a:t>
            </a:r>
          </a:p>
          <a:p>
            <a:r>
              <a:rPr lang="en-US" dirty="0"/>
              <a:t>What Practical Steps Do I Have to Take to Obtain Protection for My Industrial Design</a:t>
            </a:r>
            <a:r>
              <a:rPr lang="en-US" dirty="0" smtClean="0"/>
              <a:t>?</a:t>
            </a:r>
          </a:p>
          <a:p>
            <a:r>
              <a:rPr lang="en-US" dirty="0"/>
              <a:t>How Can I Search for Industrial Designs that Have Already Been Registered</a:t>
            </a:r>
            <a:r>
              <a:rPr lang="en-US" dirty="0" smtClean="0"/>
              <a:t>?</a:t>
            </a:r>
          </a:p>
          <a:p>
            <a:r>
              <a:rPr lang="en-US" dirty="0"/>
              <a:t>How Can I Find The Industrial Design Laws of Various Countries</a:t>
            </a:r>
            <a:r>
              <a:rPr lang="en-US" dirty="0" smtClean="0"/>
              <a:t>?</a:t>
            </a:r>
          </a:p>
          <a:p>
            <a:r>
              <a:rPr lang="en-US" dirty="0"/>
              <a:t>How Are Industrial Designs Relevant to My Business</a:t>
            </a:r>
            <a:r>
              <a:rPr lang="en-US" dirty="0" smtClean="0"/>
              <a:t>?</a:t>
            </a:r>
          </a:p>
          <a:p>
            <a:r>
              <a:rPr lang="en-US" dirty="0"/>
              <a:t>What Are The Advantages to My Business of Protecting My Industrial Designs?</a:t>
            </a:r>
          </a:p>
        </p:txBody>
      </p:sp>
    </p:spTree>
    <p:extLst>
      <p:ext uri="{BB962C8B-B14F-4D97-AF65-F5344CB8AC3E}">
        <p14:creationId xmlns:p14="http://schemas.microsoft.com/office/powerpoint/2010/main" val="268882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Industrial Design?</a:t>
            </a:r>
            <a:endParaRPr lang="en-US" dirty="0"/>
          </a:p>
        </p:txBody>
      </p:sp>
      <p:sp>
        <p:nvSpPr>
          <p:cNvPr id="3" name="Content Placeholder 2"/>
          <p:cNvSpPr>
            <a:spLocks noGrp="1"/>
          </p:cNvSpPr>
          <p:nvPr>
            <p:ph idx="1"/>
          </p:nvPr>
        </p:nvSpPr>
        <p:spPr/>
        <p:txBody>
          <a:bodyPr>
            <a:normAutofit/>
          </a:bodyPr>
          <a:lstStyle/>
          <a:p>
            <a:r>
              <a:rPr lang="en-US" dirty="0"/>
              <a:t>In a legal sense, an industrial design constitutes the ornamental or aesthetic aspect of an article.</a:t>
            </a:r>
          </a:p>
          <a:p>
            <a:r>
              <a:rPr lang="en-US" dirty="0"/>
              <a:t>An industrial design may consist of </a:t>
            </a:r>
            <a:r>
              <a:rPr lang="en-US" dirty="0" smtClean="0"/>
              <a:t>three-dimensional </a:t>
            </a:r>
            <a:r>
              <a:rPr lang="en-US" dirty="0"/>
              <a:t>features, such as the shape of an article, or </a:t>
            </a:r>
            <a:r>
              <a:rPr lang="en-US" dirty="0" smtClean="0"/>
              <a:t>two-dimensional </a:t>
            </a:r>
            <a:r>
              <a:rPr lang="en-US" dirty="0"/>
              <a:t>features, such as patterns, lines or color</a:t>
            </a:r>
            <a:r>
              <a:rPr lang="en-US" dirty="0" smtClean="0"/>
              <a:t>.</a:t>
            </a:r>
            <a:endParaRPr lang="en-US" dirty="0"/>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109596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 of Protection Does An Industrial Design Right Offer?</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owner of a registered industrial design or of a </a:t>
            </a:r>
            <a:r>
              <a:rPr lang="en-US" dirty="0">
                <a:hlinkClick r:id="rId2"/>
              </a:rPr>
              <a:t>design patent</a:t>
            </a:r>
            <a:r>
              <a:rPr lang="en-US" dirty="0"/>
              <a:t> has the right to prevent third parties from making, selling or importing articles bearing or embodying a design which is a copy, or substantially a copy, of the protected design, when such acts are undertaken for commercial purposes</a:t>
            </a:r>
            <a:r>
              <a:rPr lang="en-US" dirty="0" smtClean="0"/>
              <a:t>.</a:t>
            </a:r>
          </a:p>
          <a:p>
            <a:r>
              <a:rPr lang="en-US" dirty="0"/>
              <a:t>Industrial designs are applied to a wide variety of products of industry and handicraft items: from packages and containers to furnishing and household goods, from lighting equipment to jewelry, and from electronic devices to textiles. Industrial designs may also be relevant to graphic symbols, graphical user interfaces (GUI), and logos.</a:t>
            </a:r>
          </a:p>
          <a:p>
            <a:endParaRPr lang="en-US" dirty="0"/>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3"/>
              </a:rPr>
              <a:t>https://www.wipo.int/designs/en/</a:t>
            </a:r>
            <a:endParaRPr lang="en-US" dirty="0"/>
          </a:p>
        </p:txBody>
      </p:sp>
    </p:spTree>
    <p:extLst>
      <p:ext uri="{BB962C8B-B14F-4D97-AF65-F5344CB8AC3E}">
        <p14:creationId xmlns:p14="http://schemas.microsoft.com/office/powerpoint/2010/main" val="346431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Industrial Designs Protected?</a:t>
            </a:r>
            <a:endParaRPr lang="en-US" dirty="0"/>
          </a:p>
        </p:txBody>
      </p:sp>
      <p:sp>
        <p:nvSpPr>
          <p:cNvPr id="3" name="Content Placeholder 2"/>
          <p:cNvSpPr>
            <a:spLocks noGrp="1"/>
          </p:cNvSpPr>
          <p:nvPr>
            <p:ph idx="1"/>
          </p:nvPr>
        </p:nvSpPr>
        <p:spPr/>
        <p:txBody>
          <a:bodyPr>
            <a:normAutofit/>
          </a:bodyPr>
          <a:lstStyle/>
          <a:p>
            <a:r>
              <a:rPr lang="en-US" dirty="0"/>
              <a:t>In most countries, an industrial design needs to be </a:t>
            </a:r>
            <a:r>
              <a:rPr lang="en-US" dirty="0" smtClean="0"/>
              <a:t>registered </a:t>
            </a:r>
            <a:r>
              <a:rPr lang="en-US" dirty="0"/>
              <a:t>to be protected under industrial design law as a “registered design”. In some countries, industrial designs are protected under patent law as “design patents ”.</a:t>
            </a:r>
          </a:p>
          <a:p>
            <a:r>
              <a:rPr lang="en-US" dirty="0"/>
              <a:t>Industrial design laws in some countries grant – without registration – time- and scope limited protection to so-called “unregistered industrial designs”.</a:t>
            </a:r>
          </a:p>
          <a:p>
            <a:r>
              <a:rPr lang="en-US" dirty="0"/>
              <a:t>Depending on the particular national law and the kind of design, industrial designs may also be protected as works of art under copyright law.</a:t>
            </a:r>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3617689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Difference Between An Industrial Design Right and A Patent?</a:t>
            </a:r>
            <a:endParaRPr lang="en-US" dirty="0"/>
          </a:p>
        </p:txBody>
      </p:sp>
      <p:sp>
        <p:nvSpPr>
          <p:cNvPr id="3" name="Content Placeholder 2"/>
          <p:cNvSpPr>
            <a:spLocks noGrp="1"/>
          </p:cNvSpPr>
          <p:nvPr>
            <p:ph idx="1"/>
          </p:nvPr>
        </p:nvSpPr>
        <p:spPr/>
        <p:txBody>
          <a:bodyPr>
            <a:normAutofit/>
          </a:bodyPr>
          <a:lstStyle/>
          <a:p>
            <a:r>
              <a:rPr lang="en-US" dirty="0"/>
              <a:t>An industrial design right protects only the appearance or aesthetic features of a product, whereas a patent protects an invention that offers a new technical solution to a problem. </a:t>
            </a:r>
            <a:endParaRPr lang="en-US" dirty="0" smtClean="0"/>
          </a:p>
          <a:p>
            <a:r>
              <a:rPr lang="en-US" dirty="0" smtClean="0"/>
              <a:t>In </a:t>
            </a:r>
            <a:r>
              <a:rPr lang="en-US" dirty="0"/>
              <a:t>principle, an industrial design right does not protect the technical or functional features of a product. Such features could, however, potentially be protected by a patent</a:t>
            </a:r>
            <a:r>
              <a:rPr lang="en-US" dirty="0" smtClean="0"/>
              <a:t>. </a:t>
            </a:r>
            <a:endParaRPr lang="en-US" dirty="0"/>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231241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Conditions Must Be Met to Obtain Industrial Design Protection?</a:t>
            </a:r>
            <a:endParaRPr lang="en-US" dirty="0"/>
          </a:p>
        </p:txBody>
      </p:sp>
      <p:sp>
        <p:nvSpPr>
          <p:cNvPr id="3" name="Content Placeholder 2"/>
          <p:cNvSpPr>
            <a:spLocks noGrp="1"/>
          </p:cNvSpPr>
          <p:nvPr>
            <p:ph idx="1"/>
          </p:nvPr>
        </p:nvSpPr>
        <p:spPr/>
        <p:txBody>
          <a:bodyPr>
            <a:normAutofit/>
          </a:bodyPr>
          <a:lstStyle/>
          <a:p>
            <a:r>
              <a:rPr lang="en-US" dirty="0"/>
              <a:t>Depending on the applicable laws, independently created industrial designs must fulfil some or all of the following criteria: novelty/originality.</a:t>
            </a:r>
          </a:p>
          <a:p>
            <a:r>
              <a:rPr lang="en-US" dirty="0"/>
              <a:t>The assessment of novelty and originality varies from country to </a:t>
            </a:r>
            <a:r>
              <a:rPr lang="en-US" dirty="0" smtClean="0"/>
              <a:t>country.</a:t>
            </a:r>
          </a:p>
          <a:p>
            <a:pPr lvl="1"/>
            <a:r>
              <a:rPr lang="en-US" dirty="0" smtClean="0"/>
              <a:t>In </a:t>
            </a:r>
            <a:r>
              <a:rPr lang="en-US" dirty="0"/>
              <a:t>general, an industrial design is considered to be new or novel if it has not previously been disclosed to the public and </a:t>
            </a:r>
            <a:endParaRPr lang="en-US" dirty="0" smtClean="0"/>
          </a:p>
          <a:p>
            <a:pPr lvl="1"/>
            <a:r>
              <a:rPr lang="en-US" dirty="0" smtClean="0"/>
              <a:t>it </a:t>
            </a:r>
            <a:r>
              <a:rPr lang="en-US" dirty="0"/>
              <a:t>may be considered original if it significantly differs from known designs or combinations of known design features.</a:t>
            </a:r>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Tree>
    <p:extLst>
      <p:ext uri="{BB962C8B-B14F-4D97-AF65-F5344CB8AC3E}">
        <p14:creationId xmlns:p14="http://schemas.microsoft.com/office/powerpoint/2010/main" val="299200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Grants Industrial Design Registrations of Design Patents?</a:t>
            </a:r>
            <a:endParaRPr lang="en-US" dirty="0"/>
          </a:p>
        </p:txBody>
      </p:sp>
      <p:sp>
        <p:nvSpPr>
          <p:cNvPr id="3" name="Content Placeholder 2"/>
          <p:cNvSpPr>
            <a:spLocks noGrp="1"/>
          </p:cNvSpPr>
          <p:nvPr>
            <p:ph idx="1"/>
          </p:nvPr>
        </p:nvSpPr>
        <p:spPr/>
        <p:txBody>
          <a:bodyPr>
            <a:normAutofit/>
          </a:bodyPr>
          <a:lstStyle/>
          <a:p>
            <a:r>
              <a:rPr lang="en-US" dirty="0"/>
              <a:t>Industrial design registrations or design patents are granted by the IP office of the country (or region) where an application is filed. </a:t>
            </a:r>
            <a:endParaRPr lang="en-US" dirty="0" smtClean="0"/>
          </a:p>
          <a:p>
            <a:endParaRPr lang="en-US" dirty="0"/>
          </a:p>
          <a:p>
            <a:endParaRPr lang="en-US" dirty="0" smtClean="0"/>
          </a:p>
          <a:p>
            <a:endParaRPr lang="en-US" dirty="0"/>
          </a:p>
          <a:p>
            <a:r>
              <a:rPr lang="en-US" dirty="0"/>
              <a:t>Industrial design rights are territorial. This means that these rights are limited to the country (or region) where protection is granted.</a:t>
            </a:r>
          </a:p>
        </p:txBody>
      </p:sp>
      <p:sp>
        <p:nvSpPr>
          <p:cNvPr id="6" name="TextBox 5"/>
          <p:cNvSpPr txBox="1"/>
          <p:nvPr/>
        </p:nvSpPr>
        <p:spPr>
          <a:xfrm>
            <a:off x="675860" y="5812546"/>
            <a:ext cx="8249478" cy="369332"/>
          </a:xfrm>
          <a:prstGeom prst="rect">
            <a:avLst/>
          </a:prstGeom>
          <a:noFill/>
        </p:spPr>
        <p:txBody>
          <a:bodyPr wrap="square" rtlCol="0">
            <a:spAutoFit/>
          </a:bodyPr>
          <a:lstStyle/>
          <a:p>
            <a:r>
              <a:rPr lang="en-US" dirty="0" smtClean="0"/>
              <a:t>Refer to </a:t>
            </a:r>
            <a:r>
              <a:rPr lang="en-US" dirty="0">
                <a:hlinkClick r:id="rId2"/>
              </a:rPr>
              <a:t>https://www.wipo.int/designs/en/</a:t>
            </a:r>
            <a:endParaRPr lang="en-US" dirty="0"/>
          </a:p>
        </p:txBody>
      </p:sp>
      <p:sp>
        <p:nvSpPr>
          <p:cNvPr id="5" name="Title 1"/>
          <p:cNvSpPr txBox="1">
            <a:spLocks/>
          </p:cNvSpPr>
          <p:nvPr/>
        </p:nvSpPr>
        <p:spPr>
          <a:xfrm>
            <a:off x="1388097" y="2869387"/>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smtClean="0"/>
              <a:t>Is The Industrial Design Protection Granted In One Country Valid In Every Country?</a:t>
            </a:r>
            <a:endParaRPr lang="en-US" dirty="0"/>
          </a:p>
        </p:txBody>
      </p:sp>
      <p:cxnSp>
        <p:nvCxnSpPr>
          <p:cNvPr id="7" name="Straight Connector 6"/>
          <p:cNvCxnSpPr/>
          <p:nvPr/>
        </p:nvCxnSpPr>
        <p:spPr>
          <a:xfrm>
            <a:off x="1630017" y="3757418"/>
            <a:ext cx="9671121"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92288" y="3803912"/>
            <a:ext cx="9273502" cy="0"/>
          </a:xfrm>
          <a:prstGeom prst="line">
            <a:avLst/>
          </a:prstGeom>
          <a:ln w="476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97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2212</TotalTime>
  <Words>1329</Words>
  <Application>Microsoft Office PowerPoint</Application>
  <PresentationFormat>Widescreen</PresentationFormat>
  <Paragraphs>99</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Document</vt:lpstr>
      <vt:lpstr>Module 3: Intellectual Property</vt:lpstr>
      <vt:lpstr>Content</vt:lpstr>
      <vt:lpstr>Content</vt:lpstr>
      <vt:lpstr>What Is An Industrial Design?</vt:lpstr>
      <vt:lpstr>What Kind of Protection Does An Industrial Design Right Offer?</vt:lpstr>
      <vt:lpstr>How Are Industrial Designs Protected?</vt:lpstr>
      <vt:lpstr>What Is The Difference Between An Industrial Design Right and A Patent?</vt:lpstr>
      <vt:lpstr>What Conditions Must Be Met to Obtain Industrial Design Protection?</vt:lpstr>
      <vt:lpstr>Who Grants Industrial Design Registrations of Design Patents?</vt:lpstr>
      <vt:lpstr>How Can Industrial Design Rights Be Obtained In Other Countries?</vt:lpstr>
      <vt:lpstr>How Can Industrial Design Rights Be Obtained In Other Countries? (Cont.)</vt:lpstr>
      <vt:lpstr>How Can Industrial Design Rights Be Obtained In Other Countries? (Cont.)</vt:lpstr>
      <vt:lpstr>What Practical Steps Do I Have to Take to Obtain Protection for My Industrial Design?</vt:lpstr>
      <vt:lpstr>How Can I Search for Industrial Designs that Have Already Been Registered?</vt:lpstr>
      <vt:lpstr>How Are Industrial Designs Relevant to My Business?</vt:lpstr>
      <vt:lpstr>What Are The Advantages to My Business of Protecting My Industrial Designs?</vt:lpstr>
      <vt:lpstr>What Are The Advantages to My Business of Protecting My Industrial Designs?</vt:lpstr>
      <vt:lpstr>What Happens If I Don’t Protect My Industrial Design(s)?</vt:lpstr>
      <vt:lpstr>Case Study#1 ŠKODA’s perspective on IP protection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67</cp:revision>
  <dcterms:created xsi:type="dcterms:W3CDTF">2019-12-05T13:38:53Z</dcterms:created>
  <dcterms:modified xsi:type="dcterms:W3CDTF">2020-05-14T17:06:03Z</dcterms:modified>
</cp:coreProperties>
</file>