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73" r:id="rId3"/>
    <p:sldId id="283" r:id="rId4"/>
    <p:sldId id="258" r:id="rId5"/>
    <p:sldId id="280" r:id="rId6"/>
    <p:sldId id="264" r:id="rId7"/>
    <p:sldId id="260" r:id="rId8"/>
    <p:sldId id="261" r:id="rId9"/>
    <p:sldId id="262" r:id="rId10"/>
    <p:sldId id="263" r:id="rId11"/>
    <p:sldId id="274" r:id="rId12"/>
    <p:sldId id="275" r:id="rId13"/>
    <p:sldId id="267" r:id="rId14"/>
    <p:sldId id="266" r:id="rId15"/>
    <p:sldId id="268" r:id="rId16"/>
    <p:sldId id="281" r:id="rId17"/>
    <p:sldId id="282" r:id="rId18"/>
    <p:sldId id="269" r:id="rId19"/>
    <p:sldId id="270" r:id="rId20"/>
    <p:sldId id="271" r:id="rId21"/>
    <p:sldId id="276"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99" autoAdjust="0"/>
    <p:restoredTop sz="94660"/>
  </p:normalViewPr>
  <p:slideViewPr>
    <p:cSldViewPr snapToGrid="0">
      <p:cViewPr varScale="1">
        <p:scale>
          <a:sx n="53" d="100"/>
          <a:sy n="53" d="100"/>
        </p:scale>
        <p:origin x="34" y="6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C5CF1-1556-4746-9B26-9E9A2333702D}" type="datetimeFigureOut">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A463D-0DAA-4827-873F-9F270CB53794}" type="slidenum">
              <a:rPr lang="en-US" smtClean="0"/>
              <a:t>‹#›</a:t>
            </a:fld>
            <a:endParaRPr lang="en-US"/>
          </a:p>
        </p:txBody>
      </p:sp>
    </p:spTree>
    <p:extLst>
      <p:ext uri="{BB962C8B-B14F-4D97-AF65-F5344CB8AC3E}">
        <p14:creationId xmlns:p14="http://schemas.microsoft.com/office/powerpoint/2010/main" val="239776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A463D-0DAA-4827-873F-9F270CB53794}" type="slidenum">
              <a:rPr lang="en-US" smtClean="0"/>
              <a:t>9</a:t>
            </a:fld>
            <a:endParaRPr lang="en-US"/>
          </a:p>
        </p:txBody>
      </p:sp>
    </p:spTree>
    <p:extLst>
      <p:ext uri="{BB962C8B-B14F-4D97-AF65-F5344CB8AC3E}">
        <p14:creationId xmlns:p14="http://schemas.microsoft.com/office/powerpoint/2010/main" val="342006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A463D-0DAA-4827-873F-9F270CB53794}" type="slidenum">
              <a:rPr lang="en-US" smtClean="0"/>
              <a:t>10</a:t>
            </a:fld>
            <a:endParaRPr lang="en-US"/>
          </a:p>
        </p:txBody>
      </p:sp>
    </p:spTree>
    <p:extLst>
      <p:ext uri="{BB962C8B-B14F-4D97-AF65-F5344CB8AC3E}">
        <p14:creationId xmlns:p14="http://schemas.microsoft.com/office/powerpoint/2010/main" val="156535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A463D-0DAA-4827-873F-9F270CB53794}" type="slidenum">
              <a:rPr lang="en-US" smtClean="0"/>
              <a:t>11</a:t>
            </a:fld>
            <a:endParaRPr lang="en-US"/>
          </a:p>
        </p:txBody>
      </p:sp>
    </p:spTree>
    <p:extLst>
      <p:ext uri="{BB962C8B-B14F-4D97-AF65-F5344CB8AC3E}">
        <p14:creationId xmlns:p14="http://schemas.microsoft.com/office/powerpoint/2010/main" val="417533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A463D-0DAA-4827-873F-9F270CB53794}" type="slidenum">
              <a:rPr lang="en-US" smtClean="0"/>
              <a:t>12</a:t>
            </a:fld>
            <a:endParaRPr lang="en-US"/>
          </a:p>
        </p:txBody>
      </p:sp>
    </p:spTree>
    <p:extLst>
      <p:ext uri="{BB962C8B-B14F-4D97-AF65-F5344CB8AC3E}">
        <p14:creationId xmlns:p14="http://schemas.microsoft.com/office/powerpoint/2010/main" val="9751300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xmlns=""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xmlns=""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a16="http://schemas.microsoft.com/office/drawing/2014/main" xmlns=""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a16="http://schemas.microsoft.com/office/drawing/2014/main" xmlns=""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xmlns=""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xmlns=""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xmlns=""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a16="http://schemas.microsoft.com/office/drawing/2014/main" xmlns=""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a16="http://schemas.microsoft.com/office/drawing/2014/main" xmlns=""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xmlns=""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xmlns=""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xmlns=""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xmlns=""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xmlns=""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xmlns=""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xmlns=""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xmlns=""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xmlns=""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xmlns=""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xmlns=""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xmlns=""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5/14/2020</a:t>
            </a:fld>
            <a:endParaRPr lang="en-US"/>
          </a:p>
        </p:txBody>
      </p:sp>
      <p:sp>
        <p:nvSpPr>
          <p:cNvPr id="5" name="Footer Placeholder 4">
            <a:extLst>
              <a:ext uri="{FF2B5EF4-FFF2-40B4-BE49-F238E27FC236}">
                <a16:creationId xmlns:a16="http://schemas.microsoft.com/office/drawing/2014/main" xmlns=""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ipo.int/trademarks/en/" TargetMode="External"/><Relationship Id="rId2" Type="http://schemas.openxmlformats.org/officeDocument/2006/relationships/hyperlink" Target="https://www.wipo.int/madrid/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wipo.int/trademarks/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wipo.int/trademarks/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ipo.int/trademarks/en/" TargetMode="External"/><Relationship Id="rId2" Type="http://schemas.openxmlformats.org/officeDocument/2006/relationships/hyperlink" Target="https://www.wipo.int/patents/en/" TargetMode="External"/><Relationship Id="rId1" Type="http://schemas.openxmlformats.org/officeDocument/2006/relationships/slideLayout" Target="../slideLayouts/slideLayout2.xml"/><Relationship Id="rId5" Type="http://schemas.openxmlformats.org/officeDocument/2006/relationships/hyperlink" Target="https://www.wipo.int/geo_indications/en/" TargetMode="External"/><Relationship Id="rId4" Type="http://schemas.openxmlformats.org/officeDocument/2006/relationships/hyperlink" Target="https://www.wipo.int/designs/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ipo.int/treaties/en/registration/madrid_protocol/index.html" TargetMode="External"/><Relationship Id="rId2" Type="http://schemas.openxmlformats.org/officeDocument/2006/relationships/hyperlink" Target="https://www.wipo.int/madrid/en/" TargetMode="External"/><Relationship Id="rId1" Type="http://schemas.openxmlformats.org/officeDocument/2006/relationships/slideLayout" Target="../slideLayouts/slideLayout2.xml"/><Relationship Id="rId4" Type="http://schemas.openxmlformats.org/officeDocument/2006/relationships/hyperlink" Target="https://www.wipo.int/treaties/en/registration/madrid/summary_madrid_mark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wipo.int/treaties/en/registration/madrid/summary_madrid_mark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wipo.int/wipo_magazine/en/2018/si/article_0007.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wipo.int/trademarks/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ipo.int/trademarks/en/" TargetMode="External"/><Relationship Id="rId2" Type="http://schemas.openxmlformats.org/officeDocument/2006/relationships/hyperlink" Target="https://youtu.be/rspzzsMRl-E"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en.wikipedia.org/" TargetMode="External"/><Relationship Id="rId7" Type="http://schemas.openxmlformats.org/officeDocument/2006/relationships/hyperlink" Target="https://www.samsonrope.com/" TargetMode="External"/><Relationship Id="rId2" Type="http://schemas.openxmlformats.org/officeDocument/2006/relationships/hyperlink" Target="https://en.wikipedia.org/wiki/Bass_Brewery"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mondaq.com/Intellectual-Property/873224/The-Evolution-Of-Trademarks--From-Ancient-Egypt-To-Modern-Times" TargetMode="Externa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E8C3049-6B68-4E38-977A-C7B28A94B82F}"/>
              </a:ext>
            </a:extLst>
          </p:cNvPr>
          <p:cNvSpPr>
            <a:spLocks noGrp="1"/>
          </p:cNvSpPr>
          <p:nvPr>
            <p:ph type="subTitle" idx="1"/>
          </p:nvPr>
        </p:nvSpPr>
        <p:spPr/>
        <p:txBody>
          <a:bodyPr/>
          <a:lstStyle/>
          <a:p>
            <a:r>
              <a:rPr lang="en-US" smtClean="0"/>
              <a:t>Trademark</a:t>
            </a:r>
            <a:endParaRPr lang="en-US" dirty="0"/>
          </a:p>
        </p:txBody>
      </p:sp>
      <p:sp>
        <p:nvSpPr>
          <p:cNvPr id="3" name="Title 2">
            <a:extLst>
              <a:ext uri="{FF2B5EF4-FFF2-40B4-BE49-F238E27FC236}">
                <a16:creationId xmlns:a16="http://schemas.microsoft.com/office/drawing/2014/main" xmlns="" id="{1F629E85-12F5-4709-A520-65BCDED659E3}"/>
              </a:ext>
            </a:extLst>
          </p:cNvPr>
          <p:cNvSpPr>
            <a:spLocks noGrp="1"/>
          </p:cNvSpPr>
          <p:nvPr>
            <p:ph type="ctrTitle"/>
          </p:nvPr>
        </p:nvSpPr>
        <p:spPr/>
        <p:txBody>
          <a:bodyPr/>
          <a:lstStyle/>
          <a:p>
            <a:r>
              <a:rPr lang="en-US" dirty="0" smtClean="0"/>
              <a:t>Module 3: Intellectual Property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C610F-8CB2-4C19-9EC3-E204BD77C1E2}"/>
              </a:ext>
            </a:extLst>
          </p:cNvPr>
          <p:cNvSpPr>
            <a:spLocks noGrp="1"/>
          </p:cNvSpPr>
          <p:nvPr>
            <p:ph type="title"/>
          </p:nvPr>
        </p:nvSpPr>
        <p:spPr/>
        <p:txBody>
          <a:bodyPr>
            <a:normAutofit/>
          </a:bodyPr>
          <a:lstStyle/>
          <a:p>
            <a:r>
              <a:rPr lang="en-US" dirty="0" smtClean="0"/>
              <a:t>Types of Marks</a:t>
            </a:r>
            <a:endParaRPr lang="en-US" dirty="0"/>
          </a:p>
        </p:txBody>
      </p:sp>
      <p:sp>
        <p:nvSpPr>
          <p:cNvPr id="3" name="Content Placeholder 2">
            <a:extLst>
              <a:ext uri="{FF2B5EF4-FFF2-40B4-BE49-F238E27FC236}">
                <a16:creationId xmlns:a16="http://schemas.microsoft.com/office/drawing/2014/main" xmlns="" id="{8BC93A9B-1443-4F0E-A53D-A1EEF957755C}"/>
              </a:ext>
            </a:extLst>
          </p:cNvPr>
          <p:cNvSpPr>
            <a:spLocks noGrp="1"/>
          </p:cNvSpPr>
          <p:nvPr>
            <p:ph idx="1"/>
          </p:nvPr>
        </p:nvSpPr>
        <p:spPr>
          <a:xfrm>
            <a:off x="475814" y="1693703"/>
            <a:ext cx="11229516" cy="4647462"/>
          </a:xfrm>
        </p:spPr>
        <p:txBody>
          <a:bodyPr>
            <a:normAutofit fontScale="92500"/>
          </a:bodyPr>
          <a:lstStyle/>
          <a:p>
            <a:pPr marL="514350" indent="-514350">
              <a:buAutoNum type="arabicPeriod"/>
            </a:pPr>
            <a:r>
              <a:rPr lang="en-US" dirty="0" smtClean="0"/>
              <a:t>Trademark: </a:t>
            </a:r>
            <a:r>
              <a:rPr lang="en-US" dirty="0"/>
              <a:t>A trademark includes any word, name, symbol, or device </a:t>
            </a:r>
            <a:r>
              <a:rPr lang="th-TH" dirty="0"/>
              <a:t>(</a:t>
            </a:r>
            <a:r>
              <a:rPr lang="en-US" dirty="0"/>
              <a:t>or combination of such</a:t>
            </a:r>
            <a:r>
              <a:rPr lang="th-TH" dirty="0"/>
              <a:t>) </a:t>
            </a:r>
            <a:r>
              <a:rPr lang="en-US" dirty="0"/>
              <a:t>used to identify and distinguish one</a:t>
            </a:r>
            <a:r>
              <a:rPr lang="th-TH" dirty="0"/>
              <a:t>’</a:t>
            </a:r>
            <a:r>
              <a:rPr lang="en-US" dirty="0"/>
              <a:t>s goods or products from those of another and to indicate the</a:t>
            </a:r>
            <a:r>
              <a:rPr lang="th-TH" dirty="0"/>
              <a:t> </a:t>
            </a:r>
            <a:r>
              <a:rPr lang="en-US" dirty="0"/>
              <a:t>source of such goods or products</a:t>
            </a:r>
            <a:r>
              <a:rPr lang="th-TH" dirty="0"/>
              <a:t>. </a:t>
            </a:r>
            <a:r>
              <a:rPr lang="en-US" dirty="0"/>
              <a:t>Thus, trademarks are used in</a:t>
            </a:r>
            <a:r>
              <a:rPr lang="th-TH" dirty="0"/>
              <a:t> </a:t>
            </a:r>
            <a:r>
              <a:rPr lang="en-US" dirty="0"/>
              <a:t>the advertising and marketing of tangible goods, such as </a:t>
            </a:r>
            <a:r>
              <a:rPr lang="en-US" dirty="0" smtClean="0"/>
              <a:t>WINDOWS </a:t>
            </a:r>
            <a:r>
              <a:rPr lang="en-US" dirty="0"/>
              <a:t>for </a:t>
            </a:r>
            <a:r>
              <a:rPr lang="en-US" dirty="0" smtClean="0"/>
              <a:t>software.</a:t>
            </a:r>
          </a:p>
          <a:p>
            <a:pPr marL="514350" indent="-514350">
              <a:buFont typeface="Arial" panose="020B0604020202020204" pitchFamily="34" charset="0"/>
              <a:buAutoNum type="arabicPeriod"/>
            </a:pPr>
            <a:r>
              <a:rPr lang="en-US" dirty="0"/>
              <a:t>Service mark</a:t>
            </a:r>
            <a:r>
              <a:rPr lang="th-TH" dirty="0"/>
              <a:t>. </a:t>
            </a:r>
            <a:r>
              <a:rPr lang="en-US" dirty="0"/>
              <a:t>A service mark includes any word, name, symbol, or</a:t>
            </a:r>
            <a:r>
              <a:rPr lang="th-TH" dirty="0"/>
              <a:t> </a:t>
            </a:r>
            <a:r>
              <a:rPr lang="en-US" dirty="0"/>
              <a:t>device </a:t>
            </a:r>
            <a:r>
              <a:rPr lang="th-TH" dirty="0"/>
              <a:t>(</a:t>
            </a:r>
            <a:r>
              <a:rPr lang="en-US" dirty="0"/>
              <a:t>or a combination of such</a:t>
            </a:r>
            <a:r>
              <a:rPr lang="th-TH" dirty="0"/>
              <a:t>) </a:t>
            </a:r>
            <a:r>
              <a:rPr lang="en-US" dirty="0"/>
              <a:t>used to identify the services or</a:t>
            </a:r>
            <a:r>
              <a:rPr lang="th-TH" dirty="0"/>
              <a:t> </a:t>
            </a:r>
            <a:r>
              <a:rPr lang="en-US" dirty="0"/>
              <a:t>intangible activities performed by one person for another, identify and distinguish one</a:t>
            </a:r>
            <a:r>
              <a:rPr lang="th-TH" dirty="0"/>
              <a:t>’</a:t>
            </a:r>
            <a:r>
              <a:rPr lang="en-US" dirty="0"/>
              <a:t>s services from those of another, and indicate</a:t>
            </a:r>
            <a:r>
              <a:rPr lang="th-TH" dirty="0"/>
              <a:t> </a:t>
            </a:r>
            <a:r>
              <a:rPr lang="en-US" dirty="0"/>
              <a:t>the source of such services, such as BURGER KING for restaurant services, UNITED AIRLINES for transportation services, or SPRINT for communication services</a:t>
            </a:r>
            <a:r>
              <a:rPr lang="th-TH" dirty="0" smtClean="0"/>
              <a:t>.</a:t>
            </a:r>
            <a:endParaRPr lang="en-US" dirty="0"/>
          </a:p>
        </p:txBody>
      </p:sp>
    </p:spTree>
    <p:extLst>
      <p:ext uri="{BB962C8B-B14F-4D97-AF65-F5344CB8AC3E}">
        <p14:creationId xmlns:p14="http://schemas.microsoft.com/office/powerpoint/2010/main" val="4264099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C610F-8CB2-4C19-9EC3-E204BD77C1E2}"/>
              </a:ext>
            </a:extLst>
          </p:cNvPr>
          <p:cNvSpPr>
            <a:spLocks noGrp="1"/>
          </p:cNvSpPr>
          <p:nvPr>
            <p:ph type="title"/>
          </p:nvPr>
        </p:nvSpPr>
        <p:spPr/>
        <p:txBody>
          <a:bodyPr>
            <a:normAutofit/>
          </a:bodyPr>
          <a:lstStyle/>
          <a:p>
            <a:r>
              <a:rPr lang="en-US" dirty="0" smtClean="0"/>
              <a:t>Types of Marks</a:t>
            </a:r>
            <a:r>
              <a:rPr lang="th-TH" dirty="0" smtClean="0"/>
              <a:t> (</a:t>
            </a:r>
            <a:r>
              <a:rPr lang="en-US" dirty="0" smtClean="0"/>
              <a:t>Cont.)</a:t>
            </a:r>
            <a:endParaRPr lang="en-US" dirty="0"/>
          </a:p>
        </p:txBody>
      </p:sp>
      <p:sp>
        <p:nvSpPr>
          <p:cNvPr id="3" name="Content Placeholder 2">
            <a:extLst>
              <a:ext uri="{FF2B5EF4-FFF2-40B4-BE49-F238E27FC236}">
                <a16:creationId xmlns:a16="http://schemas.microsoft.com/office/drawing/2014/main" xmlns="" id="{8BC93A9B-1443-4F0E-A53D-A1EEF957755C}"/>
              </a:ext>
            </a:extLst>
          </p:cNvPr>
          <p:cNvSpPr>
            <a:spLocks noGrp="1"/>
          </p:cNvSpPr>
          <p:nvPr>
            <p:ph idx="1"/>
          </p:nvPr>
        </p:nvSpPr>
        <p:spPr>
          <a:xfrm>
            <a:off x="475814" y="1693703"/>
            <a:ext cx="11229516" cy="4647462"/>
          </a:xfrm>
        </p:spPr>
        <p:txBody>
          <a:bodyPr>
            <a:normAutofit/>
          </a:bodyPr>
          <a:lstStyle/>
          <a:p>
            <a:pPr marL="0" indent="0">
              <a:buNone/>
              <a:tabLst>
                <a:tab pos="457200" algn="l"/>
              </a:tabLst>
            </a:pPr>
            <a:r>
              <a:rPr lang="en-US" dirty="0" smtClean="0"/>
              <a:t>3. Collective marks</a:t>
            </a:r>
            <a:r>
              <a:rPr lang="en-US" dirty="0"/>
              <a:t>:</a:t>
            </a:r>
            <a:r>
              <a:rPr lang="th-TH" dirty="0" smtClean="0"/>
              <a:t> </a:t>
            </a:r>
            <a:r>
              <a:rPr lang="en-US" dirty="0"/>
              <a:t>A collective mark is a trademark or service mark</a:t>
            </a:r>
            <a:r>
              <a:rPr lang="th-TH" dirty="0"/>
              <a:t> </a:t>
            </a:r>
            <a:r>
              <a:rPr lang="en-US" dirty="0"/>
              <a:t> </a:t>
            </a:r>
            <a:r>
              <a:rPr lang="en-US" dirty="0" smtClean="0"/>
              <a:t>	</a:t>
            </a:r>
            <a:r>
              <a:rPr lang="en-US" dirty="0" smtClean="0"/>
              <a:t>used </a:t>
            </a:r>
            <a:r>
              <a:rPr lang="en-US" dirty="0"/>
              <a:t>by the members of a cooperative, association, or other </a:t>
            </a:r>
            <a:r>
              <a:rPr lang="en-US" dirty="0" smtClean="0"/>
              <a:t>	collective </a:t>
            </a:r>
            <a:r>
              <a:rPr lang="en-US" dirty="0"/>
              <a:t>group or organization, including marks indicating </a:t>
            </a:r>
            <a:r>
              <a:rPr lang="en-US" dirty="0" smtClean="0"/>
              <a:t>	membership</a:t>
            </a:r>
            <a:r>
              <a:rPr lang="th-TH" dirty="0" smtClean="0"/>
              <a:t> </a:t>
            </a:r>
            <a:r>
              <a:rPr lang="en-US" dirty="0"/>
              <a:t>in a union or other organization, such as AMERICAN </a:t>
            </a:r>
            <a:r>
              <a:rPr lang="en-US" dirty="0" smtClean="0"/>
              <a:t>	BAR </a:t>
            </a:r>
            <a:r>
              <a:rPr lang="en-US" dirty="0" smtClean="0"/>
              <a:t>ASSOCIATION</a:t>
            </a:r>
            <a:r>
              <a:rPr lang="en-US" dirty="0"/>
              <a:t>, LIONS CLUB, or FRATERNAL ORDER OF </a:t>
            </a:r>
            <a:r>
              <a:rPr lang="en-US" dirty="0" smtClean="0"/>
              <a:t>	POLICE</a:t>
            </a:r>
            <a:r>
              <a:rPr lang="en-US" dirty="0"/>
              <a:t>;</a:t>
            </a:r>
            <a:r>
              <a:rPr lang="th-TH" dirty="0"/>
              <a:t> </a:t>
            </a:r>
            <a:r>
              <a:rPr lang="en-US" dirty="0"/>
              <a:t>these marks indicate membership in the organization </a:t>
            </a:r>
            <a:r>
              <a:rPr lang="en-US" dirty="0" smtClean="0"/>
              <a:t>	identified</a:t>
            </a:r>
            <a:r>
              <a:rPr lang="th-TH" dirty="0" smtClean="0"/>
              <a:t>.</a:t>
            </a:r>
            <a:endParaRPr lang="en-US" dirty="0" smtClean="0"/>
          </a:p>
        </p:txBody>
      </p:sp>
    </p:spTree>
    <p:extLst>
      <p:ext uri="{BB962C8B-B14F-4D97-AF65-F5344CB8AC3E}">
        <p14:creationId xmlns:p14="http://schemas.microsoft.com/office/powerpoint/2010/main" val="1442757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C610F-8CB2-4C19-9EC3-E204BD77C1E2}"/>
              </a:ext>
            </a:extLst>
          </p:cNvPr>
          <p:cNvSpPr>
            <a:spLocks noGrp="1"/>
          </p:cNvSpPr>
          <p:nvPr>
            <p:ph type="title"/>
          </p:nvPr>
        </p:nvSpPr>
        <p:spPr/>
        <p:txBody>
          <a:bodyPr>
            <a:normAutofit/>
          </a:bodyPr>
          <a:lstStyle/>
          <a:p>
            <a:r>
              <a:rPr lang="en-US" dirty="0" smtClean="0"/>
              <a:t>Types of Marks</a:t>
            </a:r>
            <a:r>
              <a:rPr lang="th-TH" dirty="0" smtClean="0"/>
              <a:t> (</a:t>
            </a:r>
            <a:r>
              <a:rPr lang="en-US" dirty="0" smtClean="0"/>
              <a:t>Cont.)</a:t>
            </a:r>
            <a:endParaRPr lang="en-US" dirty="0"/>
          </a:p>
        </p:txBody>
      </p:sp>
      <p:sp>
        <p:nvSpPr>
          <p:cNvPr id="3" name="Content Placeholder 2">
            <a:extLst>
              <a:ext uri="{FF2B5EF4-FFF2-40B4-BE49-F238E27FC236}">
                <a16:creationId xmlns:a16="http://schemas.microsoft.com/office/drawing/2014/main" xmlns="" id="{8BC93A9B-1443-4F0E-A53D-A1EEF957755C}"/>
              </a:ext>
            </a:extLst>
          </p:cNvPr>
          <p:cNvSpPr>
            <a:spLocks noGrp="1"/>
          </p:cNvSpPr>
          <p:nvPr>
            <p:ph idx="1"/>
          </p:nvPr>
        </p:nvSpPr>
        <p:spPr>
          <a:xfrm>
            <a:off x="475814" y="1693703"/>
            <a:ext cx="11229516" cy="4647462"/>
          </a:xfrm>
        </p:spPr>
        <p:txBody>
          <a:bodyPr>
            <a:normAutofit/>
          </a:bodyPr>
          <a:lstStyle/>
          <a:p>
            <a:r>
              <a:rPr lang="en-US" dirty="0"/>
              <a:t>4</a:t>
            </a:r>
            <a:r>
              <a:rPr lang="en-US" dirty="0" smtClean="0"/>
              <a:t>. </a:t>
            </a:r>
            <a:r>
              <a:rPr lang="en-US" dirty="0"/>
              <a:t>Certification </a:t>
            </a:r>
            <a:r>
              <a:rPr lang="en-US" dirty="0" smtClean="0"/>
              <a:t>marks: A </a:t>
            </a:r>
            <a:r>
              <a:rPr lang="en-US" dirty="0"/>
              <a:t>certification mark is a word, name, symbol, or</a:t>
            </a:r>
            <a:r>
              <a:rPr lang="th-TH" dirty="0"/>
              <a:t> </a:t>
            </a:r>
            <a:r>
              <a:rPr lang="en-US" dirty="0"/>
              <a:t>device </a:t>
            </a:r>
            <a:r>
              <a:rPr lang="th-TH" dirty="0"/>
              <a:t>(</a:t>
            </a:r>
            <a:r>
              <a:rPr lang="en-US" dirty="0"/>
              <a:t>or combination of such</a:t>
            </a:r>
            <a:r>
              <a:rPr lang="th-TH" dirty="0"/>
              <a:t>) </a:t>
            </a:r>
            <a:r>
              <a:rPr lang="en-US" dirty="0"/>
              <a:t>used by a person other than its</a:t>
            </a:r>
            <a:r>
              <a:rPr lang="th-TH" dirty="0"/>
              <a:t> </a:t>
            </a:r>
            <a:r>
              <a:rPr lang="en-US" dirty="0"/>
              <a:t>owner to certify quality, accuracy, or some other characteristics of</a:t>
            </a:r>
            <a:r>
              <a:rPr lang="th-TH" dirty="0"/>
              <a:t> </a:t>
            </a:r>
            <a:r>
              <a:rPr lang="en-US" dirty="0"/>
              <a:t>goods or services, such as the famous UL </a:t>
            </a:r>
            <a:r>
              <a:rPr lang="th-TH" dirty="0"/>
              <a:t>(</a:t>
            </a:r>
            <a:r>
              <a:rPr lang="en-US" dirty="0"/>
              <a:t>&amp; Design</a:t>
            </a:r>
            <a:r>
              <a:rPr lang="th-TH" dirty="0"/>
              <a:t>) </a:t>
            </a:r>
            <a:r>
              <a:rPr lang="en-US" dirty="0"/>
              <a:t>mark used</a:t>
            </a:r>
            <a:r>
              <a:rPr lang="th-TH" dirty="0"/>
              <a:t> </a:t>
            </a:r>
            <a:r>
              <a:rPr lang="en-US" dirty="0"/>
              <a:t>by Underwriters</a:t>
            </a:r>
            <a:r>
              <a:rPr lang="th-TH" dirty="0"/>
              <a:t>’ </a:t>
            </a:r>
            <a:r>
              <a:rPr lang="en-US" dirty="0"/>
              <a:t>Laboratories, </a:t>
            </a:r>
            <a:r>
              <a:rPr lang="en-US" dirty="0" err="1" smtClean="0"/>
              <a:t>Inc</a:t>
            </a:r>
            <a:r>
              <a:rPr lang="th-TH" dirty="0" smtClean="0"/>
              <a:t>.</a:t>
            </a:r>
            <a:r>
              <a:rPr lang="en-US" dirty="0"/>
              <a:t>, to certify that products conform to certain safety standards established by Underwriters</a:t>
            </a:r>
            <a:r>
              <a:rPr lang="th-TH" dirty="0"/>
              <a:t>’ </a:t>
            </a:r>
            <a:r>
              <a:rPr lang="en-US" dirty="0"/>
              <a:t>Laboratories</a:t>
            </a:r>
            <a:r>
              <a:rPr lang="th-TH" dirty="0"/>
              <a:t>. </a:t>
            </a:r>
            <a:r>
              <a:rPr lang="en-US" dirty="0"/>
              <a:t>The UL </a:t>
            </a:r>
            <a:r>
              <a:rPr lang="th-TH" dirty="0"/>
              <a:t>(</a:t>
            </a:r>
            <a:r>
              <a:rPr lang="en-US" dirty="0"/>
              <a:t>&amp; Design</a:t>
            </a:r>
            <a:r>
              <a:rPr lang="th-TH" dirty="0"/>
              <a:t>)</a:t>
            </a:r>
            <a:r>
              <a:rPr lang="en-US" dirty="0"/>
              <a:t> mark is not used by the trademark owner, Underwriters</a:t>
            </a:r>
            <a:r>
              <a:rPr lang="th-TH" dirty="0"/>
              <a:t>’</a:t>
            </a:r>
            <a:r>
              <a:rPr lang="en-US" dirty="0"/>
              <a:t> Laboratories, but by the manufacturer of an</a:t>
            </a:r>
            <a:r>
              <a:rPr lang="th-TH" dirty="0"/>
              <a:t> </a:t>
            </a:r>
            <a:r>
              <a:rPr lang="en-US" dirty="0"/>
              <a:t>appliance to indicate to consumers that the item meets the safety</a:t>
            </a:r>
            <a:r>
              <a:rPr lang="th-TH" dirty="0"/>
              <a:t> </a:t>
            </a:r>
            <a:r>
              <a:rPr lang="en-US" dirty="0"/>
              <a:t>standards established by Underwriters</a:t>
            </a:r>
            <a:r>
              <a:rPr lang="th-TH" dirty="0"/>
              <a:t>’ </a:t>
            </a:r>
            <a:r>
              <a:rPr lang="en-US" dirty="0"/>
              <a:t>Laboratories</a:t>
            </a:r>
            <a:r>
              <a:rPr lang="th-TH" dirty="0"/>
              <a:t>. </a:t>
            </a:r>
            <a:endParaRPr lang="en-US" dirty="0"/>
          </a:p>
        </p:txBody>
      </p:sp>
    </p:spTree>
    <p:extLst>
      <p:ext uri="{BB962C8B-B14F-4D97-AF65-F5344CB8AC3E}">
        <p14:creationId xmlns:p14="http://schemas.microsoft.com/office/powerpoint/2010/main" val="4202158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Trademark Protection</a:t>
            </a:r>
            <a:endParaRPr lang="en-US" dirty="0"/>
          </a:p>
        </p:txBody>
      </p:sp>
      <p:sp>
        <p:nvSpPr>
          <p:cNvPr id="3" name="Content Placeholder 2"/>
          <p:cNvSpPr>
            <a:spLocks noGrp="1"/>
          </p:cNvSpPr>
          <p:nvPr>
            <p:ph idx="1"/>
          </p:nvPr>
        </p:nvSpPr>
        <p:spPr/>
        <p:txBody>
          <a:bodyPr>
            <a:normAutofit lnSpcReduction="10000"/>
          </a:bodyPr>
          <a:lstStyle/>
          <a:p>
            <a:r>
              <a:rPr lang="en-US" dirty="0"/>
              <a:t>At the national/regional level, trademark protection can be obtained through registration, by filing an application for registration with the national/regional trademark office and paying the required fees. </a:t>
            </a:r>
            <a:endParaRPr lang="th-TH" dirty="0"/>
          </a:p>
          <a:p>
            <a:r>
              <a:rPr lang="en-US" dirty="0"/>
              <a:t>At the international level, you have two options: either you can file a trademark application with the trademark office of each country in which you are seeking protection, or you can use </a:t>
            </a:r>
            <a:r>
              <a:rPr lang="en-US" dirty="0" err="1"/>
              <a:t>WIPO’s</a:t>
            </a:r>
            <a:r>
              <a:rPr lang="en-US" dirty="0"/>
              <a:t> </a:t>
            </a:r>
            <a:r>
              <a:rPr lang="en-US" dirty="0">
                <a:hlinkClick r:id="rId2"/>
              </a:rPr>
              <a:t>Madrid System.</a:t>
            </a:r>
            <a:endParaRPr lang="en-US" dirty="0"/>
          </a:p>
          <a:p>
            <a:r>
              <a:rPr lang="en-US" dirty="0" smtClean="0"/>
              <a:t>The </a:t>
            </a:r>
            <a:r>
              <a:rPr lang="en-US" dirty="0"/>
              <a:t>term of trademark registration can </a:t>
            </a:r>
            <a:r>
              <a:rPr lang="en-US" dirty="0" smtClean="0"/>
              <a:t>vary </a:t>
            </a:r>
            <a:r>
              <a:rPr lang="en-US" dirty="0"/>
              <a:t>but is usually ten years. It can be renewed indefinitely on payment of additional fees. Trademark rights are private rights and protection is enforced through court orders.</a:t>
            </a:r>
          </a:p>
        </p:txBody>
      </p:sp>
      <p:sp>
        <p:nvSpPr>
          <p:cNvPr id="4" name="Rectangle 3"/>
          <p:cNvSpPr/>
          <p:nvPr/>
        </p:nvSpPr>
        <p:spPr>
          <a:xfrm>
            <a:off x="1006429" y="5627880"/>
            <a:ext cx="3778342" cy="369332"/>
          </a:xfrm>
          <a:prstGeom prst="rect">
            <a:avLst/>
          </a:prstGeom>
        </p:spPr>
        <p:txBody>
          <a:bodyPr wrap="none">
            <a:spAutoFit/>
          </a:bodyPr>
          <a:lstStyle/>
          <a:p>
            <a:r>
              <a:rPr lang="en-US" dirty="0">
                <a:hlinkClick r:id="rId3"/>
              </a:rPr>
              <a:t>https://www.wipo.int/trademarks/en/</a:t>
            </a:r>
            <a:endParaRPr lang="en-US" dirty="0"/>
          </a:p>
        </p:txBody>
      </p:sp>
    </p:spTree>
    <p:extLst>
      <p:ext uri="{BB962C8B-B14F-4D97-AF65-F5344CB8AC3E}">
        <p14:creationId xmlns:p14="http://schemas.microsoft.com/office/powerpoint/2010/main" val="337141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Trademark Registration</a:t>
            </a:r>
            <a:endParaRPr lang="en-US" dirty="0"/>
          </a:p>
        </p:txBody>
      </p:sp>
      <p:sp>
        <p:nvSpPr>
          <p:cNvPr id="3" name="Content Placeholder 2"/>
          <p:cNvSpPr>
            <a:spLocks noGrp="1"/>
          </p:cNvSpPr>
          <p:nvPr>
            <p:ph idx="1"/>
          </p:nvPr>
        </p:nvSpPr>
        <p:spPr/>
        <p:txBody>
          <a:bodyPr/>
          <a:lstStyle/>
          <a:p>
            <a:r>
              <a:rPr lang="en-US" dirty="0" smtClean="0"/>
              <a:t>Trademark </a:t>
            </a:r>
            <a:r>
              <a:rPr lang="en-US" dirty="0"/>
              <a:t>registration will confer an exclusive right to the use of the registered trademark. This implies that the trademark can be exclusively used by its owner, or licensed to another party for use in return for payment. </a:t>
            </a:r>
            <a:endParaRPr lang="en-US" dirty="0" smtClean="0"/>
          </a:p>
          <a:p>
            <a:r>
              <a:rPr lang="en-US" dirty="0" smtClean="0"/>
              <a:t>Registration </a:t>
            </a:r>
            <a:r>
              <a:rPr lang="en-US" dirty="0"/>
              <a:t>provides legal certainty and reinforces the position of the right holder, for example, in case of litigation</a:t>
            </a:r>
            <a:r>
              <a:rPr lang="en-US" dirty="0" smtClean="0"/>
              <a:t>.</a:t>
            </a:r>
            <a:endParaRPr lang="en-US" dirty="0" smtClean="0"/>
          </a:p>
        </p:txBody>
      </p:sp>
      <p:sp>
        <p:nvSpPr>
          <p:cNvPr id="4" name="Rectangle 3"/>
          <p:cNvSpPr/>
          <p:nvPr/>
        </p:nvSpPr>
        <p:spPr>
          <a:xfrm>
            <a:off x="1006429" y="5812546"/>
            <a:ext cx="3778342" cy="369332"/>
          </a:xfrm>
          <a:prstGeom prst="rect">
            <a:avLst/>
          </a:prstGeom>
        </p:spPr>
        <p:txBody>
          <a:bodyPr wrap="none">
            <a:spAutoFit/>
          </a:bodyPr>
          <a:lstStyle/>
          <a:p>
            <a:r>
              <a:rPr lang="en-US" dirty="0">
                <a:hlinkClick r:id="rId2"/>
              </a:rPr>
              <a:t>https://www.wipo.int/trademarks/en/</a:t>
            </a:r>
            <a:endParaRPr lang="en-US" dirty="0"/>
          </a:p>
        </p:txBody>
      </p:sp>
    </p:spTree>
    <p:extLst>
      <p:ext uri="{BB962C8B-B14F-4D97-AF65-F5344CB8AC3E}">
        <p14:creationId xmlns:p14="http://schemas.microsoft.com/office/powerpoint/2010/main" val="342633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Trademark Register</a:t>
            </a:r>
            <a:endParaRPr lang="en-US" dirty="0"/>
          </a:p>
        </p:txBody>
      </p:sp>
      <p:sp>
        <p:nvSpPr>
          <p:cNvPr id="3" name="Content Placeholder 2"/>
          <p:cNvSpPr>
            <a:spLocks noGrp="1"/>
          </p:cNvSpPr>
          <p:nvPr>
            <p:ph idx="1"/>
          </p:nvPr>
        </p:nvSpPr>
        <p:spPr/>
        <p:txBody>
          <a:bodyPr/>
          <a:lstStyle/>
          <a:p>
            <a:r>
              <a:rPr lang="en-US" dirty="0"/>
              <a:t>A word or a combination of words, letters, and numerals can perfectly constitute a trademark. But trademarks may also consist of drawings, symbols, three-dimensional features such as the shape and packaging of goods, non-visible signs such as sounds or fragrances, or color shades used as distinguishing features – the possibilities are almost limitless.</a:t>
            </a:r>
          </a:p>
        </p:txBody>
      </p:sp>
      <p:sp>
        <p:nvSpPr>
          <p:cNvPr id="4" name="Rectangle 3"/>
          <p:cNvSpPr/>
          <p:nvPr/>
        </p:nvSpPr>
        <p:spPr>
          <a:xfrm>
            <a:off x="1006429" y="5627880"/>
            <a:ext cx="3778342" cy="369332"/>
          </a:xfrm>
          <a:prstGeom prst="rect">
            <a:avLst/>
          </a:prstGeom>
        </p:spPr>
        <p:txBody>
          <a:bodyPr wrap="none">
            <a:spAutoFit/>
          </a:bodyPr>
          <a:lstStyle/>
          <a:p>
            <a:r>
              <a:rPr lang="en-US" dirty="0">
                <a:hlinkClick r:id="rId2"/>
              </a:rPr>
              <a:t>https://www.wipo.int/trademarks/en/</a:t>
            </a:r>
            <a:endParaRPr lang="en-US" dirty="0"/>
          </a:p>
        </p:txBody>
      </p:sp>
    </p:spTree>
    <p:extLst>
      <p:ext uri="{BB962C8B-B14F-4D97-AF65-F5344CB8AC3E}">
        <p14:creationId xmlns:p14="http://schemas.microsoft.com/office/powerpoint/2010/main" val="4104104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Marks</a:t>
            </a:r>
            <a:endParaRPr lang="en-US" dirty="0"/>
          </a:p>
        </p:txBody>
      </p:sp>
      <p:sp>
        <p:nvSpPr>
          <p:cNvPr id="3" name="Content Placeholder 2"/>
          <p:cNvSpPr>
            <a:spLocks noGrp="1"/>
          </p:cNvSpPr>
          <p:nvPr>
            <p:ph idx="1"/>
          </p:nvPr>
        </p:nvSpPr>
        <p:spPr/>
        <p:txBody>
          <a:bodyPr>
            <a:normAutofit/>
          </a:bodyPr>
          <a:lstStyle/>
          <a:p>
            <a:r>
              <a:rPr lang="en-US" i="1" dirty="0" smtClean="0"/>
              <a:t>A generic mark </a:t>
            </a:r>
            <a:r>
              <a:rPr lang="en-US" dirty="0" smtClean="0"/>
              <a:t>is a common name of a product such as car, beverage. All of them are not protectable.</a:t>
            </a:r>
          </a:p>
          <a:p>
            <a:r>
              <a:rPr lang="en-US" i="1" dirty="0" smtClean="0"/>
              <a:t>A descriptive mark </a:t>
            </a:r>
            <a:r>
              <a:rPr lang="en-US" dirty="0" smtClean="0"/>
              <a:t>immediately tells something about the product or service (characteristic, quality, ingredient, function, feature, purpose) such as </a:t>
            </a:r>
            <a:r>
              <a:rPr lang="en-US" dirty="0" err="1" smtClean="0"/>
              <a:t>OATNUT</a:t>
            </a:r>
            <a:r>
              <a:rPr lang="en-US" dirty="0" smtClean="0"/>
              <a:t> for bread made with oats and nuts, </a:t>
            </a:r>
            <a:r>
              <a:rPr lang="en-US" dirty="0" err="1" smtClean="0"/>
              <a:t>QUIK</a:t>
            </a:r>
            <a:r>
              <a:rPr lang="en-US" dirty="0" smtClean="0"/>
              <a:t>-PRINT for speedy copying service. They are not </a:t>
            </a:r>
            <a:r>
              <a:rPr lang="en-US" dirty="0" err="1" smtClean="0"/>
              <a:t>registrable</a:t>
            </a:r>
            <a:r>
              <a:rPr lang="en-US" dirty="0"/>
              <a:t> </a:t>
            </a:r>
            <a:r>
              <a:rPr lang="en-US" dirty="0" smtClean="0"/>
              <a:t>until the consumer links the mark with a single source(secondary meaning).</a:t>
            </a:r>
          </a:p>
        </p:txBody>
      </p:sp>
      <p:sp>
        <p:nvSpPr>
          <p:cNvPr id="5" name="TextBox 4"/>
          <p:cNvSpPr txBox="1"/>
          <p:nvPr/>
        </p:nvSpPr>
        <p:spPr>
          <a:xfrm>
            <a:off x="714353" y="5832424"/>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2969662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Marks</a:t>
            </a:r>
            <a:endParaRPr lang="en-US" dirty="0"/>
          </a:p>
        </p:txBody>
      </p:sp>
      <p:sp>
        <p:nvSpPr>
          <p:cNvPr id="3" name="Content Placeholder 2"/>
          <p:cNvSpPr>
            <a:spLocks noGrp="1"/>
          </p:cNvSpPr>
          <p:nvPr>
            <p:ph idx="1"/>
          </p:nvPr>
        </p:nvSpPr>
        <p:spPr>
          <a:xfrm>
            <a:off x="475814" y="1693703"/>
            <a:ext cx="11229516" cy="4178179"/>
          </a:xfrm>
        </p:spPr>
        <p:txBody>
          <a:bodyPr>
            <a:normAutofit lnSpcReduction="10000"/>
          </a:bodyPr>
          <a:lstStyle/>
          <a:p>
            <a:r>
              <a:rPr lang="en-US" i="1" dirty="0" smtClean="0"/>
              <a:t>A suggestive mark </a:t>
            </a:r>
            <a:r>
              <a:rPr lang="en-US" dirty="0" smtClean="0"/>
              <a:t>suggests something about the goods or services offered under the mark such as GREYHOUND BUS for transportation service, PLAYBOY for magazine. It is </a:t>
            </a:r>
            <a:r>
              <a:rPr lang="en-US" dirty="0" err="1" smtClean="0"/>
              <a:t>registrable</a:t>
            </a:r>
            <a:r>
              <a:rPr lang="en-US" dirty="0" smtClean="0"/>
              <a:t> without proof of secondary meaning.</a:t>
            </a:r>
          </a:p>
          <a:p>
            <a:r>
              <a:rPr lang="en-US" i="1" dirty="0" smtClean="0"/>
              <a:t>An arbitrary mark </a:t>
            </a:r>
            <a:r>
              <a:rPr lang="en-US" dirty="0" smtClean="0"/>
              <a:t>is commonly known word that is applied to an unfamiliar product such as BLUE DIAMOND for nuts, APPLE for computer.</a:t>
            </a:r>
            <a:r>
              <a:rPr lang="en-US" dirty="0"/>
              <a:t> It is </a:t>
            </a:r>
            <a:r>
              <a:rPr lang="en-US" dirty="0" err="1"/>
              <a:t>registrable</a:t>
            </a:r>
            <a:r>
              <a:rPr lang="en-US" dirty="0"/>
              <a:t> without proof of secondary meaning</a:t>
            </a:r>
            <a:r>
              <a:rPr lang="en-US" dirty="0" smtClean="0"/>
              <a:t>.</a:t>
            </a:r>
          </a:p>
          <a:p>
            <a:r>
              <a:rPr lang="en-US" i="1" dirty="0" smtClean="0"/>
              <a:t>Fanciful marks </a:t>
            </a:r>
            <a:r>
              <a:rPr lang="en-US" dirty="0" smtClean="0"/>
              <a:t>are those that are invented and have no dictionary meaning such as KODAK, PEPSI, HONDA.</a:t>
            </a:r>
            <a:r>
              <a:rPr lang="en-US" dirty="0"/>
              <a:t> </a:t>
            </a:r>
            <a:r>
              <a:rPr lang="en-US" dirty="0" smtClean="0"/>
              <a:t>They are </a:t>
            </a:r>
            <a:r>
              <a:rPr lang="en-US" dirty="0" err="1"/>
              <a:t>registrable</a:t>
            </a:r>
            <a:r>
              <a:rPr lang="en-US" dirty="0"/>
              <a:t> without proof of secondary meaning.</a:t>
            </a:r>
          </a:p>
          <a:p>
            <a:endParaRPr lang="en-US" dirty="0" smtClean="0"/>
          </a:p>
          <a:p>
            <a:endParaRPr lang="en-US" dirty="0"/>
          </a:p>
        </p:txBody>
      </p:sp>
      <p:sp>
        <p:nvSpPr>
          <p:cNvPr id="5" name="TextBox 4"/>
          <p:cNvSpPr txBox="1"/>
          <p:nvPr/>
        </p:nvSpPr>
        <p:spPr>
          <a:xfrm>
            <a:off x="714353" y="5832424"/>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3072376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Trademark-Related Treaties Administered by WIPO</a:t>
            </a:r>
            <a:endParaRPr lang="en-US" dirty="0"/>
          </a:p>
        </p:txBody>
      </p:sp>
      <p:sp>
        <p:nvSpPr>
          <p:cNvPr id="3" name="Content Placeholder 2"/>
          <p:cNvSpPr>
            <a:spLocks noGrp="1"/>
          </p:cNvSpPr>
          <p:nvPr>
            <p:ph idx="1"/>
          </p:nvPr>
        </p:nvSpPr>
        <p:spPr/>
        <p:txBody>
          <a:bodyPr>
            <a:normAutofit/>
          </a:bodyPr>
          <a:lstStyle/>
          <a:p>
            <a:r>
              <a:rPr lang="en-US" b="1" dirty="0"/>
              <a:t>Paris Convention for the Protection of Industrial Property</a:t>
            </a:r>
          </a:p>
          <a:p>
            <a:pPr lvl="1"/>
            <a:r>
              <a:rPr lang="en-US" dirty="0"/>
              <a:t>The Paris Convention, adopted in 1883, applies to industrial property in the widest sense, including </a:t>
            </a:r>
            <a:r>
              <a:rPr lang="en-US" dirty="0">
                <a:hlinkClick r:id="rId2"/>
              </a:rPr>
              <a:t>patents</a:t>
            </a:r>
            <a:r>
              <a:rPr lang="en-US" dirty="0"/>
              <a:t>, </a:t>
            </a:r>
            <a:r>
              <a:rPr lang="en-US" dirty="0">
                <a:hlinkClick r:id="rId3"/>
              </a:rPr>
              <a:t>trademarks</a:t>
            </a:r>
            <a:r>
              <a:rPr lang="en-US" dirty="0"/>
              <a:t>, </a:t>
            </a:r>
            <a:r>
              <a:rPr lang="en-US" dirty="0">
                <a:hlinkClick r:id="rId4"/>
              </a:rPr>
              <a:t>industrial designs</a:t>
            </a:r>
            <a:r>
              <a:rPr lang="en-US" dirty="0"/>
              <a:t>, utility models, service marks, trade names, </a:t>
            </a:r>
            <a:r>
              <a:rPr lang="en-US" dirty="0">
                <a:hlinkClick r:id="rId5"/>
              </a:rPr>
              <a:t>geographical </a:t>
            </a:r>
            <a:r>
              <a:rPr lang="en-US" dirty="0" smtClean="0">
                <a:hlinkClick r:id="rId5"/>
              </a:rPr>
              <a:t>indications</a:t>
            </a:r>
            <a:r>
              <a:rPr lang="en-US" dirty="0" smtClean="0"/>
              <a:t>,</a:t>
            </a:r>
            <a:r>
              <a:rPr lang="en-US" dirty="0"/>
              <a:t> and the repression of unfair competition. This international agreement was the first major step taken to help creators ensure that their intellectual works were protected in other countries</a:t>
            </a:r>
            <a:r>
              <a:rPr lang="en-US" dirty="0" smtClean="0"/>
              <a:t>.</a:t>
            </a:r>
          </a:p>
        </p:txBody>
      </p:sp>
      <p:sp>
        <p:nvSpPr>
          <p:cNvPr id="4" name="Rectangle 3"/>
          <p:cNvSpPr/>
          <p:nvPr/>
        </p:nvSpPr>
        <p:spPr>
          <a:xfrm>
            <a:off x="1105820" y="5984878"/>
            <a:ext cx="3778342" cy="369332"/>
          </a:xfrm>
          <a:prstGeom prst="rect">
            <a:avLst/>
          </a:prstGeom>
        </p:spPr>
        <p:txBody>
          <a:bodyPr wrap="none">
            <a:spAutoFit/>
          </a:bodyPr>
          <a:lstStyle/>
          <a:p>
            <a:r>
              <a:rPr lang="en-US" dirty="0">
                <a:hlinkClick r:id="rId3"/>
              </a:rPr>
              <a:t>https://www.wipo.int/trademarks/en/</a:t>
            </a:r>
            <a:endParaRPr lang="en-US" dirty="0"/>
          </a:p>
        </p:txBody>
      </p:sp>
    </p:spTree>
    <p:extLst>
      <p:ext uri="{BB962C8B-B14F-4D97-AF65-F5344CB8AC3E}">
        <p14:creationId xmlns:p14="http://schemas.microsoft.com/office/powerpoint/2010/main" val="2537176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Trademark-Related Treaties Administered by WIPO</a:t>
            </a:r>
            <a:endParaRPr lang="en-US" dirty="0"/>
          </a:p>
        </p:txBody>
      </p:sp>
      <p:sp>
        <p:nvSpPr>
          <p:cNvPr id="3" name="Content Placeholder 2"/>
          <p:cNvSpPr>
            <a:spLocks noGrp="1"/>
          </p:cNvSpPr>
          <p:nvPr>
            <p:ph idx="1"/>
          </p:nvPr>
        </p:nvSpPr>
        <p:spPr/>
        <p:txBody>
          <a:bodyPr>
            <a:normAutofit/>
          </a:bodyPr>
          <a:lstStyle/>
          <a:p>
            <a:r>
              <a:rPr lang="en-US" b="1" dirty="0"/>
              <a:t>Madrid Agreement Concerning the International Registration of Marks</a:t>
            </a:r>
          </a:p>
          <a:p>
            <a:pPr lvl="1"/>
            <a:r>
              <a:rPr lang="en-US" dirty="0"/>
              <a:t>The </a:t>
            </a:r>
            <a:r>
              <a:rPr lang="en-US" dirty="0">
                <a:hlinkClick r:id="rId2"/>
              </a:rPr>
              <a:t>Madrid System</a:t>
            </a:r>
            <a:r>
              <a:rPr lang="en-US" dirty="0"/>
              <a:t> for the International Registration of Marks is governed by the Madrid Agreement, concluded in 1891, and the </a:t>
            </a:r>
            <a:r>
              <a:rPr lang="en-US" dirty="0">
                <a:hlinkClick r:id="rId3"/>
              </a:rPr>
              <a:t>Protocol </a:t>
            </a:r>
            <a:r>
              <a:rPr lang="en-US" dirty="0">
                <a:hlinkClick r:id="rId3"/>
              </a:rPr>
              <a:t>R</a:t>
            </a:r>
            <a:r>
              <a:rPr lang="en-US" dirty="0" smtClean="0">
                <a:hlinkClick r:id="rId3"/>
              </a:rPr>
              <a:t>elating </a:t>
            </a:r>
            <a:r>
              <a:rPr lang="en-US" dirty="0">
                <a:hlinkClick r:id="rId3"/>
              </a:rPr>
              <a:t>to that </a:t>
            </a:r>
            <a:r>
              <a:rPr lang="en-US" dirty="0" smtClean="0">
                <a:hlinkClick r:id="rId3"/>
              </a:rPr>
              <a:t>Agreement</a:t>
            </a:r>
            <a:r>
              <a:rPr lang="en-US" dirty="0" smtClean="0"/>
              <a:t> </a:t>
            </a:r>
            <a:r>
              <a:rPr lang="en-US" dirty="0"/>
              <a:t>concluded in 1989. The system makes it possible to protect a mark in a large number of countries by obtaining an international registration that has effect in each of the designated Contracting Parties.</a:t>
            </a:r>
          </a:p>
        </p:txBody>
      </p:sp>
      <p:sp>
        <p:nvSpPr>
          <p:cNvPr id="4" name="Rectangle 3"/>
          <p:cNvSpPr/>
          <p:nvPr/>
        </p:nvSpPr>
        <p:spPr>
          <a:xfrm>
            <a:off x="1040295" y="5627880"/>
            <a:ext cx="9097617" cy="369332"/>
          </a:xfrm>
          <a:prstGeom prst="rect">
            <a:avLst/>
          </a:prstGeom>
        </p:spPr>
        <p:txBody>
          <a:bodyPr wrap="square">
            <a:spAutoFit/>
          </a:bodyPr>
          <a:lstStyle/>
          <a:p>
            <a:r>
              <a:rPr lang="en-US" dirty="0">
                <a:hlinkClick r:id="rId4"/>
              </a:rPr>
              <a:t>https://www.wipo.int/treaties/en/registration/madrid/summary_madrid_marks.html</a:t>
            </a:r>
            <a:endParaRPr lang="en-US" dirty="0"/>
          </a:p>
        </p:txBody>
      </p:sp>
    </p:spTree>
    <p:extLst>
      <p:ext uri="{BB962C8B-B14F-4D97-AF65-F5344CB8AC3E}">
        <p14:creationId xmlns:p14="http://schemas.microsoft.com/office/powerpoint/2010/main" val="2801251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75814" y="1693703"/>
            <a:ext cx="11229516" cy="4528193"/>
          </a:xfrm>
        </p:spPr>
        <p:txBody>
          <a:bodyPr>
            <a:normAutofit/>
          </a:bodyPr>
          <a:lstStyle/>
          <a:p>
            <a:r>
              <a:rPr lang="en-US" dirty="0"/>
              <a:t>Purpose and Function of </a:t>
            </a:r>
            <a:r>
              <a:rPr lang="en-US" dirty="0" smtClean="0"/>
              <a:t>Trademarks</a:t>
            </a:r>
          </a:p>
          <a:p>
            <a:r>
              <a:rPr lang="en-US" dirty="0"/>
              <a:t>Types of </a:t>
            </a:r>
            <a:r>
              <a:rPr lang="en-US" dirty="0" smtClean="0"/>
              <a:t>Marks</a:t>
            </a:r>
          </a:p>
          <a:p>
            <a:r>
              <a:rPr lang="en-US" dirty="0" smtClean="0"/>
              <a:t>Protect Trademark</a:t>
            </a:r>
          </a:p>
          <a:p>
            <a:r>
              <a:rPr lang="en-US" dirty="0"/>
              <a:t>Trademark </a:t>
            </a:r>
            <a:r>
              <a:rPr lang="en-US" dirty="0" smtClean="0"/>
              <a:t>Registration</a:t>
            </a:r>
          </a:p>
          <a:p>
            <a:r>
              <a:rPr lang="en-US" dirty="0"/>
              <a:t>Trademark </a:t>
            </a:r>
            <a:r>
              <a:rPr lang="en-US" dirty="0" smtClean="0"/>
              <a:t>Protection</a:t>
            </a:r>
          </a:p>
          <a:p>
            <a:r>
              <a:rPr lang="en-US" dirty="0"/>
              <a:t>Trademark Register</a:t>
            </a:r>
            <a:endParaRPr lang="en-US" dirty="0" smtClean="0"/>
          </a:p>
          <a:p>
            <a:r>
              <a:rPr lang="en-US" dirty="0"/>
              <a:t>Trademark-Related Treaties Administered by </a:t>
            </a:r>
            <a:r>
              <a:rPr lang="en-US" dirty="0" smtClean="0"/>
              <a:t>WIPO</a:t>
            </a:r>
          </a:p>
          <a:p>
            <a:r>
              <a:rPr lang="en-US" dirty="0" smtClean="0"/>
              <a:t>Case Study</a:t>
            </a:r>
          </a:p>
        </p:txBody>
      </p:sp>
    </p:spTree>
    <p:extLst>
      <p:ext uri="{BB962C8B-B14F-4D97-AF65-F5344CB8AC3E}">
        <p14:creationId xmlns:p14="http://schemas.microsoft.com/office/powerpoint/2010/main" val="34719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Trademark-Related Treaties Administered by WIPO</a:t>
            </a:r>
            <a:endParaRPr lang="en-US" dirty="0"/>
          </a:p>
        </p:txBody>
      </p:sp>
      <p:sp>
        <p:nvSpPr>
          <p:cNvPr id="3" name="Content Placeholder 2"/>
          <p:cNvSpPr>
            <a:spLocks noGrp="1"/>
          </p:cNvSpPr>
          <p:nvPr>
            <p:ph idx="1"/>
          </p:nvPr>
        </p:nvSpPr>
        <p:spPr/>
        <p:txBody>
          <a:bodyPr>
            <a:normAutofit/>
          </a:bodyPr>
          <a:lstStyle/>
          <a:p>
            <a:r>
              <a:rPr lang="en-US" b="1" dirty="0"/>
              <a:t>Madrid Agreement Concerning the International Registration of </a:t>
            </a:r>
            <a:r>
              <a:rPr lang="en-US" b="1" dirty="0" smtClean="0"/>
              <a:t>Marks (Cont.)</a:t>
            </a:r>
            <a:endParaRPr lang="en-US" b="1" dirty="0"/>
          </a:p>
          <a:p>
            <a:pPr lvl="1"/>
            <a:r>
              <a:rPr lang="en-US" dirty="0" smtClean="0"/>
              <a:t>The </a:t>
            </a:r>
            <a:r>
              <a:rPr lang="en-US" dirty="0"/>
              <a:t>Madrid system offers several advantages for trademark owners. Instead of filing a separate national application in each country of interest, in several different languages, </a:t>
            </a:r>
            <a:r>
              <a:rPr lang="en-US" dirty="0" smtClean="0"/>
              <a:t>following different </a:t>
            </a:r>
            <a:r>
              <a:rPr lang="en-US" dirty="0"/>
              <a:t>national or regional procedural rules and regulations and paying several different (and often higher) fees, an international registration may be obtained by simply filing one application with the International Bureau (through the office of the home country), in one language (English, French or Spanish) and paying one set of fees.</a:t>
            </a:r>
          </a:p>
        </p:txBody>
      </p:sp>
      <p:sp>
        <p:nvSpPr>
          <p:cNvPr id="4" name="Rectangle 3"/>
          <p:cNvSpPr/>
          <p:nvPr/>
        </p:nvSpPr>
        <p:spPr>
          <a:xfrm>
            <a:off x="1124320" y="5812546"/>
            <a:ext cx="9932504" cy="369332"/>
          </a:xfrm>
          <a:prstGeom prst="rect">
            <a:avLst/>
          </a:prstGeom>
        </p:spPr>
        <p:txBody>
          <a:bodyPr wrap="square">
            <a:spAutoFit/>
          </a:bodyPr>
          <a:lstStyle/>
          <a:p>
            <a:r>
              <a:rPr lang="en-US" dirty="0">
                <a:hlinkClick r:id="rId2"/>
              </a:rPr>
              <a:t>https://www.wipo.int/treaties/en/registration/madrid/summary_madrid_marks.html</a:t>
            </a:r>
            <a:endParaRPr lang="en-US" dirty="0"/>
          </a:p>
        </p:txBody>
      </p:sp>
    </p:spTree>
    <p:extLst>
      <p:ext uri="{BB962C8B-B14F-4D97-AF65-F5344CB8AC3E}">
        <p14:creationId xmlns:p14="http://schemas.microsoft.com/office/powerpoint/2010/main" val="547590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a:t>
            </a:r>
            <a:r>
              <a:rPr lang="en-US" dirty="0" smtClean="0"/>
              <a:t>Study#1</a:t>
            </a:r>
            <a:r>
              <a:rPr lang="en-US" dirty="0"/>
              <a:t/>
            </a:r>
            <a:br>
              <a:rPr lang="en-US" dirty="0"/>
            </a:br>
            <a:r>
              <a:rPr lang="en-US" sz="2700" dirty="0"/>
              <a:t>Making disposal of counterfeits sustainable: the REACT way</a:t>
            </a:r>
          </a:p>
        </p:txBody>
      </p:sp>
      <p:sp>
        <p:nvSpPr>
          <p:cNvPr id="3" name="Content Placeholder 2"/>
          <p:cNvSpPr>
            <a:spLocks noGrp="1"/>
          </p:cNvSpPr>
          <p:nvPr>
            <p:ph idx="1"/>
          </p:nvPr>
        </p:nvSpPr>
        <p:spPr>
          <a:xfrm>
            <a:off x="490631" y="5730126"/>
            <a:ext cx="7296586" cy="409417"/>
          </a:xfrm>
        </p:spPr>
        <p:txBody>
          <a:bodyPr>
            <a:normAutofit/>
          </a:bodyPr>
          <a:lstStyle/>
          <a:p>
            <a:pPr marL="0" indent="0">
              <a:buNone/>
            </a:pPr>
            <a:r>
              <a:rPr lang="en-US" sz="1600" dirty="0">
                <a:hlinkClick r:id="rId2"/>
              </a:rPr>
              <a:t>https://www.wipo.int/wipo_magazine/en/2018/si/article_0007.html</a:t>
            </a:r>
            <a:endParaRPr lang="en-US" sz="1600" b="1" dirty="0"/>
          </a:p>
        </p:txBody>
      </p:sp>
      <p:pic>
        <p:nvPicPr>
          <p:cNvPr id="7170" name="Picture 2" descr="https://www.wipo.int/export/sites/www/wipo_magazine/images/2018_si_art_7_1_8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592" y="1653061"/>
            <a:ext cx="6597922" cy="395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933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C610F-8CB2-4C19-9EC3-E204BD77C1E2}"/>
              </a:ext>
            </a:extLst>
          </p:cNvPr>
          <p:cNvSpPr>
            <a:spLocks noGrp="1"/>
          </p:cNvSpPr>
          <p:nvPr>
            <p:ph type="title"/>
          </p:nvPr>
        </p:nvSpPr>
        <p:spPr/>
        <p:txBody>
          <a:bodyPr/>
          <a:lstStyle/>
          <a:p>
            <a:r>
              <a:rPr lang="en-US" dirty="0" smtClean="0"/>
              <a:t>Trademark</a:t>
            </a:r>
            <a:endParaRPr lang="en-US" dirty="0"/>
          </a:p>
        </p:txBody>
      </p:sp>
      <p:sp>
        <p:nvSpPr>
          <p:cNvPr id="3" name="Content Placeholder 2">
            <a:extLst>
              <a:ext uri="{FF2B5EF4-FFF2-40B4-BE49-F238E27FC236}">
                <a16:creationId xmlns:a16="http://schemas.microsoft.com/office/drawing/2014/main" xmlns="" id="{8BC93A9B-1443-4F0E-A53D-A1EEF957755C}"/>
              </a:ext>
            </a:extLst>
          </p:cNvPr>
          <p:cNvSpPr>
            <a:spLocks noGrp="1"/>
          </p:cNvSpPr>
          <p:nvPr>
            <p:ph idx="1"/>
          </p:nvPr>
        </p:nvSpPr>
        <p:spPr>
          <a:xfrm>
            <a:off x="475814" y="1693703"/>
            <a:ext cx="11229516" cy="4647462"/>
          </a:xfrm>
        </p:spPr>
        <p:txBody>
          <a:bodyPr>
            <a:normAutofit/>
          </a:bodyPr>
          <a:lstStyle/>
          <a:p>
            <a:r>
              <a:rPr lang="en-US" dirty="0"/>
              <a:t>A trademark is a sign capable of distinguishing the goods or services of one enterprise from those of other enterprises. </a:t>
            </a:r>
            <a:endParaRPr lang="en-US" dirty="0" smtClean="0"/>
          </a:p>
          <a:p>
            <a:r>
              <a:rPr lang="en-US" dirty="0" smtClean="0"/>
              <a:t>Trademarks </a:t>
            </a:r>
            <a:r>
              <a:rPr lang="en-US" dirty="0"/>
              <a:t>perform two critical functions in the marketplace: they provide assurance that goods are of a certain quality and consistency, and they assist consumers in making decisions about the purchase of goods</a:t>
            </a:r>
            <a:r>
              <a:rPr lang="en-US" dirty="0" smtClean="0"/>
              <a:t>.</a:t>
            </a:r>
            <a:endParaRPr lang="en-US" dirty="0"/>
          </a:p>
        </p:txBody>
      </p:sp>
      <p:sp>
        <p:nvSpPr>
          <p:cNvPr id="4" name="TextBox 3"/>
          <p:cNvSpPr txBox="1"/>
          <p:nvPr/>
        </p:nvSpPr>
        <p:spPr>
          <a:xfrm>
            <a:off x="561953" y="5633640"/>
            <a:ext cx="11630047" cy="923330"/>
          </a:xfrm>
          <a:prstGeom prst="rect">
            <a:avLst/>
          </a:prstGeom>
          <a:noFill/>
        </p:spPr>
        <p:txBody>
          <a:bodyPr wrap="square" rtlCol="0">
            <a:spAutoFit/>
          </a:bodyPr>
          <a:lstStyle/>
          <a:p>
            <a:r>
              <a:rPr lang="en-US" dirty="0" smtClean="0"/>
              <a:t>Refer to </a:t>
            </a:r>
            <a:r>
              <a:rPr lang="en-US" dirty="0" smtClean="0">
                <a:hlinkClick r:id="rId2"/>
              </a:rPr>
              <a:t>https://www.wipo.int/trademarks/en/</a:t>
            </a:r>
            <a:r>
              <a:rPr lang="th-TH" dirty="0" smtClean="0"/>
              <a:t>ม</a:t>
            </a:r>
            <a:r>
              <a:rPr lang="en-US" dirty="0"/>
              <a:t>Intellectual Property The Law of Trademarks, Copyrights, Patents, and Trade Secrets</a:t>
            </a:r>
          </a:p>
          <a:p>
            <a:endParaRPr lang="en-US" dirty="0"/>
          </a:p>
        </p:txBody>
      </p:sp>
    </p:spTree>
    <p:extLst>
      <p:ext uri="{BB962C8B-B14F-4D97-AF65-F5344CB8AC3E}">
        <p14:creationId xmlns:p14="http://schemas.microsoft.com/office/powerpoint/2010/main" val="2288802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C610F-8CB2-4C19-9EC3-E204BD77C1E2}"/>
              </a:ext>
            </a:extLst>
          </p:cNvPr>
          <p:cNvSpPr>
            <a:spLocks noGrp="1"/>
          </p:cNvSpPr>
          <p:nvPr>
            <p:ph type="title"/>
          </p:nvPr>
        </p:nvSpPr>
        <p:spPr/>
        <p:txBody>
          <a:bodyPr/>
          <a:lstStyle/>
          <a:p>
            <a:r>
              <a:rPr lang="en-US" dirty="0" smtClean="0"/>
              <a:t>Trademark</a:t>
            </a:r>
            <a:endParaRPr lang="en-US" dirty="0"/>
          </a:p>
        </p:txBody>
      </p:sp>
      <p:sp>
        <p:nvSpPr>
          <p:cNvPr id="3" name="Content Placeholder 2">
            <a:extLst>
              <a:ext uri="{FF2B5EF4-FFF2-40B4-BE49-F238E27FC236}">
                <a16:creationId xmlns:a16="http://schemas.microsoft.com/office/drawing/2014/main" xmlns="" id="{8BC93A9B-1443-4F0E-A53D-A1EEF957755C}"/>
              </a:ext>
            </a:extLst>
          </p:cNvPr>
          <p:cNvSpPr>
            <a:spLocks noGrp="1"/>
          </p:cNvSpPr>
          <p:nvPr>
            <p:ph idx="1"/>
          </p:nvPr>
        </p:nvSpPr>
        <p:spPr>
          <a:xfrm>
            <a:off x="475814" y="1693703"/>
            <a:ext cx="9897546" cy="4647462"/>
          </a:xfrm>
        </p:spPr>
        <p:txBody>
          <a:bodyPr>
            <a:normAutofit/>
          </a:bodyPr>
          <a:lstStyle/>
          <a:p>
            <a:r>
              <a:rPr lang="en-US" dirty="0" smtClean="0"/>
              <a:t>A </a:t>
            </a:r>
            <a:r>
              <a:rPr lang="en-US" dirty="0"/>
              <a:t>word or a combination of words, letters, and numerals can perfectly constitute a trademark. But trademarks may also consist of drawings, symbols, three-dimensional features such as the shape and packaging of goods, non-visible signs such as sounds or fragrances, or color shades used as distinguishing features – the possibilities are almost </a:t>
            </a:r>
            <a:r>
              <a:rPr lang="en-US" dirty="0" smtClean="0"/>
              <a:t>limitless.</a:t>
            </a:r>
          </a:p>
          <a:p>
            <a:pPr lvl="1"/>
            <a:r>
              <a:rPr lang="en-US" dirty="0" smtClean="0"/>
              <a:t>McDonald’s (Name Symbols and Slogan trademark)</a:t>
            </a:r>
            <a:endParaRPr lang="en-US" dirty="0"/>
          </a:p>
          <a:p>
            <a:pPr lvl="1"/>
            <a:r>
              <a:rPr lang="en-US" dirty="0" smtClean="0">
                <a:hlinkClick r:id="rId2"/>
              </a:rPr>
              <a:t>20th </a:t>
            </a:r>
            <a:r>
              <a:rPr lang="en-US" dirty="0">
                <a:hlinkClick r:id="rId2"/>
              </a:rPr>
              <a:t>Century Fox </a:t>
            </a:r>
            <a:r>
              <a:rPr lang="en-US" dirty="0" smtClean="0">
                <a:hlinkClick r:id="rId2"/>
              </a:rPr>
              <a:t>Fanfare</a:t>
            </a:r>
            <a:r>
              <a:rPr lang="en-US" dirty="0" smtClean="0"/>
              <a:t> (Sound trademark)</a:t>
            </a:r>
          </a:p>
          <a:p>
            <a:pPr lvl="1"/>
            <a:r>
              <a:rPr lang="en-US" dirty="0" smtClean="0"/>
              <a:t>Chanel </a:t>
            </a:r>
            <a:r>
              <a:rPr lang="en-US" dirty="0" err="1" smtClean="0"/>
              <a:t>N°5</a:t>
            </a:r>
            <a:r>
              <a:rPr lang="en-US" dirty="0" smtClean="0"/>
              <a:t> (Fragrances trademark)</a:t>
            </a:r>
          </a:p>
        </p:txBody>
      </p:sp>
      <p:sp>
        <p:nvSpPr>
          <p:cNvPr id="4" name="TextBox 3"/>
          <p:cNvSpPr txBox="1"/>
          <p:nvPr/>
        </p:nvSpPr>
        <p:spPr>
          <a:xfrm>
            <a:off x="561953" y="5633640"/>
            <a:ext cx="11630047" cy="369332"/>
          </a:xfrm>
          <a:prstGeom prst="rect">
            <a:avLst/>
          </a:prstGeom>
          <a:noFill/>
        </p:spPr>
        <p:txBody>
          <a:bodyPr wrap="square" rtlCol="0">
            <a:spAutoFit/>
          </a:bodyPr>
          <a:lstStyle/>
          <a:p>
            <a:r>
              <a:rPr lang="en-US" dirty="0" smtClean="0"/>
              <a:t>Refer to </a:t>
            </a:r>
            <a:r>
              <a:rPr lang="en-US" dirty="0" smtClean="0">
                <a:hlinkClick r:id="rId3"/>
              </a:rPr>
              <a:t>https://www.wipo.int/trademarks/en/</a:t>
            </a:r>
            <a:endParaRPr lang="en-US" dirty="0"/>
          </a:p>
        </p:txBody>
      </p:sp>
      <p:pic>
        <p:nvPicPr>
          <p:cNvPr id="5" name="Picture 4"/>
          <p:cNvPicPr>
            <a:picLocks noChangeAspect="1"/>
          </p:cNvPicPr>
          <p:nvPr/>
        </p:nvPicPr>
        <p:blipFill>
          <a:blip r:embed="rId4"/>
          <a:stretch>
            <a:fillRect/>
          </a:stretch>
        </p:blipFill>
        <p:spPr>
          <a:xfrm>
            <a:off x="9978129" y="2312264"/>
            <a:ext cx="1828800" cy="1028700"/>
          </a:xfrm>
          <a:prstGeom prst="rect">
            <a:avLst/>
          </a:prstGeom>
        </p:spPr>
      </p:pic>
      <p:pic>
        <p:nvPicPr>
          <p:cNvPr id="6" name="Picture 5"/>
          <p:cNvPicPr>
            <a:picLocks noChangeAspect="1"/>
          </p:cNvPicPr>
          <p:nvPr/>
        </p:nvPicPr>
        <p:blipFill>
          <a:blip r:embed="rId5"/>
          <a:stretch>
            <a:fillRect/>
          </a:stretch>
        </p:blipFill>
        <p:spPr>
          <a:xfrm>
            <a:off x="9978129" y="3537374"/>
            <a:ext cx="1828800" cy="960120"/>
          </a:xfrm>
          <a:prstGeom prst="rect">
            <a:avLst/>
          </a:prstGeom>
        </p:spPr>
      </p:pic>
      <p:pic>
        <p:nvPicPr>
          <p:cNvPr id="7" name="Picture 6"/>
          <p:cNvPicPr>
            <a:picLocks noChangeAspect="1"/>
          </p:cNvPicPr>
          <p:nvPr/>
        </p:nvPicPr>
        <p:blipFill>
          <a:blip r:embed="rId6"/>
          <a:stretch>
            <a:fillRect/>
          </a:stretch>
        </p:blipFill>
        <p:spPr>
          <a:xfrm>
            <a:off x="9261345" y="4610570"/>
            <a:ext cx="1828800" cy="1828800"/>
          </a:xfrm>
          <a:prstGeom prst="rect">
            <a:avLst/>
          </a:prstGeom>
        </p:spPr>
      </p:pic>
    </p:spTree>
    <p:extLst>
      <p:ext uri="{BB962C8B-B14F-4D97-AF65-F5344CB8AC3E}">
        <p14:creationId xmlns:p14="http://schemas.microsoft.com/office/powerpoint/2010/main" val="1061785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C610F-8CB2-4C19-9EC3-E204BD77C1E2}"/>
              </a:ext>
            </a:extLst>
          </p:cNvPr>
          <p:cNvSpPr>
            <a:spLocks noGrp="1"/>
          </p:cNvSpPr>
          <p:nvPr>
            <p:ph type="title"/>
          </p:nvPr>
        </p:nvSpPr>
        <p:spPr/>
        <p:txBody>
          <a:bodyPr/>
          <a:lstStyle/>
          <a:p>
            <a:r>
              <a:rPr lang="en-US" dirty="0" smtClean="0"/>
              <a:t>The Oldest Registered Trademark</a:t>
            </a:r>
            <a:endParaRPr lang="en-US" dirty="0"/>
          </a:p>
        </p:txBody>
      </p:sp>
      <p:sp>
        <p:nvSpPr>
          <p:cNvPr id="3" name="Content Placeholder 2">
            <a:extLst>
              <a:ext uri="{FF2B5EF4-FFF2-40B4-BE49-F238E27FC236}">
                <a16:creationId xmlns:a16="http://schemas.microsoft.com/office/drawing/2014/main" xmlns="" id="{8BC93A9B-1443-4F0E-A53D-A1EEF957755C}"/>
              </a:ext>
            </a:extLst>
          </p:cNvPr>
          <p:cNvSpPr>
            <a:spLocks noGrp="1"/>
          </p:cNvSpPr>
          <p:nvPr>
            <p:ph idx="1"/>
          </p:nvPr>
        </p:nvSpPr>
        <p:spPr>
          <a:xfrm>
            <a:off x="475814" y="1693703"/>
            <a:ext cx="8255810" cy="4405767"/>
          </a:xfrm>
        </p:spPr>
        <p:txBody>
          <a:bodyPr>
            <a:normAutofit lnSpcReduction="10000"/>
          </a:bodyPr>
          <a:lstStyle/>
          <a:p>
            <a:r>
              <a:rPr lang="en-US" dirty="0" smtClean="0"/>
              <a:t>Australia: 1850 -the </a:t>
            </a:r>
            <a:r>
              <a:rPr lang="en-US" dirty="0"/>
              <a:t>Bank of New South Wales had registered its coat of </a:t>
            </a:r>
            <a:r>
              <a:rPr lang="en-US" dirty="0" smtClean="0"/>
              <a:t>arms. </a:t>
            </a:r>
          </a:p>
          <a:p>
            <a:r>
              <a:rPr lang="en-US" dirty="0" smtClean="0"/>
              <a:t>UK: </a:t>
            </a:r>
            <a:r>
              <a:rPr lang="en-US" dirty="0"/>
              <a:t>1876 – The </a:t>
            </a:r>
            <a:r>
              <a:rPr lang="en-US" dirty="0">
                <a:hlinkClick r:id="rId2" tooltip="Bass Brewery"/>
              </a:rPr>
              <a:t>Bass Brewery</a:t>
            </a:r>
            <a:r>
              <a:rPr lang="en-US" dirty="0"/>
              <a:t>'s label incorporating its triangle logo for </a:t>
            </a:r>
            <a:r>
              <a:rPr lang="en-US" dirty="0" smtClean="0"/>
              <a:t>beer</a:t>
            </a:r>
            <a:r>
              <a:rPr lang="en-US" dirty="0"/>
              <a:t> was the first trademark to be registered under the Trade Mark Registration Act 1875</a:t>
            </a:r>
            <a:r>
              <a:rPr lang="en-US" dirty="0" smtClean="0"/>
              <a:t>.</a:t>
            </a:r>
            <a:endParaRPr lang="en-US" dirty="0"/>
          </a:p>
          <a:p>
            <a:r>
              <a:rPr lang="en-US" dirty="0" smtClean="0"/>
              <a:t>US: 1884</a:t>
            </a:r>
            <a:r>
              <a:rPr lang="en-US" dirty="0"/>
              <a:t> – The oldest U.S. registered trademark still in use is trademark </a:t>
            </a:r>
            <a:r>
              <a:rPr lang="en-US" dirty="0" smtClean="0"/>
              <a:t>a </a:t>
            </a:r>
            <a:r>
              <a:rPr lang="en-US" dirty="0"/>
              <a:t>depiction of the Biblical figure Samson wrestling a lion, </a:t>
            </a:r>
            <a:r>
              <a:rPr lang="en-US" dirty="0" smtClean="0"/>
              <a:t>by </a:t>
            </a:r>
            <a:r>
              <a:rPr lang="en-US" dirty="0"/>
              <a:t>the J.P. </a:t>
            </a:r>
            <a:r>
              <a:rPr lang="en-US" dirty="0" err="1"/>
              <a:t>Tolman</a:t>
            </a:r>
            <a:r>
              <a:rPr lang="en-US" dirty="0"/>
              <a:t> </a:t>
            </a:r>
            <a:r>
              <a:rPr lang="en-US" dirty="0" smtClean="0"/>
              <a:t>Company(now </a:t>
            </a:r>
            <a:r>
              <a:rPr lang="en-US" dirty="0"/>
              <a:t>Samson Rope Technologies, Inc.), a rope-making company</a:t>
            </a:r>
            <a:r>
              <a:rPr lang="en-US" dirty="0" smtClean="0"/>
              <a:t>.</a:t>
            </a:r>
            <a:endParaRPr lang="en-US" baseline="30000" dirty="0"/>
          </a:p>
        </p:txBody>
      </p:sp>
      <p:sp>
        <p:nvSpPr>
          <p:cNvPr id="4" name="TextBox 3"/>
          <p:cNvSpPr txBox="1"/>
          <p:nvPr/>
        </p:nvSpPr>
        <p:spPr>
          <a:xfrm>
            <a:off x="518883" y="6156499"/>
            <a:ext cx="8169671" cy="369332"/>
          </a:xfrm>
          <a:prstGeom prst="rect">
            <a:avLst/>
          </a:prstGeom>
          <a:noFill/>
        </p:spPr>
        <p:txBody>
          <a:bodyPr wrap="square" rtlCol="0">
            <a:spAutoFit/>
          </a:bodyPr>
          <a:lstStyle/>
          <a:p>
            <a:r>
              <a:rPr lang="en-US" dirty="0" smtClean="0"/>
              <a:t>Refer to </a:t>
            </a:r>
            <a:r>
              <a:rPr lang="en-US" dirty="0" smtClean="0">
                <a:hlinkClick r:id="rId3"/>
              </a:rPr>
              <a:t>https://en.wikipedia.org</a:t>
            </a:r>
            <a:endParaRPr lang="en-US" dirty="0"/>
          </a:p>
        </p:txBody>
      </p:sp>
      <p:grpSp>
        <p:nvGrpSpPr>
          <p:cNvPr id="11" name="Group 10"/>
          <p:cNvGrpSpPr/>
          <p:nvPr/>
        </p:nvGrpSpPr>
        <p:grpSpPr>
          <a:xfrm>
            <a:off x="8892989" y="1766047"/>
            <a:ext cx="2550332" cy="5037978"/>
            <a:chOff x="9217748" y="1522145"/>
            <a:chExt cx="2216607" cy="5281880"/>
          </a:xfrm>
        </p:grpSpPr>
        <p:pic>
          <p:nvPicPr>
            <p:cNvPr id="5" name="Picture 4"/>
            <p:cNvPicPr>
              <a:picLocks noChangeAspect="1"/>
            </p:cNvPicPr>
            <p:nvPr/>
          </p:nvPicPr>
          <p:blipFill>
            <a:blip r:embed="rId4"/>
            <a:stretch>
              <a:fillRect/>
            </a:stretch>
          </p:blipFill>
          <p:spPr>
            <a:xfrm>
              <a:off x="9217749" y="2884439"/>
              <a:ext cx="2216606" cy="1424961"/>
            </a:xfrm>
            <a:prstGeom prst="rect">
              <a:avLst/>
            </a:prstGeom>
          </p:spPr>
        </p:pic>
        <p:sp>
          <p:nvSpPr>
            <p:cNvPr id="6" name="TextBox 5"/>
            <p:cNvSpPr txBox="1"/>
            <p:nvPr/>
          </p:nvSpPr>
          <p:spPr>
            <a:xfrm>
              <a:off x="9217749" y="4312023"/>
              <a:ext cx="2216606" cy="553998"/>
            </a:xfrm>
            <a:prstGeom prst="rect">
              <a:avLst/>
            </a:prstGeom>
            <a:noFill/>
          </p:spPr>
          <p:txBody>
            <a:bodyPr wrap="square" rtlCol="0">
              <a:spAutoFit/>
            </a:bodyPr>
            <a:lstStyle/>
            <a:p>
              <a:pPr algn="ctr"/>
              <a:r>
                <a:rPr lang="en-US" sz="1200" dirty="0" smtClean="0"/>
                <a:t>Picture from </a:t>
              </a:r>
              <a:r>
                <a:rPr lang="en-US" sz="1200" dirty="0" smtClean="0">
                  <a:hlinkClick r:id="rId5"/>
                </a:rPr>
                <a:t>mondaq </a:t>
              </a:r>
              <a:endParaRPr lang="en-US" sz="1200" dirty="0"/>
            </a:p>
            <a:p>
              <a:endParaRPr lang="en-US" dirty="0"/>
            </a:p>
          </p:txBody>
        </p:sp>
        <p:pic>
          <p:nvPicPr>
            <p:cNvPr id="7" name="Picture 6"/>
            <p:cNvPicPr>
              <a:picLocks noChangeAspect="1"/>
            </p:cNvPicPr>
            <p:nvPr/>
          </p:nvPicPr>
          <p:blipFill>
            <a:blip r:embed="rId6"/>
            <a:stretch>
              <a:fillRect/>
            </a:stretch>
          </p:blipFill>
          <p:spPr>
            <a:xfrm>
              <a:off x="9217748" y="4600858"/>
              <a:ext cx="2216606" cy="1532066"/>
            </a:xfrm>
            <a:prstGeom prst="rect">
              <a:avLst/>
            </a:prstGeom>
          </p:spPr>
        </p:pic>
        <p:sp>
          <p:nvSpPr>
            <p:cNvPr id="8" name="TextBox 7"/>
            <p:cNvSpPr txBox="1"/>
            <p:nvPr/>
          </p:nvSpPr>
          <p:spPr>
            <a:xfrm>
              <a:off x="9217748" y="6065361"/>
              <a:ext cx="2216606" cy="738664"/>
            </a:xfrm>
            <a:prstGeom prst="rect">
              <a:avLst/>
            </a:prstGeom>
            <a:noFill/>
          </p:spPr>
          <p:txBody>
            <a:bodyPr wrap="square" rtlCol="0">
              <a:spAutoFit/>
            </a:bodyPr>
            <a:lstStyle/>
            <a:p>
              <a:pPr algn="ctr"/>
              <a:r>
                <a:rPr lang="en-US" sz="1200" dirty="0" smtClean="0"/>
                <a:t>Picture from</a:t>
              </a:r>
            </a:p>
            <a:p>
              <a:pPr algn="ctr"/>
              <a:r>
                <a:rPr lang="en-US" sz="1200" dirty="0" smtClean="0">
                  <a:hlinkClick r:id="rId7"/>
                </a:rPr>
                <a:t>Samson Rope </a:t>
              </a:r>
              <a:r>
                <a:rPr lang="en-US" sz="1200" dirty="0" err="1" smtClean="0">
                  <a:hlinkClick r:id="rId7"/>
                </a:rPr>
                <a:t>Technologies,Inc</a:t>
              </a:r>
              <a:r>
                <a:rPr lang="en-US" sz="1200" dirty="0" smtClean="0">
                  <a:hlinkClick r:id="rId7"/>
                </a:rPr>
                <a:t> </a:t>
              </a:r>
              <a:endParaRPr lang="en-US" sz="1200" dirty="0"/>
            </a:p>
            <a:p>
              <a:endParaRPr lang="en-US" dirty="0"/>
            </a:p>
          </p:txBody>
        </p:sp>
        <p:sp>
          <p:nvSpPr>
            <p:cNvPr id="9" name="TextBox 8"/>
            <p:cNvSpPr txBox="1"/>
            <p:nvPr/>
          </p:nvSpPr>
          <p:spPr>
            <a:xfrm>
              <a:off x="9217748" y="2431876"/>
              <a:ext cx="2216606" cy="738664"/>
            </a:xfrm>
            <a:prstGeom prst="rect">
              <a:avLst/>
            </a:prstGeom>
            <a:noFill/>
          </p:spPr>
          <p:txBody>
            <a:bodyPr wrap="square" rtlCol="0">
              <a:spAutoFit/>
            </a:bodyPr>
            <a:lstStyle/>
            <a:p>
              <a:pPr algn="ctr"/>
              <a:r>
                <a:rPr lang="en-US" sz="1200" dirty="0" smtClean="0"/>
                <a:t>Picture from </a:t>
              </a:r>
              <a:r>
                <a:rPr lang="en-US" sz="1200" dirty="0">
                  <a:hlinkClick r:id="rId3"/>
                </a:rPr>
                <a:t>https://en.wikipedia.org</a:t>
              </a:r>
              <a:r>
                <a:rPr lang="en-US" sz="1200" dirty="0" smtClean="0">
                  <a:hlinkClick r:id="rId5"/>
                </a:rPr>
                <a:t> </a:t>
              </a:r>
              <a:endParaRPr lang="en-US" sz="1200" dirty="0"/>
            </a:p>
            <a:p>
              <a:endParaRPr lang="en-US" dirty="0"/>
            </a:p>
          </p:txBody>
        </p:sp>
        <p:pic>
          <p:nvPicPr>
            <p:cNvPr id="10" name="Picture 9"/>
            <p:cNvPicPr>
              <a:picLocks noChangeAspect="1"/>
            </p:cNvPicPr>
            <p:nvPr/>
          </p:nvPicPr>
          <p:blipFill>
            <a:blip r:embed="rId8"/>
            <a:stretch>
              <a:fillRect/>
            </a:stretch>
          </p:blipFill>
          <p:spPr>
            <a:xfrm>
              <a:off x="9686089" y="1522145"/>
              <a:ext cx="1279924" cy="964424"/>
            </a:xfrm>
            <a:prstGeom prst="rect">
              <a:avLst/>
            </a:prstGeom>
          </p:spPr>
        </p:pic>
      </p:grpSp>
    </p:spTree>
    <p:extLst>
      <p:ext uri="{BB962C8B-B14F-4D97-AF65-F5344CB8AC3E}">
        <p14:creationId xmlns:p14="http://schemas.microsoft.com/office/powerpoint/2010/main" val="2017762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C610F-8CB2-4C19-9EC3-E204BD77C1E2}"/>
              </a:ext>
            </a:extLst>
          </p:cNvPr>
          <p:cNvSpPr>
            <a:spLocks noGrp="1"/>
          </p:cNvSpPr>
          <p:nvPr>
            <p:ph type="title"/>
          </p:nvPr>
        </p:nvSpPr>
        <p:spPr/>
        <p:txBody>
          <a:bodyPr/>
          <a:lstStyle/>
          <a:p>
            <a:r>
              <a:rPr lang="en-US" dirty="0" smtClean="0"/>
              <a:t>Purpose and Function of Trademarks</a:t>
            </a:r>
            <a:endParaRPr lang="en-US" dirty="0"/>
          </a:p>
        </p:txBody>
      </p:sp>
      <p:sp>
        <p:nvSpPr>
          <p:cNvPr id="3" name="Content Placeholder 2">
            <a:extLst>
              <a:ext uri="{FF2B5EF4-FFF2-40B4-BE49-F238E27FC236}">
                <a16:creationId xmlns:a16="http://schemas.microsoft.com/office/drawing/2014/main" xmlns="" id="{8BC93A9B-1443-4F0E-A53D-A1EEF957755C}"/>
              </a:ext>
            </a:extLst>
          </p:cNvPr>
          <p:cNvSpPr>
            <a:spLocks noGrp="1"/>
          </p:cNvSpPr>
          <p:nvPr>
            <p:ph idx="1"/>
          </p:nvPr>
        </p:nvSpPr>
        <p:spPr>
          <a:xfrm>
            <a:off x="475814" y="1693703"/>
            <a:ext cx="11229516" cy="4647462"/>
          </a:xfrm>
        </p:spPr>
        <p:txBody>
          <a:bodyPr>
            <a:normAutofit/>
          </a:bodyPr>
          <a:lstStyle/>
          <a:p>
            <a:r>
              <a:rPr lang="en-US" dirty="0" smtClean="0"/>
              <a:t>If </a:t>
            </a:r>
            <a:r>
              <a:rPr lang="en-US" dirty="0"/>
              <a:t>a trademark such as NIKE could be counterfeited and used by another on inferior merchandise, there would be no incentive for the owners of the NIKE mark to produce high-quality shoes and to expend money establishing consumer recognition of the products offered under the NIKE marks. Thus, protection of trademarks results in increased competition in the marketplace, with both the producer of goods and services and the consumer as the ultimate beneficiaries.</a:t>
            </a:r>
            <a:endParaRPr lang="en-US" dirty="0" smtClean="0"/>
          </a:p>
        </p:txBody>
      </p:sp>
      <p:sp>
        <p:nvSpPr>
          <p:cNvPr id="4" name="TextBox 3"/>
          <p:cNvSpPr txBox="1"/>
          <p:nvPr/>
        </p:nvSpPr>
        <p:spPr>
          <a:xfrm>
            <a:off x="714353" y="579266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346086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C610F-8CB2-4C19-9EC3-E204BD77C1E2}"/>
              </a:ext>
            </a:extLst>
          </p:cNvPr>
          <p:cNvSpPr>
            <a:spLocks noGrp="1"/>
          </p:cNvSpPr>
          <p:nvPr>
            <p:ph type="title"/>
          </p:nvPr>
        </p:nvSpPr>
        <p:spPr/>
        <p:txBody>
          <a:bodyPr/>
          <a:lstStyle/>
          <a:p>
            <a:r>
              <a:rPr lang="en-US" dirty="0" smtClean="0"/>
              <a:t>Purpose and Function of Trademarks</a:t>
            </a:r>
            <a:r>
              <a:rPr lang="th-TH" dirty="0">
                <a:solidFill>
                  <a:prstClr val="black"/>
                </a:solidFill>
              </a:rPr>
              <a:t>(</a:t>
            </a:r>
            <a:r>
              <a:rPr lang="en-US" dirty="0">
                <a:solidFill>
                  <a:prstClr val="black"/>
                </a:solidFill>
              </a:rPr>
              <a:t>Cont.)</a:t>
            </a:r>
            <a:endParaRPr lang="en-US" dirty="0"/>
          </a:p>
        </p:txBody>
      </p:sp>
      <p:sp>
        <p:nvSpPr>
          <p:cNvPr id="3" name="Content Placeholder 2">
            <a:extLst>
              <a:ext uri="{FF2B5EF4-FFF2-40B4-BE49-F238E27FC236}">
                <a16:creationId xmlns:a16="http://schemas.microsoft.com/office/drawing/2014/main" xmlns="" id="{8BC93A9B-1443-4F0E-A53D-A1EEF957755C}"/>
              </a:ext>
            </a:extLst>
          </p:cNvPr>
          <p:cNvSpPr>
            <a:spLocks noGrp="1"/>
          </p:cNvSpPr>
          <p:nvPr>
            <p:ph idx="1"/>
          </p:nvPr>
        </p:nvSpPr>
        <p:spPr>
          <a:xfrm>
            <a:off x="475814" y="1693703"/>
            <a:ext cx="11229516" cy="4647462"/>
          </a:xfrm>
        </p:spPr>
        <p:txBody>
          <a:bodyPr>
            <a:normAutofit/>
          </a:bodyPr>
          <a:lstStyle/>
          <a:p>
            <a:r>
              <a:rPr lang="en-US" dirty="0"/>
              <a:t>Businesses benefit because they can reap the rewards of their investment in developing and marketing a product without fearing another business will deceive consumers by using the same or a confusingly similar mark for like goods, and consumers benefit because they </a:t>
            </a:r>
            <a:r>
              <a:rPr lang="en-US" dirty="0" smtClean="0"/>
              <a:t>can identify </a:t>
            </a:r>
            <a:r>
              <a:rPr lang="en-US" dirty="0"/>
              <a:t>and purchase desired goods</a:t>
            </a:r>
            <a:r>
              <a:rPr lang="en-US" dirty="0" smtClean="0"/>
              <a:t>.</a:t>
            </a:r>
          </a:p>
          <a:p>
            <a:r>
              <a:rPr lang="en-US" dirty="0"/>
              <a:t>The value inherent in achieving consumer loyalty to a particular product or service through the maintenance of consistent quality of the products or services offered under a mark is called goodwill</a:t>
            </a:r>
            <a:r>
              <a:rPr lang="en-US" dirty="0" smtClean="0"/>
              <a:t>.</a:t>
            </a:r>
            <a:endParaRPr lang="en-US" dirty="0"/>
          </a:p>
          <a:p>
            <a:endParaRPr lang="en-US" dirty="0"/>
          </a:p>
        </p:txBody>
      </p:sp>
      <p:sp>
        <p:nvSpPr>
          <p:cNvPr id="4" name="TextBox 3"/>
          <p:cNvSpPr txBox="1"/>
          <p:nvPr/>
        </p:nvSpPr>
        <p:spPr>
          <a:xfrm>
            <a:off x="714353" y="591193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819972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C610F-8CB2-4C19-9EC3-E204BD77C1E2}"/>
              </a:ext>
            </a:extLst>
          </p:cNvPr>
          <p:cNvSpPr>
            <a:spLocks noGrp="1"/>
          </p:cNvSpPr>
          <p:nvPr>
            <p:ph type="title"/>
          </p:nvPr>
        </p:nvSpPr>
        <p:spPr/>
        <p:txBody>
          <a:bodyPr/>
          <a:lstStyle/>
          <a:p>
            <a:r>
              <a:rPr lang="en-US" dirty="0" smtClean="0"/>
              <a:t>Purpose and Function of Trademarks</a:t>
            </a:r>
            <a:r>
              <a:rPr lang="th-TH" dirty="0" smtClean="0"/>
              <a:t> (</a:t>
            </a:r>
            <a:r>
              <a:rPr lang="en-US" dirty="0" smtClean="0"/>
              <a:t>Cont.)</a:t>
            </a:r>
            <a:endParaRPr lang="en-US" dirty="0"/>
          </a:p>
        </p:txBody>
      </p:sp>
      <p:sp>
        <p:nvSpPr>
          <p:cNvPr id="3" name="Content Placeholder 2">
            <a:extLst>
              <a:ext uri="{FF2B5EF4-FFF2-40B4-BE49-F238E27FC236}">
                <a16:creationId xmlns:a16="http://schemas.microsoft.com/office/drawing/2014/main" xmlns="" id="{8BC93A9B-1443-4F0E-A53D-A1EEF957755C}"/>
              </a:ext>
            </a:extLst>
          </p:cNvPr>
          <p:cNvSpPr>
            <a:spLocks noGrp="1"/>
          </p:cNvSpPr>
          <p:nvPr>
            <p:ph idx="1"/>
          </p:nvPr>
        </p:nvSpPr>
        <p:spPr>
          <a:xfrm>
            <a:off x="475814" y="1693703"/>
            <a:ext cx="11229516" cy="4647462"/>
          </a:xfrm>
        </p:spPr>
        <p:txBody>
          <a:bodyPr>
            <a:normAutofit/>
          </a:bodyPr>
          <a:lstStyle/>
          <a:p>
            <a:r>
              <a:rPr lang="en-US" dirty="0"/>
              <a:t>The goodwill associated with a trademark continues to increase over time as additional sales are made of the product offered under a mark and consumers associate the mark with its owner. There is no doubt that the goodwill inherent in a trademark can be among a company’s most valuable assets. </a:t>
            </a:r>
          </a:p>
        </p:txBody>
      </p:sp>
      <p:sp>
        <p:nvSpPr>
          <p:cNvPr id="4" name="TextBox 3"/>
          <p:cNvSpPr txBox="1"/>
          <p:nvPr/>
        </p:nvSpPr>
        <p:spPr>
          <a:xfrm>
            <a:off x="714353" y="5832424"/>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4269580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C610F-8CB2-4C19-9EC3-E204BD77C1E2}"/>
              </a:ext>
            </a:extLst>
          </p:cNvPr>
          <p:cNvSpPr>
            <a:spLocks noGrp="1"/>
          </p:cNvSpPr>
          <p:nvPr>
            <p:ph type="title"/>
          </p:nvPr>
        </p:nvSpPr>
        <p:spPr/>
        <p:txBody>
          <a:bodyPr/>
          <a:lstStyle/>
          <a:p>
            <a:r>
              <a:rPr lang="en-US" dirty="0" smtClean="0"/>
              <a:t>Purpose and Function of Trademarks </a:t>
            </a:r>
            <a:r>
              <a:rPr lang="th-TH" dirty="0"/>
              <a:t>(</a:t>
            </a:r>
            <a:r>
              <a:rPr lang="en-US" dirty="0"/>
              <a:t>Cont.)</a:t>
            </a:r>
          </a:p>
        </p:txBody>
      </p:sp>
      <p:sp>
        <p:nvSpPr>
          <p:cNvPr id="3" name="Content Placeholder 2">
            <a:extLst>
              <a:ext uri="{FF2B5EF4-FFF2-40B4-BE49-F238E27FC236}">
                <a16:creationId xmlns:a16="http://schemas.microsoft.com/office/drawing/2014/main" xmlns="" id="{8BC93A9B-1443-4F0E-A53D-A1EEF957755C}"/>
              </a:ext>
            </a:extLst>
          </p:cNvPr>
          <p:cNvSpPr>
            <a:spLocks noGrp="1"/>
          </p:cNvSpPr>
          <p:nvPr>
            <p:ph idx="1"/>
          </p:nvPr>
        </p:nvSpPr>
        <p:spPr>
          <a:xfrm>
            <a:off x="475814" y="1693703"/>
            <a:ext cx="11229516" cy="4647462"/>
          </a:xfrm>
        </p:spPr>
        <p:txBody>
          <a:bodyPr>
            <a:normAutofit/>
          </a:bodyPr>
          <a:lstStyle/>
          <a:p>
            <a:r>
              <a:rPr lang="en-US" dirty="0"/>
              <a:t>Trademarks thus provide the following functions:</a:t>
            </a:r>
          </a:p>
          <a:p>
            <a:pPr lvl="1"/>
            <a:r>
              <a:rPr lang="en-US" dirty="0"/>
              <a:t>T</a:t>
            </a:r>
            <a:r>
              <a:rPr lang="en-US" dirty="0" smtClean="0"/>
              <a:t>hey </a:t>
            </a:r>
            <a:r>
              <a:rPr lang="en-US" dirty="0"/>
              <a:t>identify one maker’s goods or services and distinguish them from those offered by others;</a:t>
            </a:r>
          </a:p>
          <a:p>
            <a:pPr lvl="1"/>
            <a:r>
              <a:rPr lang="en-US" dirty="0"/>
              <a:t> </a:t>
            </a:r>
            <a:r>
              <a:rPr lang="en-US" dirty="0" smtClean="0"/>
              <a:t>They </a:t>
            </a:r>
            <a:r>
              <a:rPr lang="en-US" dirty="0"/>
              <a:t>indicate that all goods or services offered under the mark come from a single producer, manufacturer, or “source”;</a:t>
            </a:r>
          </a:p>
          <a:p>
            <a:pPr lvl="1"/>
            <a:r>
              <a:rPr lang="en-US" dirty="0"/>
              <a:t>T</a:t>
            </a:r>
            <a:r>
              <a:rPr lang="en-US" dirty="0" smtClean="0"/>
              <a:t>hey </a:t>
            </a:r>
            <a:r>
              <a:rPr lang="en-US" dirty="0"/>
              <a:t>indicate that all goods or services offered under the mark are of consistent quality; and</a:t>
            </a:r>
          </a:p>
          <a:p>
            <a:pPr lvl="1"/>
            <a:r>
              <a:rPr lang="en-US" dirty="0"/>
              <a:t> T</a:t>
            </a:r>
            <a:r>
              <a:rPr lang="en-US" dirty="0" smtClean="0"/>
              <a:t>hey </a:t>
            </a:r>
            <a:r>
              <a:rPr lang="en-US" dirty="0"/>
              <a:t>serve as an advertising device so that consumers link a product or service being offered with a mark (for example, when many consumers see or hear the phrase JUST DO IT, they immediately think of Nike products).</a:t>
            </a:r>
          </a:p>
        </p:txBody>
      </p:sp>
      <p:sp>
        <p:nvSpPr>
          <p:cNvPr id="4" name="TextBox 3"/>
          <p:cNvSpPr txBox="1"/>
          <p:nvPr/>
        </p:nvSpPr>
        <p:spPr>
          <a:xfrm>
            <a:off x="714353" y="5792666"/>
            <a:ext cx="9405165" cy="369332"/>
          </a:xfrm>
          <a:prstGeom prst="rect">
            <a:avLst/>
          </a:prstGeom>
          <a:noFill/>
        </p:spPr>
        <p:txBody>
          <a:bodyPr wrap="square" rtlCol="0">
            <a:spAutoFit/>
          </a:bodyPr>
          <a:lstStyle/>
          <a:p>
            <a:r>
              <a:rPr lang="en-US" dirty="0" smtClean="0"/>
              <a:t>Refer to Intellectual Property The Law of Trademarks, Copyrights, Patents, and Trade Secrets</a:t>
            </a:r>
            <a:endParaRPr lang="en-US" dirty="0"/>
          </a:p>
        </p:txBody>
      </p:sp>
    </p:spTree>
    <p:extLst>
      <p:ext uri="{BB962C8B-B14F-4D97-AF65-F5344CB8AC3E}">
        <p14:creationId xmlns:p14="http://schemas.microsoft.com/office/powerpoint/2010/main" val="1765169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5885</TotalTime>
  <Words>1524</Words>
  <Application>Microsoft Office PowerPoint</Application>
  <PresentationFormat>Widescreen</PresentationFormat>
  <Paragraphs>93</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Cordia New</vt:lpstr>
      <vt:lpstr>Office Theme</vt:lpstr>
      <vt:lpstr>Module 3: Intellectual Property</vt:lpstr>
      <vt:lpstr>Content</vt:lpstr>
      <vt:lpstr>Trademark</vt:lpstr>
      <vt:lpstr>Trademark</vt:lpstr>
      <vt:lpstr>The Oldest Registered Trademark</vt:lpstr>
      <vt:lpstr>Purpose and Function of Trademarks</vt:lpstr>
      <vt:lpstr>Purpose and Function of Trademarks(Cont.)</vt:lpstr>
      <vt:lpstr>Purpose and Function of Trademarks (Cont.)</vt:lpstr>
      <vt:lpstr>Purpose and Function of Trademarks (Cont.)</vt:lpstr>
      <vt:lpstr>Types of Marks</vt:lpstr>
      <vt:lpstr>Types of Marks (Cont.)</vt:lpstr>
      <vt:lpstr>Types of Marks (Cont.)</vt:lpstr>
      <vt:lpstr>Trademark Protection</vt:lpstr>
      <vt:lpstr>Trademark Registration</vt:lpstr>
      <vt:lpstr>Trademark Register</vt:lpstr>
      <vt:lpstr>Categories of Marks</vt:lpstr>
      <vt:lpstr>Categories of Marks</vt:lpstr>
      <vt:lpstr>Trademark-Related Treaties Administered by WIPO</vt:lpstr>
      <vt:lpstr>Trademark-Related Treaties Administered by WIPO</vt:lpstr>
      <vt:lpstr>Trademark-Related Treaties Administered by WIPO</vt:lpstr>
      <vt:lpstr>Case Study#1 Making disposal of counterfeits sustainable: the REACT way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ชวินทร มัยยะภักดี</dc:creator>
  <cp:lastModifiedBy>naritsak tuntitippawan</cp:lastModifiedBy>
  <cp:revision>99</cp:revision>
  <dcterms:created xsi:type="dcterms:W3CDTF">2019-12-05T13:38:53Z</dcterms:created>
  <dcterms:modified xsi:type="dcterms:W3CDTF">2020-05-14T16:57:42Z</dcterms:modified>
</cp:coreProperties>
</file>