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391" r:id="rId3"/>
    <p:sldId id="392" r:id="rId4"/>
    <p:sldId id="266" r:id="rId5"/>
    <p:sldId id="298" r:id="rId6"/>
    <p:sldId id="373" r:id="rId7"/>
    <p:sldId id="397" r:id="rId8"/>
    <p:sldId id="267" r:id="rId9"/>
    <p:sldId id="325" r:id="rId10"/>
    <p:sldId id="326" r:id="rId11"/>
    <p:sldId id="327" r:id="rId12"/>
    <p:sldId id="330" r:id="rId13"/>
    <p:sldId id="332" r:id="rId14"/>
    <p:sldId id="333" r:id="rId15"/>
    <p:sldId id="336" r:id="rId16"/>
    <p:sldId id="337" r:id="rId17"/>
    <p:sldId id="338" r:id="rId18"/>
    <p:sldId id="339" r:id="rId19"/>
    <p:sldId id="341" r:id="rId20"/>
    <p:sldId id="396" r:id="rId21"/>
    <p:sldId id="268" r:id="rId22"/>
    <p:sldId id="344" r:id="rId23"/>
    <p:sldId id="374" r:id="rId24"/>
    <p:sldId id="382" r:id="rId25"/>
    <p:sldId id="383" r:id="rId26"/>
    <p:sldId id="384" r:id="rId27"/>
    <p:sldId id="375" r:id="rId28"/>
    <p:sldId id="385" r:id="rId29"/>
    <p:sldId id="386" r:id="rId30"/>
    <p:sldId id="387" r:id="rId31"/>
    <p:sldId id="377" r:id="rId32"/>
    <p:sldId id="378" r:id="rId33"/>
    <p:sldId id="389" r:id="rId34"/>
    <p:sldId id="393" r:id="rId35"/>
    <p:sldId id="394" r:id="rId36"/>
    <p:sldId id="395" r:id="rId37"/>
    <p:sldId id="25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3" autoAdjust="0"/>
    <p:restoredTop sz="94660"/>
  </p:normalViewPr>
  <p:slideViewPr>
    <p:cSldViewPr snapToGrid="0">
      <p:cViewPr varScale="1">
        <p:scale>
          <a:sx n="49" d="100"/>
          <a:sy n="49" d="100"/>
        </p:scale>
        <p:origin x="29" y="81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8E524-BEE7-476D-94E4-4DFBF3F47990}" type="datetimeFigureOut">
              <a:rPr lang="en-US" smtClean="0"/>
              <a:t>5/14/2020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352E38-5F73-4A5E-B94F-1972C54C680E}" type="slidenum">
              <a:rPr lang="en-US" smtClean="0"/>
              <a:t>‹#›</a:t>
            </a:fld>
            <a:endParaRPr lang="en-US"/>
          </a:p>
        </p:txBody>
      </p:sp>
    </p:spTree>
    <p:extLst>
      <p:ext uri="{BB962C8B-B14F-4D97-AF65-F5344CB8AC3E}">
        <p14:creationId xmlns:p14="http://schemas.microsoft.com/office/powerpoint/2010/main" val="2455947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 xmlns:a16="http://schemas.microsoft.com/office/drawing/2014/main" id="{745027A7-4436-4BFC-B715-CB8E92192D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6" name="Title 1">
            <a:extLst>
              <a:ext uri="{FF2B5EF4-FFF2-40B4-BE49-F238E27FC236}">
                <a16:creationId xmlns=""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Rectangle 2">
            <a:extLst>
              <a:ext uri="{FF2B5EF4-FFF2-40B4-BE49-F238E27FC236}">
                <a16:creationId xmlns=""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 xmlns:a16="http://schemas.microsoft.com/office/drawing/2014/main"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22" name="Content Placeholder 2">
            <a:extLst>
              <a:ext uri="{FF2B5EF4-FFF2-40B4-BE49-F238E27FC236}">
                <a16:creationId xmlns=""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3" name="Group 22">
            <a:extLst>
              <a:ext uri="{FF2B5EF4-FFF2-40B4-BE49-F238E27FC236}">
                <a16:creationId xmlns=""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 xmlns:a16="http://schemas.microsoft.com/office/drawing/2014/main"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 xmlns:a16="http://schemas.microsoft.com/office/drawing/2014/main" id="{6B09061E-C19F-4F07-A1CD-123D3E1DE607}"/>
              </a:ext>
            </a:extLst>
          </p:cNvPr>
          <p:cNvSpPr/>
          <p:nvPr userDrawn="1"/>
        </p:nvSpPr>
        <p:spPr>
          <a:xfrm>
            <a:off x="3023111" y="2448211"/>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 xmlns:a16="http://schemas.microsoft.com/office/drawing/2014/main" id="{FA31B2A8-CB08-462F-B7BA-1D4FF2A92C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2860896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5/14/2020</a:t>
            </a:fld>
            <a:endParaRPr lang="en-US"/>
          </a:p>
        </p:txBody>
      </p:sp>
      <p:sp>
        <p:nvSpPr>
          <p:cNvPr id="5" name="Footer Placeholder 4">
            <a:extLst>
              <a:ext uri="{FF2B5EF4-FFF2-40B4-BE49-F238E27FC236}">
                <a16:creationId xmlns=""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wipo.int/patents/en/faq_patents.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wipo.int/patents/en/faq_patent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aripo.org/" TargetMode="External"/><Relationship Id="rId7" Type="http://schemas.openxmlformats.org/officeDocument/2006/relationships/hyperlink" Target="https://www.wipo.int/patents/en/faq_patents.html" TargetMode="External"/><Relationship Id="rId2" Type="http://schemas.openxmlformats.org/officeDocument/2006/relationships/hyperlink" Target="http://www.oapi.int/" TargetMode="External"/><Relationship Id="rId1" Type="http://schemas.openxmlformats.org/officeDocument/2006/relationships/slideLayout" Target="../slideLayouts/slideLayout2.xml"/><Relationship Id="rId6" Type="http://schemas.openxmlformats.org/officeDocument/2006/relationships/hyperlink" Target="http://www.gccpo.org/DefaultEn.aspx" TargetMode="External"/><Relationship Id="rId5" Type="http://schemas.openxmlformats.org/officeDocument/2006/relationships/hyperlink" Target="http://www.epo.org/" TargetMode="External"/><Relationship Id="rId4" Type="http://schemas.openxmlformats.org/officeDocument/2006/relationships/hyperlink" Target="http://www.eapo.org/en/"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www.wipo.int/patents/en/faq_patents.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wipo.int/patents/en/faq_patents.html" TargetMode="External"/><Relationship Id="rId2" Type="http://schemas.openxmlformats.org/officeDocument/2006/relationships/hyperlink" Target="https://www.wipo.int/directory/en/urls.js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wipo.int/patents/en/faq_patents.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ripo.org/" TargetMode="External"/><Relationship Id="rId2" Type="http://schemas.openxmlformats.org/officeDocument/2006/relationships/hyperlink" Target="http://www.epo.org/" TargetMode="External"/><Relationship Id="rId1" Type="http://schemas.openxmlformats.org/officeDocument/2006/relationships/slideLayout" Target="../slideLayouts/slideLayout2.xml"/><Relationship Id="rId4" Type="http://schemas.openxmlformats.org/officeDocument/2006/relationships/hyperlink" Target="https://www.wipo.int/patents/en/faq_patent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wipo.int/pct/en/" TargetMode="External"/><Relationship Id="rId2" Type="http://schemas.openxmlformats.org/officeDocument/2006/relationships/hyperlink" Target="https://www.wipo.int/pct/en/pct_contracting_states.html" TargetMode="External"/><Relationship Id="rId1" Type="http://schemas.openxmlformats.org/officeDocument/2006/relationships/slideLayout" Target="../slideLayouts/slideLayout2.xml"/><Relationship Id="rId4" Type="http://schemas.openxmlformats.org/officeDocument/2006/relationships/hyperlink" Target="https://www.wipo.int/patents/en/faq_patents.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wipo.int/directory/en/urls.jsp" TargetMode="External"/><Relationship Id="rId2" Type="http://schemas.openxmlformats.org/officeDocument/2006/relationships/hyperlink" Target="https://www.wipo.int/wipolex/en/" TargetMode="External"/><Relationship Id="rId1" Type="http://schemas.openxmlformats.org/officeDocument/2006/relationships/slideLayout" Target="../slideLayouts/slideLayout2.xml"/><Relationship Id="rId4" Type="http://schemas.openxmlformats.org/officeDocument/2006/relationships/hyperlink" Target="https://www.wipo.int/patents/en/faq_patents.html"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www.wipo.int/patents/en/faq_patents.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wipo.int/patents/en/faq_patents.html" TargetMode="External"/><Relationship Id="rId2" Type="http://schemas.openxmlformats.org/officeDocument/2006/relationships/hyperlink" Target="https://www.wipo.int/patents/en/topics/utility_models.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wipo.int/wipo_magazine/en/2015/06/article_0007.html"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wipo.int/edocs/mdocs/mdocs/en/wipo_ipda_ge_19/wipo_ipda_ge_19_t1b.pdf" TargetMode="Externa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Case/4.%20Patents%20case%20study%202.docx" TargetMode="Externa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wipo.int/patents/e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wipo.int/patents/e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uspto.gov/web/offices/ac/ido/oeip/taf/us_stat.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 xmlns:a16="http://schemas.microsoft.com/office/drawing/2014/main" id="{1E8C3049-6B68-4E38-977A-C7B28A94B82F}"/>
              </a:ext>
            </a:extLst>
          </p:cNvPr>
          <p:cNvSpPr>
            <a:spLocks noGrp="1"/>
          </p:cNvSpPr>
          <p:nvPr>
            <p:ph type="subTitle" idx="1"/>
          </p:nvPr>
        </p:nvSpPr>
        <p:spPr/>
        <p:txBody>
          <a:bodyPr/>
          <a:lstStyle/>
          <a:p>
            <a:r>
              <a:rPr lang="en-US" smtClean="0"/>
              <a:t>Patent</a:t>
            </a:r>
            <a:endParaRPr lang="en-US" dirty="0"/>
          </a:p>
        </p:txBody>
      </p:sp>
      <p:sp>
        <p:nvSpPr>
          <p:cNvPr id="3" name="Title 2">
            <a:extLst>
              <a:ext uri="{FF2B5EF4-FFF2-40B4-BE49-F238E27FC236}">
                <a16:creationId xmlns="" xmlns:a16="http://schemas.microsoft.com/office/drawing/2014/main" id="{1F629E85-12F5-4709-A520-65BCDED659E3}"/>
              </a:ext>
            </a:extLst>
          </p:cNvPr>
          <p:cNvSpPr>
            <a:spLocks noGrp="1"/>
          </p:cNvSpPr>
          <p:nvPr>
            <p:ph type="ctrTitle"/>
          </p:nvPr>
        </p:nvSpPr>
        <p:spPr/>
        <p:txBody>
          <a:bodyPr/>
          <a:lstStyle/>
          <a:p>
            <a:r>
              <a:rPr lang="en-US" dirty="0" smtClean="0"/>
              <a:t>Module 3: Intellectual Property</a:t>
            </a:r>
            <a:endParaRPr lang="en-US" dirty="0"/>
          </a:p>
        </p:txBody>
      </p:sp>
    </p:spTree>
    <p:extLst>
      <p:ext uri="{BB962C8B-B14F-4D97-AF65-F5344CB8AC3E}">
        <p14:creationId xmlns:p14="http://schemas.microsoft.com/office/powerpoint/2010/main" val="145735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Patentability</a:t>
            </a:r>
          </a:p>
        </p:txBody>
      </p:sp>
      <p:sp>
        <p:nvSpPr>
          <p:cNvPr id="3" name="Content Placeholder 2"/>
          <p:cNvSpPr>
            <a:spLocks noGrp="1"/>
          </p:cNvSpPr>
          <p:nvPr>
            <p:ph idx="1"/>
          </p:nvPr>
        </p:nvSpPr>
        <p:spPr/>
        <p:txBody>
          <a:bodyPr>
            <a:normAutofit/>
          </a:bodyPr>
          <a:lstStyle/>
          <a:p>
            <a:r>
              <a:rPr lang="en-US" dirty="0" smtClean="0"/>
              <a:t>An invention </a:t>
            </a:r>
            <a:r>
              <a:rPr lang="en-US" dirty="0" smtClean="0"/>
              <a:t>must </a:t>
            </a:r>
            <a:r>
              <a:rPr lang="en-US" dirty="0" smtClean="0"/>
              <a:t>satisfy four basic </a:t>
            </a:r>
            <a:r>
              <a:rPr lang="en-US" dirty="0" smtClean="0"/>
              <a:t>requirements </a:t>
            </a:r>
            <a:r>
              <a:rPr lang="en-US" dirty="0" smtClean="0"/>
              <a:t>to be eligible for </a:t>
            </a:r>
            <a:r>
              <a:rPr lang="en-US" dirty="0" smtClean="0"/>
              <a:t>patent </a:t>
            </a:r>
            <a:r>
              <a:rPr lang="en-US" dirty="0" smtClean="0"/>
              <a:t>protection:</a:t>
            </a:r>
          </a:p>
          <a:p>
            <a:pPr marL="914400" lvl="1" indent="-457200">
              <a:buAutoNum type="arabicPeriod"/>
            </a:pPr>
            <a:r>
              <a:rPr lang="en-US" dirty="0" smtClean="0"/>
              <a:t>The invention must be one of the types specified by statute as patentable subject matter (namely, </a:t>
            </a:r>
            <a:r>
              <a:rPr lang="en-US" b="1" i="1" dirty="0" smtClean="0"/>
              <a:t>a utility, design, or plant patent</a:t>
            </a:r>
            <a:r>
              <a:rPr lang="en-US" dirty="0" smtClean="0"/>
              <a:t>.)</a:t>
            </a:r>
          </a:p>
          <a:p>
            <a:pPr marL="914400" lvl="1" indent="-457200">
              <a:buAutoNum type="arabicPeriod"/>
            </a:pPr>
            <a:r>
              <a:rPr lang="en-US" dirty="0" smtClean="0"/>
              <a:t>The invention must be useful</a:t>
            </a:r>
          </a:p>
          <a:p>
            <a:pPr marL="914400" lvl="1" indent="-457200">
              <a:buAutoNum type="arabicPeriod"/>
            </a:pPr>
            <a:r>
              <a:rPr lang="en-US" dirty="0" smtClean="0"/>
              <a:t>The invention must be novel</a:t>
            </a:r>
          </a:p>
          <a:p>
            <a:pPr marL="914400" lvl="1" indent="-457200">
              <a:buAutoNum type="arabicPeriod"/>
            </a:pPr>
            <a:r>
              <a:rPr lang="en-US" dirty="0" smtClean="0"/>
              <a:t>The invention must be non-obvious</a:t>
            </a:r>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Intellectual Property</a:t>
            </a:r>
            <a:r>
              <a:rPr lang="th-TH" dirty="0" smtClean="0"/>
              <a:t> </a:t>
            </a:r>
            <a:r>
              <a:rPr lang="en-US" dirty="0" smtClean="0"/>
              <a:t>The Law of Trademarks, Copyrights, Patents, and Trade Secrets</a:t>
            </a:r>
            <a:endParaRPr lang="en-US" dirty="0"/>
          </a:p>
        </p:txBody>
      </p:sp>
    </p:spTree>
    <p:extLst>
      <p:ext uri="{BB962C8B-B14F-4D97-AF65-F5344CB8AC3E}">
        <p14:creationId xmlns:p14="http://schemas.microsoft.com/office/powerpoint/2010/main" val="3974389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Patentability (Cont.)</a:t>
            </a:r>
          </a:p>
        </p:txBody>
      </p:sp>
      <p:sp>
        <p:nvSpPr>
          <p:cNvPr id="3" name="Content Placeholder 2"/>
          <p:cNvSpPr>
            <a:spLocks noGrp="1"/>
          </p:cNvSpPr>
          <p:nvPr>
            <p:ph idx="1"/>
          </p:nvPr>
        </p:nvSpPr>
        <p:spPr>
          <a:xfrm>
            <a:off x="475814" y="1693703"/>
            <a:ext cx="11229516" cy="4556972"/>
          </a:xfrm>
        </p:spPr>
        <p:txBody>
          <a:bodyPr>
            <a:normAutofit/>
          </a:bodyPr>
          <a:lstStyle/>
          <a:p>
            <a:pPr marL="228600" lvl="1">
              <a:spcBef>
                <a:spcPts val="1000"/>
              </a:spcBef>
            </a:pPr>
            <a:r>
              <a:rPr lang="en-US" sz="2800" dirty="0"/>
              <a:t>Utility patents are the most common and cover a wide variety of inventions</a:t>
            </a:r>
            <a:r>
              <a:rPr lang="th-TH" sz="2800" dirty="0"/>
              <a:t> </a:t>
            </a:r>
            <a:r>
              <a:rPr lang="en-US" sz="2800" dirty="0"/>
              <a:t>discoveries including the typewriter, the automobile, the sewing machine,   the geodesic dome, the helicopter, sulfa drugs, gene sequences, and genetically altered mice.</a:t>
            </a:r>
          </a:p>
          <a:p>
            <a:r>
              <a:rPr lang="en-US" dirty="0" smtClean="0"/>
              <a:t>Patentable Subject Matter – Utility Patents</a:t>
            </a:r>
          </a:p>
          <a:p>
            <a:pPr lvl="1"/>
            <a:r>
              <a:rPr lang="en-US" dirty="0" smtClean="0"/>
              <a:t>Process</a:t>
            </a:r>
            <a:r>
              <a:rPr lang="en-US" dirty="0"/>
              <a:t>: A patentable method of doing something </a:t>
            </a:r>
            <a:r>
              <a:rPr lang="en-US" dirty="0" smtClean="0"/>
              <a:t>to </a:t>
            </a:r>
            <a:r>
              <a:rPr lang="en-US" dirty="0"/>
              <a:t>produce a </a:t>
            </a:r>
            <a:r>
              <a:rPr lang="en-US" dirty="0" smtClean="0"/>
              <a:t>given </a:t>
            </a:r>
            <a:r>
              <a:rPr lang="en-US" dirty="0"/>
              <a:t>result</a:t>
            </a:r>
          </a:p>
          <a:p>
            <a:pPr lvl="1"/>
            <a:r>
              <a:rPr lang="en-US" dirty="0"/>
              <a:t>Machine: </a:t>
            </a:r>
            <a:r>
              <a:rPr lang="en-US" dirty="0" smtClean="0"/>
              <a:t>A device with moving parts </a:t>
            </a:r>
            <a:r>
              <a:rPr lang="en-US" dirty="0"/>
              <a:t>that accomplishes a result</a:t>
            </a:r>
          </a:p>
          <a:p>
            <a:pPr lvl="1"/>
            <a:r>
              <a:rPr lang="en-US" dirty="0" smtClean="0"/>
              <a:t>Manufacture: Anything </a:t>
            </a:r>
            <a:r>
              <a:rPr lang="en-US" dirty="0" smtClean="0"/>
              <a:t>made </a:t>
            </a:r>
            <a:r>
              <a:rPr lang="en-US" dirty="0"/>
              <a:t>by </a:t>
            </a:r>
            <a:r>
              <a:rPr lang="en-US" dirty="0" smtClean="0"/>
              <a:t>humans</a:t>
            </a:r>
          </a:p>
          <a:p>
            <a:pPr lvl="1"/>
            <a:r>
              <a:rPr lang="en-US" dirty="0" smtClean="0"/>
              <a:t>Composition of matter: A combination of two or more substances into a product.</a:t>
            </a:r>
            <a:endParaRPr lang="en-US" dirty="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Intellectual Property</a:t>
            </a:r>
            <a:r>
              <a:rPr lang="th-TH" dirty="0" smtClean="0"/>
              <a:t> </a:t>
            </a:r>
            <a:r>
              <a:rPr lang="en-US" dirty="0" smtClean="0"/>
              <a:t>The Law of Trademarks, Copyrights, Patents, and Trade Secrets</a:t>
            </a:r>
            <a:endParaRPr lang="en-US" dirty="0"/>
          </a:p>
        </p:txBody>
      </p:sp>
    </p:spTree>
    <p:extLst>
      <p:ext uri="{BB962C8B-B14F-4D97-AF65-F5344CB8AC3E}">
        <p14:creationId xmlns:p14="http://schemas.microsoft.com/office/powerpoint/2010/main" val="4082814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Patentability (Cont.)</a:t>
            </a:r>
          </a:p>
        </p:txBody>
      </p:sp>
      <p:sp>
        <p:nvSpPr>
          <p:cNvPr id="3" name="Content Placeholder 2"/>
          <p:cNvSpPr>
            <a:spLocks noGrp="1"/>
          </p:cNvSpPr>
          <p:nvPr>
            <p:ph idx="1"/>
          </p:nvPr>
        </p:nvSpPr>
        <p:spPr>
          <a:xfrm>
            <a:off x="475814" y="1693703"/>
            <a:ext cx="11229516" cy="4556972"/>
          </a:xfrm>
        </p:spPr>
        <p:txBody>
          <a:bodyPr>
            <a:normAutofit/>
          </a:bodyPr>
          <a:lstStyle/>
          <a:p>
            <a:r>
              <a:rPr lang="en-US" b="1" dirty="0" smtClean="0"/>
              <a:t>Usefulness </a:t>
            </a:r>
          </a:p>
          <a:p>
            <a:pPr lvl="1"/>
            <a:r>
              <a:rPr lang="en-US" sz="2600" dirty="0" smtClean="0"/>
              <a:t>The constitution itself provides that patent protection is available for “Useful arts”, in defining what is patentable, states that patents are available for useful processes, machines, manufacturers, and composition of matter.</a:t>
            </a:r>
          </a:p>
          <a:p>
            <a:pPr lvl="1"/>
            <a:r>
              <a:rPr lang="en-US" sz="2600" dirty="0" smtClean="0"/>
              <a:t>Mere novelties or inventions that conflict with scientific principles. Such as perpetual motion machine, are not patentable because they are not useful.</a:t>
            </a:r>
          </a:p>
          <a:p>
            <a:pPr lvl="1"/>
            <a:r>
              <a:rPr lang="en-US" sz="2600" dirty="0" smtClean="0"/>
              <a:t>Inventions whose only purpose is detrimental or dangerous or would promote illegal ends cannot be patented in as much as by definition, they are not useful.</a:t>
            </a:r>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Intellectual Property</a:t>
            </a:r>
            <a:r>
              <a:rPr lang="th-TH" dirty="0" smtClean="0"/>
              <a:t> </a:t>
            </a:r>
            <a:r>
              <a:rPr lang="en-US" dirty="0" smtClean="0"/>
              <a:t>The Law of Trademarks, Copyrights, Patents, and Trade Secrets</a:t>
            </a:r>
            <a:endParaRPr lang="en-US" dirty="0"/>
          </a:p>
        </p:txBody>
      </p:sp>
    </p:spTree>
    <p:extLst>
      <p:ext uri="{BB962C8B-B14F-4D97-AF65-F5344CB8AC3E}">
        <p14:creationId xmlns:p14="http://schemas.microsoft.com/office/powerpoint/2010/main" val="2633578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Patentability (Cont.)</a:t>
            </a:r>
          </a:p>
        </p:txBody>
      </p:sp>
      <p:sp>
        <p:nvSpPr>
          <p:cNvPr id="3" name="Content Placeholder 2"/>
          <p:cNvSpPr>
            <a:spLocks noGrp="1"/>
          </p:cNvSpPr>
          <p:nvPr>
            <p:ph idx="1"/>
          </p:nvPr>
        </p:nvSpPr>
        <p:spPr>
          <a:xfrm>
            <a:off x="475814" y="1693703"/>
            <a:ext cx="11229516" cy="4556972"/>
          </a:xfrm>
        </p:spPr>
        <p:txBody>
          <a:bodyPr>
            <a:normAutofit/>
          </a:bodyPr>
          <a:lstStyle/>
          <a:p>
            <a:r>
              <a:rPr lang="en-US" b="1" dirty="0" smtClean="0"/>
              <a:t>Usefulness </a:t>
            </a:r>
          </a:p>
          <a:p>
            <a:pPr lvl="1"/>
            <a:r>
              <a:rPr lang="en-US" sz="2800" dirty="0" smtClean="0"/>
              <a:t>To secure a patent, an invention need not meet the stricter standards of regulatory agencies such as the Food and Drug Administration; it need only be “reasonably safe”.</a:t>
            </a:r>
          </a:p>
          <a:p>
            <a:pPr lvl="1"/>
            <a:r>
              <a:rPr lang="en-US" sz="2800" dirty="0" smtClean="0"/>
              <a:t>To ensure that the invention is useful, the application must disclose or specify the usefulness of the invention. To allow a patent that does not specify its utility would be </a:t>
            </a:r>
            <a:r>
              <a:rPr lang="en-US" sz="2800" dirty="0" smtClean="0"/>
              <a:t>granted </a:t>
            </a:r>
            <a:r>
              <a:rPr lang="en-US" sz="2800" dirty="0" smtClean="0"/>
              <a:t>a patent on an entire range of unknown applications, thereby allowing an inventor to obtain a monopoly on an entire field of knowledge.</a:t>
            </a:r>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Intellectual Property</a:t>
            </a:r>
            <a:r>
              <a:rPr lang="th-TH" dirty="0" smtClean="0"/>
              <a:t> </a:t>
            </a:r>
            <a:r>
              <a:rPr lang="en-US" dirty="0" smtClean="0"/>
              <a:t>The Law of Trademarks, Copyrights, Patents, and Trade Secrets</a:t>
            </a:r>
            <a:endParaRPr lang="en-US" dirty="0"/>
          </a:p>
        </p:txBody>
      </p:sp>
    </p:spTree>
    <p:extLst>
      <p:ext uri="{BB962C8B-B14F-4D97-AF65-F5344CB8AC3E}">
        <p14:creationId xmlns:p14="http://schemas.microsoft.com/office/powerpoint/2010/main" val="473986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Patentability (Cont.)</a:t>
            </a:r>
          </a:p>
        </p:txBody>
      </p:sp>
      <p:sp>
        <p:nvSpPr>
          <p:cNvPr id="3" name="Content Placeholder 2"/>
          <p:cNvSpPr>
            <a:spLocks noGrp="1"/>
          </p:cNvSpPr>
          <p:nvPr>
            <p:ph idx="1"/>
          </p:nvPr>
        </p:nvSpPr>
        <p:spPr>
          <a:xfrm>
            <a:off x="475814" y="1693703"/>
            <a:ext cx="11229516" cy="4556972"/>
          </a:xfrm>
        </p:spPr>
        <p:txBody>
          <a:bodyPr>
            <a:normAutofit/>
          </a:bodyPr>
          <a:lstStyle/>
          <a:p>
            <a:r>
              <a:rPr lang="en-US" b="1" dirty="0" smtClean="0"/>
              <a:t>Novelty</a:t>
            </a:r>
          </a:p>
          <a:p>
            <a:pPr lvl="1"/>
            <a:r>
              <a:rPr lang="en-US" dirty="0" smtClean="0"/>
              <a:t>Inventions known or used by others</a:t>
            </a:r>
          </a:p>
          <a:p>
            <a:pPr lvl="1"/>
            <a:r>
              <a:rPr lang="en-US" dirty="0" smtClean="0"/>
              <a:t>Invention </a:t>
            </a:r>
            <a:r>
              <a:rPr lang="en-US" dirty="0"/>
              <a:t>is the subject of a prior </a:t>
            </a:r>
            <a:r>
              <a:rPr lang="en-US" dirty="0" smtClean="0"/>
              <a:t>application</a:t>
            </a:r>
          </a:p>
          <a:p>
            <a:pPr lvl="1"/>
            <a:r>
              <a:rPr lang="en-US" dirty="0"/>
              <a:t>Inventions </a:t>
            </a:r>
            <a:r>
              <a:rPr lang="en-US" dirty="0" smtClean="0"/>
              <a:t>first </a:t>
            </a:r>
            <a:r>
              <a:rPr lang="en-US" dirty="0"/>
              <a:t>i</a:t>
            </a:r>
            <a:r>
              <a:rPr lang="en-US" dirty="0" smtClean="0"/>
              <a:t>nvented </a:t>
            </a:r>
            <a:r>
              <a:rPr lang="en-US" dirty="0"/>
              <a:t>by o</a:t>
            </a:r>
            <a:r>
              <a:rPr lang="en-US" dirty="0" smtClean="0"/>
              <a:t>thers</a:t>
            </a:r>
          </a:p>
          <a:p>
            <a:pPr lvl="1"/>
            <a:r>
              <a:rPr lang="en-US" dirty="0"/>
              <a:t>Invention </a:t>
            </a:r>
            <a:r>
              <a:rPr lang="en-US" dirty="0" smtClean="0"/>
              <a:t>is </a:t>
            </a:r>
            <a:r>
              <a:rPr lang="en-US" dirty="0"/>
              <a:t>in </a:t>
            </a:r>
            <a:r>
              <a:rPr lang="en-US" dirty="0" smtClean="0"/>
              <a:t>use </a:t>
            </a:r>
            <a:r>
              <a:rPr lang="en-US" dirty="0"/>
              <a:t>or on </a:t>
            </a:r>
            <a:r>
              <a:rPr lang="en-US" dirty="0" smtClean="0"/>
              <a:t>sale</a:t>
            </a:r>
          </a:p>
          <a:p>
            <a:pPr lvl="2"/>
            <a:r>
              <a:rPr lang="en-US" dirty="0"/>
              <a:t>A patent will not be granted unless an application is filed less than one year from the time the invention is in public use or on sale in the United </a:t>
            </a:r>
            <a:r>
              <a:rPr lang="en-US" dirty="0" smtClean="0"/>
              <a:t>States</a:t>
            </a:r>
            <a:r>
              <a:rPr lang="en-US" dirty="0" smtClean="0"/>
              <a:t>.</a:t>
            </a:r>
            <a:endParaRPr lang="th-TH" dirty="0"/>
          </a:p>
        </p:txBody>
      </p:sp>
    </p:spTree>
    <p:extLst>
      <p:ext uri="{BB962C8B-B14F-4D97-AF65-F5344CB8AC3E}">
        <p14:creationId xmlns:p14="http://schemas.microsoft.com/office/powerpoint/2010/main" val="2032196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814" y="1693703"/>
            <a:ext cx="11229516" cy="4556972"/>
          </a:xfrm>
        </p:spPr>
        <p:txBody>
          <a:bodyPr>
            <a:normAutofit lnSpcReduction="10000"/>
          </a:bodyPr>
          <a:lstStyle/>
          <a:p>
            <a:r>
              <a:rPr lang="en-US" b="1" dirty="0" smtClean="0"/>
              <a:t>Novelty (Cont.)</a:t>
            </a:r>
          </a:p>
          <a:p>
            <a:pPr lvl="1"/>
            <a:r>
              <a:rPr lang="en-US" dirty="0"/>
              <a:t>Invention </a:t>
            </a:r>
            <a:r>
              <a:rPr lang="en-US" dirty="0" smtClean="0"/>
              <a:t>has </a:t>
            </a:r>
            <a:r>
              <a:rPr lang="en-US" dirty="0"/>
              <a:t>b</a:t>
            </a:r>
            <a:r>
              <a:rPr lang="en-US" dirty="0" smtClean="0"/>
              <a:t>een </a:t>
            </a:r>
            <a:r>
              <a:rPr lang="en-US" dirty="0"/>
              <a:t>a</a:t>
            </a:r>
            <a:r>
              <a:rPr lang="en-US" dirty="0" smtClean="0"/>
              <a:t>bandoned</a:t>
            </a:r>
          </a:p>
          <a:p>
            <a:pPr lvl="2"/>
            <a:r>
              <a:rPr lang="en-US" dirty="0" smtClean="0"/>
              <a:t>A </a:t>
            </a:r>
            <a:r>
              <a:rPr lang="en-US" dirty="0"/>
              <a:t>person cannot obtain a patent if he or she has abandoned the invention. A</a:t>
            </a:r>
            <a:r>
              <a:rPr lang="en-US" dirty="0" smtClean="0"/>
              <a:t>bandonment </a:t>
            </a:r>
            <a:r>
              <a:rPr lang="en-US" dirty="0"/>
              <a:t>is shown when inventor expressly or impliedly demonstrates an intent to abandon his or her right to a patent.</a:t>
            </a:r>
          </a:p>
          <a:p>
            <a:pPr lvl="1"/>
            <a:r>
              <a:rPr lang="en-US" dirty="0"/>
              <a:t>Invention </a:t>
            </a:r>
            <a:r>
              <a:rPr lang="en-US" dirty="0" smtClean="0"/>
              <a:t>is </a:t>
            </a:r>
            <a:r>
              <a:rPr lang="en-US" dirty="0"/>
              <a:t>the </a:t>
            </a:r>
            <a:r>
              <a:rPr lang="en-US" dirty="0" smtClean="0"/>
              <a:t>subject </a:t>
            </a:r>
            <a:r>
              <a:rPr lang="en-US" dirty="0"/>
              <a:t>of a </a:t>
            </a:r>
            <a:r>
              <a:rPr lang="en-US" dirty="0" smtClean="0"/>
              <a:t>foreign patent</a:t>
            </a:r>
          </a:p>
          <a:p>
            <a:pPr lvl="2"/>
            <a:r>
              <a:rPr lang="en-US" dirty="0"/>
              <a:t>A patent will </a:t>
            </a:r>
            <a:r>
              <a:rPr lang="en-US" dirty="0" smtClean="0"/>
              <a:t>be denied </a:t>
            </a:r>
            <a:r>
              <a:rPr lang="en-US" dirty="0"/>
              <a:t>to an applicant if the invention was the subject of a patent application in a foreign country filed twelve months before an application in the United States and the patent issued in the foreign country before application was made in the United States</a:t>
            </a:r>
            <a:r>
              <a:rPr lang="en-US" dirty="0" smtClean="0"/>
              <a:t>.</a:t>
            </a:r>
          </a:p>
          <a:p>
            <a:pPr lvl="1"/>
            <a:r>
              <a:rPr lang="en-US" dirty="0"/>
              <a:t>Inventor </a:t>
            </a:r>
            <a:r>
              <a:rPr lang="en-US" dirty="0" smtClean="0"/>
              <a:t>did not invent </a:t>
            </a:r>
            <a:r>
              <a:rPr lang="en-US" dirty="0"/>
              <a:t>the </a:t>
            </a:r>
            <a:r>
              <a:rPr lang="en-US" dirty="0" smtClean="0"/>
              <a:t>invention</a:t>
            </a:r>
            <a:endParaRPr lang="th-TH" dirty="0"/>
          </a:p>
          <a:p>
            <a:pPr lvl="2"/>
            <a:r>
              <a:rPr lang="en-US" dirty="0"/>
              <a:t>An employee who invents an item while on the job remains the inventor. Although the employer may have a contractual right to own any invention created by employees, a patent application must be filed by the individual inventor</a:t>
            </a:r>
            <a:r>
              <a:rPr lang="en-US" dirty="0" smtClean="0"/>
              <a:t>.</a:t>
            </a:r>
            <a:endParaRPr lang="en-US" b="1" dirty="0" smtClean="0"/>
          </a:p>
        </p:txBody>
      </p:sp>
      <p:sp>
        <p:nvSpPr>
          <p:cNvPr id="8" name="Title 1"/>
          <p:cNvSpPr>
            <a:spLocks noGrp="1"/>
          </p:cNvSpPr>
          <p:nvPr>
            <p:ph type="title"/>
          </p:nvPr>
        </p:nvSpPr>
        <p:spPr/>
        <p:txBody>
          <a:bodyPr/>
          <a:lstStyle/>
          <a:p>
            <a:r>
              <a:rPr lang="en-US" dirty="0"/>
              <a:t>Patentability (Cont.)</a:t>
            </a:r>
          </a:p>
        </p:txBody>
      </p:sp>
    </p:spTree>
    <p:extLst>
      <p:ext uri="{BB962C8B-B14F-4D97-AF65-F5344CB8AC3E}">
        <p14:creationId xmlns:p14="http://schemas.microsoft.com/office/powerpoint/2010/main" val="2447242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814" y="1693703"/>
            <a:ext cx="11229516" cy="4846246"/>
          </a:xfrm>
          <a:solidFill>
            <a:schemeClr val="bg1"/>
          </a:solidFill>
        </p:spPr>
        <p:txBody>
          <a:bodyPr>
            <a:normAutofit/>
          </a:bodyPr>
          <a:lstStyle/>
          <a:p>
            <a:r>
              <a:rPr lang="en-US" b="1" dirty="0" err="1"/>
              <a:t>Nonobviousness</a:t>
            </a:r>
            <a:endParaRPr lang="en-US" dirty="0"/>
          </a:p>
          <a:p>
            <a:pPr lvl="1"/>
            <a:r>
              <a:rPr lang="en-US" sz="2800" dirty="0" smtClean="0"/>
              <a:t>The </a:t>
            </a:r>
            <a:r>
              <a:rPr lang="en-US" sz="2800" dirty="0"/>
              <a:t>Graham Factors  In Graham v. John Deere Co</a:t>
            </a:r>
            <a:r>
              <a:rPr lang="en-US" sz="2800" dirty="0" smtClean="0"/>
              <a:t>., the </a:t>
            </a:r>
            <a:r>
              <a:rPr lang="en-US" sz="2800" dirty="0"/>
              <a:t>Supreme Court articulated the following </a:t>
            </a:r>
            <a:r>
              <a:rPr lang="en-US" sz="2800" dirty="0" smtClean="0"/>
              <a:t>factors </a:t>
            </a:r>
            <a:r>
              <a:rPr lang="en-US" sz="2800" dirty="0"/>
              <a:t>to consider in determining whether an invention is nonobvious and thus deserving of a patent</a:t>
            </a:r>
            <a:r>
              <a:rPr lang="en-US" sz="2800" dirty="0" smtClean="0"/>
              <a:t>:</a:t>
            </a:r>
          </a:p>
          <a:p>
            <a:pPr lvl="2"/>
            <a:r>
              <a:rPr lang="en-US" sz="2400" dirty="0"/>
              <a:t>Pertinent prior art. One must review the scope and </a:t>
            </a:r>
            <a:r>
              <a:rPr lang="en-US" sz="2400" dirty="0" smtClean="0"/>
              <a:t>content </a:t>
            </a:r>
            <a:r>
              <a:rPr lang="en-US" sz="2400" dirty="0"/>
              <a:t>of the prior art in the pertinent field </a:t>
            </a:r>
            <a:r>
              <a:rPr lang="en-US" sz="2400" dirty="0" smtClean="0"/>
              <a:t>to </a:t>
            </a:r>
            <a:r>
              <a:rPr lang="en-US" sz="2400" dirty="0"/>
              <a:t>determine if an invention is </a:t>
            </a:r>
            <a:r>
              <a:rPr lang="en-US" sz="2400" dirty="0" smtClean="0"/>
              <a:t>nonobvious.</a:t>
            </a:r>
          </a:p>
          <a:p>
            <a:pPr lvl="2"/>
            <a:r>
              <a:rPr lang="en-US" sz="2400" dirty="0"/>
              <a:t>Differences between the prior and the invention</a:t>
            </a:r>
            <a:r>
              <a:rPr lang="en-US" sz="2400" dirty="0" smtClean="0"/>
              <a:t>.</a:t>
            </a:r>
          </a:p>
          <a:p>
            <a:pPr lvl="2"/>
            <a:r>
              <a:rPr lang="en-US" sz="2400" dirty="0" smtClean="0"/>
              <a:t>Level of ordinary skill in the prior art</a:t>
            </a:r>
            <a:r>
              <a:rPr lang="en-US" sz="2400" dirty="0"/>
              <a:t>. </a:t>
            </a:r>
            <a:r>
              <a:rPr lang="en-US" sz="2400" dirty="0" smtClean="0"/>
              <a:t> If the invention would be obvious to a person having ordinary skill in the art to which invention pertains, it cannot be patented</a:t>
            </a:r>
            <a:r>
              <a:rPr lang="en-US" sz="2400" dirty="0" smtClean="0"/>
              <a:t>.</a:t>
            </a:r>
            <a:endParaRPr lang="en-US" sz="2400" dirty="0"/>
          </a:p>
        </p:txBody>
      </p:sp>
      <p:sp>
        <p:nvSpPr>
          <p:cNvPr id="8" name="Title 1"/>
          <p:cNvSpPr>
            <a:spLocks noGrp="1"/>
          </p:cNvSpPr>
          <p:nvPr>
            <p:ph type="title"/>
          </p:nvPr>
        </p:nvSpPr>
        <p:spPr/>
        <p:txBody>
          <a:bodyPr/>
          <a:lstStyle/>
          <a:p>
            <a:r>
              <a:rPr lang="en-US" dirty="0"/>
              <a:t>Patentability (Cont.)</a:t>
            </a:r>
          </a:p>
        </p:txBody>
      </p:sp>
    </p:spTree>
    <p:extLst>
      <p:ext uri="{BB962C8B-B14F-4D97-AF65-F5344CB8AC3E}">
        <p14:creationId xmlns:p14="http://schemas.microsoft.com/office/powerpoint/2010/main" val="3565335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814" y="1693703"/>
            <a:ext cx="11229516" cy="4488175"/>
          </a:xfrm>
          <a:noFill/>
        </p:spPr>
        <p:txBody>
          <a:bodyPr>
            <a:normAutofit/>
          </a:bodyPr>
          <a:lstStyle/>
          <a:p>
            <a:r>
              <a:rPr lang="en-US" b="1" dirty="0" err="1"/>
              <a:t>Nonobviousness</a:t>
            </a:r>
            <a:endParaRPr lang="en-US" dirty="0"/>
          </a:p>
          <a:p>
            <a:pPr lvl="1"/>
            <a:r>
              <a:rPr lang="en-US" dirty="0" smtClean="0"/>
              <a:t>The </a:t>
            </a:r>
            <a:r>
              <a:rPr lang="en-US" dirty="0"/>
              <a:t>Court suggested that some secondary considerations, all of which are nontechnical and objective, could be considered in </a:t>
            </a:r>
            <a:r>
              <a:rPr lang="en-US" dirty="0" smtClean="0"/>
              <a:t>determining </a:t>
            </a:r>
            <a:r>
              <a:rPr lang="en-US" dirty="0" err="1" smtClean="0"/>
              <a:t>nonobviousness</a:t>
            </a:r>
            <a:r>
              <a:rPr lang="en-US" dirty="0"/>
              <a:t>. </a:t>
            </a:r>
            <a:endParaRPr lang="en-US" sz="1600" dirty="0"/>
          </a:p>
          <a:p>
            <a:pPr lvl="2"/>
            <a:r>
              <a:rPr lang="en-US" b="1" dirty="0"/>
              <a:t>Commercial success.</a:t>
            </a:r>
            <a:r>
              <a:rPr lang="en-US" dirty="0"/>
              <a:t> An invention that is a </a:t>
            </a:r>
            <a:r>
              <a:rPr lang="en-US" dirty="0" smtClean="0"/>
              <a:t>commercial </a:t>
            </a:r>
            <a:r>
              <a:rPr lang="en-US" dirty="0"/>
              <a:t>success may be nonobvious because </a:t>
            </a:r>
            <a:r>
              <a:rPr lang="en-US" dirty="0" smtClean="0"/>
              <a:t>acceptance </a:t>
            </a:r>
            <a:r>
              <a:rPr lang="en-US" dirty="0"/>
              <a:t>by the marketplace tends to show that an </a:t>
            </a:r>
            <a:r>
              <a:rPr lang="en-US" dirty="0" smtClean="0"/>
              <a:t>invention </a:t>
            </a:r>
            <a:r>
              <a:rPr lang="en-US" dirty="0"/>
              <a:t>is significant; moreover, if the invention were </a:t>
            </a:r>
            <a:r>
              <a:rPr lang="en-US" dirty="0" smtClean="0"/>
              <a:t>obvious</a:t>
            </a:r>
            <a:r>
              <a:rPr lang="en-US" dirty="0"/>
              <a:t>, someone would already have attempted to </a:t>
            </a:r>
            <a:r>
              <a:rPr lang="en-US" dirty="0" smtClean="0"/>
              <a:t>commercialize </a:t>
            </a:r>
            <a:r>
              <a:rPr lang="en-US" dirty="0"/>
              <a:t>it for his or her own financial gain. </a:t>
            </a:r>
            <a:endParaRPr lang="en-US" dirty="0" smtClean="0"/>
          </a:p>
          <a:p>
            <a:pPr lvl="2"/>
            <a:r>
              <a:rPr lang="en-US" b="1" dirty="0"/>
              <a:t>Long-felt need.</a:t>
            </a:r>
            <a:r>
              <a:rPr lang="en-US" dirty="0"/>
              <a:t> If there has been a </a:t>
            </a:r>
            <a:r>
              <a:rPr lang="en-US" dirty="0" smtClean="0"/>
              <a:t>long-standing </a:t>
            </a:r>
            <a:r>
              <a:rPr lang="en-US" dirty="0"/>
              <a:t>need for a device or process that has gone unresolved </a:t>
            </a:r>
            <a:r>
              <a:rPr lang="en-US" dirty="0" smtClean="0"/>
              <a:t>despite </a:t>
            </a:r>
            <a:r>
              <a:rPr lang="en-US" dirty="0"/>
              <a:t>the efforts of others to solve the problem, and </a:t>
            </a:r>
            <a:r>
              <a:rPr lang="en-US" dirty="0" smtClean="0"/>
              <a:t>the </a:t>
            </a:r>
            <a:r>
              <a:rPr lang="en-US" dirty="0"/>
              <a:t>invention satisfies this need, it tends to show the </a:t>
            </a:r>
            <a:r>
              <a:rPr lang="en-US" dirty="0" smtClean="0"/>
              <a:t>invention </a:t>
            </a:r>
            <a:r>
              <a:rPr lang="en-US" dirty="0"/>
              <a:t>is nonobvious. If invention were obvious, </a:t>
            </a:r>
            <a:r>
              <a:rPr lang="en-US" dirty="0" smtClean="0"/>
              <a:t>others </a:t>
            </a:r>
            <a:r>
              <a:rPr lang="en-US" dirty="0"/>
              <a:t>would have been able to discover it readily</a:t>
            </a:r>
            <a:r>
              <a:rPr lang="en-US" dirty="0" smtClean="0"/>
              <a:t>.</a:t>
            </a:r>
            <a:endParaRPr lang="th-TH" dirty="0" smtClean="0"/>
          </a:p>
        </p:txBody>
      </p:sp>
      <p:sp>
        <p:nvSpPr>
          <p:cNvPr id="8" name="Title 1"/>
          <p:cNvSpPr>
            <a:spLocks noGrp="1"/>
          </p:cNvSpPr>
          <p:nvPr>
            <p:ph type="title"/>
          </p:nvPr>
        </p:nvSpPr>
        <p:spPr/>
        <p:txBody>
          <a:bodyPr/>
          <a:lstStyle/>
          <a:p>
            <a:r>
              <a:rPr lang="en-US" dirty="0"/>
              <a:t>Patentability (Cont.)</a:t>
            </a:r>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Intellectual Property</a:t>
            </a:r>
            <a:r>
              <a:rPr lang="th-TH" dirty="0" smtClean="0"/>
              <a:t> </a:t>
            </a:r>
            <a:r>
              <a:rPr lang="en-US" dirty="0" smtClean="0"/>
              <a:t>The Law of Trademarks, Copyrights, Patents, and Trade Secrets</a:t>
            </a:r>
            <a:endParaRPr lang="en-US" dirty="0"/>
          </a:p>
        </p:txBody>
      </p:sp>
    </p:spTree>
    <p:extLst>
      <p:ext uri="{BB962C8B-B14F-4D97-AF65-F5344CB8AC3E}">
        <p14:creationId xmlns:p14="http://schemas.microsoft.com/office/powerpoint/2010/main" val="93479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814" y="1693703"/>
            <a:ext cx="11229516" cy="4846246"/>
          </a:xfrm>
          <a:solidFill>
            <a:schemeClr val="bg1"/>
          </a:solidFill>
        </p:spPr>
        <p:txBody>
          <a:bodyPr>
            <a:normAutofit/>
          </a:bodyPr>
          <a:lstStyle/>
          <a:p>
            <a:r>
              <a:rPr lang="en-US" b="1" dirty="0" err="1"/>
              <a:t>Nonobviousness</a:t>
            </a:r>
            <a:endParaRPr lang="en-US" dirty="0"/>
          </a:p>
          <a:p>
            <a:pPr lvl="1"/>
            <a:r>
              <a:rPr lang="en-US" b="1" dirty="0"/>
              <a:t>Secondary Considerations </a:t>
            </a:r>
            <a:r>
              <a:rPr lang="th-TH" dirty="0"/>
              <a:t> </a:t>
            </a:r>
            <a:r>
              <a:rPr lang="en-US" dirty="0" smtClean="0"/>
              <a:t>(Cont.)</a:t>
            </a:r>
            <a:endParaRPr lang="en-US" sz="1600" dirty="0"/>
          </a:p>
          <a:p>
            <a:pPr lvl="2"/>
            <a:r>
              <a:rPr lang="en-US" b="1" dirty="0"/>
              <a:t>Commercial acquiescence. </a:t>
            </a:r>
            <a:r>
              <a:rPr lang="en-US" dirty="0"/>
              <a:t>If competitors seek to </a:t>
            </a:r>
            <a:r>
              <a:rPr lang="en-US" dirty="0" smtClean="0"/>
              <a:t>enter </a:t>
            </a:r>
            <a:r>
              <a:rPr lang="en-US" dirty="0"/>
              <a:t>into licenses with the owner so they may use or </a:t>
            </a:r>
            <a:r>
              <a:rPr lang="en-US" dirty="0" smtClean="0"/>
              <a:t>sell </a:t>
            </a:r>
            <a:r>
              <a:rPr lang="en-US" dirty="0"/>
              <a:t>the invention to others, such tends to show </a:t>
            </a:r>
            <a:r>
              <a:rPr lang="en-US" dirty="0" err="1" smtClean="0"/>
              <a:t>nonobviousness</a:t>
            </a:r>
            <a:r>
              <a:rPr lang="en-US" dirty="0" smtClean="0"/>
              <a:t> </a:t>
            </a:r>
            <a:r>
              <a:rPr lang="en-US" dirty="0"/>
              <a:t>because otherwise the third parties </a:t>
            </a:r>
            <a:r>
              <a:rPr lang="en-US" dirty="0" smtClean="0"/>
              <a:t>would </a:t>
            </a:r>
            <a:r>
              <a:rPr lang="en-US" dirty="0"/>
              <a:t>have challenged the patent as invalid based on </a:t>
            </a:r>
            <a:r>
              <a:rPr lang="en-US" dirty="0" err="1" smtClean="0"/>
              <a:t>nonobviousness</a:t>
            </a:r>
            <a:r>
              <a:rPr lang="en-US" dirty="0" smtClean="0"/>
              <a:t>.</a:t>
            </a:r>
            <a:endParaRPr lang="en-US" sz="2000" dirty="0"/>
          </a:p>
          <a:p>
            <a:pPr lvl="2"/>
            <a:r>
              <a:rPr lang="en-US" b="1" dirty="0"/>
              <a:t>Copying. </a:t>
            </a:r>
            <a:r>
              <a:rPr lang="en-US" dirty="0"/>
              <a:t>Copying or infringement of the patent </a:t>
            </a:r>
            <a:r>
              <a:rPr lang="en-US" dirty="0" smtClean="0"/>
              <a:t>by</a:t>
            </a:r>
            <a:r>
              <a:rPr lang="en-US" sz="1200" dirty="0"/>
              <a:t> </a:t>
            </a:r>
            <a:r>
              <a:rPr lang="en-US" dirty="0" smtClean="0"/>
              <a:t>another </a:t>
            </a:r>
            <a:r>
              <a:rPr lang="en-US" dirty="0"/>
              <a:t>suggests </a:t>
            </a:r>
            <a:r>
              <a:rPr lang="en-US" dirty="0" err="1"/>
              <a:t>nonobviousness</a:t>
            </a:r>
            <a:r>
              <a:rPr lang="en-US" dirty="0"/>
              <a:t> because </a:t>
            </a:r>
            <a:r>
              <a:rPr lang="en-US" dirty="0"/>
              <a:t>otherwise </a:t>
            </a:r>
            <a:r>
              <a:rPr lang="en-US" dirty="0" smtClean="0"/>
              <a:t>the </a:t>
            </a:r>
            <a:r>
              <a:rPr lang="en-US" dirty="0"/>
              <a:t>infringer would have been able to independently </a:t>
            </a:r>
            <a:r>
              <a:rPr lang="en-US" dirty="0" smtClean="0"/>
              <a:t>develop </a:t>
            </a:r>
            <a:r>
              <a:rPr lang="en-US" dirty="0"/>
              <a:t>the invention.</a:t>
            </a:r>
            <a:endParaRPr lang="en-US" sz="2000" dirty="0"/>
          </a:p>
          <a:p>
            <a:pPr lvl="1"/>
            <a:r>
              <a:rPr lang="en-US" b="1" dirty="0"/>
              <a:t>Combination Patents</a:t>
            </a:r>
            <a:endParaRPr lang="th-TH" dirty="0"/>
          </a:p>
          <a:p>
            <a:pPr lvl="2"/>
            <a:r>
              <a:rPr lang="en-US" dirty="0"/>
              <a:t>The newly combined elements must result in some different function or some result that is different or unexpected such that one possesses ordinary skill in the art would not have predicted the result of the combination of the know elements.</a:t>
            </a:r>
            <a:endParaRPr lang="th-TH" dirty="0"/>
          </a:p>
          <a:p>
            <a:pPr lvl="2"/>
            <a:endParaRPr lang="th-TH" dirty="0" smtClean="0"/>
          </a:p>
        </p:txBody>
      </p:sp>
      <p:sp>
        <p:nvSpPr>
          <p:cNvPr id="8" name="Title 1"/>
          <p:cNvSpPr>
            <a:spLocks noGrp="1"/>
          </p:cNvSpPr>
          <p:nvPr>
            <p:ph type="title"/>
          </p:nvPr>
        </p:nvSpPr>
        <p:spPr/>
        <p:txBody>
          <a:bodyPr/>
          <a:lstStyle/>
          <a:p>
            <a:r>
              <a:rPr lang="en-US" dirty="0"/>
              <a:t>Patentability (Cont.)</a:t>
            </a:r>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Intellectual Property</a:t>
            </a:r>
            <a:r>
              <a:rPr lang="th-TH" dirty="0" smtClean="0"/>
              <a:t> </a:t>
            </a:r>
            <a:r>
              <a:rPr lang="en-US" dirty="0" smtClean="0"/>
              <a:t>The Law of Trademarks, Copyrights, Patents, and Trade Secrets</a:t>
            </a:r>
            <a:endParaRPr lang="en-US" dirty="0"/>
          </a:p>
        </p:txBody>
      </p:sp>
    </p:spTree>
    <p:extLst>
      <p:ext uri="{BB962C8B-B14F-4D97-AF65-F5344CB8AC3E}">
        <p14:creationId xmlns:p14="http://schemas.microsoft.com/office/powerpoint/2010/main" val="2606735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813" y="1549324"/>
            <a:ext cx="11229516" cy="4846246"/>
          </a:xfrm>
          <a:noFill/>
        </p:spPr>
        <p:txBody>
          <a:bodyPr>
            <a:normAutofit/>
          </a:bodyPr>
          <a:lstStyle/>
          <a:p>
            <a:r>
              <a:rPr lang="en-US" b="1" dirty="0"/>
              <a:t>Products of N</a:t>
            </a:r>
            <a:r>
              <a:rPr lang="en-US" b="1" dirty="0" smtClean="0"/>
              <a:t>ature</a:t>
            </a:r>
          </a:p>
          <a:p>
            <a:pPr lvl="1"/>
            <a:r>
              <a:rPr lang="en-US" dirty="0"/>
              <a:t>Naturally occurring substances cannot be </a:t>
            </a:r>
            <a:r>
              <a:rPr lang="en-US" dirty="0" smtClean="0"/>
              <a:t>protected </a:t>
            </a:r>
            <a:r>
              <a:rPr lang="en-US" dirty="0"/>
              <a:t>by patent even if they have previously been </a:t>
            </a:r>
            <a:r>
              <a:rPr lang="en-US" dirty="0" smtClean="0"/>
              <a:t>unknown </a:t>
            </a:r>
            <a:r>
              <a:rPr lang="en-US" dirty="0"/>
              <a:t>to others. For example, a new plant or </a:t>
            </a:r>
            <a:r>
              <a:rPr lang="en-US" dirty="0" smtClean="0"/>
              <a:t>mineral </a:t>
            </a:r>
            <a:r>
              <a:rPr lang="en-US" dirty="0"/>
              <a:t>that is discovered cannot be patented. On the </a:t>
            </a:r>
            <a:r>
              <a:rPr lang="en-US" dirty="0" smtClean="0"/>
              <a:t>other </a:t>
            </a:r>
            <a:r>
              <a:rPr lang="en-US" dirty="0"/>
              <a:t>hand, genetically altered living </a:t>
            </a:r>
            <a:r>
              <a:rPr lang="en-US" dirty="0" smtClean="0"/>
              <a:t>organisms can </a:t>
            </a:r>
            <a:r>
              <a:rPr lang="en-US" dirty="0"/>
              <a:t>be patented as “manufactures” or “</a:t>
            </a:r>
            <a:r>
              <a:rPr lang="en-US" dirty="0" smtClean="0"/>
              <a:t>compositions </a:t>
            </a:r>
            <a:r>
              <a:rPr lang="en-US" dirty="0"/>
              <a:t>of </a:t>
            </a:r>
            <a:r>
              <a:rPr lang="en-US" dirty="0" smtClean="0"/>
              <a:t>matter.</a:t>
            </a:r>
          </a:p>
          <a:p>
            <a:r>
              <a:rPr lang="en-US" b="1" dirty="0" smtClean="0"/>
              <a:t>Law of Nature</a:t>
            </a:r>
            <a:endParaRPr lang="en-US" b="1" dirty="0"/>
          </a:p>
          <a:p>
            <a:pPr lvl="1"/>
            <a:r>
              <a:rPr lang="en-US" dirty="0"/>
              <a:t>Laws of nature, physical phenomena, </a:t>
            </a:r>
            <a:r>
              <a:rPr lang="en-US" dirty="0" smtClean="0"/>
              <a:t>scientific </a:t>
            </a:r>
            <a:r>
              <a:rPr lang="en-US" dirty="0"/>
              <a:t>truths, and abstract ideas cannot be </a:t>
            </a:r>
            <a:r>
              <a:rPr lang="en-US" dirty="0" smtClean="0"/>
              <a:t>patented.</a:t>
            </a:r>
            <a:endParaRPr lang="th-TH" dirty="0" smtClean="0"/>
          </a:p>
          <a:p>
            <a:pPr lvl="1"/>
            <a:r>
              <a:rPr lang="en-US" dirty="0"/>
              <a:t>C</a:t>
            </a:r>
            <a:r>
              <a:rPr lang="en-US" dirty="0" smtClean="0"/>
              <a:t>hemical </a:t>
            </a:r>
            <a:r>
              <a:rPr lang="en-US" dirty="0"/>
              <a:t>or </a:t>
            </a:r>
            <a:r>
              <a:rPr lang="en-US" dirty="0" smtClean="0"/>
              <a:t>mathematical </a:t>
            </a:r>
            <a:r>
              <a:rPr lang="en-US" dirty="0"/>
              <a:t>formulas or algorithms cannot </a:t>
            </a:r>
            <a:r>
              <a:rPr lang="en-US" dirty="0" smtClean="0"/>
              <a:t>be </a:t>
            </a:r>
            <a:r>
              <a:rPr lang="en-US" dirty="0"/>
              <a:t>patented as such; however; chemical substances can </a:t>
            </a:r>
            <a:r>
              <a:rPr lang="en-US" dirty="0" smtClean="0"/>
              <a:t>be </a:t>
            </a:r>
            <a:r>
              <a:rPr lang="en-US" dirty="0"/>
              <a:t>patented, systems using formulas can be patented </a:t>
            </a:r>
            <a:r>
              <a:rPr lang="en-US" dirty="0" smtClean="0"/>
              <a:t>as </a:t>
            </a:r>
            <a:r>
              <a:rPr lang="en-US" dirty="0"/>
              <a:t>processes, and item that are produced as the result </a:t>
            </a:r>
            <a:r>
              <a:rPr lang="en-US" dirty="0" smtClean="0"/>
              <a:t>of </a:t>
            </a:r>
            <a:r>
              <a:rPr lang="en-US" dirty="0"/>
              <a:t>formulas can be patented. </a:t>
            </a:r>
            <a:endParaRPr lang="th-TH" sz="5400" dirty="0"/>
          </a:p>
        </p:txBody>
      </p:sp>
      <p:sp>
        <p:nvSpPr>
          <p:cNvPr id="8" name="Title 1"/>
          <p:cNvSpPr>
            <a:spLocks noGrp="1"/>
          </p:cNvSpPr>
          <p:nvPr>
            <p:ph type="title"/>
          </p:nvPr>
        </p:nvSpPr>
        <p:spPr/>
        <p:txBody>
          <a:bodyPr/>
          <a:lstStyle/>
          <a:p>
            <a:r>
              <a:rPr lang="en-US" dirty="0" smtClean="0"/>
              <a:t>Exclusion from Patent Protection</a:t>
            </a:r>
            <a:endParaRPr lang="en-US" dirty="0"/>
          </a:p>
        </p:txBody>
      </p:sp>
    </p:spTree>
    <p:extLst>
      <p:ext uri="{BB962C8B-B14F-4D97-AF65-F5344CB8AC3E}">
        <p14:creationId xmlns:p14="http://schemas.microsoft.com/office/powerpoint/2010/main" val="2602764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a:xfrm>
            <a:off x="475814" y="1693703"/>
            <a:ext cx="11229516" cy="4528193"/>
          </a:xfrm>
        </p:spPr>
        <p:txBody>
          <a:bodyPr>
            <a:normAutofit/>
          </a:bodyPr>
          <a:lstStyle/>
          <a:p>
            <a:r>
              <a:rPr lang="en-US" dirty="0"/>
              <a:t>Right Under Federal </a:t>
            </a:r>
            <a:r>
              <a:rPr lang="en-US" dirty="0" smtClean="0"/>
              <a:t>Law</a:t>
            </a:r>
          </a:p>
          <a:p>
            <a:r>
              <a:rPr lang="en-US" dirty="0" smtClean="0"/>
              <a:t>U.S. Patent </a:t>
            </a:r>
            <a:r>
              <a:rPr lang="en-US" dirty="0"/>
              <a:t>and Trademark </a:t>
            </a:r>
            <a:r>
              <a:rPr lang="en-US" dirty="0" smtClean="0"/>
              <a:t>Office</a:t>
            </a:r>
          </a:p>
          <a:p>
            <a:r>
              <a:rPr lang="en-US" dirty="0" smtClean="0"/>
              <a:t>Patentability</a:t>
            </a:r>
          </a:p>
          <a:p>
            <a:r>
              <a:rPr lang="en-US" dirty="0"/>
              <a:t>Exclusion from Patent </a:t>
            </a:r>
            <a:r>
              <a:rPr lang="en-US" dirty="0" smtClean="0"/>
              <a:t>Protection</a:t>
            </a:r>
          </a:p>
          <a:p>
            <a:r>
              <a:rPr lang="en-US" dirty="0"/>
              <a:t>Design </a:t>
            </a:r>
            <a:r>
              <a:rPr lang="en-US" dirty="0" smtClean="0"/>
              <a:t>Patents</a:t>
            </a:r>
          </a:p>
          <a:p>
            <a:r>
              <a:rPr lang="en-US" dirty="0"/>
              <a:t>Plant </a:t>
            </a:r>
            <a:r>
              <a:rPr lang="en-US" dirty="0" smtClean="0"/>
              <a:t>Patents</a:t>
            </a:r>
          </a:p>
          <a:p>
            <a:r>
              <a:rPr lang="en-US" dirty="0" smtClean="0"/>
              <a:t>What </a:t>
            </a:r>
            <a:r>
              <a:rPr lang="en-US" dirty="0"/>
              <a:t>Condition Must Be Met To Obtain Patent Protection</a:t>
            </a:r>
            <a:r>
              <a:rPr lang="en-US" dirty="0" smtClean="0"/>
              <a:t>?</a:t>
            </a:r>
          </a:p>
        </p:txBody>
      </p:sp>
    </p:spTree>
    <p:extLst>
      <p:ext uri="{BB962C8B-B14F-4D97-AF65-F5344CB8AC3E}">
        <p14:creationId xmlns:p14="http://schemas.microsoft.com/office/powerpoint/2010/main" val="798517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814" y="1693703"/>
            <a:ext cx="11229516" cy="4846246"/>
          </a:xfrm>
          <a:solidFill>
            <a:schemeClr val="bg1"/>
          </a:solidFill>
        </p:spPr>
        <p:txBody>
          <a:bodyPr>
            <a:normAutofit/>
          </a:bodyPr>
          <a:lstStyle/>
          <a:p>
            <a:r>
              <a:rPr lang="en-US" b="1" dirty="0" smtClean="0"/>
              <a:t>Print Matter</a:t>
            </a:r>
          </a:p>
          <a:p>
            <a:pPr lvl="1"/>
            <a:r>
              <a:rPr lang="en-US" dirty="0"/>
              <a:t>Printed form cannot be patented</a:t>
            </a:r>
            <a:r>
              <a:rPr lang="en-US" dirty="0" smtClean="0"/>
              <a:t>.</a:t>
            </a:r>
          </a:p>
          <a:p>
            <a:r>
              <a:rPr lang="en-US" b="1" dirty="0" smtClean="0"/>
              <a:t>Atomic Weapons</a:t>
            </a:r>
            <a:endParaRPr lang="en-US" b="1" dirty="0"/>
          </a:p>
          <a:p>
            <a:r>
              <a:rPr lang="en-US" b="1" dirty="0" smtClean="0"/>
              <a:t>Business </a:t>
            </a:r>
            <a:r>
              <a:rPr lang="en-US" b="1" dirty="0"/>
              <a:t>M</a:t>
            </a:r>
            <a:r>
              <a:rPr lang="en-US" b="1" dirty="0" smtClean="0"/>
              <a:t>ethods </a:t>
            </a:r>
            <a:r>
              <a:rPr lang="en-US" b="1" dirty="0"/>
              <a:t>and </a:t>
            </a:r>
            <a:r>
              <a:rPr lang="en-US" b="1" dirty="0" smtClean="0"/>
              <a:t>Mental Steps</a:t>
            </a:r>
          </a:p>
          <a:p>
            <a:pPr lvl="1"/>
            <a:r>
              <a:rPr lang="en-US" dirty="0"/>
              <a:t>Systems for the operation of businesses cannot be patented unless they produce a useful, tangible, and concrete result. </a:t>
            </a:r>
            <a:r>
              <a:rPr lang="en-US" dirty="0" smtClean="0"/>
              <a:t>A </a:t>
            </a:r>
            <a:r>
              <a:rPr lang="en-US" dirty="0"/>
              <a:t>useful and novel business system or idea is not patentable unless </a:t>
            </a:r>
            <a:r>
              <a:rPr lang="en-US" dirty="0" smtClean="0"/>
              <a:t>there </a:t>
            </a:r>
            <a:r>
              <a:rPr lang="en-US" dirty="0"/>
              <a:t>is a product or process to effect it. Similarly, processes consisting solely of mental steps, meaning human thought and deliberation, cannot be patented</a:t>
            </a:r>
            <a:r>
              <a:rPr lang="en-US" dirty="0" smtClean="0"/>
              <a:t>.</a:t>
            </a:r>
            <a:endParaRPr lang="en-US" dirty="0"/>
          </a:p>
        </p:txBody>
      </p:sp>
      <p:sp>
        <p:nvSpPr>
          <p:cNvPr id="8" name="Title 1"/>
          <p:cNvSpPr>
            <a:spLocks noGrp="1"/>
          </p:cNvSpPr>
          <p:nvPr>
            <p:ph type="title"/>
          </p:nvPr>
        </p:nvSpPr>
        <p:spPr/>
        <p:txBody>
          <a:bodyPr/>
          <a:lstStyle/>
          <a:p>
            <a:r>
              <a:rPr lang="th-TH" dirty="0"/>
              <a:t>การยกเว้นจากการคุ้มครองสิทธิบัตร</a:t>
            </a:r>
            <a:endParaRPr lang="en-US" dirty="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Intellectual Property</a:t>
            </a:r>
            <a:r>
              <a:rPr lang="th-TH" dirty="0" smtClean="0"/>
              <a:t> </a:t>
            </a:r>
            <a:r>
              <a:rPr lang="en-US" dirty="0" smtClean="0"/>
              <a:t>The Law of Trademarks, Copyrights, Patents, and Trade Secrets</a:t>
            </a:r>
            <a:endParaRPr lang="en-US" dirty="0"/>
          </a:p>
        </p:txBody>
      </p:sp>
    </p:spTree>
    <p:extLst>
      <p:ext uri="{BB962C8B-B14F-4D97-AF65-F5344CB8AC3E}">
        <p14:creationId xmlns:p14="http://schemas.microsoft.com/office/powerpoint/2010/main" val="3318059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Patents</a:t>
            </a:r>
            <a:endParaRPr lang="en-US" dirty="0"/>
          </a:p>
        </p:txBody>
      </p:sp>
      <p:sp>
        <p:nvSpPr>
          <p:cNvPr id="3" name="Content Placeholder 2"/>
          <p:cNvSpPr>
            <a:spLocks noGrp="1"/>
          </p:cNvSpPr>
          <p:nvPr>
            <p:ph idx="1"/>
          </p:nvPr>
        </p:nvSpPr>
        <p:spPr/>
        <p:txBody>
          <a:bodyPr>
            <a:normAutofit/>
          </a:bodyPr>
          <a:lstStyle/>
          <a:p>
            <a:r>
              <a:rPr lang="en-US" dirty="0"/>
              <a:t>A </a:t>
            </a:r>
            <a:r>
              <a:rPr lang="en-US" b="1" dirty="0"/>
              <a:t>design patent </a:t>
            </a:r>
            <a:r>
              <a:rPr lang="en-US" dirty="0"/>
              <a:t>can be obtained for articles as diverse as jewelry, furniture, trash receptacles, and clothing.</a:t>
            </a:r>
          </a:p>
          <a:p>
            <a:r>
              <a:rPr lang="en-US" dirty="0"/>
              <a:t>To be protectable, a design must satisfy the following </a:t>
            </a:r>
            <a:r>
              <a:rPr lang="en-US" dirty="0" smtClean="0"/>
              <a:t>four requirements:</a:t>
            </a:r>
          </a:p>
          <a:p>
            <a:pPr marL="971550" lvl="1" indent="-514350">
              <a:buFont typeface="+mj-lt"/>
              <a:buAutoNum type="arabicPeriod"/>
            </a:pPr>
            <a:r>
              <a:rPr lang="en-US" b="1" dirty="0" smtClean="0"/>
              <a:t>It </a:t>
            </a:r>
            <a:r>
              <a:rPr lang="en-US" b="1" dirty="0"/>
              <a:t>must be an “article of manufacture</a:t>
            </a:r>
            <a:r>
              <a:rPr lang="en-US" b="1" dirty="0" smtClean="0"/>
              <a:t>.”</a:t>
            </a:r>
          </a:p>
          <a:p>
            <a:pPr marL="971550" lvl="1" indent="-514350">
              <a:buFont typeface="+mj-lt"/>
              <a:buAutoNum type="arabicPeriod"/>
            </a:pPr>
            <a:r>
              <a:rPr lang="en-US" b="1" dirty="0" smtClean="0"/>
              <a:t>It </a:t>
            </a:r>
            <a:r>
              <a:rPr lang="en-US" b="1" dirty="0"/>
              <a:t>must be new. </a:t>
            </a:r>
            <a:endParaRPr lang="en-US" b="1" dirty="0" smtClean="0"/>
          </a:p>
          <a:p>
            <a:pPr marL="971550" lvl="1" indent="-514350">
              <a:buFont typeface="+mj-lt"/>
              <a:buAutoNum type="arabicPeriod"/>
            </a:pPr>
            <a:r>
              <a:rPr lang="en-US" b="1" dirty="0" smtClean="0"/>
              <a:t>It </a:t>
            </a:r>
            <a:r>
              <a:rPr lang="en-US" b="1" dirty="0"/>
              <a:t>must be original. </a:t>
            </a:r>
            <a:r>
              <a:rPr lang="en-US" dirty="0"/>
              <a:t>The requirement of originality is</a:t>
            </a:r>
            <a:r>
              <a:rPr lang="en-US" sz="1600" dirty="0"/>
              <a:t> </a:t>
            </a:r>
            <a:r>
              <a:rPr lang="en-US" dirty="0"/>
              <a:t>the equivalent of the requirement of </a:t>
            </a:r>
            <a:r>
              <a:rPr lang="en-US" dirty="0" err="1"/>
              <a:t>nonobviousness</a:t>
            </a:r>
            <a:r>
              <a:rPr lang="en-US" dirty="0"/>
              <a:t> for utility </a:t>
            </a:r>
            <a:r>
              <a:rPr lang="en-US" dirty="0" smtClean="0"/>
              <a:t>patents</a:t>
            </a:r>
          </a:p>
          <a:p>
            <a:pPr marL="971550" lvl="1" indent="-514350">
              <a:buFont typeface="+mj-lt"/>
              <a:buAutoNum type="arabicPeriod"/>
            </a:pPr>
            <a:r>
              <a:rPr lang="en-US" b="1" dirty="0" smtClean="0"/>
              <a:t>It </a:t>
            </a:r>
            <a:r>
              <a:rPr lang="en-US" b="1" dirty="0"/>
              <a:t>must be ornamental</a:t>
            </a:r>
            <a:r>
              <a:rPr lang="en-US" b="1" dirty="0" smtClean="0"/>
              <a:t>.</a:t>
            </a:r>
            <a:endParaRPr lang="en-US" dirty="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Intellectual Property</a:t>
            </a:r>
            <a:r>
              <a:rPr lang="th-TH" dirty="0" smtClean="0"/>
              <a:t> </a:t>
            </a:r>
            <a:r>
              <a:rPr lang="en-US" dirty="0" smtClean="0"/>
              <a:t>The Law of Trademarks, Copyrights, Patents, and Trade Secrets</a:t>
            </a:r>
            <a:endParaRPr lang="en-US" dirty="0"/>
          </a:p>
        </p:txBody>
      </p:sp>
    </p:spTree>
    <p:extLst>
      <p:ext uri="{BB962C8B-B14F-4D97-AF65-F5344CB8AC3E}">
        <p14:creationId xmlns:p14="http://schemas.microsoft.com/office/powerpoint/2010/main" val="1189858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Patents</a:t>
            </a:r>
            <a:endParaRPr lang="en-US" dirty="0"/>
          </a:p>
        </p:txBody>
      </p:sp>
      <p:sp>
        <p:nvSpPr>
          <p:cNvPr id="3" name="Content Placeholder 2"/>
          <p:cNvSpPr>
            <a:spLocks noGrp="1"/>
          </p:cNvSpPr>
          <p:nvPr>
            <p:ph idx="1"/>
          </p:nvPr>
        </p:nvSpPr>
        <p:spPr/>
        <p:txBody>
          <a:bodyPr>
            <a:normAutofit/>
          </a:bodyPr>
          <a:lstStyle/>
          <a:p>
            <a:r>
              <a:rPr lang="en-US" dirty="0"/>
              <a:t>There are four requirements that must be satisfied before a plant can be patented</a:t>
            </a:r>
            <a:r>
              <a:rPr lang="en-US" dirty="0" smtClean="0"/>
              <a:t>:</a:t>
            </a:r>
            <a:endParaRPr lang="th-TH" dirty="0" smtClean="0"/>
          </a:p>
          <a:p>
            <a:pPr marL="0" indent="0">
              <a:buNone/>
            </a:pPr>
            <a:r>
              <a:rPr lang="en-US" sz="2400" dirty="0" smtClean="0"/>
              <a:t>	1. The </a:t>
            </a:r>
            <a:r>
              <a:rPr lang="en-US" sz="2400" dirty="0"/>
              <a:t>new variety must be asexually reproduced. </a:t>
            </a:r>
            <a:r>
              <a:rPr lang="en-US" sz="2400" dirty="0" smtClean="0"/>
              <a:t>Asexual </a:t>
            </a:r>
            <a:r>
              <a:rPr lang="en-US" sz="2400" dirty="0" smtClean="0"/>
              <a:t>reproduction 	involves </a:t>
            </a:r>
            <a:r>
              <a:rPr lang="en-US" sz="2400" dirty="0"/>
              <a:t>growing something other </a:t>
            </a:r>
            <a:r>
              <a:rPr lang="en-US" sz="2400" dirty="0" smtClean="0"/>
              <a:t>than </a:t>
            </a:r>
            <a:r>
              <a:rPr lang="en-US" sz="2400" dirty="0"/>
              <a:t>from a seed</a:t>
            </a:r>
            <a:r>
              <a:rPr lang="en-US" sz="2400" dirty="0" smtClean="0"/>
              <a:t>.</a:t>
            </a:r>
          </a:p>
          <a:p>
            <a:pPr marL="0" indent="0">
              <a:buNone/>
            </a:pPr>
            <a:r>
              <a:rPr lang="en-US" sz="2400" dirty="0" smtClean="0"/>
              <a:t>	2. </a:t>
            </a:r>
            <a:r>
              <a:rPr lang="en-US" sz="2400" dirty="0"/>
              <a:t>The plant must be </a:t>
            </a:r>
            <a:r>
              <a:rPr lang="en-US" sz="2400" dirty="0" smtClean="0"/>
              <a:t>distinctive. </a:t>
            </a:r>
            <a:r>
              <a:rPr lang="en-US" sz="2400" dirty="0"/>
              <a:t>The requirement of </a:t>
            </a:r>
            <a:r>
              <a:rPr lang="en-US" sz="2400" dirty="0" smtClean="0"/>
              <a:t>distinctiveness 	imposes </a:t>
            </a:r>
            <a:r>
              <a:rPr lang="en-US" sz="2400" dirty="0"/>
              <a:t>only a requirement that the </a:t>
            </a:r>
            <a:r>
              <a:rPr lang="en-US" sz="2400" dirty="0" smtClean="0"/>
              <a:t>plant </a:t>
            </a:r>
            <a:r>
              <a:rPr lang="en-US" sz="2400" dirty="0"/>
              <a:t>be different from, </a:t>
            </a:r>
            <a:r>
              <a:rPr lang="en-US" sz="2400" dirty="0" smtClean="0"/>
              <a:t>rather </a:t>
            </a:r>
            <a:r>
              <a:rPr lang="en-US" sz="2400" dirty="0"/>
              <a:t>than </a:t>
            </a:r>
            <a:r>
              <a:rPr lang="en-US" sz="2400" dirty="0" smtClean="0"/>
              <a:t>	superior </a:t>
            </a:r>
            <a:r>
              <a:rPr lang="en-US" sz="2400" dirty="0"/>
              <a:t>to, other </a:t>
            </a:r>
            <a:r>
              <a:rPr lang="en-US" sz="2400" dirty="0" smtClean="0"/>
              <a:t>varieties</a:t>
            </a:r>
            <a:r>
              <a:rPr lang="en-US" sz="2400" dirty="0"/>
              <a:t>. </a:t>
            </a:r>
            <a:endParaRPr lang="en-US" sz="2400" dirty="0" smtClean="0"/>
          </a:p>
          <a:p>
            <a:pPr marL="0" indent="0">
              <a:buNone/>
            </a:pPr>
            <a:r>
              <a:rPr lang="en-US" sz="2400" dirty="0"/>
              <a:t>	</a:t>
            </a:r>
            <a:r>
              <a:rPr lang="en-US" sz="2400" dirty="0" smtClean="0"/>
              <a:t>3. The plant must be novel.</a:t>
            </a:r>
          </a:p>
          <a:p>
            <a:pPr marL="0" indent="0">
              <a:buNone/>
            </a:pPr>
            <a:r>
              <a:rPr lang="en-US" sz="2400" dirty="0"/>
              <a:t>	</a:t>
            </a:r>
            <a:r>
              <a:rPr lang="en-US" sz="2400" dirty="0" smtClean="0"/>
              <a:t>4. The plant must be nonobvious.</a:t>
            </a:r>
            <a:endParaRPr lang="en-US" sz="2400" dirty="0"/>
          </a:p>
          <a:p>
            <a:pPr marL="457200" lvl="1" indent="0">
              <a:buNone/>
            </a:pPr>
            <a:endParaRPr lang="en-US" dirty="0"/>
          </a:p>
          <a:p>
            <a:pPr marL="0" indent="0">
              <a:buNone/>
            </a:pPr>
            <a:endParaRPr lang="en-US" dirty="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Intellectual Property</a:t>
            </a:r>
            <a:r>
              <a:rPr lang="th-TH" dirty="0" smtClean="0"/>
              <a:t> </a:t>
            </a:r>
            <a:r>
              <a:rPr lang="en-US" dirty="0" smtClean="0"/>
              <a:t>The Law of Trademarks, Copyrights, Patents, and Trade Secrets</a:t>
            </a:r>
            <a:endParaRPr lang="en-US" dirty="0"/>
          </a:p>
        </p:txBody>
      </p:sp>
    </p:spTree>
    <p:extLst>
      <p:ext uri="{BB962C8B-B14F-4D97-AF65-F5344CB8AC3E}">
        <p14:creationId xmlns:p14="http://schemas.microsoft.com/office/powerpoint/2010/main" val="2328959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Condition Must Be Met To Obtain Patent Protection?</a:t>
            </a:r>
            <a:endParaRPr lang="en-US" dirty="0"/>
          </a:p>
        </p:txBody>
      </p:sp>
      <p:sp>
        <p:nvSpPr>
          <p:cNvPr id="3" name="Content Placeholder 2"/>
          <p:cNvSpPr>
            <a:spLocks noGrp="1"/>
          </p:cNvSpPr>
          <p:nvPr>
            <p:ph idx="1"/>
          </p:nvPr>
        </p:nvSpPr>
        <p:spPr>
          <a:xfrm>
            <a:off x="475814" y="1693703"/>
            <a:ext cx="11229516" cy="4687219"/>
          </a:xfrm>
        </p:spPr>
        <p:txBody>
          <a:bodyPr>
            <a:normAutofit/>
          </a:bodyPr>
          <a:lstStyle/>
          <a:p>
            <a:r>
              <a:rPr lang="en-US" dirty="0"/>
              <a:t>The invention must show an element of novelty; that is, some new characteristic which is not known in the body of existing knowledge in its technical field. This body of existing knowledge is called “prior art”.</a:t>
            </a:r>
          </a:p>
          <a:p>
            <a:r>
              <a:rPr lang="en-US" dirty="0"/>
              <a:t>The invention must involve an “inventive step” or “non-obvious”, which means that it could not be obviously deduced by a person having ordinary skill in the relevant technical field.</a:t>
            </a:r>
          </a:p>
          <a:p>
            <a:r>
              <a:rPr lang="en-US" dirty="0"/>
              <a:t>The invention must be capable of industrial application, meaning that it must be capable of being used for an industrial or business purpose beyond a mere theoretical </a:t>
            </a:r>
            <a:r>
              <a:rPr lang="en-US" dirty="0" smtClean="0"/>
              <a:t>phenomenon </a:t>
            </a:r>
            <a:r>
              <a:rPr lang="en-US" dirty="0"/>
              <a:t>or be useful</a:t>
            </a:r>
            <a:r>
              <a:rPr lang="en-US" dirty="0" smtClean="0"/>
              <a:t>.</a:t>
            </a:r>
            <a:endParaRPr lang="en-US" dirty="0"/>
          </a:p>
        </p:txBody>
      </p:sp>
      <p:sp>
        <p:nvSpPr>
          <p:cNvPr id="4" name="TextBox 3"/>
          <p:cNvSpPr txBox="1"/>
          <p:nvPr/>
        </p:nvSpPr>
        <p:spPr>
          <a:xfrm>
            <a:off x="674597" y="5852303"/>
            <a:ext cx="9405165" cy="369332"/>
          </a:xfrm>
          <a:prstGeom prst="rect">
            <a:avLst/>
          </a:prstGeom>
          <a:noFill/>
        </p:spPr>
        <p:txBody>
          <a:bodyPr wrap="square" rtlCol="0">
            <a:spAutoFit/>
          </a:bodyPr>
          <a:lstStyle/>
          <a:p>
            <a:r>
              <a:rPr lang="en-US" dirty="0" smtClean="0"/>
              <a:t>Refer to </a:t>
            </a:r>
            <a:r>
              <a:rPr lang="en-US" dirty="0">
                <a:hlinkClick r:id="rId2"/>
              </a:rPr>
              <a:t>https://www.wipo.int/patents/en/faq_patents.html</a:t>
            </a:r>
            <a:endParaRPr lang="en-US" dirty="0"/>
          </a:p>
        </p:txBody>
      </p:sp>
    </p:spTree>
    <p:extLst>
      <p:ext uri="{BB962C8B-B14F-4D97-AF65-F5344CB8AC3E}">
        <p14:creationId xmlns:p14="http://schemas.microsoft.com/office/powerpoint/2010/main" val="3535651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Condition Must Be Met To Obtain Patent Protection?</a:t>
            </a:r>
            <a:r>
              <a:rPr lang="th-TH" dirty="0" smtClean="0"/>
              <a:t> (</a:t>
            </a:r>
            <a:r>
              <a:rPr lang="en-US" dirty="0" smtClean="0"/>
              <a:t>Cont.)</a:t>
            </a:r>
            <a:endParaRPr lang="en-US" dirty="0"/>
          </a:p>
        </p:txBody>
      </p:sp>
      <p:sp>
        <p:nvSpPr>
          <p:cNvPr id="3" name="Content Placeholder 2"/>
          <p:cNvSpPr>
            <a:spLocks noGrp="1"/>
          </p:cNvSpPr>
          <p:nvPr>
            <p:ph idx="1"/>
          </p:nvPr>
        </p:nvSpPr>
        <p:spPr>
          <a:xfrm>
            <a:off x="475814" y="1693703"/>
            <a:ext cx="11229516" cy="4687219"/>
          </a:xfrm>
        </p:spPr>
        <p:txBody>
          <a:bodyPr>
            <a:normAutofit/>
          </a:bodyPr>
          <a:lstStyle/>
          <a:p>
            <a:r>
              <a:rPr lang="en-US" dirty="0" smtClean="0"/>
              <a:t>Its </a:t>
            </a:r>
            <a:r>
              <a:rPr lang="en-US" dirty="0"/>
              <a:t>subject matter must be accepted as “patentable” under law. </a:t>
            </a:r>
            <a:r>
              <a:rPr lang="en-US" dirty="0" smtClean="0"/>
              <a:t>                   In </a:t>
            </a:r>
            <a:r>
              <a:rPr lang="en-US" dirty="0"/>
              <a:t>many countries, scientific theories, aesthetic creations, mathematical methods, plant or animal varieties, discoveries of natural substances, commercial methods, methods for medical treatment (as opposed to medical products</a:t>
            </a:r>
            <a:r>
              <a:rPr lang="en-US" dirty="0" smtClean="0"/>
              <a:t>), </a:t>
            </a:r>
            <a:r>
              <a:rPr lang="en-US" dirty="0"/>
              <a:t>or computer programs are generally not patentable.</a:t>
            </a:r>
          </a:p>
          <a:p>
            <a:r>
              <a:rPr lang="en-US" dirty="0"/>
              <a:t>The invention must be disclosed in an application in a manner sufficiently clear and complete to enable it to be replicated by a person with an ordinary level of skill in the relevant technical field</a:t>
            </a:r>
            <a:r>
              <a:rPr lang="en-US" dirty="0" smtClean="0"/>
              <a:t>.</a:t>
            </a:r>
            <a:endParaRPr lang="en-US" dirty="0"/>
          </a:p>
        </p:txBody>
      </p:sp>
      <p:sp>
        <p:nvSpPr>
          <p:cNvPr id="4" name="TextBox 3"/>
          <p:cNvSpPr txBox="1"/>
          <p:nvPr/>
        </p:nvSpPr>
        <p:spPr>
          <a:xfrm>
            <a:off x="674597" y="5852303"/>
            <a:ext cx="9405165" cy="369332"/>
          </a:xfrm>
          <a:prstGeom prst="rect">
            <a:avLst/>
          </a:prstGeom>
          <a:noFill/>
        </p:spPr>
        <p:txBody>
          <a:bodyPr wrap="square" rtlCol="0">
            <a:spAutoFit/>
          </a:bodyPr>
          <a:lstStyle/>
          <a:p>
            <a:r>
              <a:rPr lang="en-US" dirty="0" smtClean="0"/>
              <a:t>Refer to </a:t>
            </a:r>
            <a:r>
              <a:rPr lang="en-US" dirty="0">
                <a:hlinkClick r:id="rId2"/>
              </a:rPr>
              <a:t>https://www.wipo.int/patents/en/faq_patents.html</a:t>
            </a:r>
            <a:endParaRPr lang="en-US" dirty="0"/>
          </a:p>
        </p:txBody>
      </p:sp>
    </p:spTree>
    <p:extLst>
      <p:ext uri="{BB962C8B-B14F-4D97-AF65-F5344CB8AC3E}">
        <p14:creationId xmlns:p14="http://schemas.microsoft.com/office/powerpoint/2010/main" val="842160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Grants Patents?</a:t>
            </a:r>
            <a:endParaRPr lang="en-US" dirty="0"/>
          </a:p>
        </p:txBody>
      </p:sp>
      <p:sp>
        <p:nvSpPr>
          <p:cNvPr id="3" name="Content Placeholder 2"/>
          <p:cNvSpPr>
            <a:spLocks noGrp="1"/>
          </p:cNvSpPr>
          <p:nvPr>
            <p:ph idx="1"/>
          </p:nvPr>
        </p:nvSpPr>
        <p:spPr>
          <a:xfrm>
            <a:off x="475814" y="1693703"/>
            <a:ext cx="11229516" cy="4687219"/>
          </a:xfrm>
        </p:spPr>
        <p:txBody>
          <a:bodyPr>
            <a:normAutofit/>
          </a:bodyPr>
          <a:lstStyle/>
          <a:p>
            <a:r>
              <a:rPr lang="en-US" dirty="0"/>
              <a:t>A patent is granted by a national patent office or by a regional office that carries out the task for a number of countries. Currently, the following regional patent offices are in operation:</a:t>
            </a:r>
          </a:p>
          <a:p>
            <a:r>
              <a:rPr lang="en-US" dirty="0">
                <a:hlinkClick r:id="rId2"/>
              </a:rPr>
              <a:t>African Intellectual Property Organization (OAPI)</a:t>
            </a:r>
            <a:endParaRPr lang="en-US" dirty="0"/>
          </a:p>
          <a:p>
            <a:r>
              <a:rPr lang="en-US" dirty="0">
                <a:hlinkClick r:id="rId3"/>
              </a:rPr>
              <a:t>African Regional Intellectual Property Organization (ARIPO)</a:t>
            </a:r>
            <a:endParaRPr lang="en-US" dirty="0"/>
          </a:p>
          <a:p>
            <a:r>
              <a:rPr lang="en-US" dirty="0">
                <a:hlinkClick r:id="rId4"/>
              </a:rPr>
              <a:t>Eurasian Patent Organization (EAPO)</a:t>
            </a:r>
            <a:endParaRPr lang="en-US" dirty="0"/>
          </a:p>
          <a:p>
            <a:r>
              <a:rPr lang="en-US" dirty="0">
                <a:hlinkClick r:id="rId5"/>
              </a:rPr>
              <a:t>European Patent Office (EPO)</a:t>
            </a:r>
            <a:endParaRPr lang="en-US" dirty="0"/>
          </a:p>
          <a:p>
            <a:r>
              <a:rPr lang="en-US" dirty="0">
                <a:hlinkClick r:id="rId6"/>
              </a:rPr>
              <a:t>Patent Office of the Cooperation Council for the Arab States of the Gulf (GCC Patent Office)</a:t>
            </a:r>
            <a:endParaRPr lang="en-US" dirty="0"/>
          </a:p>
          <a:p>
            <a:endParaRPr lang="en-US" dirty="0"/>
          </a:p>
        </p:txBody>
      </p:sp>
      <p:sp>
        <p:nvSpPr>
          <p:cNvPr id="4" name="TextBox 3"/>
          <p:cNvSpPr txBox="1"/>
          <p:nvPr/>
        </p:nvSpPr>
        <p:spPr>
          <a:xfrm>
            <a:off x="674597" y="5852303"/>
            <a:ext cx="9405165" cy="369332"/>
          </a:xfrm>
          <a:prstGeom prst="rect">
            <a:avLst/>
          </a:prstGeom>
          <a:noFill/>
        </p:spPr>
        <p:txBody>
          <a:bodyPr wrap="square" rtlCol="0">
            <a:spAutoFit/>
          </a:bodyPr>
          <a:lstStyle/>
          <a:p>
            <a:r>
              <a:rPr lang="en-US" dirty="0" smtClean="0"/>
              <a:t>Refer to </a:t>
            </a:r>
            <a:r>
              <a:rPr lang="en-US" dirty="0">
                <a:hlinkClick r:id="rId7"/>
              </a:rPr>
              <a:t>https://www.wipo.int/patents/en/faq_patents.html</a:t>
            </a:r>
            <a:endParaRPr lang="en-US" dirty="0"/>
          </a:p>
        </p:txBody>
      </p:sp>
    </p:spTree>
    <p:extLst>
      <p:ext uri="{BB962C8B-B14F-4D97-AF65-F5344CB8AC3E}">
        <p14:creationId xmlns:p14="http://schemas.microsoft.com/office/powerpoint/2010/main" val="451445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Grants Patents? (Cont.)</a:t>
            </a:r>
            <a:endParaRPr lang="en-US" dirty="0"/>
          </a:p>
        </p:txBody>
      </p:sp>
      <p:sp>
        <p:nvSpPr>
          <p:cNvPr id="3" name="Content Placeholder 2"/>
          <p:cNvSpPr>
            <a:spLocks noGrp="1"/>
          </p:cNvSpPr>
          <p:nvPr>
            <p:ph idx="1"/>
          </p:nvPr>
        </p:nvSpPr>
        <p:spPr>
          <a:xfrm>
            <a:off x="475814" y="1693703"/>
            <a:ext cx="11229516" cy="4687219"/>
          </a:xfrm>
        </p:spPr>
        <p:txBody>
          <a:bodyPr>
            <a:normAutofit/>
          </a:bodyPr>
          <a:lstStyle/>
          <a:p>
            <a:r>
              <a:rPr lang="en-US" dirty="0"/>
              <a:t>Under such regional systems, an applicant requests protection for an invention in one or more member states of the regional organization in question. The regional office accepts these patent applications, which have the same effect as national applications, or grants </a:t>
            </a:r>
            <a:r>
              <a:rPr lang="en-US" dirty="0" smtClean="0"/>
              <a:t>patents </a:t>
            </a:r>
            <a:r>
              <a:rPr lang="en-US" dirty="0"/>
              <a:t>if all the criteria for the grant of such a regional patent are met.</a:t>
            </a:r>
          </a:p>
          <a:p>
            <a:r>
              <a:rPr lang="en-US" dirty="0"/>
              <a:t>There is currently, no universal, international system for the grant of patents.</a:t>
            </a:r>
          </a:p>
          <a:p>
            <a:pPr marL="0" indent="0">
              <a:buNone/>
            </a:pPr>
            <a:endParaRPr lang="en-US" dirty="0"/>
          </a:p>
        </p:txBody>
      </p:sp>
      <p:sp>
        <p:nvSpPr>
          <p:cNvPr id="4" name="TextBox 3"/>
          <p:cNvSpPr txBox="1"/>
          <p:nvPr/>
        </p:nvSpPr>
        <p:spPr>
          <a:xfrm>
            <a:off x="674597" y="5673399"/>
            <a:ext cx="9405165" cy="369332"/>
          </a:xfrm>
          <a:prstGeom prst="rect">
            <a:avLst/>
          </a:prstGeom>
          <a:noFill/>
        </p:spPr>
        <p:txBody>
          <a:bodyPr wrap="square" rtlCol="0">
            <a:spAutoFit/>
          </a:bodyPr>
          <a:lstStyle/>
          <a:p>
            <a:r>
              <a:rPr lang="en-US" dirty="0" smtClean="0"/>
              <a:t>Refer to </a:t>
            </a:r>
            <a:r>
              <a:rPr lang="en-US" dirty="0">
                <a:hlinkClick r:id="rId2"/>
              </a:rPr>
              <a:t>https://www.wipo.int/patents/en/faq_patents.html</a:t>
            </a:r>
            <a:endParaRPr lang="en-US" dirty="0"/>
          </a:p>
        </p:txBody>
      </p:sp>
    </p:spTree>
    <p:extLst>
      <p:ext uri="{BB962C8B-B14F-4D97-AF65-F5344CB8AC3E}">
        <p14:creationId xmlns:p14="http://schemas.microsoft.com/office/powerpoint/2010/main" val="37218751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I Need A Patent Attorney/Agent to Prepare and File A Patent Application?</a:t>
            </a:r>
            <a:endParaRPr lang="en-US" dirty="0"/>
          </a:p>
        </p:txBody>
      </p:sp>
      <p:sp>
        <p:nvSpPr>
          <p:cNvPr id="3" name="Content Placeholder 2"/>
          <p:cNvSpPr>
            <a:spLocks noGrp="1"/>
          </p:cNvSpPr>
          <p:nvPr>
            <p:ph idx="1"/>
          </p:nvPr>
        </p:nvSpPr>
        <p:spPr/>
        <p:txBody>
          <a:bodyPr>
            <a:normAutofit lnSpcReduction="10000"/>
          </a:bodyPr>
          <a:lstStyle/>
          <a:p>
            <a:r>
              <a:rPr lang="en-US" dirty="0" smtClean="0"/>
              <a:t>Applicants </a:t>
            </a:r>
            <a:r>
              <a:rPr lang="en-US" dirty="0"/>
              <a:t>can prepare their patent applications and file them without assistance from a patent attorney. However, given the complexity of patent documents and the legal skills required, such as claim drafting, it is highly advisable to seek legal assistance from a patent attorney/agent when drafting a patent application.</a:t>
            </a:r>
          </a:p>
          <a:p>
            <a:r>
              <a:rPr lang="en-US" dirty="0"/>
              <a:t>T</a:t>
            </a:r>
            <a:r>
              <a:rPr lang="en-US" dirty="0" smtClean="0"/>
              <a:t>he </a:t>
            </a:r>
            <a:r>
              <a:rPr lang="en-US" dirty="0"/>
              <a:t>legislation of many countries requires that an applicant, whose ordinary residence or principal place of business is outside the country, be represented by an attorney or agent qualified in the country (which usually means an agent or attorney who resides and practices in that country). Information on the qualified attorneys and agents can be obtained directly from </a:t>
            </a:r>
            <a:r>
              <a:rPr lang="en-US" dirty="0">
                <a:hlinkClick r:id="rId2"/>
              </a:rPr>
              <a:t>national and regional IP offices</a:t>
            </a:r>
            <a:r>
              <a:rPr lang="en-US" dirty="0"/>
              <a:t>.</a:t>
            </a:r>
          </a:p>
          <a:p>
            <a:endParaRPr lang="en-US" dirty="0"/>
          </a:p>
        </p:txBody>
      </p:sp>
      <p:sp>
        <p:nvSpPr>
          <p:cNvPr id="4" name="TextBox 3"/>
          <p:cNvSpPr txBox="1"/>
          <p:nvPr/>
        </p:nvSpPr>
        <p:spPr>
          <a:xfrm>
            <a:off x="714354" y="5812546"/>
            <a:ext cx="9405165" cy="369332"/>
          </a:xfrm>
          <a:prstGeom prst="rect">
            <a:avLst/>
          </a:prstGeom>
          <a:noFill/>
        </p:spPr>
        <p:txBody>
          <a:bodyPr wrap="square" rtlCol="0">
            <a:spAutoFit/>
          </a:bodyPr>
          <a:lstStyle/>
          <a:p>
            <a:r>
              <a:rPr lang="en-US" dirty="0" smtClean="0"/>
              <a:t>Refer to </a:t>
            </a:r>
            <a:r>
              <a:rPr lang="en-US" dirty="0">
                <a:hlinkClick r:id="rId3"/>
              </a:rPr>
              <a:t>https://www.wipo.int/patents/en/faq_patents.html</a:t>
            </a:r>
            <a:endParaRPr lang="en-US" dirty="0"/>
          </a:p>
        </p:txBody>
      </p:sp>
    </p:spTree>
    <p:extLst>
      <p:ext uri="{BB962C8B-B14F-4D97-AF65-F5344CB8AC3E}">
        <p14:creationId xmlns:p14="http://schemas.microsoft.com/office/powerpoint/2010/main" val="1060992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Can Patents Be Obtain Worldwide?</a:t>
            </a:r>
            <a:endParaRPr lang="en-US" dirty="0"/>
          </a:p>
        </p:txBody>
      </p:sp>
      <p:sp>
        <p:nvSpPr>
          <p:cNvPr id="3" name="Content Placeholder 2"/>
          <p:cNvSpPr>
            <a:spLocks noGrp="1"/>
          </p:cNvSpPr>
          <p:nvPr>
            <p:ph idx="1"/>
          </p:nvPr>
        </p:nvSpPr>
        <p:spPr/>
        <p:txBody>
          <a:bodyPr>
            <a:normAutofit/>
          </a:bodyPr>
          <a:lstStyle/>
          <a:p>
            <a:r>
              <a:rPr lang="en-US" dirty="0"/>
              <a:t>At present, you cannot obtain a universal “world patent” or “international patent”. Patents are territorial rights. </a:t>
            </a:r>
            <a:endParaRPr lang="th-TH" dirty="0" smtClean="0"/>
          </a:p>
          <a:p>
            <a:r>
              <a:rPr lang="en-US" dirty="0" smtClean="0"/>
              <a:t>In </a:t>
            </a:r>
            <a:r>
              <a:rPr lang="en-US" dirty="0"/>
              <a:t>general, an application for a patent must be filed, and the patent granted and enforced, in each country in which you seek patent protection for your invention, </a:t>
            </a:r>
            <a:r>
              <a:rPr lang="en-US" dirty="0" smtClean="0"/>
              <a:t>following </a:t>
            </a:r>
            <a:r>
              <a:rPr lang="en-US" dirty="0"/>
              <a:t>the law of that country. Therefore, one way of obtaining patents in </a:t>
            </a:r>
            <a:r>
              <a:rPr lang="en-US" dirty="0" smtClean="0"/>
              <a:t>many </a:t>
            </a:r>
            <a:r>
              <a:rPr lang="en-US" dirty="0"/>
              <a:t>countries is to </a:t>
            </a:r>
            <a:r>
              <a:rPr lang="en-US" i="1" dirty="0"/>
              <a:t>file a national patent application with each relevant national patent office</a:t>
            </a:r>
            <a:r>
              <a:rPr lang="en-US" dirty="0"/>
              <a:t>.</a:t>
            </a:r>
          </a:p>
        </p:txBody>
      </p:sp>
      <p:sp>
        <p:nvSpPr>
          <p:cNvPr id="4" name="TextBox 3"/>
          <p:cNvSpPr txBox="1"/>
          <p:nvPr/>
        </p:nvSpPr>
        <p:spPr>
          <a:xfrm>
            <a:off x="714354" y="5812546"/>
            <a:ext cx="9405165" cy="369332"/>
          </a:xfrm>
          <a:prstGeom prst="rect">
            <a:avLst/>
          </a:prstGeom>
          <a:noFill/>
        </p:spPr>
        <p:txBody>
          <a:bodyPr wrap="square" rtlCol="0">
            <a:spAutoFit/>
          </a:bodyPr>
          <a:lstStyle/>
          <a:p>
            <a:r>
              <a:rPr lang="en-US" dirty="0" smtClean="0"/>
              <a:t>Refer to </a:t>
            </a:r>
            <a:r>
              <a:rPr lang="en-US" dirty="0">
                <a:hlinkClick r:id="rId2"/>
              </a:rPr>
              <a:t>https://www.wipo.int/patents/en/faq_patents.html</a:t>
            </a:r>
            <a:endParaRPr lang="en-US" dirty="0"/>
          </a:p>
        </p:txBody>
      </p:sp>
    </p:spTree>
    <p:extLst>
      <p:ext uri="{BB962C8B-B14F-4D97-AF65-F5344CB8AC3E}">
        <p14:creationId xmlns:p14="http://schemas.microsoft.com/office/powerpoint/2010/main" val="24999385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Can Patents Be Obtain Worldwide? (Cont.)</a:t>
            </a:r>
            <a:endParaRPr lang="en-US" dirty="0"/>
          </a:p>
        </p:txBody>
      </p:sp>
      <p:sp>
        <p:nvSpPr>
          <p:cNvPr id="3" name="Content Placeholder 2"/>
          <p:cNvSpPr>
            <a:spLocks noGrp="1"/>
          </p:cNvSpPr>
          <p:nvPr>
            <p:ph idx="1"/>
          </p:nvPr>
        </p:nvSpPr>
        <p:spPr/>
        <p:txBody>
          <a:bodyPr>
            <a:normAutofit/>
          </a:bodyPr>
          <a:lstStyle/>
          <a:p>
            <a:r>
              <a:rPr lang="en-US" dirty="0"/>
              <a:t>In some regions, a regional patent office, for example, the </a:t>
            </a:r>
            <a:r>
              <a:rPr lang="en-US" dirty="0">
                <a:hlinkClick r:id="rId2"/>
              </a:rPr>
              <a:t>European Patent Office (EPO)</a:t>
            </a:r>
            <a:r>
              <a:rPr lang="en-US" dirty="0"/>
              <a:t> and the </a:t>
            </a:r>
            <a:r>
              <a:rPr lang="en-US" dirty="0">
                <a:hlinkClick r:id="rId3"/>
              </a:rPr>
              <a:t>African Regional Intellectual Property Organization (ARIPO)</a:t>
            </a:r>
            <a:r>
              <a:rPr lang="en-US" dirty="0"/>
              <a:t>, accepts regional patent applications, or grants patents. These have the same effect as applications filed, or patents granted, in the member states of that region. This means that, </a:t>
            </a:r>
            <a:r>
              <a:rPr lang="en-US" i="1" dirty="0"/>
              <a:t>in certain regions, you can obtain a regional patent from a regional patent office</a:t>
            </a:r>
            <a:r>
              <a:rPr lang="en-US" dirty="0"/>
              <a:t>, which is valid in some or all of its member states.</a:t>
            </a:r>
          </a:p>
        </p:txBody>
      </p:sp>
      <p:sp>
        <p:nvSpPr>
          <p:cNvPr id="4" name="TextBox 3"/>
          <p:cNvSpPr txBox="1"/>
          <p:nvPr/>
        </p:nvSpPr>
        <p:spPr>
          <a:xfrm>
            <a:off x="714354" y="5812546"/>
            <a:ext cx="9405165" cy="369332"/>
          </a:xfrm>
          <a:prstGeom prst="rect">
            <a:avLst/>
          </a:prstGeom>
          <a:noFill/>
        </p:spPr>
        <p:txBody>
          <a:bodyPr wrap="square" rtlCol="0">
            <a:spAutoFit/>
          </a:bodyPr>
          <a:lstStyle/>
          <a:p>
            <a:r>
              <a:rPr lang="en-US" dirty="0" smtClean="0"/>
              <a:t>Refer to </a:t>
            </a:r>
            <a:r>
              <a:rPr lang="en-US" dirty="0">
                <a:hlinkClick r:id="rId4"/>
              </a:rPr>
              <a:t>https://www.wipo.int/patents/en/faq_patents.html</a:t>
            </a:r>
            <a:endParaRPr lang="en-US" dirty="0"/>
          </a:p>
        </p:txBody>
      </p:sp>
    </p:spTree>
    <p:extLst>
      <p:ext uri="{BB962C8B-B14F-4D97-AF65-F5344CB8AC3E}">
        <p14:creationId xmlns:p14="http://schemas.microsoft.com/office/powerpoint/2010/main" val="950738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a:xfrm>
            <a:off x="475814" y="1693703"/>
            <a:ext cx="11229516" cy="4528193"/>
          </a:xfrm>
        </p:spPr>
        <p:txBody>
          <a:bodyPr>
            <a:normAutofit/>
          </a:bodyPr>
          <a:lstStyle/>
          <a:p>
            <a:r>
              <a:rPr lang="en-US" dirty="0" smtClean="0"/>
              <a:t>Who </a:t>
            </a:r>
            <a:r>
              <a:rPr lang="en-US" dirty="0"/>
              <a:t>Grants Patents</a:t>
            </a:r>
            <a:r>
              <a:rPr lang="en-US" dirty="0" smtClean="0"/>
              <a:t>?</a:t>
            </a:r>
          </a:p>
          <a:p>
            <a:r>
              <a:rPr lang="en-US" dirty="0"/>
              <a:t>Do I Need A Patent Attorney/Agent to Prepare and File A Patent Application</a:t>
            </a:r>
            <a:r>
              <a:rPr lang="en-US" dirty="0" smtClean="0"/>
              <a:t>?</a:t>
            </a:r>
            <a:endParaRPr lang="th-TH" dirty="0" smtClean="0"/>
          </a:p>
          <a:p>
            <a:r>
              <a:rPr lang="en-US" dirty="0"/>
              <a:t>How Can Patents Be Obtain Worldwide</a:t>
            </a:r>
            <a:r>
              <a:rPr lang="en-US" dirty="0" smtClean="0"/>
              <a:t>?</a:t>
            </a:r>
          </a:p>
          <a:p>
            <a:r>
              <a:rPr lang="en-US" dirty="0"/>
              <a:t>How Can I Find The Patent Laws of Various Countries</a:t>
            </a:r>
            <a:r>
              <a:rPr lang="en-US" dirty="0" smtClean="0"/>
              <a:t>?</a:t>
            </a:r>
          </a:p>
          <a:p>
            <a:r>
              <a:rPr lang="en-US" dirty="0"/>
              <a:t>How Are Patents Relevant To My Business</a:t>
            </a:r>
            <a:r>
              <a:rPr lang="en-US" dirty="0" smtClean="0"/>
              <a:t>?</a:t>
            </a:r>
          </a:p>
          <a:p>
            <a:r>
              <a:rPr lang="en-US" dirty="0" smtClean="0"/>
              <a:t>Case Study</a:t>
            </a:r>
            <a:endParaRPr lang="en-US" dirty="0"/>
          </a:p>
        </p:txBody>
      </p:sp>
    </p:spTree>
    <p:extLst>
      <p:ext uri="{BB962C8B-B14F-4D97-AF65-F5344CB8AC3E}">
        <p14:creationId xmlns:p14="http://schemas.microsoft.com/office/powerpoint/2010/main" val="7869172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Can Patents Be Obtain Worldwide? (Cont.)</a:t>
            </a:r>
            <a:endParaRPr lang="en-US" dirty="0"/>
          </a:p>
        </p:txBody>
      </p:sp>
      <p:sp>
        <p:nvSpPr>
          <p:cNvPr id="3" name="Content Placeholder 2"/>
          <p:cNvSpPr>
            <a:spLocks noGrp="1"/>
          </p:cNvSpPr>
          <p:nvPr>
            <p:ph idx="1"/>
          </p:nvPr>
        </p:nvSpPr>
        <p:spPr/>
        <p:txBody>
          <a:bodyPr>
            <a:normAutofit lnSpcReduction="10000"/>
          </a:bodyPr>
          <a:lstStyle/>
          <a:p>
            <a:r>
              <a:rPr lang="en-US" dirty="0"/>
              <a:t>If you are seeking patent protection in a number of countries worldwide, a good option is to file an international application under the Patent Cooperation Treaty (PCT), administered by WIPO. </a:t>
            </a:r>
            <a:endParaRPr lang="en-US" dirty="0" smtClean="0"/>
          </a:p>
          <a:p>
            <a:r>
              <a:rPr lang="en-US" dirty="0" smtClean="0"/>
              <a:t>Any </a:t>
            </a:r>
            <a:r>
              <a:rPr lang="en-US" dirty="0"/>
              <a:t>resident or national of a </a:t>
            </a:r>
            <a:r>
              <a:rPr lang="en-US" dirty="0">
                <a:hlinkClick r:id="rId2"/>
              </a:rPr>
              <a:t>state party to the PCT</a:t>
            </a:r>
            <a:r>
              <a:rPr lang="en-US" dirty="0"/>
              <a:t> (contracting state) can file a single international application which has the effect of a national patent application (and certain regional patent applications) in some or all PCT contracting states. </a:t>
            </a:r>
            <a:endParaRPr lang="en-US" dirty="0" smtClean="0"/>
          </a:p>
          <a:p>
            <a:r>
              <a:rPr lang="en-US" dirty="0" smtClean="0"/>
              <a:t>In </a:t>
            </a:r>
            <a:r>
              <a:rPr lang="en-US" dirty="0"/>
              <a:t>some cases, this can be a more straightforward choice than choosing to try to submit individual applications in each and every country in which you require protection. </a:t>
            </a:r>
            <a:r>
              <a:rPr lang="en-US" dirty="0">
                <a:hlinkClick r:id="rId3"/>
              </a:rPr>
              <a:t>Find out more about the PCT System</a:t>
            </a:r>
            <a:r>
              <a:rPr lang="en-US" dirty="0"/>
              <a:t>.</a:t>
            </a:r>
          </a:p>
        </p:txBody>
      </p:sp>
      <p:sp>
        <p:nvSpPr>
          <p:cNvPr id="4" name="TextBox 3"/>
          <p:cNvSpPr txBox="1"/>
          <p:nvPr/>
        </p:nvSpPr>
        <p:spPr>
          <a:xfrm>
            <a:off x="714354" y="5812546"/>
            <a:ext cx="9405165" cy="369332"/>
          </a:xfrm>
          <a:prstGeom prst="rect">
            <a:avLst/>
          </a:prstGeom>
          <a:noFill/>
        </p:spPr>
        <p:txBody>
          <a:bodyPr wrap="square" rtlCol="0">
            <a:spAutoFit/>
          </a:bodyPr>
          <a:lstStyle/>
          <a:p>
            <a:r>
              <a:rPr lang="en-US" dirty="0" smtClean="0"/>
              <a:t>Refer to </a:t>
            </a:r>
            <a:r>
              <a:rPr lang="en-US" dirty="0">
                <a:hlinkClick r:id="rId4"/>
              </a:rPr>
              <a:t>https://www.wipo.int/patents/en/faq_patents.html</a:t>
            </a:r>
            <a:endParaRPr lang="en-US" dirty="0"/>
          </a:p>
        </p:txBody>
      </p:sp>
    </p:spTree>
    <p:extLst>
      <p:ext uri="{BB962C8B-B14F-4D97-AF65-F5344CB8AC3E}">
        <p14:creationId xmlns:p14="http://schemas.microsoft.com/office/powerpoint/2010/main" val="35872743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I Find The Patent Laws of Various Countries?</a:t>
            </a:r>
            <a:endParaRPr lang="en-US" dirty="0"/>
          </a:p>
        </p:txBody>
      </p:sp>
      <p:sp>
        <p:nvSpPr>
          <p:cNvPr id="3" name="Content Placeholder 2"/>
          <p:cNvSpPr>
            <a:spLocks noGrp="1"/>
          </p:cNvSpPr>
          <p:nvPr>
            <p:ph idx="1"/>
          </p:nvPr>
        </p:nvSpPr>
        <p:spPr/>
        <p:txBody>
          <a:bodyPr/>
          <a:lstStyle/>
          <a:p>
            <a:r>
              <a:rPr lang="en-US" dirty="0">
                <a:hlinkClick r:id="rId2"/>
              </a:rPr>
              <a:t>WIPO Lex</a:t>
            </a:r>
            <a:r>
              <a:rPr lang="en-US" dirty="0"/>
              <a:t> provides easy access to intellectual property legislation from a wide range of countries and regions as well as to treaties on intellectual property.</a:t>
            </a:r>
          </a:p>
          <a:p>
            <a:r>
              <a:rPr lang="en-US" dirty="0"/>
              <a:t>Many national or regional patent offices also provide information concerning national or regional legislation on their websites. Consult our </a:t>
            </a:r>
            <a:r>
              <a:rPr lang="en-US" dirty="0">
                <a:hlinkClick r:id="rId3"/>
              </a:rPr>
              <a:t>list of national and regional intellectual property offices</a:t>
            </a:r>
            <a:r>
              <a:rPr lang="en-US" dirty="0" smtClean="0"/>
              <a:t>.</a:t>
            </a:r>
            <a:endParaRPr lang="en-US" dirty="0"/>
          </a:p>
        </p:txBody>
      </p:sp>
      <p:sp>
        <p:nvSpPr>
          <p:cNvPr id="4" name="TextBox 3"/>
          <p:cNvSpPr txBox="1"/>
          <p:nvPr/>
        </p:nvSpPr>
        <p:spPr>
          <a:xfrm>
            <a:off x="714354" y="5892059"/>
            <a:ext cx="9405165" cy="369332"/>
          </a:xfrm>
          <a:prstGeom prst="rect">
            <a:avLst/>
          </a:prstGeom>
          <a:noFill/>
        </p:spPr>
        <p:txBody>
          <a:bodyPr wrap="square" rtlCol="0">
            <a:spAutoFit/>
          </a:bodyPr>
          <a:lstStyle/>
          <a:p>
            <a:r>
              <a:rPr lang="en-US" dirty="0" smtClean="0"/>
              <a:t>Refer to </a:t>
            </a:r>
            <a:r>
              <a:rPr lang="en-US" dirty="0">
                <a:hlinkClick r:id="rId4"/>
              </a:rPr>
              <a:t>https://www.wipo.int/patents/en/faq_patents.html</a:t>
            </a:r>
            <a:endParaRPr lang="en-US" dirty="0"/>
          </a:p>
        </p:txBody>
      </p:sp>
    </p:spTree>
    <p:extLst>
      <p:ext uri="{BB962C8B-B14F-4D97-AF65-F5344CB8AC3E}">
        <p14:creationId xmlns:p14="http://schemas.microsoft.com/office/powerpoint/2010/main" val="36310493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Patents Relevant To My Business?</a:t>
            </a:r>
            <a:endParaRPr lang="en-US" dirty="0"/>
          </a:p>
        </p:txBody>
      </p:sp>
      <p:sp>
        <p:nvSpPr>
          <p:cNvPr id="3" name="Content Placeholder 2"/>
          <p:cNvSpPr>
            <a:spLocks noGrp="1"/>
          </p:cNvSpPr>
          <p:nvPr>
            <p:ph idx="1"/>
          </p:nvPr>
        </p:nvSpPr>
        <p:spPr/>
        <p:txBody>
          <a:bodyPr>
            <a:normAutofit/>
          </a:bodyPr>
          <a:lstStyle/>
          <a:p>
            <a:r>
              <a:rPr lang="en-US" dirty="0"/>
              <a:t>While it is certainly true that not all enterprises develop patentable inventions, it </a:t>
            </a:r>
            <a:r>
              <a:rPr lang="en-US" dirty="0" smtClean="0"/>
              <a:t>is </a:t>
            </a:r>
            <a:r>
              <a:rPr lang="en-US" dirty="0"/>
              <a:t>wrong to believe that patents only apply to complex physical or chemical processes and products or that they are only useful to large corporations. Patents can be obtained for any area of technology from paper clips to computers.</a:t>
            </a:r>
          </a:p>
          <a:p>
            <a:r>
              <a:rPr lang="en-US" dirty="0" smtClean="0"/>
              <a:t>In fact</a:t>
            </a:r>
            <a:r>
              <a:rPr lang="en-US" dirty="0"/>
              <a:t>, most patents aren’t granted for groundbreaking scientific breakthroughs, but rather for inventions that make improvements to existing inventions. For example the second or third generation of a product or a process, that works in a more cost-effective or efficient manner</a:t>
            </a:r>
            <a:r>
              <a:rPr lang="en-US" dirty="0" smtClean="0"/>
              <a:t>.</a:t>
            </a:r>
            <a:endParaRPr lang="en-US" dirty="0"/>
          </a:p>
        </p:txBody>
      </p:sp>
      <p:sp>
        <p:nvSpPr>
          <p:cNvPr id="4" name="TextBox 3"/>
          <p:cNvSpPr txBox="1"/>
          <p:nvPr/>
        </p:nvSpPr>
        <p:spPr>
          <a:xfrm>
            <a:off x="714354" y="5772790"/>
            <a:ext cx="9405165" cy="369332"/>
          </a:xfrm>
          <a:prstGeom prst="rect">
            <a:avLst/>
          </a:prstGeom>
          <a:noFill/>
        </p:spPr>
        <p:txBody>
          <a:bodyPr wrap="square" rtlCol="0">
            <a:spAutoFit/>
          </a:bodyPr>
          <a:lstStyle/>
          <a:p>
            <a:r>
              <a:rPr lang="en-US" dirty="0" smtClean="0"/>
              <a:t>Refer to </a:t>
            </a:r>
            <a:r>
              <a:rPr lang="en-US" dirty="0">
                <a:hlinkClick r:id="rId2"/>
              </a:rPr>
              <a:t>https://www.wipo.int/patents/en/faq_patents.html</a:t>
            </a:r>
            <a:endParaRPr lang="en-US" dirty="0"/>
          </a:p>
        </p:txBody>
      </p:sp>
    </p:spTree>
    <p:extLst>
      <p:ext uri="{BB962C8B-B14F-4D97-AF65-F5344CB8AC3E}">
        <p14:creationId xmlns:p14="http://schemas.microsoft.com/office/powerpoint/2010/main" val="16193918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Patents Relevant To My Business?</a:t>
            </a:r>
            <a:endParaRPr lang="en-US" dirty="0"/>
          </a:p>
        </p:txBody>
      </p:sp>
      <p:sp>
        <p:nvSpPr>
          <p:cNvPr id="3" name="Content Placeholder 2"/>
          <p:cNvSpPr>
            <a:spLocks noGrp="1"/>
          </p:cNvSpPr>
          <p:nvPr>
            <p:ph idx="1"/>
          </p:nvPr>
        </p:nvSpPr>
        <p:spPr/>
        <p:txBody>
          <a:bodyPr>
            <a:normAutofit/>
          </a:bodyPr>
          <a:lstStyle/>
          <a:p>
            <a:r>
              <a:rPr lang="en-US" dirty="0"/>
              <a:t>Certain countries also have specific legal provisions for protecting incremental innovations. These are called </a:t>
            </a:r>
            <a:r>
              <a:rPr lang="en-US" dirty="0">
                <a:hlinkClick r:id="rId2"/>
              </a:rPr>
              <a:t>utility models</a:t>
            </a:r>
            <a:r>
              <a:rPr lang="en-US" dirty="0"/>
              <a:t> and they tend to have a shorter duration than patents and are generally easier to obtain.</a:t>
            </a:r>
          </a:p>
        </p:txBody>
      </p:sp>
      <p:sp>
        <p:nvSpPr>
          <p:cNvPr id="4" name="TextBox 3"/>
          <p:cNvSpPr txBox="1"/>
          <p:nvPr/>
        </p:nvSpPr>
        <p:spPr>
          <a:xfrm>
            <a:off x="714354" y="5772790"/>
            <a:ext cx="9405165" cy="369332"/>
          </a:xfrm>
          <a:prstGeom prst="rect">
            <a:avLst/>
          </a:prstGeom>
          <a:noFill/>
        </p:spPr>
        <p:txBody>
          <a:bodyPr wrap="square" rtlCol="0">
            <a:spAutoFit/>
          </a:bodyPr>
          <a:lstStyle/>
          <a:p>
            <a:r>
              <a:rPr lang="en-US" dirty="0" smtClean="0"/>
              <a:t>Refer to </a:t>
            </a:r>
            <a:r>
              <a:rPr lang="en-US" dirty="0">
                <a:hlinkClick r:id="rId3"/>
              </a:rPr>
              <a:t>https://www.wipo.int/patents/en/faq_patents.html</a:t>
            </a:r>
            <a:endParaRPr lang="en-US" dirty="0"/>
          </a:p>
        </p:txBody>
      </p:sp>
    </p:spTree>
    <p:extLst>
      <p:ext uri="{BB962C8B-B14F-4D97-AF65-F5344CB8AC3E}">
        <p14:creationId xmlns:p14="http://schemas.microsoft.com/office/powerpoint/2010/main" val="4365156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8029" y="1585284"/>
            <a:ext cx="1096514" cy="179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a:t>Case </a:t>
            </a:r>
            <a:r>
              <a:rPr lang="en-US" dirty="0" smtClean="0"/>
              <a:t>Study#1</a:t>
            </a:r>
            <a:r>
              <a:rPr lang="en-US" dirty="0"/>
              <a:t/>
            </a:r>
            <a:br>
              <a:rPr lang="en-US" dirty="0"/>
            </a:br>
            <a:r>
              <a:rPr lang="en-US" dirty="0"/>
              <a:t>C</a:t>
            </a:r>
            <a:r>
              <a:rPr lang="en-US" dirty="0" smtClean="0"/>
              <a:t>oca-Cola: </a:t>
            </a:r>
            <a:r>
              <a:rPr lang="en-US" dirty="0"/>
              <a:t>thinking outside the bottle</a:t>
            </a:r>
          </a:p>
        </p:txBody>
      </p:sp>
      <p:sp>
        <p:nvSpPr>
          <p:cNvPr id="3" name="Content Placeholder 2"/>
          <p:cNvSpPr>
            <a:spLocks noGrp="1"/>
          </p:cNvSpPr>
          <p:nvPr>
            <p:ph idx="1"/>
          </p:nvPr>
        </p:nvSpPr>
        <p:spPr>
          <a:xfrm>
            <a:off x="497791" y="6150246"/>
            <a:ext cx="7152895" cy="357165"/>
          </a:xfrm>
        </p:spPr>
        <p:txBody>
          <a:bodyPr>
            <a:normAutofit/>
          </a:bodyPr>
          <a:lstStyle/>
          <a:p>
            <a:pPr marL="0" indent="0">
              <a:buNone/>
            </a:pPr>
            <a:r>
              <a:rPr lang="en-US" sz="1200" dirty="0" smtClean="0">
                <a:hlinkClick r:id="rId3"/>
              </a:rPr>
              <a:t>https</a:t>
            </a:r>
            <a:r>
              <a:rPr lang="en-US" sz="1200" dirty="0">
                <a:hlinkClick r:id="rId3"/>
              </a:rPr>
              <a:t>://www.wipo.int/wipo_magazine/en/2015/06/article_0007.html</a:t>
            </a:r>
            <a:endParaRPr lang="en-US" sz="1200" dirty="0"/>
          </a:p>
        </p:txBody>
      </p:sp>
      <p:sp>
        <p:nvSpPr>
          <p:cNvPr id="4" name="Rectangle 3"/>
          <p:cNvSpPr/>
          <p:nvPr/>
        </p:nvSpPr>
        <p:spPr>
          <a:xfrm>
            <a:off x="497791" y="5873247"/>
            <a:ext cx="7846423" cy="276999"/>
          </a:xfrm>
          <a:prstGeom prst="rect">
            <a:avLst/>
          </a:prstGeom>
        </p:spPr>
        <p:txBody>
          <a:bodyPr wrap="square">
            <a:spAutoFit/>
          </a:bodyPr>
          <a:lstStyle/>
          <a:p>
            <a:r>
              <a:rPr lang="en-US" sz="1200" u="sng" dirty="0">
                <a:solidFill>
                  <a:srgbClr val="0070C0"/>
                </a:solidFill>
                <a:latin typeface="arial" panose="020B0604020202020204" pitchFamily="34" charset="0"/>
              </a:rPr>
              <a:t>https://www.wipo.int/</a:t>
            </a:r>
            <a:r>
              <a:rPr lang="en-US" sz="1200" u="sng" dirty="0" err="1">
                <a:solidFill>
                  <a:srgbClr val="0070C0"/>
                </a:solidFill>
                <a:latin typeface="arial" panose="020B0604020202020204" pitchFamily="34" charset="0"/>
              </a:rPr>
              <a:t>edocs</a:t>
            </a:r>
            <a:r>
              <a:rPr lang="en-US" sz="1200" u="sng" dirty="0">
                <a:solidFill>
                  <a:srgbClr val="0070C0"/>
                </a:solidFill>
                <a:latin typeface="arial" panose="020B0604020202020204" pitchFamily="34" charset="0"/>
              </a:rPr>
              <a:t>/</a:t>
            </a:r>
            <a:r>
              <a:rPr lang="en-US" sz="1200" u="sng" dirty="0" err="1">
                <a:solidFill>
                  <a:srgbClr val="0070C0"/>
                </a:solidFill>
                <a:latin typeface="arial" panose="020B0604020202020204" pitchFamily="34" charset="0"/>
              </a:rPr>
              <a:t>mdocs</a:t>
            </a:r>
            <a:r>
              <a:rPr lang="en-US" sz="1200" u="sng" dirty="0">
                <a:solidFill>
                  <a:srgbClr val="0070C0"/>
                </a:solidFill>
                <a:latin typeface="arial" panose="020B0604020202020204" pitchFamily="34" charset="0"/>
              </a:rPr>
              <a:t>/.../wipo_smes_ver_09_theme04_2.ppt</a:t>
            </a:r>
            <a:endParaRPr lang="en-US" sz="1200" u="sng" dirty="0">
              <a:solidFill>
                <a:srgbClr val="0070C0"/>
              </a:solidFill>
            </a:endParaRPr>
          </a:p>
        </p:txBody>
      </p:sp>
      <p:sp>
        <p:nvSpPr>
          <p:cNvPr id="5" name="Text Box 4"/>
          <p:cNvSpPr txBox="1">
            <a:spLocks noChangeArrowheads="1"/>
          </p:cNvSpPr>
          <p:nvPr/>
        </p:nvSpPr>
        <p:spPr bwMode="auto">
          <a:xfrm>
            <a:off x="375339" y="1478426"/>
            <a:ext cx="771979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en-US" altLang="en-US" sz="2000" b="0" dirty="0" smtClean="0">
                <a:latin typeface="Arial" panose="020B0604020202020204" pitchFamily="34" charset="0"/>
                <a:cs typeface="Arial" panose="020B0604020202020204" pitchFamily="34" charset="0"/>
              </a:rPr>
              <a:t>In </a:t>
            </a:r>
            <a:r>
              <a:rPr lang="en-US" altLang="en-US" sz="2000" b="0" dirty="0">
                <a:latin typeface="Arial" panose="020B0604020202020204" pitchFamily="34" charset="0"/>
                <a:cs typeface="Arial" panose="020B0604020202020204" pitchFamily="34" charset="0"/>
              </a:rPr>
              <a:t>1915, the Root Glass Company won a Coca-Cola Company contest for a bottle design that would be recognizable to everyone, even by touch in the dark. </a:t>
            </a:r>
          </a:p>
          <a:p>
            <a:pPr marL="342900" indent="-342900">
              <a:buFont typeface="Arial" panose="020B0604020202020204" pitchFamily="34" charset="0"/>
              <a:buChar char="•"/>
            </a:pPr>
            <a:r>
              <a:rPr lang="en-US" altLang="en-US" sz="2000" b="0" dirty="0">
                <a:latin typeface="Arial" panose="020B0604020202020204" pitchFamily="34" charset="0"/>
                <a:cs typeface="Arial" panose="020B0604020202020204" pitchFamily="34" charset="0"/>
              </a:rPr>
              <a:t>The first </a:t>
            </a:r>
            <a:r>
              <a:rPr lang="en-US" altLang="en-US" sz="2000" dirty="0">
                <a:latin typeface="Arial" panose="020B0604020202020204" pitchFamily="34" charset="0"/>
                <a:cs typeface="Arial" panose="020B0604020202020204" pitchFamily="34" charset="0"/>
              </a:rPr>
              <a:t>design patent</a:t>
            </a:r>
            <a:r>
              <a:rPr lang="en-US" altLang="en-US" sz="2000" b="0" dirty="0">
                <a:latin typeface="Arial" panose="020B0604020202020204" pitchFamily="34" charset="0"/>
                <a:cs typeface="Arial" panose="020B0604020202020204" pitchFamily="34" charset="0"/>
              </a:rPr>
              <a:t> on the “hobble skirt” contour bottle was granted on Dec. 25, 1923, to the bottle manufacturer (known as “the Christmas bottles</a:t>
            </a:r>
            <a:r>
              <a:rPr lang="en-US" altLang="en-US" sz="2000" b="0" dirty="0" smtClean="0">
                <a:latin typeface="Arial" panose="020B0604020202020204" pitchFamily="34" charset="0"/>
                <a:cs typeface="Arial" panose="020B0604020202020204" pitchFamily="34" charset="0"/>
              </a:rPr>
              <a:t>”).</a:t>
            </a:r>
            <a:endParaRPr lang="en-US" altLang="en-US" sz="2000" b="0" dirty="0">
              <a:latin typeface="Arial" panose="020B0604020202020204" pitchFamily="34" charset="0"/>
              <a:cs typeface="Arial" panose="020B0604020202020204" pitchFamily="34" charset="0"/>
            </a:endParaRPr>
          </a:p>
        </p:txBody>
      </p:sp>
      <p:sp>
        <p:nvSpPr>
          <p:cNvPr id="8" name="Text Box 5"/>
          <p:cNvSpPr txBox="1">
            <a:spLocks noChangeArrowheads="1"/>
          </p:cNvSpPr>
          <p:nvPr/>
        </p:nvSpPr>
        <p:spPr bwMode="auto">
          <a:xfrm>
            <a:off x="2707229" y="3453087"/>
            <a:ext cx="825192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en-US" altLang="en-US" sz="2000" b="0" dirty="0" smtClean="0">
                <a:latin typeface="Arial" panose="020B0604020202020204" pitchFamily="34" charset="0"/>
                <a:cs typeface="Arial" panose="020B0604020202020204" pitchFamily="34" charset="0"/>
              </a:rPr>
              <a:t>The </a:t>
            </a:r>
            <a:r>
              <a:rPr lang="en-US" altLang="en-US" sz="2000" b="0" dirty="0">
                <a:latin typeface="Arial" panose="020B0604020202020204" pitchFamily="34" charset="0"/>
                <a:cs typeface="Arial" panose="020B0604020202020204" pitchFamily="34" charset="0"/>
              </a:rPr>
              <a:t>second </a:t>
            </a:r>
            <a:r>
              <a:rPr lang="en-US" altLang="en-US" sz="2000" dirty="0">
                <a:latin typeface="Arial" panose="020B0604020202020204" pitchFamily="34" charset="0"/>
                <a:cs typeface="Arial" panose="020B0604020202020204" pitchFamily="34" charset="0"/>
              </a:rPr>
              <a:t>design patent</a:t>
            </a:r>
            <a:r>
              <a:rPr lang="en-US" altLang="en-US" sz="2000" b="0" dirty="0">
                <a:latin typeface="Arial" panose="020B0604020202020204" pitchFamily="34" charset="0"/>
                <a:cs typeface="Arial" panose="020B0604020202020204" pitchFamily="34" charset="0"/>
              </a:rPr>
              <a:t> for the contour bottle was granted to the Coca-Cola Company on August 3, 1937, preventing imitation of the bottle for another 14 years. </a:t>
            </a:r>
            <a:endParaRPr lang="th-TH" altLang="en-US" sz="2000" b="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The </a:t>
            </a:r>
            <a:r>
              <a:rPr lang="en-US" altLang="en-US" sz="2000" u="sng" dirty="0">
                <a:latin typeface="Arial" panose="020B0604020202020204" pitchFamily="34" charset="0"/>
                <a:cs typeface="Arial" panose="020B0604020202020204" pitchFamily="34" charset="0"/>
              </a:rPr>
              <a:t>bottle shape</a:t>
            </a:r>
            <a:r>
              <a:rPr lang="en-US" altLang="en-US" sz="2000" dirty="0">
                <a:latin typeface="Arial" panose="020B0604020202020204" pitchFamily="34" charset="0"/>
                <a:cs typeface="Arial" panose="020B0604020202020204" pitchFamily="34" charset="0"/>
              </a:rPr>
              <a:t> became so well known that it became synonymous with the Coca-Cola product. </a:t>
            </a:r>
          </a:p>
          <a:p>
            <a:pPr marL="342900" indent="-342900">
              <a:spcAft>
                <a:spcPct val="40000"/>
              </a:spcAft>
              <a:buFont typeface="Arial" panose="020B0604020202020204" pitchFamily="34" charset="0"/>
              <a:buChar char="•"/>
            </a:pPr>
            <a:r>
              <a:rPr lang="en-US" altLang="en-US" sz="2000" dirty="0" smtClean="0">
                <a:latin typeface="Arial" panose="020B0604020202020204" pitchFamily="34" charset="0"/>
                <a:cs typeface="Arial" panose="020B0604020202020204" pitchFamily="34" charset="0"/>
              </a:rPr>
              <a:t>The </a:t>
            </a:r>
            <a:r>
              <a:rPr lang="en-US" altLang="en-US" sz="2000" dirty="0">
                <a:latin typeface="Arial" panose="020B0604020202020204" pitchFamily="34" charset="0"/>
                <a:cs typeface="Arial" panose="020B0604020202020204" pitchFamily="34" charset="0"/>
              </a:rPr>
              <a:t>Coca-Cola Company sought and obtained a federal trademark registration for its contour bottle shape on April 12, 1960, enabling the company to safeguard the bottle design </a:t>
            </a:r>
            <a:r>
              <a:rPr lang="en-US" altLang="en-US" sz="2000" i="1" u="sng" dirty="0">
                <a:latin typeface="Arial" panose="020B0604020202020204" pitchFamily="34" charset="0"/>
                <a:cs typeface="Arial" panose="020B0604020202020204" pitchFamily="34" charset="0"/>
              </a:rPr>
              <a:t>indefinitely</a:t>
            </a:r>
            <a:r>
              <a:rPr lang="en-US" altLang="en-US" sz="2000" dirty="0" smtClean="0">
                <a:latin typeface="Arial" panose="020B0604020202020204" pitchFamily="34" charset="0"/>
                <a:cs typeface="Arial" panose="020B0604020202020204" pitchFamily="34" charset="0"/>
              </a:rPr>
              <a:t>.</a:t>
            </a:r>
            <a:endParaRPr lang="en-US" altLang="en-US" sz="2000" b="0" dirty="0">
              <a:latin typeface="Arial" panose="020B0604020202020204" pitchFamily="34" charset="0"/>
              <a:cs typeface="Arial" panose="020B0604020202020204" pitchFamily="34" charset="0"/>
            </a:endParaRPr>
          </a:p>
        </p:txBody>
      </p:sp>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954" y="3453087"/>
            <a:ext cx="1660558" cy="24201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49186" y="3384196"/>
            <a:ext cx="1278467" cy="2556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72168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coca col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3148"/>
          <a:stretch/>
        </p:blipFill>
        <p:spPr bwMode="auto">
          <a:xfrm>
            <a:off x="7829253" y="2361062"/>
            <a:ext cx="3705691" cy="2897418"/>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585714" y="1977199"/>
            <a:ext cx="7259363"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n-US" altLang="en-US" sz="2000" dirty="0">
                <a:latin typeface="Arial" panose="020B0604020202020204" pitchFamily="34" charset="0"/>
                <a:cs typeface="Arial" panose="020B0604020202020204" pitchFamily="34" charset="0"/>
              </a:rPr>
              <a:t>Patent: </a:t>
            </a:r>
            <a:r>
              <a:rPr lang="en-US" altLang="en-US" sz="2000" b="0" dirty="0">
                <a:latin typeface="Arial" panose="020B0604020202020204" pitchFamily="34" charset="0"/>
                <a:cs typeface="Arial" panose="020B0604020202020204" pitchFamily="34" charset="0"/>
              </a:rPr>
              <a:t>Original and second design patent on Shape of bottle</a:t>
            </a:r>
          </a:p>
          <a:p>
            <a:pPr>
              <a:buFontTx/>
              <a:buChar char="•"/>
            </a:pPr>
            <a:endParaRPr lang="en-US" altLang="en-US" sz="2000" b="0" dirty="0">
              <a:latin typeface="Arial" panose="020B0604020202020204" pitchFamily="34" charset="0"/>
              <a:cs typeface="Arial" panose="020B0604020202020204" pitchFamily="34" charset="0"/>
            </a:endParaRPr>
          </a:p>
          <a:p>
            <a:pPr>
              <a:spcAft>
                <a:spcPct val="40000"/>
              </a:spcAft>
              <a:buFontTx/>
              <a:buChar char="•"/>
            </a:pPr>
            <a:r>
              <a:rPr lang="en-US" altLang="en-US" sz="2000" dirty="0">
                <a:latin typeface="Arial" panose="020B0604020202020204" pitchFamily="34" charset="0"/>
                <a:cs typeface="Arial" panose="020B0604020202020204" pitchFamily="34" charset="0"/>
              </a:rPr>
              <a:t>Trademark</a:t>
            </a:r>
            <a:r>
              <a:rPr lang="en-US" altLang="en-US" sz="2000" b="0" dirty="0">
                <a:latin typeface="Arial" panose="020B0604020202020204" pitchFamily="34" charset="0"/>
                <a:cs typeface="Arial" panose="020B0604020202020204" pitchFamily="34" charset="0"/>
              </a:rPr>
              <a:t>:  COCA-COLA, COKE, shape of </a:t>
            </a:r>
            <a:r>
              <a:rPr lang="en-US" altLang="en-US" sz="2000" b="0" dirty="0" smtClean="0">
                <a:latin typeface="Arial" panose="020B0604020202020204" pitchFamily="34" charset="0"/>
                <a:cs typeface="Arial" panose="020B0604020202020204" pitchFamily="34" charset="0"/>
              </a:rPr>
              <a:t>bottle</a:t>
            </a:r>
            <a:endParaRPr lang="th-TH" altLang="en-US" sz="2000" b="0" dirty="0" smtClean="0">
              <a:latin typeface="Arial" panose="020B0604020202020204" pitchFamily="34" charset="0"/>
              <a:cs typeface="Arial" panose="020B0604020202020204" pitchFamily="34" charset="0"/>
            </a:endParaRPr>
          </a:p>
          <a:p>
            <a:pPr>
              <a:spcAft>
                <a:spcPct val="40000"/>
              </a:spcAft>
              <a:buFontTx/>
              <a:buChar char="•"/>
            </a:pPr>
            <a:endParaRPr lang="en-US" altLang="en-US" sz="2000" b="0" dirty="0">
              <a:latin typeface="Arial" panose="020B0604020202020204" pitchFamily="34" charset="0"/>
              <a:cs typeface="Arial" panose="020B0604020202020204" pitchFamily="34" charset="0"/>
            </a:endParaRPr>
          </a:p>
          <a:p>
            <a:pPr>
              <a:spcAft>
                <a:spcPct val="40000"/>
              </a:spcAft>
              <a:buFontTx/>
              <a:buChar char="•"/>
            </a:pPr>
            <a:r>
              <a:rPr lang="en-US" altLang="en-US" sz="2000" dirty="0">
                <a:latin typeface="Arial" panose="020B0604020202020204" pitchFamily="34" charset="0"/>
                <a:cs typeface="Arial" panose="020B0604020202020204" pitchFamily="34" charset="0"/>
              </a:rPr>
              <a:t>Copyright</a:t>
            </a:r>
            <a:r>
              <a:rPr lang="en-US" altLang="en-US" sz="2000" b="0" dirty="0">
                <a:latin typeface="Arial" panose="020B0604020202020204" pitchFamily="34" charset="0"/>
                <a:cs typeface="Arial" panose="020B0604020202020204" pitchFamily="34" charset="0"/>
              </a:rPr>
              <a:t>: Advertising and </a:t>
            </a:r>
            <a:r>
              <a:rPr lang="en-US" altLang="en-US" sz="2000" b="0" dirty="0" smtClean="0">
                <a:latin typeface="Arial" panose="020B0604020202020204" pitchFamily="34" charset="0"/>
                <a:cs typeface="Arial" panose="020B0604020202020204" pitchFamily="34" charset="0"/>
              </a:rPr>
              <a:t>Promotion</a:t>
            </a:r>
            <a:endParaRPr lang="th-TH" altLang="en-US" sz="2000" b="0" dirty="0" smtClean="0">
              <a:latin typeface="Arial" panose="020B0604020202020204" pitchFamily="34" charset="0"/>
              <a:cs typeface="Arial" panose="020B0604020202020204" pitchFamily="34" charset="0"/>
            </a:endParaRPr>
          </a:p>
          <a:p>
            <a:pPr>
              <a:spcAft>
                <a:spcPct val="40000"/>
              </a:spcAft>
              <a:buFontTx/>
              <a:buChar char="•"/>
            </a:pPr>
            <a:endParaRPr lang="en-US" altLang="en-US" sz="2000" b="0" dirty="0">
              <a:latin typeface="Arial" panose="020B0604020202020204" pitchFamily="34" charset="0"/>
              <a:cs typeface="Arial" panose="020B0604020202020204" pitchFamily="34" charset="0"/>
            </a:endParaRPr>
          </a:p>
          <a:p>
            <a:pPr>
              <a:spcAft>
                <a:spcPct val="40000"/>
              </a:spcAft>
              <a:buFontTx/>
              <a:buChar char="•"/>
            </a:pPr>
            <a:r>
              <a:rPr lang="en-US" altLang="en-US" sz="2000" dirty="0">
                <a:latin typeface="Arial" panose="020B0604020202020204" pitchFamily="34" charset="0"/>
                <a:cs typeface="Arial" panose="020B0604020202020204" pitchFamily="34" charset="0"/>
              </a:rPr>
              <a:t>Trade Secret</a:t>
            </a:r>
            <a:r>
              <a:rPr lang="en-US" altLang="en-US" sz="2000" b="0" dirty="0">
                <a:latin typeface="Arial" panose="020B0604020202020204" pitchFamily="34" charset="0"/>
                <a:cs typeface="Arial" panose="020B0604020202020204" pitchFamily="34" charset="0"/>
              </a:rPr>
              <a:t>:  The formula (S</a:t>
            </a:r>
            <a:r>
              <a:rPr lang="en-US" altLang="en-US" sz="2000" b="0" i="1" dirty="0">
                <a:latin typeface="Arial" panose="020B0604020202020204" pitchFamily="34" charset="0"/>
                <a:cs typeface="Arial" panose="020B0604020202020204" pitchFamily="34" charset="0"/>
              </a:rPr>
              <a:t>HHH!  It’s a secret</a:t>
            </a:r>
            <a:r>
              <a:rPr lang="en-US" altLang="en-US" sz="2000" b="0" i="1" dirty="0" smtClean="0">
                <a:latin typeface="Arial" panose="020B0604020202020204" pitchFamily="34" charset="0"/>
                <a:cs typeface="Arial" panose="020B0604020202020204" pitchFamily="34" charset="0"/>
              </a:rPr>
              <a:t>!)</a:t>
            </a:r>
            <a:endParaRPr lang="th-TH" altLang="en-US" sz="2000" b="0" i="1" dirty="0" smtClean="0">
              <a:latin typeface="Arial" panose="020B0604020202020204" pitchFamily="34" charset="0"/>
              <a:cs typeface="Arial" panose="020B0604020202020204" pitchFamily="34" charset="0"/>
            </a:endParaRPr>
          </a:p>
          <a:p>
            <a:pPr>
              <a:spcAft>
                <a:spcPct val="40000"/>
              </a:spcAft>
              <a:buFontTx/>
              <a:buChar char="•"/>
            </a:pPr>
            <a:endParaRPr lang="en-US" altLang="en-US" sz="2000" b="0" dirty="0">
              <a:latin typeface="Arial" panose="020B0604020202020204" pitchFamily="34" charset="0"/>
              <a:cs typeface="Arial" panose="020B0604020202020204" pitchFamily="34" charset="0"/>
            </a:endParaRPr>
          </a:p>
          <a:p>
            <a:pPr>
              <a:spcAft>
                <a:spcPct val="40000"/>
              </a:spcAft>
              <a:buFontTx/>
              <a:buChar char="•"/>
            </a:pPr>
            <a:r>
              <a:rPr lang="en-US" altLang="en-US" sz="2000" dirty="0">
                <a:latin typeface="Arial" panose="020B0604020202020204" pitchFamily="34" charset="0"/>
                <a:cs typeface="Arial" panose="020B0604020202020204" pitchFamily="34" charset="0"/>
              </a:rPr>
              <a:t>Right of Publicity</a:t>
            </a:r>
            <a:r>
              <a:rPr lang="en-US" altLang="en-US" sz="2000" b="0" dirty="0">
                <a:latin typeface="Arial" panose="020B0604020202020204" pitchFamily="34" charset="0"/>
                <a:cs typeface="Arial" panose="020B0604020202020204" pitchFamily="34" charset="0"/>
              </a:rPr>
              <a:t>: Use of Sports or Other Figures (“persona”)</a:t>
            </a:r>
          </a:p>
          <a:p>
            <a:pPr>
              <a:spcAft>
                <a:spcPct val="40000"/>
              </a:spcAft>
            </a:pPr>
            <a:endParaRPr lang="en-US" altLang="en-US" sz="2000" b="0" dirty="0">
              <a:latin typeface="Arial" panose="020B0604020202020204" pitchFamily="34" charset="0"/>
              <a:ea typeface="MS PGothic" panose="020B0600070205080204" pitchFamily="34" charset="-128"/>
              <a:cs typeface="Arial" panose="020B0604020202020204" pitchFamily="34" charset="0"/>
            </a:endParaRPr>
          </a:p>
        </p:txBody>
      </p:sp>
      <p:sp>
        <p:nvSpPr>
          <p:cNvPr id="6" name="Title 1"/>
          <p:cNvSpPr>
            <a:spLocks noGrp="1"/>
          </p:cNvSpPr>
          <p:nvPr>
            <p:ph type="title"/>
          </p:nvPr>
        </p:nvSpPr>
        <p:spPr>
          <a:xfrm>
            <a:off x="1792288" y="448674"/>
            <a:ext cx="9913041" cy="888031"/>
          </a:xfrm>
        </p:spPr>
        <p:txBody>
          <a:bodyPr>
            <a:normAutofit fontScale="90000"/>
          </a:bodyPr>
          <a:lstStyle/>
          <a:p>
            <a:r>
              <a:rPr lang="en-US" dirty="0"/>
              <a:t>Case </a:t>
            </a:r>
            <a:r>
              <a:rPr lang="en-US" dirty="0" smtClean="0"/>
              <a:t>Study#1</a:t>
            </a:r>
            <a:r>
              <a:rPr lang="en-US" dirty="0"/>
              <a:t/>
            </a:r>
            <a:br>
              <a:rPr lang="en-US" dirty="0"/>
            </a:br>
            <a:r>
              <a:rPr lang="en-US" dirty="0"/>
              <a:t>C</a:t>
            </a:r>
            <a:r>
              <a:rPr lang="en-US" dirty="0" smtClean="0"/>
              <a:t>oca-Cola: </a:t>
            </a:r>
            <a:r>
              <a:rPr lang="en-US" dirty="0"/>
              <a:t>thinking outside the bottle</a:t>
            </a:r>
          </a:p>
        </p:txBody>
      </p:sp>
    </p:spTree>
    <p:extLst>
      <p:ext uri="{BB962C8B-B14F-4D97-AF65-F5344CB8AC3E}">
        <p14:creationId xmlns:p14="http://schemas.microsoft.com/office/powerpoint/2010/main" val="3520066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a:t>
            </a:r>
            <a:r>
              <a:rPr lang="en-US" dirty="0" smtClean="0"/>
              <a:t>Study#2</a:t>
            </a:r>
            <a:r>
              <a:rPr lang="en-US" dirty="0"/>
              <a:t/>
            </a:r>
            <a:br>
              <a:rPr lang="en-US" dirty="0"/>
            </a:br>
            <a:r>
              <a:rPr lang="en-US" dirty="0" smtClean="0"/>
              <a:t>Importance of Patenting for Industry 4.0</a:t>
            </a:r>
            <a:endParaRPr lang="en-US" dirty="0"/>
          </a:p>
        </p:txBody>
      </p:sp>
      <p:sp>
        <p:nvSpPr>
          <p:cNvPr id="3" name="Content Placeholder 2"/>
          <p:cNvSpPr>
            <a:spLocks noGrp="1"/>
          </p:cNvSpPr>
          <p:nvPr>
            <p:ph idx="1"/>
          </p:nvPr>
        </p:nvSpPr>
        <p:spPr>
          <a:xfrm>
            <a:off x="586854" y="5862292"/>
            <a:ext cx="10587652" cy="484721"/>
          </a:xfrm>
        </p:spPr>
        <p:txBody>
          <a:bodyPr>
            <a:normAutofit/>
          </a:bodyPr>
          <a:lstStyle/>
          <a:p>
            <a:pPr marL="0" indent="0">
              <a:buNone/>
            </a:pPr>
            <a:r>
              <a:rPr lang="en-US" sz="1600" dirty="0">
                <a:hlinkClick r:id="rId3"/>
              </a:rPr>
              <a:t>https://www.wipo.int/edocs/mdocs/mdocs/en/wipo_ipda_ge_19/wipo_ipda_ge_19_t1b.pdf</a:t>
            </a:r>
            <a:endParaRPr lang="en-US" sz="1600" dirty="0"/>
          </a:p>
        </p:txBody>
      </p:sp>
      <p:pic>
        <p:nvPicPr>
          <p:cNvPr id="8194" name="Picture 2" descr="Image result for Importance of Patenting for Industry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716" y="1605020"/>
            <a:ext cx="6157791" cy="37065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5" name="Object 4">
            <a:hlinkClick r:id="rId5" action="ppaction://hlinkfile"/>
          </p:cNvPr>
          <p:cNvGraphicFramePr>
            <a:graphicFrameLocks noChangeAspect="1"/>
          </p:cNvGraphicFramePr>
          <p:nvPr>
            <p:extLst/>
          </p:nvPr>
        </p:nvGraphicFramePr>
        <p:xfrm>
          <a:off x="9637594" y="4542672"/>
          <a:ext cx="914400" cy="771525"/>
        </p:xfrm>
        <a:graphic>
          <a:graphicData uri="http://schemas.openxmlformats.org/presentationml/2006/ole">
            <mc:AlternateContent xmlns:mc="http://schemas.openxmlformats.org/markup-compatibility/2006">
              <mc:Choice xmlns:v="urn:schemas-microsoft-com:vml" Requires="v">
                <p:oleObj spid="_x0000_s1045" name="Document" showAsIcon="1" r:id="rId6" imgW="914400" imgH="771480" progId="Word.Document.12">
                  <p:embed/>
                </p:oleObj>
              </mc:Choice>
              <mc:Fallback>
                <p:oleObj name="Document" showAsIcon="1" r:id="rId6" imgW="914400" imgH="771480" progId="Word.Document.12">
                  <p:embed/>
                  <p:pic>
                    <p:nvPicPr>
                      <p:cNvPr id="5" name="Object 4">
                        <a:hlinkClick r:id="rId5" action="ppaction://hlinkfile"/>
                      </p:cNvPr>
                      <p:cNvPicPr/>
                      <p:nvPr/>
                    </p:nvPicPr>
                    <p:blipFill>
                      <a:blip r:embed="rId7"/>
                      <a:stretch>
                        <a:fillRect/>
                      </a:stretch>
                    </p:blipFill>
                    <p:spPr>
                      <a:xfrm>
                        <a:off x="9637594" y="4542672"/>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9024895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a:t>
            </a:r>
            <a:endParaRPr lang="en-US" dirty="0"/>
          </a:p>
        </p:txBody>
      </p:sp>
      <p:sp>
        <p:nvSpPr>
          <p:cNvPr id="3" name="Content Placeholder 2"/>
          <p:cNvSpPr>
            <a:spLocks noGrp="1"/>
          </p:cNvSpPr>
          <p:nvPr>
            <p:ph idx="1"/>
          </p:nvPr>
        </p:nvSpPr>
        <p:spPr>
          <a:xfrm>
            <a:off x="475814" y="1693703"/>
            <a:ext cx="11229516" cy="4488175"/>
          </a:xfrm>
        </p:spPr>
        <p:txBody>
          <a:bodyPr>
            <a:normAutofit/>
          </a:bodyPr>
          <a:lstStyle/>
          <a:p>
            <a:r>
              <a:rPr lang="en-US" dirty="0"/>
              <a:t>A patent is an exclusive right granted for an invention, which is a product or a process that provides, in general, a new way of doing something, or offers a new technical solution to a problem</a:t>
            </a:r>
            <a:r>
              <a:rPr lang="en-US" dirty="0" smtClean="0"/>
              <a:t>.</a:t>
            </a:r>
          </a:p>
          <a:p>
            <a:r>
              <a:rPr lang="en-US" dirty="0"/>
              <a:t>Patents are territorial rights. In general, the exclusive rights are only applicable in the country or region in which a patent has been filed and granted, </a:t>
            </a:r>
            <a:r>
              <a:rPr lang="en-US" dirty="0" smtClean="0"/>
              <a:t>following </a:t>
            </a:r>
            <a:r>
              <a:rPr lang="en-US" dirty="0" smtClean="0"/>
              <a:t>the </a:t>
            </a:r>
            <a:r>
              <a:rPr lang="en-US" dirty="0"/>
              <a:t>law of that country or region.</a:t>
            </a:r>
          </a:p>
          <a:p>
            <a:r>
              <a:rPr lang="en-US" dirty="0"/>
              <a:t>The protection is granted for a limited period, generally 20 years from the filing date of the application</a:t>
            </a:r>
            <a:r>
              <a:rPr lang="en-US" dirty="0" smtClean="0"/>
              <a:t>.</a:t>
            </a:r>
            <a:endParaRPr lang="en-US" dirty="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a:t>
            </a:r>
            <a:r>
              <a:rPr lang="th-TH" dirty="0" smtClean="0"/>
              <a:t>  </a:t>
            </a:r>
            <a:r>
              <a:rPr lang="en-US" dirty="0">
                <a:hlinkClick r:id="rId2"/>
              </a:rPr>
              <a:t>https://www.wipo.int/patents/en/</a:t>
            </a:r>
            <a:endParaRPr lang="en-US" dirty="0"/>
          </a:p>
        </p:txBody>
      </p:sp>
    </p:spTree>
    <p:extLst>
      <p:ext uri="{BB962C8B-B14F-4D97-AF65-F5344CB8AC3E}">
        <p14:creationId xmlns:p14="http://schemas.microsoft.com/office/powerpoint/2010/main" val="417705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a:t>
            </a:r>
            <a:endParaRPr lang="en-US" dirty="0"/>
          </a:p>
        </p:txBody>
      </p:sp>
      <p:sp>
        <p:nvSpPr>
          <p:cNvPr id="3" name="Content Placeholder 2"/>
          <p:cNvSpPr>
            <a:spLocks noGrp="1"/>
          </p:cNvSpPr>
          <p:nvPr>
            <p:ph idx="1"/>
          </p:nvPr>
        </p:nvSpPr>
        <p:spPr/>
        <p:txBody>
          <a:bodyPr/>
          <a:lstStyle/>
          <a:p>
            <a:r>
              <a:rPr lang="en-US" dirty="0" smtClean="0"/>
              <a:t>Some items are excluded from patent protection.</a:t>
            </a:r>
          </a:p>
          <a:p>
            <a:pPr lvl="1"/>
            <a:r>
              <a:rPr lang="en-US" dirty="0" smtClean="0"/>
              <a:t>a mere arrangement of printed matter</a:t>
            </a:r>
          </a:p>
          <a:p>
            <a:pPr lvl="1"/>
            <a:r>
              <a:rPr lang="en-US" dirty="0" smtClean="0"/>
              <a:t>a naturally existing substance</a:t>
            </a:r>
          </a:p>
          <a:p>
            <a:pPr lvl="1"/>
            <a:r>
              <a:rPr lang="en-US" dirty="0" smtClean="0"/>
              <a:t>some methods of doing business and </a:t>
            </a:r>
          </a:p>
          <a:p>
            <a:pPr lvl="1"/>
            <a:r>
              <a:rPr lang="en-US" dirty="0" smtClean="0"/>
              <a:t>a scientific principle</a:t>
            </a:r>
          </a:p>
        </p:txBody>
      </p:sp>
      <p:sp>
        <p:nvSpPr>
          <p:cNvPr id="4" name="TextBox 3"/>
          <p:cNvSpPr txBox="1"/>
          <p:nvPr/>
        </p:nvSpPr>
        <p:spPr>
          <a:xfrm>
            <a:off x="754880" y="5674046"/>
            <a:ext cx="10950449" cy="369332"/>
          </a:xfrm>
          <a:prstGeom prst="rect">
            <a:avLst/>
          </a:prstGeom>
          <a:noFill/>
        </p:spPr>
        <p:txBody>
          <a:bodyPr wrap="square" rtlCol="0">
            <a:spAutoFit/>
          </a:bodyPr>
          <a:lstStyle/>
          <a:p>
            <a:r>
              <a:rPr lang="en-US" dirty="0" smtClean="0"/>
              <a:t>Refer to </a:t>
            </a:r>
            <a:r>
              <a:rPr lang="en-US" dirty="0" smtClean="0">
                <a:hlinkClick r:id="rId2"/>
              </a:rPr>
              <a:t>https://www.wipo.int/patents/en/</a:t>
            </a:r>
            <a:endParaRPr lang="th-TH" dirty="0" smtClean="0"/>
          </a:p>
        </p:txBody>
      </p:sp>
    </p:spTree>
    <p:extLst>
      <p:ext uri="{BB962C8B-B14F-4D97-AF65-F5344CB8AC3E}">
        <p14:creationId xmlns:p14="http://schemas.microsoft.com/office/powerpoint/2010/main" val="796971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a:t>
            </a:r>
            <a:endParaRPr lang="en-US" dirty="0"/>
          </a:p>
        </p:txBody>
      </p:sp>
      <p:sp>
        <p:nvSpPr>
          <p:cNvPr id="3" name="Content Placeholder 2"/>
          <p:cNvSpPr>
            <a:spLocks noGrp="1"/>
          </p:cNvSpPr>
          <p:nvPr>
            <p:ph idx="1"/>
          </p:nvPr>
        </p:nvSpPr>
        <p:spPr/>
        <p:txBody>
          <a:bodyPr/>
          <a:lstStyle/>
          <a:p>
            <a:r>
              <a:rPr lang="en-US" dirty="0" smtClean="0"/>
              <a:t>There are three types of patents: utility patents, design patents, and plant patents. The great majority of patents are utility patents, granted for useful objects or processes.</a:t>
            </a:r>
          </a:p>
          <a:p>
            <a:r>
              <a:rPr lang="en-US" dirty="0" smtClean="0"/>
              <a:t>Patent protection is available only for a new and useful process, machine, manufacture, or composition of matter, or any new and useful improvement </a:t>
            </a:r>
            <a:r>
              <a:rPr lang="en-US" dirty="0" smtClean="0"/>
              <a:t>thereof</a:t>
            </a:r>
            <a:r>
              <a:rPr lang="en-US" dirty="0" smtClean="0"/>
              <a:t>.</a:t>
            </a:r>
            <a:endParaRPr lang="en-US" dirty="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Intellectual Property</a:t>
            </a:r>
            <a:r>
              <a:rPr lang="th-TH" dirty="0" smtClean="0"/>
              <a:t> </a:t>
            </a:r>
            <a:r>
              <a:rPr lang="en-US" dirty="0" smtClean="0"/>
              <a:t>The Law of Trademarks, Copyrights, Patents, and Trade Secrets</a:t>
            </a:r>
            <a:endParaRPr lang="en-US" dirty="0"/>
          </a:p>
        </p:txBody>
      </p:sp>
    </p:spTree>
    <p:extLst>
      <p:ext uri="{BB962C8B-B14F-4D97-AF65-F5344CB8AC3E}">
        <p14:creationId xmlns:p14="http://schemas.microsoft.com/office/powerpoint/2010/main" val="1993275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Patents Granted in 2019 by Type</a:t>
            </a:r>
            <a:endParaRPr lang="en-US" dirty="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a:t>
            </a:r>
            <a:r>
              <a:rPr lang="en-US" dirty="0" smtClean="0">
                <a:hlinkClick r:id="rId2"/>
              </a:rPr>
              <a:t>uspto.gov</a:t>
            </a:r>
            <a:endParaRPr lang="en-US" dirty="0"/>
          </a:p>
        </p:txBody>
      </p:sp>
      <p:pic>
        <p:nvPicPr>
          <p:cNvPr id="8" name="Picture 7"/>
          <p:cNvPicPr>
            <a:picLocks noChangeAspect="1"/>
          </p:cNvPicPr>
          <p:nvPr/>
        </p:nvPicPr>
        <p:blipFill rotWithShape="1">
          <a:blip r:embed="rId3"/>
          <a:srcRect l="18152" t="15018" r="22814" b="11736"/>
          <a:stretch/>
        </p:blipFill>
        <p:spPr>
          <a:xfrm>
            <a:off x="3779519" y="1818640"/>
            <a:ext cx="4795521" cy="3677920"/>
          </a:xfrm>
          <a:prstGeom prst="rect">
            <a:avLst/>
          </a:prstGeom>
        </p:spPr>
      </p:pic>
    </p:spTree>
    <p:extLst>
      <p:ext uri="{BB962C8B-B14F-4D97-AF65-F5344CB8AC3E}">
        <p14:creationId xmlns:p14="http://schemas.microsoft.com/office/powerpoint/2010/main" val="927270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Under Federal </a:t>
            </a:r>
            <a:r>
              <a:rPr lang="en-US" dirty="0" smtClean="0"/>
              <a:t>Law (US)</a:t>
            </a:r>
            <a:endParaRPr lang="en-US" dirty="0"/>
          </a:p>
        </p:txBody>
      </p:sp>
      <p:sp>
        <p:nvSpPr>
          <p:cNvPr id="3" name="Content Placeholder 2"/>
          <p:cNvSpPr>
            <a:spLocks noGrp="1"/>
          </p:cNvSpPr>
          <p:nvPr>
            <p:ph idx="1"/>
          </p:nvPr>
        </p:nvSpPr>
        <p:spPr/>
        <p:txBody>
          <a:bodyPr/>
          <a:lstStyle/>
          <a:p>
            <a:r>
              <a:rPr lang="en-US" dirty="0" smtClean="0"/>
              <a:t>Four basic conditions that an invention must satisfy to secure patent protection.</a:t>
            </a:r>
          </a:p>
          <a:p>
            <a:pPr marL="914400" lvl="1" indent="-457200">
              <a:buAutoNum type="arabicPeriod"/>
            </a:pPr>
            <a:r>
              <a:rPr lang="en-US" dirty="0" smtClean="0"/>
              <a:t>The invention must be a utility, design, or plant patent</a:t>
            </a:r>
          </a:p>
          <a:p>
            <a:pPr marL="914400" lvl="1" indent="-457200">
              <a:buAutoNum type="arabicPeriod"/>
            </a:pPr>
            <a:r>
              <a:rPr lang="en-US" dirty="0" smtClean="0"/>
              <a:t>It must be useful (or ornamental in the case of a design patent or distinctive in the case of a plant patent)</a:t>
            </a:r>
          </a:p>
          <a:p>
            <a:pPr marL="914400" lvl="1" indent="-457200">
              <a:buAutoNum type="arabicPeriod"/>
            </a:pPr>
            <a:r>
              <a:rPr lang="en-US" dirty="0" smtClean="0"/>
              <a:t>It must be novel in relation to the prior art in the field</a:t>
            </a:r>
          </a:p>
          <a:p>
            <a:pPr marL="914400" lvl="1" indent="-457200">
              <a:buAutoNum type="arabicPeriod"/>
            </a:pPr>
            <a:r>
              <a:rPr lang="en-US" dirty="0" smtClean="0"/>
              <a:t>It must not be obvious to a person of ordinary skill in the field</a:t>
            </a:r>
            <a:endParaRPr lang="en-US" dirty="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Intellectual Property</a:t>
            </a:r>
            <a:r>
              <a:rPr lang="th-TH" dirty="0" smtClean="0"/>
              <a:t> </a:t>
            </a:r>
            <a:r>
              <a:rPr lang="en-US" dirty="0" smtClean="0"/>
              <a:t>The Law of Trademarks, Copyrights, Patents, and Trade Secrets</a:t>
            </a:r>
            <a:endParaRPr lang="en-US" dirty="0"/>
          </a:p>
        </p:txBody>
      </p:sp>
    </p:spTree>
    <p:extLst>
      <p:ext uri="{BB962C8B-B14F-4D97-AF65-F5344CB8AC3E}">
        <p14:creationId xmlns:p14="http://schemas.microsoft.com/office/powerpoint/2010/main" val="743532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United States Patent and Trademark Office</a:t>
            </a:r>
          </a:p>
        </p:txBody>
      </p:sp>
      <p:sp>
        <p:nvSpPr>
          <p:cNvPr id="3" name="Content Placeholder 2"/>
          <p:cNvSpPr>
            <a:spLocks noGrp="1"/>
          </p:cNvSpPr>
          <p:nvPr>
            <p:ph idx="1"/>
          </p:nvPr>
        </p:nvSpPr>
        <p:spPr/>
        <p:txBody>
          <a:bodyPr/>
          <a:lstStyle/>
          <a:p>
            <a:r>
              <a:rPr lang="en-US" dirty="0" smtClean="0"/>
              <a:t>Patents exist only </a:t>
            </a:r>
            <a:r>
              <a:rPr lang="en-US" dirty="0" smtClean="0"/>
              <a:t>to be the authority </a:t>
            </a:r>
            <a:r>
              <a:rPr lang="en-US" dirty="0" smtClean="0"/>
              <a:t>of government </a:t>
            </a:r>
            <a:r>
              <a:rPr lang="en-US" dirty="0" smtClean="0"/>
              <a:t>grants. </a:t>
            </a:r>
            <a:r>
              <a:rPr lang="en-US" dirty="0" smtClean="0"/>
              <a:t>The department of the government responsible for granting patents is the Department of Commerce, acting through the U.S. Patent and Trademark Office (PTO).</a:t>
            </a:r>
          </a:p>
          <a:p>
            <a:r>
              <a:rPr lang="en-US" dirty="0" smtClean="0"/>
              <a:t>The PTO receives application, review them, and issues or grants patents. The PTO also publishes and disseminates patent information, records assignments of patents, maintains files of U.S. and foreign patents, and maintain a search room for public use in examining issued patents and records.</a:t>
            </a:r>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Intellectual Property</a:t>
            </a:r>
            <a:r>
              <a:rPr lang="th-TH" dirty="0" smtClean="0"/>
              <a:t> </a:t>
            </a:r>
            <a:r>
              <a:rPr lang="en-US" dirty="0" smtClean="0"/>
              <a:t>The Law of Trademarks, Copyrights, Patents, and Trade Secrets</a:t>
            </a:r>
            <a:endParaRPr lang="en-US" dirty="0"/>
          </a:p>
        </p:txBody>
      </p:sp>
    </p:spTree>
    <p:extLst>
      <p:ext uri="{BB962C8B-B14F-4D97-AF65-F5344CB8AC3E}">
        <p14:creationId xmlns:p14="http://schemas.microsoft.com/office/powerpoint/2010/main" val="3259539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4150</TotalTime>
  <Words>2981</Words>
  <Application>Microsoft Office PowerPoint</Application>
  <PresentationFormat>Widescreen</PresentationFormat>
  <Paragraphs>203</Paragraphs>
  <Slides>37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5" baseType="lpstr">
      <vt:lpstr>MS PGothic</vt:lpstr>
      <vt:lpstr>Arial</vt:lpstr>
      <vt:lpstr>Arial</vt:lpstr>
      <vt:lpstr>Calibri</vt:lpstr>
      <vt:lpstr>Calibri Light</vt:lpstr>
      <vt:lpstr>Cordia New</vt:lpstr>
      <vt:lpstr>Office Theme</vt:lpstr>
      <vt:lpstr>Document</vt:lpstr>
      <vt:lpstr>Module 3: Intellectual Property</vt:lpstr>
      <vt:lpstr>Content</vt:lpstr>
      <vt:lpstr>Content</vt:lpstr>
      <vt:lpstr>Patent</vt:lpstr>
      <vt:lpstr>Patent</vt:lpstr>
      <vt:lpstr>Patent</vt:lpstr>
      <vt:lpstr>US Patents Granted in 2019 by Type</vt:lpstr>
      <vt:lpstr>Right Under Federal Law (US)</vt:lpstr>
      <vt:lpstr>United States Patent and Trademark Office</vt:lpstr>
      <vt:lpstr>Patentability</vt:lpstr>
      <vt:lpstr>Patentability (Cont.)</vt:lpstr>
      <vt:lpstr>Patentability (Cont.)</vt:lpstr>
      <vt:lpstr>Patentability (Cont.)</vt:lpstr>
      <vt:lpstr>Patentability (Cont.)</vt:lpstr>
      <vt:lpstr>Patentability (Cont.)</vt:lpstr>
      <vt:lpstr>Patentability (Cont.)</vt:lpstr>
      <vt:lpstr>Patentability (Cont.)</vt:lpstr>
      <vt:lpstr>Patentability (Cont.)</vt:lpstr>
      <vt:lpstr>Exclusion from Patent Protection</vt:lpstr>
      <vt:lpstr>การยกเว้นจากการคุ้มครองสิทธิบัตร</vt:lpstr>
      <vt:lpstr>Design Patents</vt:lpstr>
      <vt:lpstr>Plant Patents</vt:lpstr>
      <vt:lpstr>What Condition Must Be Met To Obtain Patent Protection?</vt:lpstr>
      <vt:lpstr>What Condition Must Be Met To Obtain Patent Protection? (Cont.)</vt:lpstr>
      <vt:lpstr>Who Grants Patents?</vt:lpstr>
      <vt:lpstr>Who Grants Patents? (Cont.)</vt:lpstr>
      <vt:lpstr>Do I Need A Patent Attorney/Agent to Prepare and File A Patent Application?</vt:lpstr>
      <vt:lpstr>How Can Patents Be Obtain Worldwide?</vt:lpstr>
      <vt:lpstr>How Can Patents Be Obtain Worldwide? (Cont.)</vt:lpstr>
      <vt:lpstr>How Can Patents Be Obtain Worldwide? (Cont.)</vt:lpstr>
      <vt:lpstr>How Can I Find The Patent Laws of Various Countries?</vt:lpstr>
      <vt:lpstr>How Are Patents Relevant To My Business?</vt:lpstr>
      <vt:lpstr>How Are Patents Relevant To My Business?</vt:lpstr>
      <vt:lpstr>Case Study#1 Coca-Cola: thinking outside the bottle</vt:lpstr>
      <vt:lpstr>Case Study#1 Coca-Cola: thinking outside the bottle</vt:lpstr>
      <vt:lpstr>Case Study#2 Importance of Patenting for Industry 4.0</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ชวินทร มัยยะภักดี</dc:creator>
  <cp:lastModifiedBy>naritsak tuntitippawan</cp:lastModifiedBy>
  <cp:revision>94</cp:revision>
  <dcterms:created xsi:type="dcterms:W3CDTF">2019-12-05T13:38:53Z</dcterms:created>
  <dcterms:modified xsi:type="dcterms:W3CDTF">2020-05-14T16:44:39Z</dcterms:modified>
</cp:coreProperties>
</file>