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268" r:id="rId4"/>
    <p:sldId id="285" r:id="rId5"/>
    <p:sldId id="286" r:id="rId6"/>
    <p:sldId id="304" r:id="rId7"/>
    <p:sldId id="288" r:id="rId8"/>
    <p:sldId id="290" r:id="rId9"/>
    <p:sldId id="291" r:id="rId10"/>
    <p:sldId id="292" r:id="rId11"/>
    <p:sldId id="287" r:id="rId12"/>
    <p:sldId id="294" r:id="rId13"/>
    <p:sldId id="296" r:id="rId14"/>
    <p:sldId id="297" r:id="rId15"/>
    <p:sldId id="299" r:id="rId16"/>
    <p:sldId id="298"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0" autoAdjust="0"/>
    <p:restoredTop sz="94660"/>
  </p:normalViewPr>
  <p:slideViewPr>
    <p:cSldViewPr snapToGrid="0">
      <p:cViewPr varScale="1">
        <p:scale>
          <a:sx n="68" d="100"/>
          <a:sy n="68" d="100"/>
        </p:scale>
        <p:origin x="62"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xmlns=""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xmlns=""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xmlns=""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xmlns=""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xmlns=""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xmlns=""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xmlns=""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5/14/2020</a:t>
            </a:fld>
            <a:endParaRPr lang="en-US"/>
          </a:p>
        </p:txBody>
      </p:sp>
      <p:sp>
        <p:nvSpPr>
          <p:cNvPr id="5" name="Footer Placeholder 4">
            <a:extLst>
              <a:ext uri="{FF2B5EF4-FFF2-40B4-BE49-F238E27FC236}">
                <a16:creationId xmlns:a16="http://schemas.microsoft.com/office/drawing/2014/main" xmlns=""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8.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Case/3.%20Relate%20rights%20case%20study_2.docx" TargetMode="External"/><Relationship Id="rId5" Type="http://schemas.openxmlformats.org/officeDocument/2006/relationships/hyperlink" Target="https://www.wipo.int/edocs/mdocs/mdocs/en/wipo_reg_ip_sport_sin_14/wipo_reg_ip_sport_sin_14_t_3.pdf"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 Id="rId4" Type="http://schemas.openxmlformats.org/officeDocument/2006/relationships/hyperlink" Target="https://broadway.showtickets.com/cdn/img/articles/broadway/actor-spotlight-telly-leung-of-in-transit-and-glee/42-telly-leung-allegiance_600x400.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 Id="rId4" Type="http://schemas.openxmlformats.org/officeDocument/2006/relationships/hyperlink" Target="https://data.bloomberglp.com/company/sites/2/2017/11/Bloomberg_LDN_Interior_18B_Studio.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 Id="rId4" Type="http://schemas.openxmlformats.org/officeDocument/2006/relationships/hyperlink" Target="https://upload.wikimedia.org/wikipedia/commons/thumb/e/e7/AugustRecordingSonJarochoWikiLearning020.jpg/330px-AugustRecordingSonJarochoWikiLearning020.jp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ipo.int/edocs/mdocs/mdocs/en/wipo_reg_cr_sin_15/wipo_reg_cr_sin_15_t_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p:txBody>
          <a:bodyPr/>
          <a:lstStyle/>
          <a:p>
            <a:r>
              <a:rPr lang="en-US" smtClean="0"/>
              <a:t>Related </a:t>
            </a:r>
            <a:r>
              <a:rPr lang="en-US" dirty="0" smtClean="0"/>
              <a:t>Right</a:t>
            </a:r>
            <a:endParaRPr lang="en-US" dirty="0"/>
          </a:p>
        </p:txBody>
      </p:sp>
      <p:sp>
        <p:nvSpPr>
          <p:cNvPr id="3" name="Title 2">
            <a:extLst>
              <a:ext uri="{FF2B5EF4-FFF2-40B4-BE49-F238E27FC236}">
                <a16:creationId xmlns:a16="http://schemas.microsoft.com/office/drawing/2014/main" xmlns=""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Rome Convention for the Protection of Performers, Producers of Phonograms and Broadcasting </a:t>
            </a:r>
            <a:r>
              <a:rPr lang="en-US" sz="2400" dirty="0" smtClean="0"/>
              <a:t>Organizations </a:t>
            </a:r>
            <a:r>
              <a:rPr lang="en-US" sz="2400" dirty="0"/>
              <a:t>(1961)</a:t>
            </a:r>
          </a:p>
        </p:txBody>
      </p:sp>
      <p:sp>
        <p:nvSpPr>
          <p:cNvPr id="3" name="Content Placeholder 2"/>
          <p:cNvSpPr>
            <a:spLocks noGrp="1"/>
          </p:cNvSpPr>
          <p:nvPr>
            <p:ph idx="1"/>
          </p:nvPr>
        </p:nvSpPr>
        <p:spPr/>
        <p:txBody>
          <a:bodyPr>
            <a:normAutofit/>
          </a:bodyPr>
          <a:lstStyle/>
          <a:p>
            <a:r>
              <a:rPr lang="en-US" dirty="0"/>
              <a:t>The term of protection to be granted under this Convention shall last at least until the end of a period of twenty years computed from the end of the year in which: </a:t>
            </a:r>
            <a:endParaRPr lang="en-US" dirty="0" smtClean="0"/>
          </a:p>
          <a:p>
            <a:pPr marL="0" indent="0">
              <a:buNone/>
            </a:pPr>
            <a:r>
              <a:rPr lang="en-US" dirty="0"/>
              <a:t>	</a:t>
            </a:r>
            <a:r>
              <a:rPr lang="en-US" dirty="0" smtClean="0"/>
              <a:t>(</a:t>
            </a:r>
            <a:r>
              <a:rPr lang="en-US" dirty="0"/>
              <a:t>a) the fixation was made–for phonograms and for </a:t>
            </a:r>
            <a:r>
              <a:rPr lang="en-US" dirty="0" smtClean="0"/>
              <a:t>	performances </a:t>
            </a:r>
            <a:r>
              <a:rPr lang="en-US" dirty="0"/>
              <a:t>incorporated therein; </a:t>
            </a:r>
            <a:endParaRPr lang="en-US" dirty="0" smtClean="0"/>
          </a:p>
          <a:p>
            <a:pPr marL="0" indent="0">
              <a:buNone/>
            </a:pPr>
            <a:r>
              <a:rPr lang="en-US" dirty="0"/>
              <a:t>	</a:t>
            </a:r>
            <a:r>
              <a:rPr lang="en-US" dirty="0" smtClean="0"/>
              <a:t>(</a:t>
            </a:r>
            <a:r>
              <a:rPr lang="en-US" dirty="0"/>
              <a:t>b) the performance took place–for performances not </a:t>
            </a:r>
            <a:r>
              <a:rPr lang="en-US" dirty="0" smtClean="0"/>
              <a:t>	incorporated </a:t>
            </a:r>
            <a:r>
              <a:rPr lang="en-US" dirty="0"/>
              <a:t>in phonograms; </a:t>
            </a:r>
            <a:endParaRPr lang="en-US" dirty="0" smtClean="0"/>
          </a:p>
          <a:p>
            <a:pPr marL="0" indent="0">
              <a:buNone/>
            </a:pPr>
            <a:r>
              <a:rPr lang="en-US" dirty="0"/>
              <a:t>	</a:t>
            </a:r>
            <a:r>
              <a:rPr lang="en-US" dirty="0" smtClean="0"/>
              <a:t>(</a:t>
            </a:r>
            <a:r>
              <a:rPr lang="en-US" dirty="0"/>
              <a:t>c) the broadcast took place–for broadcasts.</a:t>
            </a:r>
          </a:p>
        </p:txBody>
      </p:sp>
      <p:sp>
        <p:nvSpPr>
          <p:cNvPr id="4" name="Rectangle 3"/>
          <p:cNvSpPr/>
          <p:nvPr/>
        </p:nvSpPr>
        <p:spPr>
          <a:xfrm>
            <a:off x="1000538" y="5997212"/>
            <a:ext cx="10111409" cy="369332"/>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2047178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WIPO Copyright Treaty (1996) </a:t>
            </a:r>
          </a:p>
        </p:txBody>
      </p:sp>
      <p:sp>
        <p:nvSpPr>
          <p:cNvPr id="3" name="Content Placeholder 2"/>
          <p:cNvSpPr>
            <a:spLocks noGrp="1"/>
          </p:cNvSpPr>
          <p:nvPr>
            <p:ph idx="1"/>
          </p:nvPr>
        </p:nvSpPr>
        <p:spPr/>
        <p:txBody>
          <a:bodyPr/>
          <a:lstStyle/>
          <a:p>
            <a:r>
              <a:rPr lang="en-US" dirty="0"/>
              <a:t>Beneficiaries </a:t>
            </a:r>
            <a:endParaRPr lang="en-US" dirty="0" smtClean="0"/>
          </a:p>
          <a:p>
            <a:pPr lvl="1"/>
            <a:r>
              <a:rPr lang="en-US" dirty="0" smtClean="0"/>
              <a:t>Authors </a:t>
            </a:r>
            <a:r>
              <a:rPr lang="en-US" dirty="0"/>
              <a:t>in literary and artistic works, which includes every production In the literary, </a:t>
            </a:r>
            <a:r>
              <a:rPr lang="en-US" dirty="0" smtClean="0"/>
              <a:t>scientific, </a:t>
            </a:r>
            <a:r>
              <a:rPr lang="en-US" dirty="0"/>
              <a:t>and artistic domain. The treaty grants rights to all authors recognized by the Berne Convention, adding two subject matters to be protected. - Computer programs - Compilations of data or other material (databases</a:t>
            </a:r>
            <a:r>
              <a:rPr lang="en-US" dirty="0" smtClean="0"/>
              <a:t>)</a:t>
            </a:r>
          </a:p>
          <a:p>
            <a:r>
              <a:rPr lang="en-US" dirty="0" smtClean="0"/>
              <a:t>Rights Related</a:t>
            </a:r>
          </a:p>
          <a:p>
            <a:pPr lvl="1"/>
            <a:r>
              <a:rPr lang="en-US" dirty="0"/>
              <a:t>The right of distribution, the right of rental, a broader right of communication to the public, and all rights otherwise recognized by the Berne Convention. </a:t>
            </a:r>
          </a:p>
        </p:txBody>
      </p:sp>
      <p:sp>
        <p:nvSpPr>
          <p:cNvPr id="4" name="Rectangle 3"/>
          <p:cNvSpPr/>
          <p:nvPr/>
        </p:nvSpPr>
        <p:spPr>
          <a:xfrm>
            <a:off x="801755" y="5808175"/>
            <a:ext cx="10071653" cy="378074"/>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3159739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WIPO Performances and Phonograms Treaty (1996) </a:t>
            </a:r>
          </a:p>
        </p:txBody>
      </p:sp>
      <p:sp>
        <p:nvSpPr>
          <p:cNvPr id="3" name="Content Placeholder 2"/>
          <p:cNvSpPr>
            <a:spLocks noGrp="1"/>
          </p:cNvSpPr>
          <p:nvPr>
            <p:ph idx="1"/>
          </p:nvPr>
        </p:nvSpPr>
        <p:spPr/>
        <p:txBody>
          <a:bodyPr>
            <a:normAutofit/>
          </a:bodyPr>
          <a:lstStyle/>
          <a:p>
            <a:r>
              <a:rPr lang="en-US" dirty="0"/>
              <a:t>Beneficiaries </a:t>
            </a:r>
            <a:endParaRPr lang="en-US" dirty="0" smtClean="0"/>
          </a:p>
          <a:p>
            <a:pPr lvl="1"/>
            <a:r>
              <a:rPr lang="en-US" dirty="0" smtClean="0"/>
              <a:t>performers </a:t>
            </a:r>
            <a:r>
              <a:rPr lang="en-US" dirty="0"/>
              <a:t>(“actors, singers, musicians, dancers and other persons who act, sing deliver, disclaim, play in, interpret or otherwise perform literary or artistic works or expressions of folklore”) </a:t>
            </a:r>
            <a:endParaRPr lang="en-US" dirty="0" smtClean="0"/>
          </a:p>
          <a:p>
            <a:pPr lvl="1"/>
            <a:r>
              <a:rPr lang="en-US" dirty="0" smtClean="0"/>
              <a:t>producers </a:t>
            </a:r>
            <a:r>
              <a:rPr lang="en-US" dirty="0"/>
              <a:t>of phonograms (persons or legal entities that take the initiative and have the responsibility for the fixation of sounds</a:t>
            </a:r>
            <a:r>
              <a:rPr lang="en-US" dirty="0" smtClean="0"/>
              <a:t>.)</a:t>
            </a:r>
          </a:p>
          <a:p>
            <a:r>
              <a:rPr lang="en-US" dirty="0"/>
              <a:t>Rights Related /Performers </a:t>
            </a:r>
            <a:endParaRPr lang="en-US" dirty="0" smtClean="0"/>
          </a:p>
          <a:p>
            <a:pPr lvl="1"/>
            <a:r>
              <a:rPr lang="en-US" dirty="0"/>
              <a:t>As to performances fixed in phonograms; The right of reproduction, the right of distribution, the right of </a:t>
            </a:r>
            <a:r>
              <a:rPr lang="en-US" dirty="0" smtClean="0"/>
              <a:t>rental, </a:t>
            </a:r>
            <a:r>
              <a:rPr lang="en-US" dirty="0"/>
              <a:t>and the right of making available to the public. </a:t>
            </a:r>
            <a:endParaRPr lang="en-US" dirty="0" smtClean="0"/>
          </a:p>
        </p:txBody>
      </p:sp>
      <p:sp>
        <p:nvSpPr>
          <p:cNvPr id="4" name="Rectangle 3"/>
          <p:cNvSpPr/>
          <p:nvPr/>
        </p:nvSpPr>
        <p:spPr>
          <a:xfrm>
            <a:off x="801755" y="5808175"/>
            <a:ext cx="10071653" cy="378074"/>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638029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WIPO Performances and Phonograms Treaty (1996) </a:t>
            </a:r>
          </a:p>
        </p:txBody>
      </p:sp>
      <p:sp>
        <p:nvSpPr>
          <p:cNvPr id="3" name="Content Placeholder 2"/>
          <p:cNvSpPr>
            <a:spLocks noGrp="1"/>
          </p:cNvSpPr>
          <p:nvPr>
            <p:ph idx="1"/>
          </p:nvPr>
        </p:nvSpPr>
        <p:spPr/>
        <p:txBody>
          <a:bodyPr>
            <a:normAutofit/>
          </a:bodyPr>
          <a:lstStyle/>
          <a:p>
            <a:r>
              <a:rPr lang="en-US" dirty="0" smtClean="0"/>
              <a:t>Rights </a:t>
            </a:r>
            <a:r>
              <a:rPr lang="en-US" dirty="0"/>
              <a:t>Related /Performers </a:t>
            </a:r>
            <a:endParaRPr lang="en-US" dirty="0" smtClean="0"/>
          </a:p>
          <a:p>
            <a:pPr lvl="1"/>
            <a:r>
              <a:rPr lang="en-US" dirty="0" smtClean="0"/>
              <a:t>As </a:t>
            </a:r>
            <a:r>
              <a:rPr lang="en-US" dirty="0"/>
              <a:t>to unfixed (live) performances; the right of broadcasting (except in the case of rebroadcasting), the right of communication to the public (except where the performance is a broadcast performance</a:t>
            </a:r>
            <a:r>
              <a:rPr lang="en-US" dirty="0" smtClean="0"/>
              <a:t>), </a:t>
            </a:r>
            <a:r>
              <a:rPr lang="en-US" dirty="0"/>
              <a:t>and the right of fixation. Right of </a:t>
            </a:r>
            <a:r>
              <a:rPr lang="en-US" dirty="0" err="1"/>
              <a:t>rémuneration</a:t>
            </a:r>
            <a:r>
              <a:rPr lang="en-US" dirty="0"/>
              <a:t> for broadcasting and communication to the public </a:t>
            </a:r>
            <a:endParaRPr lang="en-US" dirty="0" smtClean="0"/>
          </a:p>
          <a:p>
            <a:r>
              <a:rPr lang="en-US" dirty="0"/>
              <a:t>Producers of </a:t>
            </a:r>
            <a:r>
              <a:rPr lang="en-US" dirty="0" smtClean="0"/>
              <a:t>phonograms</a:t>
            </a:r>
          </a:p>
          <a:p>
            <a:pPr lvl="1"/>
            <a:r>
              <a:rPr lang="en-US" dirty="0"/>
              <a:t>The treaty grants producers of phonograms economic rights in their phonograms, as follows; the right of fixation, reproduction, the right of distribution, the right of rental and the right of making available to the public.</a:t>
            </a:r>
          </a:p>
        </p:txBody>
      </p:sp>
      <p:sp>
        <p:nvSpPr>
          <p:cNvPr id="4" name="Rectangle 3"/>
          <p:cNvSpPr/>
          <p:nvPr/>
        </p:nvSpPr>
        <p:spPr>
          <a:xfrm>
            <a:off x="801755" y="5808175"/>
            <a:ext cx="10071653" cy="378074"/>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76188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Beijing Treaty on Audiovisual Performances (2012)</a:t>
            </a:r>
          </a:p>
        </p:txBody>
      </p:sp>
      <p:sp>
        <p:nvSpPr>
          <p:cNvPr id="3" name="Content Placeholder 2"/>
          <p:cNvSpPr>
            <a:spLocks noGrp="1"/>
          </p:cNvSpPr>
          <p:nvPr>
            <p:ph idx="1"/>
          </p:nvPr>
        </p:nvSpPr>
        <p:spPr/>
        <p:txBody>
          <a:bodyPr>
            <a:normAutofit/>
          </a:bodyPr>
          <a:lstStyle/>
          <a:p>
            <a:r>
              <a:rPr lang="en-US" dirty="0" smtClean="0"/>
              <a:t>Beneficiaries</a:t>
            </a:r>
          </a:p>
          <a:p>
            <a:pPr lvl="1"/>
            <a:r>
              <a:rPr lang="en-US" dirty="0"/>
              <a:t>Performers in Audiovisual performances</a:t>
            </a:r>
            <a:r>
              <a:rPr lang="en-US" dirty="0" smtClean="0"/>
              <a:t>.</a:t>
            </a:r>
          </a:p>
          <a:p>
            <a:r>
              <a:rPr lang="en-US" dirty="0"/>
              <a:t>Rights Related </a:t>
            </a:r>
            <a:endParaRPr lang="en-US" dirty="0" smtClean="0"/>
          </a:p>
          <a:p>
            <a:pPr lvl="1"/>
            <a:r>
              <a:rPr lang="en-US" dirty="0"/>
              <a:t>The Treaty grants economic rights for performers in their performance fixed in audiovisual fixations, as follows; the right of reproduction, the right of distribution, the right of </a:t>
            </a:r>
            <a:r>
              <a:rPr lang="en-US" dirty="0" smtClean="0"/>
              <a:t>rental, </a:t>
            </a:r>
            <a:r>
              <a:rPr lang="en-US" dirty="0"/>
              <a:t>and the right of making available</a:t>
            </a:r>
            <a:r>
              <a:rPr lang="en-US" dirty="0" smtClean="0"/>
              <a:t>.</a:t>
            </a:r>
          </a:p>
          <a:p>
            <a:pPr lvl="1"/>
            <a:r>
              <a:rPr lang="en-US" dirty="0" smtClean="0"/>
              <a:t>As </a:t>
            </a:r>
            <a:r>
              <a:rPr lang="en-US" dirty="0"/>
              <a:t>to unfixed (live) performances; the right of broadcasting (except in the case of rebroadcasting), the right of communication to the public (except where the performance is a broadcast performance</a:t>
            </a:r>
            <a:r>
              <a:rPr lang="en-US" dirty="0" smtClean="0"/>
              <a:t>), </a:t>
            </a:r>
            <a:r>
              <a:rPr lang="en-US" dirty="0"/>
              <a:t>and the right of fixation. </a:t>
            </a:r>
            <a:endParaRPr lang="en-US" dirty="0" smtClean="0"/>
          </a:p>
          <a:p>
            <a:pPr lvl="1"/>
            <a:r>
              <a:rPr lang="en-US" dirty="0" smtClean="0"/>
              <a:t>The </a:t>
            </a:r>
            <a:r>
              <a:rPr lang="en-US" dirty="0"/>
              <a:t>treaty also grants performers moral rights. </a:t>
            </a:r>
          </a:p>
        </p:txBody>
      </p:sp>
      <p:sp>
        <p:nvSpPr>
          <p:cNvPr id="4" name="Rectangle 3"/>
          <p:cNvSpPr/>
          <p:nvPr/>
        </p:nvSpPr>
        <p:spPr>
          <a:xfrm>
            <a:off x="801755" y="5808175"/>
            <a:ext cx="10071653" cy="378074"/>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1698427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Marrakesh Treaty (2013) </a:t>
            </a:r>
          </a:p>
        </p:txBody>
      </p:sp>
      <p:sp>
        <p:nvSpPr>
          <p:cNvPr id="3" name="Content Placeholder 2"/>
          <p:cNvSpPr>
            <a:spLocks noGrp="1"/>
          </p:cNvSpPr>
          <p:nvPr>
            <p:ph idx="1"/>
          </p:nvPr>
        </p:nvSpPr>
        <p:spPr/>
        <p:txBody>
          <a:bodyPr/>
          <a:lstStyle/>
          <a:p>
            <a:r>
              <a:rPr lang="en-US" dirty="0" smtClean="0"/>
              <a:t>Beneficiaries </a:t>
            </a:r>
          </a:p>
          <a:p>
            <a:pPr lvl="1"/>
            <a:r>
              <a:rPr lang="en-US" dirty="0" smtClean="0"/>
              <a:t>Persons </a:t>
            </a:r>
            <a:r>
              <a:rPr lang="en-US" dirty="0"/>
              <a:t>who are blind, visually impaired, or otherwise print disabled. </a:t>
            </a:r>
          </a:p>
          <a:p>
            <a:r>
              <a:rPr lang="en-US" dirty="0" smtClean="0"/>
              <a:t>Rights </a:t>
            </a:r>
            <a:r>
              <a:rPr lang="en-US" dirty="0"/>
              <a:t>Related </a:t>
            </a:r>
            <a:endParaRPr lang="en-US" dirty="0" smtClean="0"/>
          </a:p>
          <a:p>
            <a:pPr lvl="1"/>
            <a:r>
              <a:rPr lang="en-US" dirty="0" smtClean="0"/>
              <a:t>Limitations </a:t>
            </a:r>
            <a:r>
              <a:rPr lang="en-US" dirty="0"/>
              <a:t>or exceptions </a:t>
            </a:r>
            <a:r>
              <a:rPr lang="en-US" dirty="0" smtClean="0"/>
              <a:t>to </a:t>
            </a:r>
            <a:r>
              <a:rPr lang="en-US" dirty="0"/>
              <a:t>facilitate access to published works for the beneficiaries. </a:t>
            </a:r>
          </a:p>
          <a:p>
            <a:pPr lvl="1"/>
            <a:r>
              <a:rPr lang="en-US" dirty="0" smtClean="0"/>
              <a:t>Limitations </a:t>
            </a:r>
            <a:r>
              <a:rPr lang="en-US" dirty="0"/>
              <a:t>and exceptions allowing the cross-border transfer of such works under defined circumstances. </a:t>
            </a:r>
          </a:p>
        </p:txBody>
      </p:sp>
    </p:spTree>
    <p:extLst>
      <p:ext uri="{BB962C8B-B14F-4D97-AF65-F5344CB8AC3E}">
        <p14:creationId xmlns:p14="http://schemas.microsoft.com/office/powerpoint/2010/main" val="2166515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a:t>
            </a:r>
          </a:p>
        </p:txBody>
      </p:sp>
      <p:sp>
        <p:nvSpPr>
          <p:cNvPr id="3" name="Content Placeholder 2"/>
          <p:cNvSpPr>
            <a:spLocks noGrp="1"/>
          </p:cNvSpPr>
          <p:nvPr>
            <p:ph idx="1"/>
          </p:nvPr>
        </p:nvSpPr>
        <p:spPr/>
        <p:txBody>
          <a:bodyPr>
            <a:normAutofit/>
          </a:bodyPr>
          <a:lstStyle/>
          <a:p>
            <a:r>
              <a:rPr lang="en-US" dirty="0" smtClean="0"/>
              <a:t>Rome </a:t>
            </a:r>
            <a:r>
              <a:rPr lang="en-US" dirty="0"/>
              <a:t>Convention: 92 members </a:t>
            </a:r>
            <a:r>
              <a:rPr lang="en-US" dirty="0" smtClean="0"/>
              <a:t>including the </a:t>
            </a:r>
            <a:r>
              <a:rPr lang="en-US" dirty="0"/>
              <a:t>Republic of Korea and Viet Nam; </a:t>
            </a:r>
            <a:endParaRPr lang="en-US" dirty="0" smtClean="0"/>
          </a:p>
          <a:p>
            <a:r>
              <a:rPr lang="en-US" dirty="0" smtClean="0"/>
              <a:t>WIPO </a:t>
            </a:r>
            <a:r>
              <a:rPr lang="en-US" dirty="0"/>
              <a:t>Copyright Treaty: 93 members including China, Indonesia, Mongolia, Philippines, Republic of Korea and </a:t>
            </a:r>
            <a:r>
              <a:rPr lang="en-US" dirty="0" smtClean="0"/>
              <a:t>Singapore</a:t>
            </a:r>
            <a:r>
              <a:rPr lang="en-US" dirty="0"/>
              <a:t>; </a:t>
            </a:r>
            <a:endParaRPr lang="en-US" dirty="0" smtClean="0"/>
          </a:p>
          <a:p>
            <a:r>
              <a:rPr lang="en-US" dirty="0" smtClean="0"/>
              <a:t>WIPO </a:t>
            </a:r>
            <a:r>
              <a:rPr lang="en-US" dirty="0"/>
              <a:t>Performances and Phonogram Treaty: 94 members including China, Indonesia, Mongolia, Philippines, Republic of Korea and </a:t>
            </a:r>
            <a:r>
              <a:rPr lang="en-US" dirty="0" smtClean="0"/>
              <a:t>Singapore</a:t>
            </a:r>
            <a:r>
              <a:rPr lang="en-US" dirty="0"/>
              <a:t>. </a:t>
            </a:r>
            <a:endParaRPr lang="en-US" dirty="0" smtClean="0"/>
          </a:p>
          <a:p>
            <a:r>
              <a:rPr lang="en-US" dirty="0" smtClean="0"/>
              <a:t>Beijing </a:t>
            </a:r>
            <a:r>
              <a:rPr lang="en-US" dirty="0"/>
              <a:t>Treaty 6 including Japan and China </a:t>
            </a:r>
            <a:endParaRPr lang="en-US" dirty="0" smtClean="0"/>
          </a:p>
          <a:p>
            <a:r>
              <a:rPr lang="en-US" dirty="0" smtClean="0"/>
              <a:t>Marrakesh </a:t>
            </a:r>
            <a:r>
              <a:rPr lang="en-US" dirty="0"/>
              <a:t>VIP 8 including India and Singapore</a:t>
            </a:r>
          </a:p>
        </p:txBody>
      </p:sp>
      <p:sp>
        <p:nvSpPr>
          <p:cNvPr id="4" name="Rectangle 3"/>
          <p:cNvSpPr/>
          <p:nvPr/>
        </p:nvSpPr>
        <p:spPr>
          <a:xfrm>
            <a:off x="801755" y="5808175"/>
            <a:ext cx="10071653" cy="378074"/>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3593848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Case Study #1</a:t>
            </a:r>
            <a:r>
              <a:rPr lang="en-US" sz="2800" dirty="0" smtClean="0"/>
              <a:t/>
            </a:r>
            <a:br>
              <a:rPr lang="en-US" sz="2800" dirty="0" smtClean="0"/>
            </a:br>
            <a:r>
              <a:rPr lang="en-US" sz="2800" dirty="0" smtClean="0"/>
              <a:t>Related rights in sport events</a:t>
            </a:r>
            <a:endParaRPr lang="en-US" sz="28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2422" b="74870" l="19839" r="67716">
                        <a14:foregroundMark x1="26354" y1="55990" x2="26354" y2="55990"/>
                        <a14:foregroundMark x1="30893" y1="52083" x2="30893" y2="52083"/>
                        <a14:foregroundMark x1="34773" y1="52995" x2="34773" y2="52995"/>
                        <a14:foregroundMark x1="34187" y1="60807" x2="34187" y2="60807"/>
                        <a14:foregroundMark x1="35652" y1="65755" x2="35652" y2="65755"/>
                        <a14:foregroundMark x1="28258" y1="71354" x2="28258" y2="71354"/>
                        <a14:foregroundMark x1="29575" y1="62370" x2="29575" y2="62370"/>
                        <a14:foregroundMark x1="25403" y1="58073" x2="25403" y2="58073"/>
                        <a14:foregroundMark x1="22694" y1="58984" x2="22694" y2="58984"/>
                        <a14:foregroundMark x1="35944" y1="67969" x2="35944" y2="67969"/>
                        <a14:foregroundMark x1="34480" y1="66016" x2="34480" y2="66016"/>
                        <a14:foregroundMark x1="27965" y1="46745" x2="27965" y2="46745"/>
                        <a14:foregroundMark x1="27160" y1="45833" x2="27160" y2="45833"/>
                        <a14:foregroundMark x1="26208" y1="44792" x2="26208" y2="44792"/>
                        <a14:foregroundMark x1="23499" y1="47005" x2="23499" y2="47005"/>
                        <a14:foregroundMark x1="21449" y1="45443" x2="21449" y2="45443"/>
                        <a14:foregroundMark x1="21742" y1="37109" x2="21742" y2="37109"/>
                        <a14:foregroundMark x1="25256" y1="34505" x2="25256" y2="34505"/>
                        <a14:foregroundMark x1="30234" y1="40625" x2="30234" y2="40625"/>
                        <a14:foregroundMark x1="29868" y1="44010" x2="29868" y2="44010"/>
                        <a14:foregroundMark x1="32870" y1="55599" x2="32870" y2="55599"/>
                        <a14:foregroundMark x1="33163" y1="52995" x2="33163" y2="52995"/>
                        <a14:foregroundMark x1="20498" y1="41667" x2="20498" y2="41667"/>
                        <a14:foregroundMark x1="20351" y1="39323" x2="20351" y2="39323"/>
                        <a14:foregroundMark x1="22328" y1="36849" x2="22328" y2="36849"/>
                        <a14:foregroundMark x1="30454" y1="39323" x2="30454" y2="39323"/>
                        <a14:foregroundMark x1="30454" y1="41927" x2="30454" y2="41927"/>
                        <a14:foregroundMark x1="30088" y1="42578" x2="30088" y2="42578"/>
                        <a14:foregroundMark x1="29283" y1="45573" x2="29283" y2="45573"/>
                      </a14:backgroundRemoval>
                    </a14:imgEffect>
                  </a14:imgLayer>
                </a14:imgProps>
              </a:ext>
            </a:extLst>
          </a:blip>
          <a:srcRect l="19814" t="32589" r="32196" b="25268"/>
          <a:stretch/>
        </p:blipFill>
        <p:spPr>
          <a:xfrm>
            <a:off x="3296871" y="2137493"/>
            <a:ext cx="5323937" cy="2628555"/>
          </a:xfrm>
          <a:prstGeom prst="rect">
            <a:avLst/>
          </a:prstGeom>
        </p:spPr>
      </p:pic>
      <p:sp>
        <p:nvSpPr>
          <p:cNvPr id="5" name="Rectangle 4"/>
          <p:cNvSpPr/>
          <p:nvPr/>
        </p:nvSpPr>
        <p:spPr>
          <a:xfrm>
            <a:off x="343989" y="5600842"/>
            <a:ext cx="10602686" cy="338554"/>
          </a:xfrm>
          <a:prstGeom prst="rect">
            <a:avLst/>
          </a:prstGeom>
        </p:spPr>
        <p:txBody>
          <a:bodyPr wrap="square">
            <a:spAutoFit/>
          </a:bodyPr>
          <a:lstStyle/>
          <a:p>
            <a:r>
              <a:rPr lang="en-US" sz="1600" dirty="0">
                <a:hlinkClick r:id="rId5"/>
              </a:rPr>
              <a:t>https://www.wipo.int/edocs/mdocs/mdocs/en/wipo_reg_ip_sport_sin_14/wipo_reg_ip_sport_sin_14_t_3.pdf</a:t>
            </a:r>
            <a:endParaRPr lang="en-US" sz="1600" dirty="0"/>
          </a:p>
        </p:txBody>
      </p:sp>
      <p:graphicFrame>
        <p:nvGraphicFramePr>
          <p:cNvPr id="3" name="Object 2">
            <a:hlinkClick r:id="rId6" action="ppaction://hlinkfile"/>
          </p:cNvPr>
          <p:cNvGraphicFramePr>
            <a:graphicFrameLocks noChangeAspect="1"/>
          </p:cNvGraphicFramePr>
          <p:nvPr>
            <p:extLst/>
          </p:nvPr>
        </p:nvGraphicFramePr>
        <p:xfrm>
          <a:off x="9705833" y="4778582"/>
          <a:ext cx="914400" cy="771525"/>
        </p:xfrm>
        <a:graphic>
          <a:graphicData uri="http://schemas.openxmlformats.org/presentationml/2006/ole">
            <mc:AlternateContent xmlns:mc="http://schemas.openxmlformats.org/markup-compatibility/2006">
              <mc:Choice xmlns:v="urn:schemas-microsoft-com:vml" Requires="v">
                <p:oleObj spid="_x0000_s2062" name="Document" showAsIcon="1" r:id="rId7" imgW="914400" imgH="771480" progId="Word.Document.12">
                  <p:embed/>
                </p:oleObj>
              </mc:Choice>
              <mc:Fallback>
                <p:oleObj name="Document" showAsIcon="1" r:id="rId7" imgW="914400" imgH="771480" progId="Word.Document.12">
                  <p:embed/>
                  <p:pic>
                    <p:nvPicPr>
                      <p:cNvPr id="3" name="Object 2">
                        <a:hlinkClick r:id="rId6" action="ppaction://hlinkfile"/>
                      </p:cNvPr>
                      <p:cNvPicPr/>
                      <p:nvPr/>
                    </p:nvPicPr>
                    <p:blipFill>
                      <a:blip r:embed="rId8"/>
                      <a:stretch>
                        <a:fillRect/>
                      </a:stretch>
                    </p:blipFill>
                    <p:spPr>
                      <a:xfrm>
                        <a:off x="9705833" y="477858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0160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668997"/>
          </a:xfrm>
        </p:spPr>
        <p:txBody>
          <a:bodyPr>
            <a:normAutofit/>
          </a:bodyPr>
          <a:lstStyle/>
          <a:p>
            <a:r>
              <a:rPr lang="en-US" dirty="0"/>
              <a:t>Related or Neighboring </a:t>
            </a:r>
            <a:r>
              <a:rPr lang="en-US" dirty="0" smtClean="0"/>
              <a:t>Right</a:t>
            </a:r>
          </a:p>
          <a:p>
            <a:r>
              <a:rPr lang="en-US" dirty="0" smtClean="0"/>
              <a:t>The </a:t>
            </a:r>
            <a:r>
              <a:rPr lang="en-US" dirty="0"/>
              <a:t>Rome Convention for the Protection of Performers, Producers of Phonograms and Broadcasting </a:t>
            </a:r>
            <a:r>
              <a:rPr lang="en-US" dirty="0" err="1"/>
              <a:t>Organisations</a:t>
            </a:r>
            <a:r>
              <a:rPr lang="en-US" dirty="0"/>
              <a:t> (1961</a:t>
            </a:r>
            <a:r>
              <a:rPr lang="en-US" dirty="0" smtClean="0"/>
              <a:t>)</a:t>
            </a:r>
          </a:p>
          <a:p>
            <a:r>
              <a:rPr lang="en-US" dirty="0"/>
              <a:t>WIPO Copyright Treaty (1996) </a:t>
            </a:r>
            <a:endParaRPr lang="en-US" dirty="0" smtClean="0"/>
          </a:p>
          <a:p>
            <a:r>
              <a:rPr lang="en-US" dirty="0"/>
              <a:t>The WIPO Performances and Phonograms Treaty (1996) </a:t>
            </a:r>
            <a:endParaRPr lang="en-US" dirty="0" smtClean="0"/>
          </a:p>
          <a:p>
            <a:r>
              <a:rPr lang="en-US" dirty="0"/>
              <a:t>Beijing Treaty on Audiovisual Performances (2012</a:t>
            </a:r>
            <a:r>
              <a:rPr lang="en-US" dirty="0" smtClean="0"/>
              <a:t>)</a:t>
            </a:r>
          </a:p>
          <a:p>
            <a:r>
              <a:rPr lang="en-US" dirty="0"/>
              <a:t>Marrakesh Treaty (2013) </a:t>
            </a:r>
            <a:endParaRPr lang="en-US" dirty="0" smtClean="0"/>
          </a:p>
          <a:p>
            <a:r>
              <a:rPr lang="en-US" dirty="0" smtClean="0"/>
              <a:t>Case Study</a:t>
            </a:r>
          </a:p>
        </p:txBody>
      </p:sp>
    </p:spTree>
    <p:extLst>
      <p:ext uri="{BB962C8B-B14F-4D97-AF65-F5344CB8AC3E}">
        <p14:creationId xmlns:p14="http://schemas.microsoft.com/office/powerpoint/2010/main" val="1872367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or Neighboring Right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Related or neighboring rights are a separate set of copyright-type rights given to certain persons or bodies that help make works available to the public. The beneficiaries of related rights in national legislations are usually performers, producers of phonograms, and broadcasting organizations.</a:t>
            </a:r>
          </a:p>
          <a:p>
            <a:r>
              <a:rPr lang="en-US" dirty="0"/>
              <a:t>The terms can also refer to rights given to persons or bodies, who produce subject matter which, while not qualifying as works under the copyright systems of some countries, contain sufficient creativity or technical and organizational skill to justify recognition via a right similar to copyright.</a:t>
            </a:r>
          </a:p>
          <a:p>
            <a:r>
              <a:rPr lang="en-US" dirty="0"/>
              <a:t>Some laws make clear that the exercise of related rights should leave intact, and in no way affect, the protection of copyright.</a:t>
            </a:r>
          </a:p>
          <a:p>
            <a:endParaRPr lang="en-US" dirty="0"/>
          </a:p>
        </p:txBody>
      </p:sp>
      <p:sp>
        <p:nvSpPr>
          <p:cNvPr id="4" name="Rectangle 3"/>
          <p:cNvSpPr/>
          <p:nvPr/>
        </p:nvSpPr>
        <p:spPr>
          <a:xfrm>
            <a:off x="757445" y="5812546"/>
            <a:ext cx="6504538" cy="369332"/>
          </a:xfrm>
          <a:prstGeom prst="rect">
            <a:avLst/>
          </a:prstGeom>
        </p:spPr>
        <p:txBody>
          <a:bodyPr wrap="none">
            <a:spAutoFit/>
          </a:bodyPr>
          <a:lstStyle/>
          <a:p>
            <a:r>
              <a:rPr lang="en-US" dirty="0"/>
              <a:t>https://www.wipo.int/edocs/pubdocs/en/wipo_pub_909_2016.pdf</a:t>
            </a:r>
          </a:p>
        </p:txBody>
      </p:sp>
    </p:spTree>
    <p:extLst>
      <p:ext uri="{BB962C8B-B14F-4D97-AF65-F5344CB8AC3E}">
        <p14:creationId xmlns:p14="http://schemas.microsoft.com/office/powerpoint/2010/main" val="1029519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Right</a:t>
            </a:r>
            <a:endParaRPr lang="en-US" dirty="0"/>
          </a:p>
        </p:txBody>
      </p:sp>
      <p:sp>
        <p:nvSpPr>
          <p:cNvPr id="3" name="Content Placeholder 2"/>
          <p:cNvSpPr>
            <a:spLocks noGrp="1"/>
          </p:cNvSpPr>
          <p:nvPr>
            <p:ph idx="1"/>
          </p:nvPr>
        </p:nvSpPr>
        <p:spPr/>
        <p:txBody>
          <a:bodyPr>
            <a:normAutofit/>
          </a:bodyPr>
          <a:lstStyle/>
          <a:p>
            <a:r>
              <a:rPr lang="en-US" dirty="0"/>
              <a:t>RELATED RIGHTS protect the legal interest of certain persons and/or Organizations, who either contributes to: </a:t>
            </a:r>
          </a:p>
          <a:p>
            <a:pPr lvl="1"/>
            <a:r>
              <a:rPr lang="en-US" dirty="0" smtClean="0"/>
              <a:t>making </a:t>
            </a:r>
            <a:r>
              <a:rPr lang="en-US" dirty="0"/>
              <a:t>works available to the public or </a:t>
            </a:r>
          </a:p>
          <a:p>
            <a:pPr lvl="1"/>
            <a:r>
              <a:rPr lang="en-US" dirty="0" smtClean="0"/>
              <a:t>produce </a:t>
            </a:r>
            <a:r>
              <a:rPr lang="en-US" dirty="0"/>
              <a:t>subject matter, that does not qualify as “works”, but express creativity or technical and organizational skill sufficient to justify recognition of a copyright-like property right. </a:t>
            </a:r>
            <a:endParaRPr lang="en-US" dirty="0" smtClean="0"/>
          </a:p>
          <a:p>
            <a:r>
              <a:rPr lang="en-US" dirty="0"/>
              <a:t>R</a:t>
            </a:r>
            <a:r>
              <a:rPr lang="en-US" dirty="0" smtClean="0"/>
              <a:t>elated </a:t>
            </a:r>
            <a:r>
              <a:rPr lang="en-US" dirty="0"/>
              <a:t>rights have </a:t>
            </a:r>
            <a:r>
              <a:rPr lang="en-US" dirty="0" smtClean="0"/>
              <a:t>been granted to 3 categories </a:t>
            </a:r>
            <a:r>
              <a:rPr lang="en-US" dirty="0"/>
              <a:t>of beneficiaries:</a:t>
            </a:r>
          </a:p>
          <a:p>
            <a:pPr lvl="1"/>
            <a:r>
              <a:rPr lang="en-US" dirty="0" smtClean="0"/>
              <a:t>Performers</a:t>
            </a:r>
            <a:endParaRPr lang="en-US" dirty="0"/>
          </a:p>
          <a:p>
            <a:pPr lvl="1"/>
            <a:r>
              <a:rPr lang="en-US" dirty="0" smtClean="0"/>
              <a:t>Producer of sound record (Phonograms) </a:t>
            </a:r>
            <a:endParaRPr lang="en-US" dirty="0"/>
          </a:p>
          <a:p>
            <a:pPr lvl="1"/>
            <a:r>
              <a:rPr lang="en-US" dirty="0" smtClean="0"/>
              <a:t>Broadcasting </a:t>
            </a:r>
            <a:r>
              <a:rPr lang="en-US" dirty="0"/>
              <a:t>Organizations.</a:t>
            </a:r>
          </a:p>
        </p:txBody>
      </p:sp>
      <p:sp>
        <p:nvSpPr>
          <p:cNvPr id="4" name="Rectangle 3"/>
          <p:cNvSpPr/>
          <p:nvPr/>
        </p:nvSpPr>
        <p:spPr>
          <a:xfrm>
            <a:off x="757445" y="5812546"/>
            <a:ext cx="9353458" cy="369332"/>
          </a:xfrm>
          <a:prstGeom prst="rect">
            <a:avLst/>
          </a:prstGeom>
        </p:spPr>
        <p:txBody>
          <a:bodyPr wrap="non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221005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Right</a:t>
            </a:r>
            <a:endParaRPr lang="en-US" dirty="0"/>
          </a:p>
        </p:txBody>
      </p:sp>
      <p:sp>
        <p:nvSpPr>
          <p:cNvPr id="3" name="Content Placeholder 2"/>
          <p:cNvSpPr>
            <a:spLocks noGrp="1"/>
          </p:cNvSpPr>
          <p:nvPr>
            <p:ph idx="1"/>
          </p:nvPr>
        </p:nvSpPr>
        <p:spPr/>
        <p:txBody>
          <a:bodyPr>
            <a:normAutofit/>
          </a:bodyPr>
          <a:lstStyle/>
          <a:p>
            <a:r>
              <a:rPr lang="en-US" dirty="0" smtClean="0"/>
              <a:t>Performer</a:t>
            </a:r>
          </a:p>
          <a:p>
            <a:pPr lvl="1"/>
            <a:r>
              <a:rPr lang="en-US" dirty="0"/>
              <a:t>Actors, singers, musicians, dancers, and other persons who act, sing, deliver, declaim, play in, interpret, or otherwise perform literary or artistic works or expressions of folklore (Art. 9 RC, Art. 2(a) </a:t>
            </a:r>
            <a:r>
              <a:rPr lang="en-US" dirty="0" err="1"/>
              <a:t>WPPT</a:t>
            </a:r>
            <a:r>
              <a:rPr lang="en-US" dirty="0" smtClean="0"/>
              <a:t>).</a:t>
            </a:r>
          </a:p>
        </p:txBody>
      </p:sp>
      <p:sp>
        <p:nvSpPr>
          <p:cNvPr id="4" name="Rectangle 3"/>
          <p:cNvSpPr/>
          <p:nvPr/>
        </p:nvSpPr>
        <p:spPr>
          <a:xfrm>
            <a:off x="757445" y="5812546"/>
            <a:ext cx="9353458" cy="369332"/>
          </a:xfrm>
          <a:prstGeom prst="rect">
            <a:avLst/>
          </a:prstGeom>
        </p:spPr>
        <p:txBody>
          <a:bodyPr wrap="none">
            <a:spAutoFit/>
          </a:bodyPr>
          <a:lstStyle/>
          <a:p>
            <a:r>
              <a:rPr lang="en-US" dirty="0">
                <a:hlinkClick r:id="rId2"/>
              </a:rPr>
              <a:t>https://www.wipo.int/edocs/mdocs/mdocs/en/wipo_reg_cr_sin_15/wipo_reg_cr_sin_15_t_1.pdf</a:t>
            </a:r>
            <a:endParaRPr lang="en-US" dirty="0"/>
          </a:p>
        </p:txBody>
      </p:sp>
      <p:pic>
        <p:nvPicPr>
          <p:cNvPr id="5" name="Picture 4"/>
          <p:cNvPicPr>
            <a:picLocks noChangeAspect="1"/>
          </p:cNvPicPr>
          <p:nvPr/>
        </p:nvPicPr>
        <p:blipFill>
          <a:blip r:embed="rId3"/>
          <a:stretch>
            <a:fillRect/>
          </a:stretch>
        </p:blipFill>
        <p:spPr>
          <a:xfrm>
            <a:off x="4050578" y="3228401"/>
            <a:ext cx="3374174" cy="2249449"/>
          </a:xfrm>
          <a:prstGeom prst="rect">
            <a:avLst/>
          </a:prstGeom>
        </p:spPr>
      </p:pic>
      <p:sp>
        <p:nvSpPr>
          <p:cNvPr id="6" name="TextBox 5"/>
          <p:cNvSpPr txBox="1"/>
          <p:nvPr/>
        </p:nvSpPr>
        <p:spPr>
          <a:xfrm>
            <a:off x="4050578" y="5466699"/>
            <a:ext cx="3374174" cy="307777"/>
          </a:xfrm>
          <a:prstGeom prst="rect">
            <a:avLst/>
          </a:prstGeom>
          <a:noFill/>
        </p:spPr>
        <p:txBody>
          <a:bodyPr wrap="square" rtlCol="0">
            <a:spAutoFit/>
          </a:bodyPr>
          <a:lstStyle/>
          <a:p>
            <a:pPr algn="ctr"/>
            <a:r>
              <a:rPr lang="en-US" sz="1400" dirty="0" smtClean="0"/>
              <a:t>Picture from </a:t>
            </a:r>
            <a:r>
              <a:rPr lang="en-US" sz="1400" dirty="0" smtClean="0">
                <a:hlinkClick r:id="rId4"/>
              </a:rPr>
              <a:t>broadway.showtickets.com</a:t>
            </a:r>
            <a:endParaRPr lang="th-TH" sz="1400" dirty="0"/>
          </a:p>
        </p:txBody>
      </p:sp>
    </p:spTree>
    <p:extLst>
      <p:ext uri="{BB962C8B-B14F-4D97-AF65-F5344CB8AC3E}">
        <p14:creationId xmlns:p14="http://schemas.microsoft.com/office/powerpoint/2010/main" val="121498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Right</a:t>
            </a:r>
            <a:endParaRPr lang="en-US" dirty="0"/>
          </a:p>
        </p:txBody>
      </p:sp>
      <p:sp>
        <p:nvSpPr>
          <p:cNvPr id="3" name="Content Placeholder 2"/>
          <p:cNvSpPr>
            <a:spLocks noGrp="1"/>
          </p:cNvSpPr>
          <p:nvPr>
            <p:ph idx="1"/>
          </p:nvPr>
        </p:nvSpPr>
        <p:spPr>
          <a:xfrm>
            <a:off x="475813" y="1693703"/>
            <a:ext cx="8199836" cy="4303509"/>
          </a:xfrm>
        </p:spPr>
        <p:txBody>
          <a:bodyPr>
            <a:normAutofit/>
          </a:bodyPr>
          <a:lstStyle/>
          <a:p>
            <a:r>
              <a:rPr lang="en-US" dirty="0" smtClean="0"/>
              <a:t>Why </a:t>
            </a:r>
            <a:r>
              <a:rPr lang="en-US" dirty="0"/>
              <a:t>Broadcasting Organizations</a:t>
            </a:r>
            <a:r>
              <a:rPr lang="en-US" dirty="0" smtClean="0"/>
              <a:t>?</a:t>
            </a:r>
          </a:p>
          <a:p>
            <a:pPr lvl="1"/>
            <a:r>
              <a:rPr lang="en-US" dirty="0"/>
              <a:t>Rights of broadcasting organizations are recognized because their financial and organizational resources are necessary to disseminate </a:t>
            </a:r>
            <a:r>
              <a:rPr lang="en-US" dirty="0" smtClean="0"/>
              <a:t>content </a:t>
            </a:r>
            <a:r>
              <a:rPr lang="en-US" dirty="0"/>
              <a:t>to the public. They also have a legitimate interest in having the legal resources necessary to take action against unauthorized retransmissions of their own programs by other similar organizations</a:t>
            </a:r>
          </a:p>
        </p:txBody>
      </p:sp>
      <p:sp>
        <p:nvSpPr>
          <p:cNvPr id="4" name="Rectangle 3"/>
          <p:cNvSpPr/>
          <p:nvPr/>
        </p:nvSpPr>
        <p:spPr>
          <a:xfrm>
            <a:off x="757445" y="5812546"/>
            <a:ext cx="9353458" cy="369332"/>
          </a:xfrm>
          <a:prstGeom prst="rect">
            <a:avLst/>
          </a:prstGeom>
        </p:spPr>
        <p:txBody>
          <a:bodyPr wrap="none">
            <a:spAutoFit/>
          </a:bodyPr>
          <a:lstStyle/>
          <a:p>
            <a:r>
              <a:rPr lang="en-US" dirty="0">
                <a:hlinkClick r:id="rId2"/>
              </a:rPr>
              <a:t>https://www.wipo.int/edocs/mdocs/mdocs/en/wipo_reg_cr_sin_15/wipo_reg_cr_sin_15_t_1.pdf</a:t>
            </a:r>
            <a:endParaRPr lang="en-US" dirty="0"/>
          </a:p>
        </p:txBody>
      </p:sp>
      <p:pic>
        <p:nvPicPr>
          <p:cNvPr id="5" name="Picture 4"/>
          <p:cNvPicPr>
            <a:picLocks noChangeAspect="1"/>
          </p:cNvPicPr>
          <p:nvPr/>
        </p:nvPicPr>
        <p:blipFill>
          <a:blip r:embed="rId3"/>
          <a:stretch>
            <a:fillRect/>
          </a:stretch>
        </p:blipFill>
        <p:spPr>
          <a:xfrm>
            <a:off x="8551591" y="1693703"/>
            <a:ext cx="3118624" cy="1926400"/>
          </a:xfrm>
          <a:prstGeom prst="rect">
            <a:avLst/>
          </a:prstGeom>
        </p:spPr>
      </p:pic>
      <p:sp>
        <p:nvSpPr>
          <p:cNvPr id="6" name="TextBox 5"/>
          <p:cNvSpPr txBox="1"/>
          <p:nvPr/>
        </p:nvSpPr>
        <p:spPr>
          <a:xfrm>
            <a:off x="8551591" y="3599237"/>
            <a:ext cx="3118624" cy="307777"/>
          </a:xfrm>
          <a:prstGeom prst="rect">
            <a:avLst/>
          </a:prstGeom>
          <a:noFill/>
        </p:spPr>
        <p:txBody>
          <a:bodyPr wrap="square" rtlCol="0">
            <a:spAutoFit/>
          </a:bodyPr>
          <a:lstStyle/>
          <a:p>
            <a:pPr algn="ctr"/>
            <a:r>
              <a:rPr lang="en-US" sz="1400" dirty="0" smtClean="0"/>
              <a:t>Picture </a:t>
            </a:r>
            <a:r>
              <a:rPr lang="en-US" sz="1400" dirty="0"/>
              <a:t>from </a:t>
            </a:r>
            <a:r>
              <a:rPr lang="en-US" sz="1400" dirty="0">
                <a:hlinkClick r:id="rId4"/>
              </a:rPr>
              <a:t>bloomberg.com</a:t>
            </a:r>
            <a:endParaRPr lang="th-TH" sz="1400" dirty="0"/>
          </a:p>
        </p:txBody>
      </p:sp>
    </p:spTree>
    <p:extLst>
      <p:ext uri="{BB962C8B-B14F-4D97-AF65-F5344CB8AC3E}">
        <p14:creationId xmlns:p14="http://schemas.microsoft.com/office/powerpoint/2010/main" val="201794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Right</a:t>
            </a:r>
            <a:endParaRPr lang="en-US" dirty="0"/>
          </a:p>
        </p:txBody>
      </p:sp>
      <p:sp>
        <p:nvSpPr>
          <p:cNvPr id="3" name="Content Placeholder 2"/>
          <p:cNvSpPr>
            <a:spLocks noGrp="1"/>
          </p:cNvSpPr>
          <p:nvPr>
            <p:ph idx="1"/>
          </p:nvPr>
        </p:nvSpPr>
        <p:spPr>
          <a:xfrm>
            <a:off x="475813" y="1693703"/>
            <a:ext cx="7280301" cy="4303509"/>
          </a:xfrm>
        </p:spPr>
        <p:txBody>
          <a:bodyPr>
            <a:normAutofit/>
          </a:bodyPr>
          <a:lstStyle/>
          <a:p>
            <a:r>
              <a:rPr lang="en-US" dirty="0"/>
              <a:t>Why phonogram producers</a:t>
            </a:r>
            <a:r>
              <a:rPr lang="en-US" dirty="0" smtClean="0"/>
              <a:t>?</a:t>
            </a:r>
          </a:p>
          <a:p>
            <a:pPr lvl="1"/>
            <a:r>
              <a:rPr lang="en-US" dirty="0"/>
              <a:t>Rights of producers of phonograms are recognized because their creative, financial and organizational resources are necessary to make recorded sound available to the public in the form of commercial phonograms, and because of their legitimate interest in having the legal resources necessary to take action against unauthorized uses</a:t>
            </a:r>
            <a:endParaRPr lang="en-US" dirty="0" smtClean="0"/>
          </a:p>
        </p:txBody>
      </p:sp>
      <p:sp>
        <p:nvSpPr>
          <p:cNvPr id="4" name="Rectangle 3"/>
          <p:cNvSpPr/>
          <p:nvPr/>
        </p:nvSpPr>
        <p:spPr>
          <a:xfrm>
            <a:off x="757445" y="5812546"/>
            <a:ext cx="9353458" cy="369332"/>
          </a:xfrm>
          <a:prstGeom prst="rect">
            <a:avLst/>
          </a:prstGeom>
        </p:spPr>
        <p:txBody>
          <a:bodyPr wrap="none">
            <a:spAutoFit/>
          </a:bodyPr>
          <a:lstStyle/>
          <a:p>
            <a:r>
              <a:rPr lang="en-US" dirty="0">
                <a:hlinkClick r:id="rId2"/>
              </a:rPr>
              <a:t>https://www.wipo.int/edocs/mdocs/mdocs/en/wipo_reg_cr_sin_15/wipo_reg_cr_sin_15_t_1.pdf</a:t>
            </a:r>
            <a:endParaRPr lang="en-US" dirty="0"/>
          </a:p>
        </p:txBody>
      </p:sp>
      <p:pic>
        <p:nvPicPr>
          <p:cNvPr id="5" name="Picture 4"/>
          <p:cNvPicPr>
            <a:picLocks noChangeAspect="1"/>
          </p:cNvPicPr>
          <p:nvPr/>
        </p:nvPicPr>
        <p:blipFill>
          <a:blip r:embed="rId3"/>
          <a:stretch>
            <a:fillRect/>
          </a:stretch>
        </p:blipFill>
        <p:spPr>
          <a:xfrm>
            <a:off x="7756115" y="1693703"/>
            <a:ext cx="3949213" cy="2644121"/>
          </a:xfrm>
          <a:prstGeom prst="rect">
            <a:avLst/>
          </a:prstGeom>
        </p:spPr>
      </p:pic>
      <p:sp>
        <p:nvSpPr>
          <p:cNvPr id="6" name="TextBox 5"/>
          <p:cNvSpPr txBox="1"/>
          <p:nvPr/>
        </p:nvSpPr>
        <p:spPr>
          <a:xfrm>
            <a:off x="7756114" y="4337824"/>
            <a:ext cx="3949214" cy="307777"/>
          </a:xfrm>
          <a:prstGeom prst="rect">
            <a:avLst/>
          </a:prstGeom>
          <a:noFill/>
        </p:spPr>
        <p:txBody>
          <a:bodyPr wrap="square" rtlCol="0">
            <a:spAutoFit/>
          </a:bodyPr>
          <a:lstStyle/>
          <a:p>
            <a:pPr algn="ctr"/>
            <a:r>
              <a:rPr lang="en-US" sz="1400" dirty="0" smtClean="0"/>
              <a:t>Picture </a:t>
            </a:r>
            <a:r>
              <a:rPr lang="en-US" sz="1400" dirty="0"/>
              <a:t>from </a:t>
            </a:r>
            <a:r>
              <a:rPr lang="en-US" sz="1400" dirty="0">
                <a:hlinkClick r:id="rId4"/>
              </a:rPr>
              <a:t>wikipedia.org</a:t>
            </a:r>
            <a:endParaRPr lang="th-TH" sz="1400" dirty="0"/>
          </a:p>
        </p:txBody>
      </p:sp>
    </p:spTree>
    <p:extLst>
      <p:ext uri="{BB962C8B-B14F-4D97-AF65-F5344CB8AC3E}">
        <p14:creationId xmlns:p14="http://schemas.microsoft.com/office/powerpoint/2010/main" val="516240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Rome Convention for the Protection of Performers, Producers of Phonograms and Broadcasting </a:t>
            </a:r>
            <a:r>
              <a:rPr lang="en-US" sz="2400" dirty="0" smtClean="0"/>
              <a:t>Organizations </a:t>
            </a:r>
            <a:r>
              <a:rPr lang="en-US" sz="2400" dirty="0"/>
              <a:t>(1961)</a:t>
            </a:r>
          </a:p>
        </p:txBody>
      </p:sp>
      <p:sp>
        <p:nvSpPr>
          <p:cNvPr id="3" name="Content Placeholder 2"/>
          <p:cNvSpPr>
            <a:spLocks noGrp="1"/>
          </p:cNvSpPr>
          <p:nvPr>
            <p:ph idx="1"/>
          </p:nvPr>
        </p:nvSpPr>
        <p:spPr/>
        <p:txBody>
          <a:bodyPr>
            <a:normAutofit/>
          </a:bodyPr>
          <a:lstStyle/>
          <a:p>
            <a:r>
              <a:rPr lang="en-US" dirty="0" smtClean="0"/>
              <a:t>Beneficiaries </a:t>
            </a:r>
          </a:p>
          <a:p>
            <a:pPr lvl="1"/>
            <a:r>
              <a:rPr lang="en-US" dirty="0" smtClean="0"/>
              <a:t>Performers </a:t>
            </a:r>
            <a:r>
              <a:rPr lang="en-US" dirty="0"/>
              <a:t>of literary and artistic works: “actors, singers, musicians, dancers, and other persons who act, sing, deliver, declaim, play in, or otherwise perform literary or artistic works.” Art. 3 (a) </a:t>
            </a:r>
            <a:endParaRPr lang="en-US" dirty="0" smtClean="0"/>
          </a:p>
          <a:p>
            <a:pPr lvl="1"/>
            <a:r>
              <a:rPr lang="en-US" dirty="0" smtClean="0"/>
              <a:t>Producers </a:t>
            </a:r>
            <a:r>
              <a:rPr lang="en-US" dirty="0"/>
              <a:t>of phonograms: “person, or the legal entity which, first fixes the sounds of a performance or other sounds;” Art. 3 (c) </a:t>
            </a:r>
            <a:endParaRPr lang="en-US" dirty="0" smtClean="0"/>
          </a:p>
          <a:p>
            <a:pPr lvl="1"/>
            <a:r>
              <a:rPr lang="en-US" dirty="0" smtClean="0"/>
              <a:t>Broadcasting </a:t>
            </a:r>
            <a:r>
              <a:rPr lang="en-US" dirty="0" err="1" smtClean="0"/>
              <a:t>Organisations</a:t>
            </a:r>
            <a:r>
              <a:rPr lang="en-US" dirty="0" smtClean="0"/>
              <a:t>: </a:t>
            </a:r>
            <a:r>
              <a:rPr lang="en-US" dirty="0"/>
              <a:t>least explicit </a:t>
            </a:r>
          </a:p>
          <a:p>
            <a:r>
              <a:rPr lang="en-US" dirty="0" smtClean="0"/>
              <a:t>Rights </a:t>
            </a:r>
            <a:r>
              <a:rPr lang="en-US" dirty="0"/>
              <a:t>Addressed </a:t>
            </a:r>
            <a:endParaRPr lang="en-US" dirty="0" smtClean="0"/>
          </a:p>
          <a:p>
            <a:pPr lvl="1"/>
            <a:r>
              <a:rPr lang="en-US" dirty="0" smtClean="0"/>
              <a:t>Copyright </a:t>
            </a:r>
            <a:r>
              <a:rPr lang="en-US" dirty="0"/>
              <a:t>related rights; Performing artists in their performances, producers of phonograms in their recordings and those of broadcasters in their radio and television programs.</a:t>
            </a:r>
          </a:p>
        </p:txBody>
      </p:sp>
      <p:sp>
        <p:nvSpPr>
          <p:cNvPr id="4" name="Rectangle 3"/>
          <p:cNvSpPr/>
          <p:nvPr/>
        </p:nvSpPr>
        <p:spPr>
          <a:xfrm>
            <a:off x="1000538" y="5997212"/>
            <a:ext cx="10111409" cy="369332"/>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280706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Rome Convention for the Protection of Performers, Producers of Phonograms and Broadcasting </a:t>
            </a:r>
            <a:r>
              <a:rPr lang="en-US" sz="2400" dirty="0" smtClean="0"/>
              <a:t>Organizations </a:t>
            </a:r>
            <a:r>
              <a:rPr lang="en-US" sz="2400" dirty="0"/>
              <a:t>(1961)</a:t>
            </a:r>
          </a:p>
        </p:txBody>
      </p:sp>
      <p:sp>
        <p:nvSpPr>
          <p:cNvPr id="3" name="Content Placeholder 2"/>
          <p:cNvSpPr>
            <a:spLocks noGrp="1"/>
          </p:cNvSpPr>
          <p:nvPr>
            <p:ph idx="1"/>
          </p:nvPr>
        </p:nvSpPr>
        <p:spPr/>
        <p:txBody>
          <a:bodyPr>
            <a:normAutofit/>
          </a:bodyPr>
          <a:lstStyle/>
          <a:p>
            <a:r>
              <a:rPr lang="en-US" dirty="0"/>
              <a:t>Key Provisions </a:t>
            </a:r>
            <a:endParaRPr lang="en-US" dirty="0" smtClean="0"/>
          </a:p>
          <a:p>
            <a:pPr lvl="1"/>
            <a:r>
              <a:rPr lang="en-US" dirty="0"/>
              <a:t>Article 7 – “minimum protection” refers to the possibility of preventing </a:t>
            </a:r>
            <a:endParaRPr lang="en-US" dirty="0" smtClean="0"/>
          </a:p>
          <a:p>
            <a:pPr marL="457200" lvl="1" indent="0">
              <a:buNone/>
            </a:pPr>
            <a:r>
              <a:rPr lang="en-US" dirty="0"/>
              <a:t>	</a:t>
            </a:r>
            <a:r>
              <a:rPr lang="en-US" dirty="0" err="1" smtClean="0"/>
              <a:t>i</a:t>
            </a:r>
            <a:r>
              <a:rPr lang="en-US" dirty="0"/>
              <a:t>. Recording of unfixed performances </a:t>
            </a:r>
            <a:endParaRPr lang="en-US" dirty="0" smtClean="0"/>
          </a:p>
          <a:p>
            <a:pPr marL="457200" lvl="1" indent="0">
              <a:buNone/>
            </a:pPr>
            <a:r>
              <a:rPr lang="en-US" dirty="0"/>
              <a:t>	</a:t>
            </a:r>
            <a:r>
              <a:rPr lang="en-US" dirty="0" smtClean="0"/>
              <a:t>ii</a:t>
            </a:r>
            <a:r>
              <a:rPr lang="en-US" dirty="0"/>
              <a:t>. The broadcasting or communication to the public of unfixed </a:t>
            </a:r>
            <a:r>
              <a:rPr lang="en-US" dirty="0" smtClean="0"/>
              <a:t>	performances </a:t>
            </a:r>
          </a:p>
          <a:p>
            <a:pPr marL="457200" lvl="1" indent="0">
              <a:buNone/>
            </a:pPr>
            <a:r>
              <a:rPr lang="en-US" dirty="0"/>
              <a:t>	</a:t>
            </a:r>
            <a:r>
              <a:rPr lang="en-US" dirty="0" smtClean="0"/>
              <a:t>iii</a:t>
            </a:r>
            <a:r>
              <a:rPr lang="en-US" dirty="0"/>
              <a:t>. Reproduction of an unauthorized fixation of the performance </a:t>
            </a:r>
            <a:endParaRPr lang="en-US" dirty="0" smtClean="0"/>
          </a:p>
          <a:p>
            <a:pPr marL="457200" lvl="1" indent="0">
              <a:buNone/>
            </a:pPr>
            <a:r>
              <a:rPr lang="en-US" dirty="0"/>
              <a:t>	</a:t>
            </a:r>
            <a:r>
              <a:rPr lang="en-US" dirty="0" smtClean="0"/>
              <a:t>iv</a:t>
            </a:r>
            <a:r>
              <a:rPr lang="en-US" dirty="0"/>
              <a:t>. </a:t>
            </a:r>
            <a:r>
              <a:rPr lang="en-US" dirty="0" smtClean="0"/>
              <a:t>Reproduction </a:t>
            </a:r>
            <a:r>
              <a:rPr lang="en-US" dirty="0" smtClean="0"/>
              <a:t>of </a:t>
            </a:r>
            <a:r>
              <a:rPr lang="en-US" dirty="0"/>
              <a:t>fixation of the performance if the reproduction is </a:t>
            </a:r>
            <a:r>
              <a:rPr lang="en-US" dirty="0" smtClean="0"/>
              <a:t>		made 	for </a:t>
            </a:r>
            <a:r>
              <a:rPr lang="en-US" dirty="0"/>
              <a:t>different purposes from those the performers gave their consent</a:t>
            </a:r>
          </a:p>
        </p:txBody>
      </p:sp>
      <p:sp>
        <p:nvSpPr>
          <p:cNvPr id="4" name="Rectangle 3"/>
          <p:cNvSpPr/>
          <p:nvPr/>
        </p:nvSpPr>
        <p:spPr>
          <a:xfrm>
            <a:off x="1000538" y="5997212"/>
            <a:ext cx="10111409" cy="369332"/>
          </a:xfrm>
          <a:prstGeom prst="rect">
            <a:avLst/>
          </a:prstGeom>
        </p:spPr>
        <p:txBody>
          <a:bodyPr wrap="square">
            <a:spAutoFit/>
          </a:bodyPr>
          <a:lstStyle/>
          <a:p>
            <a:r>
              <a:rPr lang="en-US" dirty="0">
                <a:hlinkClick r:id="rId2"/>
              </a:rPr>
              <a:t>https://www.wipo.int/edocs/mdocs/mdocs/en/wipo_reg_cr_sin_15/wipo_reg_cr_sin_15_t_1.pdf</a:t>
            </a:r>
            <a:endParaRPr lang="en-US" dirty="0"/>
          </a:p>
        </p:txBody>
      </p:sp>
    </p:spTree>
    <p:extLst>
      <p:ext uri="{BB962C8B-B14F-4D97-AF65-F5344CB8AC3E}">
        <p14:creationId xmlns:p14="http://schemas.microsoft.com/office/powerpoint/2010/main" val="821825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2269</TotalTime>
  <Words>1225</Words>
  <Application>Microsoft Office PowerPoint</Application>
  <PresentationFormat>Widescreen</PresentationFormat>
  <Paragraphs>103</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Cordia New</vt:lpstr>
      <vt:lpstr>Office Theme</vt:lpstr>
      <vt:lpstr>Document</vt:lpstr>
      <vt:lpstr>Module 3: Intellectual Property</vt:lpstr>
      <vt:lpstr>Content</vt:lpstr>
      <vt:lpstr>Related or Neighboring Right</vt:lpstr>
      <vt:lpstr>Related Right</vt:lpstr>
      <vt:lpstr>Related Right</vt:lpstr>
      <vt:lpstr>Related Right</vt:lpstr>
      <vt:lpstr>Related Right</vt:lpstr>
      <vt:lpstr>The Rome Convention for the Protection of Performers, Producers of Phonograms and Broadcasting Organizations (1961)</vt:lpstr>
      <vt:lpstr>The Rome Convention for the Protection of Performers, Producers of Phonograms and Broadcasting Organizations (1961)</vt:lpstr>
      <vt:lpstr>The Rome Convention for the Protection of Performers, Producers of Phonograms and Broadcasting Organizations (1961)</vt:lpstr>
      <vt:lpstr>WIPO Copyright Treaty (1996) </vt:lpstr>
      <vt:lpstr>The WIPO Performances and Phonograms Treaty (1996) </vt:lpstr>
      <vt:lpstr>The WIPO Performances and Phonograms Treaty (1996) </vt:lpstr>
      <vt:lpstr>Beijing Treaty on Audiovisual Performances (2012)</vt:lpstr>
      <vt:lpstr>Marrakesh Treaty (2013) </vt:lpstr>
      <vt:lpstr>Membership</vt:lpstr>
      <vt:lpstr>Case Study #1 Related rights in sport events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64</cp:revision>
  <dcterms:created xsi:type="dcterms:W3CDTF">2019-12-05T13:38:53Z</dcterms:created>
  <dcterms:modified xsi:type="dcterms:W3CDTF">2020-05-14T16:15:46Z</dcterms:modified>
</cp:coreProperties>
</file>