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4" r:id="rId3"/>
    <p:sldId id="261" r:id="rId4"/>
    <p:sldId id="262" r:id="rId5"/>
    <p:sldId id="263" r:id="rId6"/>
    <p:sldId id="271" r:id="rId7"/>
    <p:sldId id="272" r:id="rId8"/>
    <p:sldId id="273" r:id="rId9"/>
    <p:sldId id="307" r:id="rId10"/>
    <p:sldId id="308" r:id="rId11"/>
    <p:sldId id="309" r:id="rId12"/>
    <p:sldId id="310" r:id="rId13"/>
    <p:sldId id="274" r:id="rId14"/>
    <p:sldId id="275" r:id="rId15"/>
    <p:sldId id="300" r:id="rId16"/>
    <p:sldId id="276" r:id="rId17"/>
    <p:sldId id="264" r:id="rId18"/>
    <p:sldId id="277" r:id="rId19"/>
    <p:sldId id="278" r:id="rId20"/>
    <p:sldId id="280" r:id="rId21"/>
    <p:sldId id="281" r:id="rId22"/>
    <p:sldId id="282" r:id="rId23"/>
    <p:sldId id="301" r:id="rId24"/>
    <p:sldId id="284" r:id="rId25"/>
    <p:sldId id="303" r:id="rId26"/>
    <p:sldId id="287" r:id="rId27"/>
    <p:sldId id="288" r:id="rId28"/>
    <p:sldId id="289" r:id="rId29"/>
    <p:sldId id="290" r:id="rId30"/>
    <p:sldId id="291" r:id="rId31"/>
    <p:sldId id="305" r:id="rId32"/>
    <p:sldId id="315" r:id="rId33"/>
    <p:sldId id="316" r:id="rId34"/>
    <p:sldId id="317" r:id="rId35"/>
    <p:sldId id="318" r:id="rId36"/>
    <p:sldId id="319" r:id="rId37"/>
    <p:sldId id="320" r:id="rId38"/>
    <p:sldId id="311" r:id="rId39"/>
    <p:sldId id="312" r:id="rId40"/>
    <p:sldId id="313" r:id="rId41"/>
    <p:sldId id="321" r:id="rId42"/>
    <p:sldId id="25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60"/>
  </p:normalViewPr>
  <p:slideViewPr>
    <p:cSldViewPr snapToGrid="0">
      <p:cViewPr varScale="1">
        <p:scale>
          <a:sx n="67" d="100"/>
          <a:sy n="67" d="100"/>
        </p:scale>
        <p:origin x="8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5/14/2020</a:t>
            </a:fld>
            <a:endParaRPr lang="en-US"/>
          </a:p>
        </p:txBody>
      </p:sp>
      <p:sp>
        <p:nvSpPr>
          <p:cNvPr id="5" name="Footer Placeholder 4">
            <a:extLst>
              <a:ext uri="{FF2B5EF4-FFF2-40B4-BE49-F238E27FC236}">
                <a16:creationId xmlns=""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ipo.int/copyright/en/" TargetMode="External"/><Relationship Id="rId2" Type="http://schemas.openxmlformats.org/officeDocument/2006/relationships/hyperlink" Target="https://www.wipo.int/copyright/en/managemen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ipo.int/copyright/en/" TargetMode="External"/><Relationship Id="rId2" Type="http://schemas.openxmlformats.org/officeDocument/2006/relationships/hyperlink" Target="https://www.wipo.int/treaties/en/ip/berne/trtdocs_wo001.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ipo.int/directory/en/urls.jsp" TargetMode="External"/><Relationship Id="rId2" Type="http://schemas.openxmlformats.org/officeDocument/2006/relationships/hyperlink" Target="https://www.wipo.int/treaties/en/ip/berne/trtdocs_wo001.html" TargetMode="External"/><Relationship Id="rId1" Type="http://schemas.openxmlformats.org/officeDocument/2006/relationships/slideLayout" Target="../slideLayouts/slideLayout2.xml"/><Relationship Id="rId5" Type="http://schemas.openxmlformats.org/officeDocument/2006/relationships/hyperlink" Target="https://www.wipo.int/copyright/en/" TargetMode="External"/><Relationship Id="rId4" Type="http://schemas.openxmlformats.org/officeDocument/2006/relationships/hyperlink" Target="https://www.wipo.int/wipolex/e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ipo.int/copyright/e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ipo.int/directory/en/urls.jsp" TargetMode="External"/><Relationship Id="rId2" Type="http://schemas.openxmlformats.org/officeDocument/2006/relationships/hyperlink" Target="https://www.wipo.int/wipolex/en/" TargetMode="External"/><Relationship Id="rId1" Type="http://schemas.openxmlformats.org/officeDocument/2006/relationships/slideLayout" Target="../slideLayouts/slideLayout2.xml"/><Relationship Id="rId4" Type="http://schemas.openxmlformats.org/officeDocument/2006/relationships/hyperlink" Target="https://www.wipo.int/copyright/e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reativecommons.org/videos/wanna-work-together" TargetMode="External"/><Relationship Id="rId2" Type="http://schemas.openxmlformats.org/officeDocument/2006/relationships/hyperlink" Target="https://creativecommons.org/videos/a-shared-culture" TargetMode="External"/><Relationship Id="rId1" Type="http://schemas.openxmlformats.org/officeDocument/2006/relationships/slideLayout" Target="../slideLayouts/slideLayout2.xml"/><Relationship Id="rId4" Type="http://schemas.openxmlformats.org/officeDocument/2006/relationships/hyperlink" Target="https://creativecommons.org/licenses/"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creativecommons.org/licens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hyperlink" Target="https://wiki.creativecommons.org/Ccre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library.osu.edu/document-registry/docs/587/strea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ibrary.osu.edu/document-registry/docs/587/stream" TargetMode="External"/><Relationship Id="rId2" Type="http://schemas.openxmlformats.org/officeDocument/2006/relationships/hyperlink" Target="https://wiki.creativecommons.org/Ccre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library.osu.edu/document-registry/docs/587/strea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library.osu.edu/document-registry/docs/587/stre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library.osu.edu/document-registry/docs/587/strea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Sony_Corp._of_America_v._Universal_City_Studios,_Inc." TargetMode="External"/><Relationship Id="rId1" Type="http://schemas.openxmlformats.org/officeDocument/2006/relationships/slideLayout" Target="../slideLayouts/slideLayout2.xml"/><Relationship Id="rId4" Type="http://schemas.openxmlformats.org/officeDocument/2006/relationships/hyperlink" Target="https://consumerist.com/2014/01/17/on-this-day-in-1984-the-supreme-court-saved-the-vcr-from-certain-death/"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E8C3049-6B68-4E38-977A-C7B28A94B82F}"/>
              </a:ext>
            </a:extLst>
          </p:cNvPr>
          <p:cNvSpPr>
            <a:spLocks noGrp="1"/>
          </p:cNvSpPr>
          <p:nvPr>
            <p:ph type="subTitle" idx="1"/>
          </p:nvPr>
        </p:nvSpPr>
        <p:spPr/>
        <p:txBody>
          <a:bodyPr/>
          <a:lstStyle/>
          <a:p>
            <a:r>
              <a:rPr lang="en-US" smtClean="0"/>
              <a:t>Copyright</a:t>
            </a:r>
            <a:endParaRPr lang="en-US" dirty="0"/>
          </a:p>
        </p:txBody>
      </p:sp>
      <p:sp>
        <p:nvSpPr>
          <p:cNvPr id="3" name="Title 2">
            <a:extLst>
              <a:ext uri="{FF2B5EF4-FFF2-40B4-BE49-F238E27FC236}">
                <a16:creationId xmlns="" xmlns:a16="http://schemas.microsoft.com/office/drawing/2014/main" id="{1F629E85-12F5-4709-A520-65BCDED659E3}"/>
              </a:ext>
            </a:extLst>
          </p:cNvPr>
          <p:cNvSpPr>
            <a:spLocks noGrp="1"/>
          </p:cNvSpPr>
          <p:nvPr>
            <p:ph type="ctrTitle"/>
          </p:nvPr>
        </p:nvSpPr>
        <p:spPr/>
        <p:txBody>
          <a:bodyPr/>
          <a:lstStyle/>
          <a:p>
            <a:r>
              <a:rPr lang="en-US" dirty="0" smtClean="0"/>
              <a:t>Module 3: Intellectual Property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Issues on Copyright Law (cont.)</a:t>
            </a:r>
          </a:p>
        </p:txBody>
      </p:sp>
      <p:sp>
        <p:nvSpPr>
          <p:cNvPr id="3" name="Content Placeholder 2"/>
          <p:cNvSpPr>
            <a:spLocks noGrp="1"/>
          </p:cNvSpPr>
          <p:nvPr>
            <p:ph idx="1"/>
          </p:nvPr>
        </p:nvSpPr>
        <p:spPr>
          <a:xfrm>
            <a:off x="475814" y="1693703"/>
            <a:ext cx="11229516" cy="4666154"/>
          </a:xfrm>
        </p:spPr>
        <p:txBody>
          <a:bodyPr>
            <a:normAutofit/>
          </a:bodyPr>
          <a:lstStyle/>
          <a:p>
            <a:r>
              <a:rPr lang="en-US" dirty="0" smtClean="0"/>
              <a:t>Automated Databases</a:t>
            </a:r>
          </a:p>
          <a:p>
            <a:pPr lvl="1"/>
            <a:r>
              <a:rPr lang="en-US" dirty="0" smtClean="0"/>
              <a:t>A body of facts, data, or other information assembled into an organized formal suitable for use in a computer and comprising one or more files.</a:t>
            </a:r>
          </a:p>
          <a:p>
            <a:pPr lvl="1"/>
            <a:r>
              <a:rPr lang="en-US" dirty="0" smtClean="0"/>
              <a:t>Collections of maps, federal antitrust cases, or film reviews collected </a:t>
            </a:r>
            <a:r>
              <a:rPr lang="en-US" dirty="0" smtClean="0"/>
              <a:t>on a </a:t>
            </a:r>
            <a:r>
              <a:rPr lang="en-US" dirty="0" smtClean="0"/>
              <a:t>CD-ROM are automated databases, protectable as literary works under copyright law.</a:t>
            </a:r>
          </a:p>
          <a:p>
            <a:r>
              <a:rPr lang="en-US" dirty="0" smtClean="0"/>
              <a:t>Online Works</a:t>
            </a:r>
          </a:p>
          <a:p>
            <a:pPr lvl="1"/>
            <a:r>
              <a:rPr lang="en-US" dirty="0" smtClean="0"/>
              <a:t>Works transmitted online and accessed via World Wide sites are protectable under copyright law.</a:t>
            </a:r>
          </a:p>
          <a:p>
            <a:pPr lvl="1"/>
            <a:r>
              <a:rPr lang="en-US" dirty="0" smtClean="0"/>
              <a:t>A company’s web site is fully protectable under copyright law.</a:t>
            </a:r>
          </a:p>
          <a:p>
            <a:pPr lvl="1"/>
            <a:r>
              <a:rPr lang="en-US" dirty="0" smtClean="0"/>
              <a:t>Text, artwork, music, audiovisual material (including sounds), online newsletters, and sound recordings.</a:t>
            </a:r>
            <a:endParaRPr lang="en-US" dirty="0"/>
          </a:p>
        </p:txBody>
      </p:sp>
    </p:spTree>
    <p:extLst>
      <p:ext uri="{BB962C8B-B14F-4D97-AF65-F5344CB8AC3E}">
        <p14:creationId xmlns:p14="http://schemas.microsoft.com/office/powerpoint/2010/main" val="408845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Issues on Copyright Law (cont.)</a:t>
            </a:r>
          </a:p>
        </p:txBody>
      </p:sp>
      <p:sp>
        <p:nvSpPr>
          <p:cNvPr id="3" name="Content Placeholder 2"/>
          <p:cNvSpPr>
            <a:spLocks noGrp="1"/>
          </p:cNvSpPr>
          <p:nvPr>
            <p:ph idx="1"/>
          </p:nvPr>
        </p:nvSpPr>
        <p:spPr>
          <a:xfrm>
            <a:off x="475814" y="1693703"/>
            <a:ext cx="11229516" cy="4666154"/>
          </a:xfrm>
        </p:spPr>
        <p:txBody>
          <a:bodyPr>
            <a:normAutofit/>
          </a:bodyPr>
          <a:lstStyle/>
          <a:p>
            <a:r>
              <a:rPr lang="en-US" dirty="0" smtClean="0"/>
              <a:t>Multimedia Works</a:t>
            </a:r>
          </a:p>
          <a:p>
            <a:pPr lvl="1"/>
            <a:r>
              <a:rPr lang="en-US" dirty="0" smtClean="0"/>
              <a:t>A multimedia work combines authorship in two or more media. </a:t>
            </a:r>
            <a:endParaRPr lang="en-US" dirty="0"/>
          </a:p>
          <a:p>
            <a:pPr lvl="1"/>
            <a:r>
              <a:rPr lang="en-US" dirty="0" smtClean="0"/>
              <a:t>Example, a textual presentation of PowerPoint slides may be accompanied by artwork or music, photography may be accomplished by music or music may be accompanied by choreography.</a:t>
            </a:r>
          </a:p>
          <a:p>
            <a:r>
              <a:rPr lang="en-US" dirty="0" smtClean="0"/>
              <a:t>Internet Transmissions</a:t>
            </a:r>
          </a:p>
          <a:p>
            <a:r>
              <a:rPr lang="en-US" dirty="0" smtClean="0"/>
              <a:t>Book Publishing</a:t>
            </a:r>
          </a:p>
          <a:p>
            <a:r>
              <a:rPr lang="en-US" dirty="0" smtClean="0"/>
              <a:t>Online Music</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Refer to Protecting Your Company’s Intellectual Property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483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and the Internet</a:t>
            </a:r>
          </a:p>
        </p:txBody>
      </p:sp>
      <p:sp>
        <p:nvSpPr>
          <p:cNvPr id="3" name="Content Placeholder 2"/>
          <p:cNvSpPr>
            <a:spLocks noGrp="1"/>
          </p:cNvSpPr>
          <p:nvPr>
            <p:ph idx="1"/>
          </p:nvPr>
        </p:nvSpPr>
        <p:spPr>
          <a:xfrm>
            <a:off x="475814" y="1693703"/>
            <a:ext cx="11229516" cy="4666154"/>
          </a:xfrm>
        </p:spPr>
        <p:txBody>
          <a:bodyPr>
            <a:normAutofit/>
          </a:bodyPr>
          <a:lstStyle/>
          <a:p>
            <a:r>
              <a:rPr lang="en-US" dirty="0" smtClean="0"/>
              <a:t>Three most significant issues confronting business in the electronic age are the use of unlicensed software, improper use of the internet by employees, protection of a company’s Website.</a:t>
            </a:r>
            <a:endParaRPr lang="th-TH" dirty="0" smtClean="0"/>
          </a:p>
          <a:p>
            <a:r>
              <a:rPr lang="en-US" dirty="0" smtClean="0"/>
              <a:t>The risk of using unlicensed software</a:t>
            </a:r>
          </a:p>
          <a:p>
            <a:pPr lvl="1"/>
            <a:r>
              <a:rPr lang="en-US" dirty="0" smtClean="0"/>
              <a:t>Penalties for the use of unlicensed software have included back payments for the unlicensed software, injunction ordering audits of a company’s computers to located pirated software, and imprisonment.</a:t>
            </a:r>
          </a:p>
          <a:p>
            <a:r>
              <a:rPr lang="en-US" dirty="0" smtClean="0"/>
              <a:t>Internet Policies</a:t>
            </a:r>
          </a:p>
        </p:txBody>
      </p:sp>
      <p:sp>
        <p:nvSpPr>
          <p:cNvPr id="4" name="TextBox 3"/>
          <p:cNvSpPr txBox="1"/>
          <p:nvPr/>
        </p:nvSpPr>
        <p:spPr>
          <a:xfrm>
            <a:off x="475814" y="5812546"/>
            <a:ext cx="94051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Refer to Protecting Your Company’s Intellectual Property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862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 from Copyright Protection</a:t>
            </a:r>
          </a:p>
        </p:txBody>
      </p:sp>
      <p:sp>
        <p:nvSpPr>
          <p:cNvPr id="3" name="Content Placeholder 2"/>
          <p:cNvSpPr>
            <a:spLocks noGrp="1"/>
          </p:cNvSpPr>
          <p:nvPr>
            <p:ph idx="1"/>
          </p:nvPr>
        </p:nvSpPr>
        <p:spPr/>
        <p:txBody>
          <a:bodyPr>
            <a:normAutofit/>
          </a:bodyPr>
          <a:lstStyle/>
          <a:p>
            <a:r>
              <a:rPr lang="en-US" b="1" i="1" dirty="0" smtClean="0"/>
              <a:t>Ideas, </a:t>
            </a:r>
            <a:r>
              <a:rPr lang="en-US" b="1" i="1" dirty="0" smtClean="0"/>
              <a:t>methods, or </a:t>
            </a:r>
            <a:r>
              <a:rPr lang="en-US" b="1" i="1" dirty="0" smtClean="0"/>
              <a:t>systems. </a:t>
            </a:r>
            <a:r>
              <a:rPr lang="en-US" dirty="0" smtClean="0"/>
              <a:t>Ideas or procedures for doing, making, or building things; scientific or technical methods or discoveries; business operations or procedures; mathematical principles, formulas, of algorithm; or any other concept process, or method of operation.</a:t>
            </a:r>
          </a:p>
          <a:p>
            <a:r>
              <a:rPr lang="en-US" b="1" i="1" dirty="0" smtClean="0"/>
              <a:t>Useful articles. </a:t>
            </a:r>
            <a:r>
              <a:rPr lang="en-US" dirty="0" smtClean="0"/>
              <a:t>Designs for useful articles, such as vehicular bodies, wearing apparel, household appliances, and the like.</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591785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 from Copyright Protection</a:t>
            </a:r>
          </a:p>
        </p:txBody>
      </p:sp>
      <p:sp>
        <p:nvSpPr>
          <p:cNvPr id="3" name="Content Placeholder 2"/>
          <p:cNvSpPr>
            <a:spLocks noGrp="1"/>
          </p:cNvSpPr>
          <p:nvPr>
            <p:ph idx="1"/>
          </p:nvPr>
        </p:nvSpPr>
        <p:spPr>
          <a:xfrm>
            <a:off x="475814" y="1693703"/>
            <a:ext cx="11229516" cy="4734393"/>
          </a:xfrm>
        </p:spPr>
        <p:txBody>
          <a:bodyPr>
            <a:normAutofit/>
          </a:bodyPr>
          <a:lstStyle/>
          <a:p>
            <a:r>
              <a:rPr lang="en-US" b="1" i="1" dirty="0" smtClean="0"/>
              <a:t>Title, names, short </a:t>
            </a:r>
            <a:r>
              <a:rPr lang="en-US" b="1" i="1" dirty="0" smtClean="0"/>
              <a:t>phrases</a:t>
            </a:r>
            <a:r>
              <a:rPr lang="en-US" b="1" i="1" dirty="0" smtClean="0"/>
              <a:t>, slogans, familiar symbols or designs, and mere lists of ingredients. </a:t>
            </a:r>
          </a:p>
          <a:p>
            <a:r>
              <a:rPr lang="en-US" b="1" i="1" dirty="0" smtClean="0"/>
              <a:t>Common property. </a:t>
            </a:r>
            <a:r>
              <a:rPr lang="en-US" dirty="0" smtClean="0"/>
              <a:t>Such as standard calendars, height and weight charts, tape measures and rulers, and lists or tables taken </a:t>
            </a:r>
            <a:r>
              <a:rPr lang="en-US" dirty="0" smtClean="0"/>
              <a:t>from </a:t>
            </a:r>
            <a:r>
              <a:rPr lang="en-US" dirty="0" smtClean="0"/>
              <a:t>public documents.</a:t>
            </a:r>
          </a:p>
          <a:p>
            <a:r>
              <a:rPr lang="en-US" b="1" i="1" dirty="0" smtClean="0"/>
              <a:t>Public domain works. </a:t>
            </a:r>
            <a:r>
              <a:rPr lang="en-US" dirty="0" smtClean="0"/>
              <a:t>At all times, copyrights have been of limited duration. Although the period of protection has varied, once protection has </a:t>
            </a:r>
            <a:r>
              <a:rPr lang="en-US" dirty="0" smtClean="0"/>
              <a:t>expired, </a:t>
            </a:r>
            <a:r>
              <a:rPr lang="en-US" dirty="0" smtClean="0"/>
              <a:t>the work is available for all to use.</a:t>
            </a:r>
          </a:p>
          <a:p>
            <a:r>
              <a:rPr lang="en-US" b="1" i="1" dirty="0"/>
              <a:t>Facts. </a:t>
            </a:r>
            <a:r>
              <a:rPr lang="en-US" dirty="0"/>
              <a:t>Population </a:t>
            </a:r>
            <a:r>
              <a:rPr lang="en-US" dirty="0" smtClean="0"/>
              <a:t>statistics</a:t>
            </a:r>
            <a:endParaRPr lang="en-US" b="1" i="1" dirty="0"/>
          </a:p>
        </p:txBody>
      </p:sp>
    </p:spTree>
    <p:extLst>
      <p:ext uri="{BB962C8B-B14F-4D97-AF65-F5344CB8AC3E}">
        <p14:creationId xmlns:p14="http://schemas.microsoft.com/office/powerpoint/2010/main" val="1880296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Rights Under Copyright</a:t>
            </a:r>
            <a:endParaRPr lang="en-US" dirty="0"/>
          </a:p>
        </p:txBody>
      </p:sp>
      <p:sp>
        <p:nvSpPr>
          <p:cNvPr id="3" name="Content Placeholder 2"/>
          <p:cNvSpPr>
            <a:spLocks noGrp="1"/>
          </p:cNvSpPr>
          <p:nvPr>
            <p:ph idx="1"/>
          </p:nvPr>
        </p:nvSpPr>
        <p:spPr/>
        <p:txBody>
          <a:bodyPr/>
          <a:lstStyle/>
          <a:p>
            <a:r>
              <a:rPr lang="en-US" b="1" dirty="0" smtClean="0"/>
              <a:t>Economic rights</a:t>
            </a:r>
            <a:r>
              <a:rPr lang="en-US" dirty="0" smtClean="0"/>
              <a:t>, which allow the rights owner to derive financial reward from the use of their works by others; and</a:t>
            </a:r>
          </a:p>
          <a:p>
            <a:r>
              <a:rPr lang="en-US" b="1" dirty="0" smtClean="0"/>
              <a:t>Moral rights</a:t>
            </a:r>
            <a:r>
              <a:rPr lang="en-US" dirty="0" smtClean="0"/>
              <a:t>, which protect the non-economic interests of the author.</a:t>
            </a:r>
          </a:p>
          <a:p>
            <a:r>
              <a:rPr lang="en-US" dirty="0" smtClean="0"/>
              <a:t>Most copyright laws state that the rights owner has the economic right to authorize or prevent certain uses in relation to a work or, in some cases, to receive remuneration for the use of their work (such as through </a:t>
            </a:r>
            <a:r>
              <a:rPr lang="en-US" dirty="0" smtClean="0">
                <a:hlinkClick r:id="rId2"/>
              </a:rPr>
              <a:t>collective management</a:t>
            </a:r>
            <a:r>
              <a:rPr lang="en-US" dirty="0" smtClean="0"/>
              <a:t>). The economic rights owner of a work can prohibit or authorize:</a:t>
            </a:r>
            <a:endParaRPr lang="en-US" dirty="0"/>
          </a:p>
        </p:txBody>
      </p:sp>
      <p:sp>
        <p:nvSpPr>
          <p:cNvPr id="4" name="Rectangle 3"/>
          <p:cNvSpPr/>
          <p:nvPr/>
        </p:nvSpPr>
        <p:spPr>
          <a:xfrm>
            <a:off x="707279" y="5812546"/>
            <a:ext cx="4495911" cy="369332"/>
          </a:xfrm>
          <a:prstGeom prst="rect">
            <a:avLst/>
          </a:prstGeom>
        </p:spPr>
        <p:txBody>
          <a:bodyPr wrap="none">
            <a:spAutoFit/>
          </a:bodyPr>
          <a:lstStyle/>
          <a:p>
            <a:r>
              <a:rPr lang="en-US" dirty="0"/>
              <a:t>Refer to </a:t>
            </a:r>
            <a:r>
              <a:rPr lang="en-US" dirty="0">
                <a:hlinkClick r:id="rId3"/>
              </a:rPr>
              <a:t>https://www.wipo.int/copyright/en/</a:t>
            </a:r>
            <a:r>
              <a:rPr lang="en-US" dirty="0"/>
              <a:t>, </a:t>
            </a:r>
          </a:p>
        </p:txBody>
      </p:sp>
    </p:spTree>
    <p:extLst>
      <p:ext uri="{BB962C8B-B14F-4D97-AF65-F5344CB8AC3E}">
        <p14:creationId xmlns:p14="http://schemas.microsoft.com/office/powerpoint/2010/main" val="304330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Rights of Copyright Owners</a:t>
            </a:r>
          </a:p>
        </p:txBody>
      </p:sp>
      <p:sp>
        <p:nvSpPr>
          <p:cNvPr id="3" name="Content Placeholder 2"/>
          <p:cNvSpPr>
            <a:spLocks noGrp="1"/>
          </p:cNvSpPr>
          <p:nvPr>
            <p:ph idx="1"/>
          </p:nvPr>
        </p:nvSpPr>
        <p:spPr/>
        <p:txBody>
          <a:bodyPr>
            <a:normAutofit lnSpcReduction="10000"/>
          </a:bodyPr>
          <a:lstStyle/>
          <a:p>
            <a:r>
              <a:rPr lang="en-US" b="1" dirty="0" smtClean="0"/>
              <a:t>The Five Basic Rights of Copyright Owners</a:t>
            </a:r>
          </a:p>
          <a:p>
            <a:pPr lvl="1"/>
            <a:r>
              <a:rPr lang="en-US" dirty="0" smtClean="0"/>
              <a:t>To reproduce the work</a:t>
            </a:r>
          </a:p>
          <a:p>
            <a:pPr lvl="1"/>
            <a:r>
              <a:rPr lang="en-US" dirty="0" smtClean="0"/>
              <a:t>To prepare derivative works based on the work</a:t>
            </a:r>
          </a:p>
          <a:p>
            <a:pPr lvl="1"/>
            <a:r>
              <a:rPr lang="en-US" dirty="0" smtClean="0"/>
              <a:t>To distribute copies of the work to the public by sale or other transfer of ownership or by rental, lease, or lending</a:t>
            </a:r>
          </a:p>
          <a:p>
            <a:pPr lvl="1"/>
            <a:r>
              <a:rPr lang="en-US" dirty="0" smtClean="0"/>
              <a:t>To perform the work publicly (in the case of literary, musical, dramatic, choreographic works, pantomimes, and motion pictures and other audiovisual works)</a:t>
            </a:r>
          </a:p>
          <a:p>
            <a:pPr lvl="1"/>
            <a:r>
              <a:rPr lang="en-US" dirty="0" smtClean="0"/>
              <a:t>To display the work publicly (in case of literary, musical, dramatic, and choreographic works, pantomimes, and pictorial, graphic, or sculptural works, including the individual images of a motion picture of other audiovisual work)</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3740863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Rights of Copyright </a:t>
            </a:r>
            <a:r>
              <a:rPr lang="en-US" dirty="0" smtClean="0"/>
              <a:t>Owners</a:t>
            </a:r>
            <a:r>
              <a:rPr lang="th-TH" dirty="0" smtClean="0"/>
              <a:t> (</a:t>
            </a:r>
            <a:r>
              <a:rPr lang="en-US" dirty="0" smtClean="0"/>
              <a:t>Cont.)</a:t>
            </a:r>
            <a:endParaRPr lang="en-US" dirty="0"/>
          </a:p>
        </p:txBody>
      </p:sp>
      <p:sp>
        <p:nvSpPr>
          <p:cNvPr id="3" name="Content Placeholder 2"/>
          <p:cNvSpPr>
            <a:spLocks noGrp="1"/>
          </p:cNvSpPr>
          <p:nvPr>
            <p:ph idx="1"/>
          </p:nvPr>
        </p:nvSpPr>
        <p:spPr/>
        <p:txBody>
          <a:bodyPr>
            <a:normAutofit/>
          </a:bodyPr>
          <a:lstStyle/>
          <a:p>
            <a:r>
              <a:rPr lang="en-US" b="1" dirty="0" smtClean="0"/>
              <a:t>The Right of Reproduction</a:t>
            </a:r>
          </a:p>
          <a:p>
            <a:pPr lvl="1"/>
            <a:r>
              <a:rPr lang="en-US" dirty="0" smtClean="0"/>
              <a:t>Perhaps the most significant right of copyright owners is the sold right to reproduce their works. Only the owner has the right to reproduce the work (or allow another to do so).</a:t>
            </a:r>
          </a:p>
          <a:p>
            <a:pPr lvl="1"/>
            <a:r>
              <a:rPr lang="en-US" dirty="0" smtClean="0"/>
              <a:t>If you rent the video American Beauty</a:t>
            </a:r>
            <a:r>
              <a:rPr lang="th-TH" dirty="0" smtClean="0"/>
              <a:t> </a:t>
            </a:r>
            <a:r>
              <a:rPr lang="en-US" dirty="0" smtClean="0"/>
              <a:t>and </a:t>
            </a:r>
            <a:r>
              <a:rPr lang="en-US" smtClean="0"/>
              <a:t>make </a:t>
            </a:r>
            <a:r>
              <a:rPr lang="en-US" smtClean="0"/>
              <a:t>duplicate </a:t>
            </a:r>
            <a:r>
              <a:rPr lang="en-US" dirty="0" smtClean="0"/>
              <a:t>tape of it, you have violated the author’s right of reproduction, even if your only intent is to view it privately rather than to exploit it for some commercial or profit-making purpose.</a:t>
            </a:r>
          </a:p>
          <a:p>
            <a:pPr lvl="1"/>
            <a:r>
              <a:rPr lang="en-US" dirty="0" smtClean="0"/>
              <a:t>Similarly, photocopying pages from a book is a violation of copyright law, whether the use id intended for your convenience so you can read the material later at home or whether the use for profit.</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2656374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Rights of Copyright Owners</a:t>
            </a:r>
            <a:r>
              <a:rPr lang="th-TH" dirty="0"/>
              <a:t> (</a:t>
            </a:r>
            <a:r>
              <a:rPr lang="en-US" dirty="0"/>
              <a:t>Cont.)</a:t>
            </a:r>
          </a:p>
        </p:txBody>
      </p:sp>
      <p:sp>
        <p:nvSpPr>
          <p:cNvPr id="3" name="Content Placeholder 2"/>
          <p:cNvSpPr>
            <a:spLocks noGrp="1"/>
          </p:cNvSpPr>
          <p:nvPr>
            <p:ph idx="1"/>
          </p:nvPr>
        </p:nvSpPr>
        <p:spPr/>
        <p:txBody>
          <a:bodyPr>
            <a:normAutofit/>
          </a:bodyPr>
          <a:lstStyle/>
          <a:p>
            <a:r>
              <a:rPr lang="en-US" b="1" dirty="0" smtClean="0"/>
              <a:t>The Right of Reproduction</a:t>
            </a:r>
            <a:r>
              <a:rPr lang="th-TH" b="1" dirty="0" smtClean="0"/>
              <a:t> (</a:t>
            </a:r>
            <a:r>
              <a:rPr lang="en-US" b="1" dirty="0" smtClean="0"/>
              <a:t>Cont.)</a:t>
            </a:r>
          </a:p>
          <a:p>
            <a:pPr lvl="1"/>
            <a:r>
              <a:rPr lang="en-US" dirty="0" smtClean="0"/>
              <a:t>Libraries and archives are granted exceptions to the exclusive right of reproduction so they can make copies of a work that is damaged or deteriorating.</a:t>
            </a:r>
          </a:p>
          <a:p>
            <a:pPr lvl="1"/>
            <a:r>
              <a:rPr lang="en-US" dirty="0" smtClean="0"/>
              <a:t>To facilitate requests to reproduce copyrighted works, a nonprofit entity </a:t>
            </a:r>
            <a:r>
              <a:rPr lang="en-US" dirty="0" smtClean="0"/>
              <a:t>calls </a:t>
            </a:r>
            <a:r>
              <a:rPr lang="en-US" dirty="0" smtClean="0"/>
              <a:t>Copyright Clearance Center (CCC) acts as a clearinghouse to permit individuals, teachers, and others to obtain permission to reproduce </a:t>
            </a:r>
            <a:r>
              <a:rPr lang="en-US" dirty="0" smtClean="0"/>
              <a:t>copyrighted </a:t>
            </a:r>
            <a:r>
              <a:rPr lang="en-US" dirty="0" smtClean="0"/>
              <a:t>works.</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2976028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Rights of Copyright Owners</a:t>
            </a:r>
            <a:r>
              <a:rPr lang="th-TH" dirty="0"/>
              <a:t> (</a:t>
            </a:r>
            <a:r>
              <a:rPr lang="en-US" dirty="0"/>
              <a:t>Cont.)</a:t>
            </a:r>
          </a:p>
        </p:txBody>
      </p:sp>
      <p:sp>
        <p:nvSpPr>
          <p:cNvPr id="3" name="Content Placeholder 2"/>
          <p:cNvSpPr>
            <a:spLocks noGrp="1"/>
          </p:cNvSpPr>
          <p:nvPr>
            <p:ph idx="1"/>
          </p:nvPr>
        </p:nvSpPr>
        <p:spPr/>
        <p:txBody>
          <a:bodyPr>
            <a:normAutofit lnSpcReduction="10000"/>
          </a:bodyPr>
          <a:lstStyle/>
          <a:p>
            <a:r>
              <a:rPr lang="en-US" b="1" dirty="0" smtClean="0"/>
              <a:t>The Right to Create Derivative Works</a:t>
            </a:r>
          </a:p>
          <a:p>
            <a:pPr lvl="1"/>
            <a:r>
              <a:rPr lang="en-US" dirty="0" smtClean="0"/>
              <a:t>Only the author of a copyrighted work has the right to create derivative works based thereon or allow another to do so or adapt the work.</a:t>
            </a:r>
            <a:endParaRPr lang="th-TH" dirty="0" smtClean="0"/>
          </a:p>
          <a:p>
            <a:r>
              <a:rPr lang="en-US" b="1" dirty="0" smtClean="0"/>
              <a:t>The Right to Distribute</a:t>
            </a:r>
            <a:r>
              <a:rPr lang="th-TH" b="1" dirty="0" smtClean="0"/>
              <a:t> </a:t>
            </a:r>
            <a:r>
              <a:rPr lang="en-US" b="1" dirty="0" smtClean="0"/>
              <a:t>Copyrighted Works</a:t>
            </a:r>
          </a:p>
          <a:p>
            <a:pPr lvl="1"/>
            <a:r>
              <a:rPr lang="en-US" dirty="0" smtClean="0"/>
              <a:t>The right of distribution allows the copyright owner</a:t>
            </a:r>
            <a:r>
              <a:rPr lang="th-TH" dirty="0" smtClean="0"/>
              <a:t> </a:t>
            </a:r>
            <a:r>
              <a:rPr lang="en-US" dirty="0" smtClean="0"/>
              <a:t>the exclusive right to sell, transfer, or lease the work.</a:t>
            </a:r>
            <a:endParaRPr lang="th-TH" dirty="0" smtClean="0"/>
          </a:p>
          <a:p>
            <a:r>
              <a:rPr lang="en-US" b="1" dirty="0" smtClean="0"/>
              <a:t>The Right to Perform the Work</a:t>
            </a:r>
            <a:endParaRPr lang="th-TH" b="1" dirty="0" smtClean="0"/>
          </a:p>
          <a:p>
            <a:pPr lvl="1"/>
            <a:r>
              <a:rPr lang="en-US" dirty="0" smtClean="0"/>
              <a:t>Although copyright owners have the right to perform their works publicly, there are a number of limitations on that right, most of which allow certain performances for educational or charitable purposes or in small business establishments.</a:t>
            </a:r>
            <a:r>
              <a:rPr lang="th-TH" dirty="0" smtClean="0"/>
              <a:t> 	</a:t>
            </a:r>
            <a:r>
              <a:rPr lang="en-US" dirty="0" smtClean="0"/>
              <a:t> </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368140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536712" y="1693703"/>
            <a:ext cx="11168617" cy="4668997"/>
          </a:xfrm>
          <a:solidFill>
            <a:schemeClr val="bg1"/>
          </a:solidFill>
        </p:spPr>
        <p:txBody>
          <a:bodyPr>
            <a:normAutofit fontScale="77500" lnSpcReduction="20000"/>
          </a:bodyPr>
          <a:lstStyle/>
          <a:p>
            <a:r>
              <a:rPr lang="en-US" dirty="0"/>
              <a:t>What Can Be Protected under Copyright Law</a:t>
            </a:r>
            <a:r>
              <a:rPr lang="en-US" dirty="0" smtClean="0"/>
              <a:t>?</a:t>
            </a:r>
            <a:endParaRPr lang="th-TH" dirty="0" smtClean="0"/>
          </a:p>
          <a:p>
            <a:r>
              <a:rPr lang="en-US" dirty="0"/>
              <a:t>Ten Issues on Copyright Law</a:t>
            </a:r>
            <a:endParaRPr lang="en-US" dirty="0" smtClean="0"/>
          </a:p>
          <a:p>
            <a:r>
              <a:rPr lang="en-US" dirty="0"/>
              <a:t>Exclusion from Copyright </a:t>
            </a:r>
            <a:r>
              <a:rPr lang="en-US" dirty="0" smtClean="0"/>
              <a:t>Protection</a:t>
            </a:r>
          </a:p>
          <a:p>
            <a:r>
              <a:rPr lang="en-US" dirty="0" smtClean="0"/>
              <a:t>Two </a:t>
            </a:r>
            <a:r>
              <a:rPr lang="en-US" dirty="0"/>
              <a:t>Types of Rights Under </a:t>
            </a:r>
            <a:r>
              <a:rPr lang="en-US" dirty="0" smtClean="0"/>
              <a:t>Copyright</a:t>
            </a:r>
            <a:endParaRPr lang="th-TH" dirty="0" smtClean="0"/>
          </a:p>
          <a:p>
            <a:r>
              <a:rPr lang="en-US" dirty="0" smtClean="0"/>
              <a:t>The Right</a:t>
            </a:r>
            <a:r>
              <a:rPr lang="th-TH" dirty="0" smtClean="0"/>
              <a:t> </a:t>
            </a:r>
            <a:r>
              <a:rPr lang="en-US" dirty="0"/>
              <a:t>of Copyright </a:t>
            </a:r>
            <a:r>
              <a:rPr lang="en-US" dirty="0" smtClean="0"/>
              <a:t>Owners</a:t>
            </a:r>
            <a:endParaRPr lang="th-TH" dirty="0" smtClean="0"/>
          </a:p>
          <a:p>
            <a:r>
              <a:rPr lang="en-US" dirty="0" smtClean="0"/>
              <a:t>Moral Rights</a:t>
            </a:r>
          </a:p>
          <a:p>
            <a:r>
              <a:rPr lang="en-US" dirty="0" smtClean="0"/>
              <a:t>Register Copyright</a:t>
            </a:r>
          </a:p>
          <a:p>
            <a:r>
              <a:rPr lang="en-US" dirty="0"/>
              <a:t>Benefit of Copyright </a:t>
            </a:r>
            <a:r>
              <a:rPr lang="en-US" dirty="0" smtClean="0"/>
              <a:t>Registration</a:t>
            </a:r>
            <a:endParaRPr lang="th-TH" dirty="0" smtClean="0"/>
          </a:p>
          <a:p>
            <a:r>
              <a:rPr lang="en-US" dirty="0"/>
              <a:t>Duration of Copyright </a:t>
            </a:r>
            <a:r>
              <a:rPr lang="en-US" dirty="0" smtClean="0"/>
              <a:t>Protection</a:t>
            </a:r>
            <a:endParaRPr lang="th-TH" dirty="0" smtClean="0"/>
          </a:p>
          <a:p>
            <a:r>
              <a:rPr lang="en-US" dirty="0"/>
              <a:t>Transfers of </a:t>
            </a:r>
            <a:r>
              <a:rPr lang="en-US" dirty="0" smtClean="0"/>
              <a:t>Copyright</a:t>
            </a:r>
            <a:endParaRPr lang="th-TH" dirty="0" smtClean="0"/>
          </a:p>
          <a:p>
            <a:r>
              <a:rPr lang="en-US" dirty="0"/>
              <a:t>The Copyright Laws of Various </a:t>
            </a:r>
            <a:r>
              <a:rPr lang="en-US" dirty="0" smtClean="0"/>
              <a:t>Countries</a:t>
            </a:r>
          </a:p>
          <a:p>
            <a:r>
              <a:rPr lang="en-US" dirty="0" smtClean="0"/>
              <a:t>Creative Commons Licenses</a:t>
            </a:r>
            <a:endParaRPr lang="th-TH" dirty="0" smtClean="0"/>
          </a:p>
          <a:p>
            <a:r>
              <a:rPr lang="en-US" dirty="0"/>
              <a:t>The Difference Between Plagiarism And Copyright Infringement</a:t>
            </a:r>
            <a:endParaRPr lang="en-US" dirty="0" smtClean="0"/>
          </a:p>
        </p:txBody>
      </p:sp>
    </p:spTree>
    <p:extLst>
      <p:ext uri="{BB962C8B-B14F-4D97-AF65-F5344CB8AC3E}">
        <p14:creationId xmlns:p14="http://schemas.microsoft.com/office/powerpoint/2010/main" val="1320841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Rights</a:t>
            </a:r>
          </a:p>
        </p:txBody>
      </p:sp>
      <p:sp>
        <p:nvSpPr>
          <p:cNvPr id="3" name="Content Placeholder 2"/>
          <p:cNvSpPr>
            <a:spLocks noGrp="1"/>
          </p:cNvSpPr>
          <p:nvPr>
            <p:ph idx="1"/>
          </p:nvPr>
        </p:nvSpPr>
        <p:spPr/>
        <p:txBody>
          <a:bodyPr>
            <a:normAutofit/>
          </a:bodyPr>
          <a:lstStyle/>
          <a:p>
            <a:r>
              <a:rPr lang="en-US" dirty="0" smtClean="0"/>
              <a:t>Called moral rights because they are independent of </a:t>
            </a:r>
            <a:r>
              <a:rPr lang="en-US" dirty="0" smtClean="0"/>
              <a:t>the authors</a:t>
            </a:r>
            <a:r>
              <a:rPr lang="en-US" dirty="0" smtClean="0"/>
              <a:t>’ economic rights in their works.</a:t>
            </a:r>
          </a:p>
          <a:p>
            <a:r>
              <a:rPr lang="en-US" dirty="0" smtClean="0"/>
              <a:t>The right to claim authorship of a work is known as the right of attribution, and the right to ensure that one’s work is not mutilated is known as the right of integrity.</a:t>
            </a:r>
          </a:p>
          <a:p>
            <a:r>
              <a:rPr lang="en-US" dirty="0" smtClean="0"/>
              <a:t>The moral right survive transfer of an author’s work so that even after the author has sold his/her work, the work cannot be destroyed or mutilated.</a:t>
            </a:r>
          </a:p>
          <a:p>
            <a:pPr lvl="2"/>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3591553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Rights</a:t>
            </a:r>
          </a:p>
        </p:txBody>
      </p:sp>
      <p:sp>
        <p:nvSpPr>
          <p:cNvPr id="3" name="Content Placeholder 2"/>
          <p:cNvSpPr>
            <a:spLocks noGrp="1"/>
          </p:cNvSpPr>
          <p:nvPr>
            <p:ph idx="1"/>
          </p:nvPr>
        </p:nvSpPr>
        <p:spPr/>
        <p:txBody>
          <a:bodyPr>
            <a:normAutofit/>
          </a:bodyPr>
          <a:lstStyle/>
          <a:p>
            <a:r>
              <a:rPr lang="en-US" dirty="0" smtClean="0"/>
              <a:t>An author’s right of attribution means that he/she has the right to claim authorship of the work or to prevent the use of his or her name on a work he or she did not create and on a work that has been mutilated or modified such that having the author’s name attached to the work would compromise the author’s reputation.</a:t>
            </a:r>
          </a:p>
          <a:p>
            <a:r>
              <a:rPr lang="en-US" dirty="0" smtClean="0"/>
              <a:t>An author’s right of integrity means that the author has the right to ensure that a work is not intentionally distorted, mutilated, or so modified that it would be prejudicial to his or her honor or reputation</a:t>
            </a:r>
            <a:r>
              <a:rPr lang="en-US" dirty="0" smtClean="0"/>
              <a:t>.</a:t>
            </a:r>
            <a:endParaRPr lang="en-US" dirty="0" smtClean="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3018616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Rights</a:t>
            </a:r>
          </a:p>
        </p:txBody>
      </p:sp>
      <p:sp>
        <p:nvSpPr>
          <p:cNvPr id="3" name="Content Placeholder 2"/>
          <p:cNvSpPr>
            <a:spLocks noGrp="1"/>
          </p:cNvSpPr>
          <p:nvPr>
            <p:ph idx="1"/>
          </p:nvPr>
        </p:nvSpPr>
        <p:spPr/>
        <p:txBody>
          <a:bodyPr>
            <a:normAutofit/>
          </a:bodyPr>
          <a:lstStyle/>
          <a:p>
            <a:r>
              <a:rPr lang="en-US" dirty="0" smtClean="0"/>
              <a:t>Moral rights endure for the life of the author and cannot be transferred to another.</a:t>
            </a:r>
          </a:p>
          <a:p>
            <a:r>
              <a:rPr lang="en-US" dirty="0" smtClean="0"/>
              <a:t>However, moral rights may be waived by an author if the author expressly agrees to such in writing.</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838425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Copyright</a:t>
            </a:r>
            <a:endParaRPr lang="en-US" dirty="0"/>
          </a:p>
        </p:txBody>
      </p:sp>
      <p:sp>
        <p:nvSpPr>
          <p:cNvPr id="3" name="Content Placeholder 2"/>
          <p:cNvSpPr>
            <a:spLocks noGrp="1"/>
          </p:cNvSpPr>
          <p:nvPr>
            <p:ph idx="1"/>
          </p:nvPr>
        </p:nvSpPr>
        <p:spPr/>
        <p:txBody>
          <a:bodyPr>
            <a:normAutofit/>
          </a:bodyPr>
          <a:lstStyle/>
          <a:p>
            <a:r>
              <a:rPr lang="en-US" dirty="0"/>
              <a:t>In the majority of countries, and according to the </a:t>
            </a:r>
            <a:r>
              <a:rPr lang="en-US" dirty="0">
                <a:hlinkClick r:id="rId2"/>
              </a:rPr>
              <a:t>Berne Convention</a:t>
            </a:r>
            <a:r>
              <a:rPr lang="en-US" dirty="0"/>
              <a:t>, copyright protection is obtained automatically without the need for registration or other formalities.</a:t>
            </a:r>
          </a:p>
          <a:p>
            <a:r>
              <a:rPr lang="en-US" dirty="0"/>
              <a:t>Most countries nonetheless have a system in place to allow for the voluntary registration of works. Such voluntary registration systems can help solve disputes over ownership or creation, as well as facilitate financial transactions, sales, and the assignment and/or transfer of rights</a:t>
            </a:r>
            <a:r>
              <a:rPr lang="en-US" dirty="0" smtClean="0"/>
              <a:t>.</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a:t>
            </a:r>
            <a:r>
              <a:rPr lang="en-US" dirty="0">
                <a:hlinkClick r:id="rId3"/>
              </a:rPr>
              <a:t>https://www.wipo.int/copyright/en</a:t>
            </a:r>
            <a:r>
              <a:rPr lang="en-US" dirty="0" smtClean="0">
                <a:hlinkClick r:id="rId3"/>
              </a:rPr>
              <a:t>/</a:t>
            </a:r>
            <a:endParaRPr lang="en-US" dirty="0"/>
          </a:p>
        </p:txBody>
      </p:sp>
    </p:spTree>
    <p:extLst>
      <p:ext uri="{BB962C8B-B14F-4D97-AF65-F5344CB8AC3E}">
        <p14:creationId xmlns:p14="http://schemas.microsoft.com/office/powerpoint/2010/main" val="330029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 of Copyright Registration</a:t>
            </a:r>
          </a:p>
        </p:txBody>
      </p:sp>
      <p:sp>
        <p:nvSpPr>
          <p:cNvPr id="3" name="Content Placeholder 2"/>
          <p:cNvSpPr>
            <a:spLocks noGrp="1"/>
          </p:cNvSpPr>
          <p:nvPr>
            <p:ph idx="1"/>
          </p:nvPr>
        </p:nvSpPr>
        <p:spPr/>
        <p:txBody>
          <a:bodyPr>
            <a:normAutofit lnSpcReduction="10000"/>
          </a:bodyPr>
          <a:lstStyle/>
          <a:p>
            <a:r>
              <a:rPr lang="en-US" dirty="0" smtClean="0"/>
              <a:t>Registration provides public notice of an author’s claim of copy-right ownership.</a:t>
            </a:r>
          </a:p>
          <a:p>
            <a:r>
              <a:rPr lang="en-US" dirty="0" smtClean="0"/>
              <a:t>If registration occurs within five years of publication of a work, it is considered prima facie (literally, “on its face”) evidence in a court of law of the validity of the copyright.</a:t>
            </a:r>
          </a:p>
          <a:p>
            <a:r>
              <a:rPr lang="en-US" dirty="0" smtClean="0"/>
              <a:t>Registration is a prerequisite to bringing a copyright infringement action for works of U.S. origin.</a:t>
            </a:r>
          </a:p>
          <a:p>
            <a:r>
              <a:rPr lang="en-US" dirty="0" smtClean="0"/>
              <a:t>Registration allows the owner of the copyright to record the registration with the U.S. Custom Service, which will prevent the importation of infringing works into the United States</a:t>
            </a:r>
            <a:r>
              <a:rPr lang="en-US" dirty="0" smtClean="0"/>
              <a:t>.</a:t>
            </a:r>
            <a:endParaRPr lang="en-US" dirty="0" smtClean="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2991350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of Copyright Protection</a:t>
            </a:r>
          </a:p>
        </p:txBody>
      </p:sp>
      <p:sp>
        <p:nvSpPr>
          <p:cNvPr id="3" name="Content Placeholder 2"/>
          <p:cNvSpPr>
            <a:spLocks noGrp="1"/>
          </p:cNvSpPr>
          <p:nvPr>
            <p:ph idx="1"/>
          </p:nvPr>
        </p:nvSpPr>
        <p:spPr/>
        <p:txBody>
          <a:bodyPr/>
          <a:lstStyle/>
          <a:p>
            <a:r>
              <a:rPr lang="en-US" dirty="0"/>
              <a:t>Economic rights have a time limit, which can vary according to national law. In those countries which are members of the </a:t>
            </a:r>
            <a:r>
              <a:rPr lang="en-US" dirty="0">
                <a:hlinkClick r:id="rId2"/>
              </a:rPr>
              <a:t>Berne Convention</a:t>
            </a:r>
            <a:r>
              <a:rPr lang="en-US" dirty="0"/>
              <a:t>, the time limit should be equal to or longer than 50 years after the creator’s death. Longer periods of protection may however be provided at the national level. </a:t>
            </a:r>
            <a:r>
              <a:rPr lang="en-US" dirty="0">
                <a:hlinkClick r:id="rId3"/>
              </a:rPr>
              <a:t>Contact your national IP office to find out more</a:t>
            </a:r>
            <a:r>
              <a:rPr lang="en-US" dirty="0"/>
              <a:t> or visit </a:t>
            </a:r>
            <a:r>
              <a:rPr lang="en-US" dirty="0">
                <a:hlinkClick r:id="rId4"/>
              </a:rPr>
              <a:t>WIPO Lex</a:t>
            </a:r>
            <a:r>
              <a:rPr lang="en-US" dirty="0"/>
              <a:t> to consult national legislation.</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a:t>
            </a:r>
            <a:r>
              <a:rPr lang="en-US" dirty="0">
                <a:hlinkClick r:id="rId5"/>
              </a:rPr>
              <a:t>https://www.wipo.int/copyright/en</a:t>
            </a:r>
            <a:r>
              <a:rPr lang="en-US" dirty="0" smtClean="0">
                <a:hlinkClick r:id="rId5"/>
              </a:rPr>
              <a:t>/</a:t>
            </a:r>
            <a:r>
              <a:rPr lang="en-US" dirty="0" smtClean="0"/>
              <a:t>, Protecting Your Company’s Intellectual Property</a:t>
            </a:r>
            <a:endParaRPr lang="en-US" dirty="0"/>
          </a:p>
        </p:txBody>
      </p:sp>
    </p:spTree>
    <p:extLst>
      <p:ext uri="{BB962C8B-B14F-4D97-AF65-F5344CB8AC3E}">
        <p14:creationId xmlns:p14="http://schemas.microsoft.com/office/powerpoint/2010/main" val="519815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of Copyright Protection</a:t>
            </a:r>
          </a:p>
        </p:txBody>
      </p:sp>
      <p:sp>
        <p:nvSpPr>
          <p:cNvPr id="3" name="Content Placeholder 2"/>
          <p:cNvSpPr>
            <a:spLocks noGrp="1"/>
          </p:cNvSpPr>
          <p:nvPr>
            <p:ph idx="1"/>
          </p:nvPr>
        </p:nvSpPr>
        <p:spPr/>
        <p:txBody>
          <a:bodyPr>
            <a:normAutofit/>
          </a:bodyPr>
          <a:lstStyle/>
          <a:p>
            <a:r>
              <a:rPr lang="en-US" dirty="0" smtClean="0"/>
              <a:t>Works Create after January 1, 1978</a:t>
            </a:r>
          </a:p>
          <a:p>
            <a:pPr lvl="1"/>
            <a:r>
              <a:rPr lang="en-US" dirty="0" smtClean="0"/>
              <a:t>Automatically protected from the moment of their creation and are given a term enduring for the author’s life plus 70 years after the author’s death.</a:t>
            </a:r>
          </a:p>
          <a:p>
            <a:pPr lvl="1"/>
            <a:r>
              <a:rPr lang="en-US" dirty="0" smtClean="0"/>
              <a:t>If the work was prepared by joint authors (who did not work for hire), the term lasts for 70 years after the last surviving author’s death.</a:t>
            </a:r>
          </a:p>
          <a:p>
            <a:pPr lvl="1"/>
            <a:r>
              <a:rPr lang="en-US" dirty="0" smtClean="0"/>
              <a:t>For works made for hire and for anonymous works ( works on which an author is not identified) of pseudonymous works (works on which the author used a fictitious name), the term is 95 years from publication of the work or 120 years from creation, whichever is shorter</a:t>
            </a:r>
            <a:r>
              <a:rPr lang="en-US" dirty="0" smtClean="0"/>
              <a:t>.</a:t>
            </a:r>
            <a:endParaRPr lang="en-US" dirty="0" smtClean="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3433604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of Copyright </a:t>
            </a:r>
            <a:r>
              <a:rPr lang="en-US" dirty="0" smtClean="0"/>
              <a:t>Protection (Cont.)</a:t>
            </a:r>
            <a:endParaRPr lang="en-US" dirty="0"/>
          </a:p>
        </p:txBody>
      </p:sp>
      <p:sp>
        <p:nvSpPr>
          <p:cNvPr id="3" name="Content Placeholder 2"/>
          <p:cNvSpPr>
            <a:spLocks noGrp="1"/>
          </p:cNvSpPr>
          <p:nvPr>
            <p:ph idx="1"/>
          </p:nvPr>
        </p:nvSpPr>
        <p:spPr/>
        <p:txBody>
          <a:bodyPr>
            <a:normAutofit/>
          </a:bodyPr>
          <a:lstStyle/>
          <a:p>
            <a:r>
              <a:rPr lang="en-US" dirty="0" smtClean="0"/>
              <a:t>Works Originally Crated and Publish or Registered before                           January 1, 1978</a:t>
            </a:r>
          </a:p>
          <a:p>
            <a:pPr lvl="1"/>
            <a:r>
              <a:rPr lang="en-US" dirty="0" smtClean="0"/>
              <a:t>Under the law in effect before 1978, copyright was secured on the date a work was published or on the date of registration if the work was registered in unpublished form. In either case, the copyright lasted for a first term of twenty-eight years from the date it was secured. The copyright was eligible for renewal during the last (twenty-eight) year of the first term. If not renewed, the copyright expired at the end of the first twenty-eight-year term</a:t>
            </a:r>
            <a:r>
              <a:rPr lang="en-US" dirty="0" smtClean="0"/>
              <a:t>.</a:t>
            </a:r>
            <a:endParaRPr lang="en-US" dirty="0" smtClean="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2115176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of Copyright </a:t>
            </a:r>
            <a:r>
              <a:rPr lang="en-US" dirty="0" smtClean="0"/>
              <a:t>Protection (Cont.)</a:t>
            </a:r>
            <a:endParaRPr lang="en-US" dirty="0"/>
          </a:p>
        </p:txBody>
      </p:sp>
      <p:sp>
        <p:nvSpPr>
          <p:cNvPr id="3" name="Content Placeholder 2"/>
          <p:cNvSpPr>
            <a:spLocks noGrp="1"/>
          </p:cNvSpPr>
          <p:nvPr>
            <p:ph idx="1"/>
          </p:nvPr>
        </p:nvSpPr>
        <p:spPr>
          <a:xfrm>
            <a:off x="475814" y="1693703"/>
            <a:ext cx="11229516" cy="4529676"/>
          </a:xfrm>
        </p:spPr>
        <p:txBody>
          <a:bodyPr>
            <a:normAutofit/>
          </a:bodyPr>
          <a:lstStyle/>
          <a:p>
            <a:r>
              <a:rPr lang="en-US" dirty="0" smtClean="0"/>
              <a:t>Works Originally Crated and Publish or Registered before                           January 1, 1978 (cont.)</a:t>
            </a:r>
          </a:p>
          <a:p>
            <a:pPr lvl="1"/>
            <a:r>
              <a:rPr lang="en-US" dirty="0" smtClean="0"/>
              <a:t>In 1978, the length of the second term was increased to sixty-seven years (thus affording those works a ninety-five-year protection term)</a:t>
            </a:r>
          </a:p>
          <a:p>
            <a:pPr lvl="1"/>
            <a:r>
              <a:rPr lang="en-US" dirty="0" smtClean="0"/>
              <a:t>If a renewal has been filled to claim the second twenty-eight-year term, The recent change in the law automatically extends the second renewal term from twenty-eight years to sixty-seven years. No other documents need be filled.</a:t>
            </a:r>
          </a:p>
          <a:p>
            <a:pPr lvl="1"/>
            <a:r>
              <a:rPr lang="en-US" dirty="0" smtClean="0"/>
              <a:t>For works in their first term of twenty-eight years, no renewal registration is required to secure the additional sixty-seven-year term. </a:t>
            </a:r>
            <a:r>
              <a:rPr lang="en-US" dirty="0" smtClean="0"/>
              <a:t>It </a:t>
            </a:r>
            <a:r>
              <a:rPr lang="en-US" dirty="0" smtClean="0"/>
              <a:t>exists automatically to afford the same ninety-five-year term of protection a newly created works have</a:t>
            </a:r>
            <a:r>
              <a:rPr lang="en-US" dirty="0" smtClean="0"/>
              <a:t>.</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838237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of Copyright Protection (Cont.)</a:t>
            </a:r>
          </a:p>
        </p:txBody>
      </p:sp>
      <p:sp>
        <p:nvSpPr>
          <p:cNvPr id="3" name="Content Placeholder 2"/>
          <p:cNvSpPr>
            <a:spLocks noGrp="1"/>
          </p:cNvSpPr>
          <p:nvPr>
            <p:ph idx="1"/>
          </p:nvPr>
        </p:nvSpPr>
        <p:spPr/>
        <p:txBody>
          <a:bodyPr>
            <a:normAutofit/>
          </a:bodyPr>
          <a:lstStyle/>
          <a:p>
            <a:r>
              <a:rPr lang="en-US" dirty="0" smtClean="0"/>
              <a:t>Works Crated before January 1, 1978, but Not Published or Registered by </a:t>
            </a:r>
            <a:r>
              <a:rPr lang="en-US" dirty="0"/>
              <a:t>T</a:t>
            </a:r>
            <a:r>
              <a:rPr lang="en-US" dirty="0" smtClean="0"/>
              <a:t>hat Date</a:t>
            </a:r>
          </a:p>
          <a:p>
            <a:pPr lvl="1"/>
            <a:r>
              <a:rPr lang="en-US" dirty="0" smtClean="0"/>
              <a:t>The duration of protection for works that were created before January 1, 1978, but that had not been published or registered by that date is the same as that for works created on or after January 1, 1978: life plus 70 years or the 95/120 year term used for works made for hire. </a:t>
            </a:r>
          </a:p>
          <a:p>
            <a:pPr lvl="1"/>
            <a:r>
              <a:rPr lang="en-US" dirty="0" smtClean="0"/>
              <a:t>Copyright terms expire during a year rather than on a specific date, federal law provides that all terms of copyright run through the end of the calendar year in which they would otherwise expire</a:t>
            </a:r>
            <a:r>
              <a:rPr lang="en-US" dirty="0" smtClean="0"/>
              <a:t>.</a:t>
            </a:r>
            <a:endParaRPr lang="en-US" dirty="0" smtClean="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1015551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Copyrights</a:t>
            </a:r>
            <a:endParaRPr lang="en-US" dirty="0"/>
          </a:p>
        </p:txBody>
      </p:sp>
      <p:sp>
        <p:nvSpPr>
          <p:cNvPr id="3" name="Content Placeholder 2"/>
          <p:cNvSpPr>
            <a:spLocks noGrp="1"/>
          </p:cNvSpPr>
          <p:nvPr>
            <p:ph idx="1"/>
          </p:nvPr>
        </p:nvSpPr>
        <p:spPr/>
        <p:txBody>
          <a:bodyPr>
            <a:normAutofit/>
          </a:bodyPr>
          <a:lstStyle/>
          <a:p>
            <a:r>
              <a:rPr lang="en-US" dirty="0" smtClean="0"/>
              <a:t>Copyright (or author’s right) is a legal term used to describe the rights that creators have over their literary and artistic works. Works covered by copyright range from books, music, paintings, sculpture, and films, to computer programs, databases, advertisements, maps, and technical drawings.</a:t>
            </a:r>
          </a:p>
          <a:p>
            <a:r>
              <a:rPr lang="en-US" dirty="0" smtClean="0"/>
              <a:t>Copyright protection does not extend to ideas, procedures, processes, systems, or concepts, and mere slogans, titles, and blank forms cannot be protected under copyright law.</a:t>
            </a:r>
            <a:endParaRPr lang="en-US" dirty="0" smtClean="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a:t>
            </a:r>
            <a:r>
              <a:rPr lang="en-US" dirty="0">
                <a:hlinkClick r:id="rId2"/>
              </a:rPr>
              <a:t>https://www.wipo.int/copyright/en</a:t>
            </a:r>
            <a:r>
              <a:rPr lang="en-US" dirty="0" smtClean="0">
                <a:hlinkClick r:id="rId2"/>
              </a:rPr>
              <a:t>/</a:t>
            </a:r>
            <a:r>
              <a:rPr lang="en-US" dirty="0" smtClean="0"/>
              <a:t>, Protecting Your Company’s Intellectual Property</a:t>
            </a:r>
            <a:endParaRPr lang="en-US" dirty="0"/>
          </a:p>
        </p:txBody>
      </p:sp>
    </p:spTree>
    <p:extLst>
      <p:ext uri="{BB962C8B-B14F-4D97-AF65-F5344CB8AC3E}">
        <p14:creationId xmlns:p14="http://schemas.microsoft.com/office/powerpoint/2010/main" val="1409289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Transfers of Copyright</a:t>
            </a:r>
          </a:p>
        </p:txBody>
      </p:sp>
      <p:sp>
        <p:nvSpPr>
          <p:cNvPr id="3" name="Content Placeholder 2"/>
          <p:cNvSpPr>
            <a:spLocks noGrp="1"/>
          </p:cNvSpPr>
          <p:nvPr>
            <p:ph idx="1"/>
          </p:nvPr>
        </p:nvSpPr>
        <p:spPr/>
        <p:txBody>
          <a:bodyPr>
            <a:normAutofit/>
          </a:bodyPr>
          <a:lstStyle/>
          <a:p>
            <a:r>
              <a:rPr lang="en-US" dirty="0" smtClean="0"/>
              <a:t>Any of all of copyright owner’s exclusive rights may be transferred but the transfer of exclusive rights is not valid unless it is in writing and signed by the owner of the rights conveyed or the owner’s duty authorized agent.</a:t>
            </a:r>
          </a:p>
          <a:p>
            <a:r>
              <a:rPr lang="en-US" dirty="0" smtClean="0"/>
              <a:t>The transfer of all of the rights of copyright ownership must be in writing. Although recording the transfer document, usually called an assignment, is not required, many people elect to record the assignment so that Copyright Office records correctly reflect the owner of the copyright</a:t>
            </a:r>
            <a:r>
              <a:rPr lang="en-US" dirty="0" smtClean="0"/>
              <a:t>.</a:t>
            </a:r>
            <a:endParaRPr lang="en-US" dirty="0" smtClean="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2266002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Copyright Laws of Various Countries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is no such thing as an international copyright.</a:t>
            </a:r>
          </a:p>
          <a:p>
            <a:r>
              <a:rPr lang="en-US" dirty="0" smtClean="0"/>
              <a:t>The Berne </a:t>
            </a:r>
            <a:r>
              <a:rPr lang="en-US" dirty="0" smtClean="0"/>
              <a:t>Convention provides </a:t>
            </a:r>
            <a:r>
              <a:rPr lang="en-US" dirty="0" smtClean="0"/>
              <a:t>with nearly 140 nations is a party to treaty </a:t>
            </a:r>
            <a:r>
              <a:rPr lang="en-US" dirty="0" smtClean="0"/>
              <a:t>that </a:t>
            </a:r>
            <a:r>
              <a:rPr lang="en-US" dirty="0" smtClean="0"/>
              <a:t>treat nationals of other member countries </a:t>
            </a:r>
            <a:r>
              <a:rPr lang="en-US" dirty="0" smtClean="0"/>
              <a:t>as </a:t>
            </a:r>
            <a:r>
              <a:rPr lang="en-US" dirty="0" smtClean="0"/>
              <a:t>their own nationals for purposes of copyright. </a:t>
            </a:r>
            <a:endParaRPr lang="en-US" dirty="0">
              <a:hlinkClick r:id="rId2"/>
            </a:endParaRPr>
          </a:p>
          <a:p>
            <a:r>
              <a:rPr lang="en-US" dirty="0" err="1" smtClean="0">
                <a:hlinkClick r:id="rId2"/>
              </a:rPr>
              <a:t>WIPO</a:t>
            </a:r>
            <a:r>
              <a:rPr lang="en-US" dirty="0" smtClean="0">
                <a:hlinkClick r:id="rId2"/>
              </a:rPr>
              <a:t> </a:t>
            </a:r>
            <a:r>
              <a:rPr lang="en-US" dirty="0">
                <a:hlinkClick r:id="rId2"/>
              </a:rPr>
              <a:t>Lex</a:t>
            </a:r>
            <a:r>
              <a:rPr lang="en-US" dirty="0"/>
              <a:t> provides easy access to intellectual property legislation from a wide range of countries and regions as well as to treaties on intellectual property.</a:t>
            </a:r>
          </a:p>
          <a:p>
            <a:r>
              <a:rPr lang="en-US" dirty="0"/>
              <a:t>Many national or regional intellectual property offices also provide information concerning national or regional legislation on their websites. View a list of links to </a:t>
            </a:r>
            <a:r>
              <a:rPr lang="en-US" dirty="0">
                <a:hlinkClick r:id="rId3"/>
              </a:rPr>
              <a:t>national and regional intellectual property offices</a:t>
            </a:r>
            <a:r>
              <a:rPr lang="en-US" dirty="0"/>
              <a:t> to find out more.</a:t>
            </a:r>
          </a:p>
          <a:p>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a:t>
            </a:r>
            <a:r>
              <a:rPr lang="en-US" dirty="0">
                <a:hlinkClick r:id="rId4"/>
              </a:rPr>
              <a:t>https://www.wipo.int/copyright/en</a:t>
            </a:r>
            <a:r>
              <a:rPr lang="en-US" dirty="0" smtClean="0">
                <a:hlinkClick r:id="rId4"/>
              </a:rPr>
              <a:t>/</a:t>
            </a:r>
            <a:endParaRPr lang="en-US" dirty="0"/>
          </a:p>
        </p:txBody>
      </p:sp>
    </p:spTree>
    <p:extLst>
      <p:ext uri="{BB962C8B-B14F-4D97-AF65-F5344CB8AC3E}">
        <p14:creationId xmlns:p14="http://schemas.microsoft.com/office/powerpoint/2010/main" val="577011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 License</a:t>
            </a:r>
            <a:endParaRPr lang="en-US" dirty="0"/>
          </a:p>
        </p:txBody>
      </p:sp>
      <p:sp>
        <p:nvSpPr>
          <p:cNvPr id="3" name="Content Placeholder 2"/>
          <p:cNvSpPr>
            <a:spLocks noGrp="1"/>
          </p:cNvSpPr>
          <p:nvPr>
            <p:ph idx="1"/>
          </p:nvPr>
        </p:nvSpPr>
        <p:spPr/>
        <p:txBody>
          <a:bodyPr/>
          <a:lstStyle/>
          <a:p>
            <a:r>
              <a:rPr lang="en-US" dirty="0"/>
              <a:t>The Creative Commons copyright licenses and tools forge a balance inside the traditional “all rights reserved” setting that copyright law creates. Our tools give everyone from individual creators to large companies and institutions a simple, standardized way to grant copyright permissions to their creative work. The combination of our tools and our users is a </a:t>
            </a:r>
            <a:r>
              <a:rPr lang="en-US" dirty="0">
                <a:hlinkClick r:id="rId2"/>
              </a:rPr>
              <a:t>vast and growing digital commons</a:t>
            </a:r>
            <a:r>
              <a:rPr lang="en-US" dirty="0"/>
              <a:t>, a pool of content that can be </a:t>
            </a:r>
            <a:r>
              <a:rPr lang="en-US" dirty="0">
                <a:hlinkClick r:id="rId3"/>
              </a:rPr>
              <a:t>copied, distributed, edited, remixed, and built upon</a:t>
            </a:r>
            <a:r>
              <a:rPr lang="en-US" dirty="0"/>
              <a:t>, all within the boundaries of copyright law.</a:t>
            </a:r>
          </a:p>
        </p:txBody>
      </p:sp>
      <p:sp>
        <p:nvSpPr>
          <p:cNvPr id="4" name="TextBox 3"/>
          <p:cNvSpPr txBox="1"/>
          <p:nvPr/>
        </p:nvSpPr>
        <p:spPr>
          <a:xfrm>
            <a:off x="766442" y="5812546"/>
            <a:ext cx="5009322" cy="369332"/>
          </a:xfrm>
          <a:prstGeom prst="rect">
            <a:avLst/>
          </a:prstGeom>
          <a:noFill/>
        </p:spPr>
        <p:txBody>
          <a:bodyPr wrap="square" rtlCol="0">
            <a:spAutoFit/>
          </a:bodyPr>
          <a:lstStyle/>
          <a:p>
            <a:pPr>
              <a:tabLst>
                <a:tab pos="1649413" algn="l"/>
              </a:tabLst>
            </a:pPr>
            <a:r>
              <a:rPr lang="en-US" dirty="0" smtClean="0"/>
              <a:t>Refer to </a:t>
            </a:r>
            <a:r>
              <a:rPr lang="en-US" dirty="0">
                <a:hlinkClick r:id="rId4"/>
              </a:rPr>
              <a:t>https://creativecommons.org/licenses/</a:t>
            </a:r>
            <a:endParaRPr lang="en-US" dirty="0"/>
          </a:p>
        </p:txBody>
      </p:sp>
    </p:spTree>
    <p:extLst>
      <p:ext uri="{BB962C8B-B14F-4D97-AF65-F5344CB8AC3E}">
        <p14:creationId xmlns:p14="http://schemas.microsoft.com/office/powerpoint/2010/main" val="1700135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 License</a:t>
            </a:r>
          </a:p>
        </p:txBody>
      </p:sp>
      <p:sp>
        <p:nvSpPr>
          <p:cNvPr id="3" name="Content Placeholder 2"/>
          <p:cNvSpPr>
            <a:spLocks noGrp="1"/>
          </p:cNvSpPr>
          <p:nvPr>
            <p:ph idx="1"/>
          </p:nvPr>
        </p:nvSpPr>
        <p:spPr/>
        <p:txBody>
          <a:bodyPr>
            <a:normAutofit lnSpcReduction="10000"/>
          </a:bodyPr>
          <a:lstStyle/>
          <a:p>
            <a:r>
              <a:rPr lang="en-US" dirty="0"/>
              <a:t>All Creative Commons licenses have many important features in common. Every license helps creators — we call them licensors if they use our tools — retain copyright while allowing others to copy, distribute, and make some uses of their work — at least non-commercially. Every Creative Commons license also ensures licensors get the credit for their work they deserve. Every Creative Commons license works around the world and lasts as long as applicable copyright lasts (because they are built on copyright). These common features serve as the baseline, on top of which licensors can choose to grant additional permissions when deciding how they want their work to be used.</a:t>
            </a:r>
          </a:p>
        </p:txBody>
      </p:sp>
      <p:sp>
        <p:nvSpPr>
          <p:cNvPr id="4" name="TextBox 3"/>
          <p:cNvSpPr txBox="1"/>
          <p:nvPr/>
        </p:nvSpPr>
        <p:spPr>
          <a:xfrm>
            <a:off x="766442" y="5812546"/>
            <a:ext cx="5009322" cy="369332"/>
          </a:xfrm>
          <a:prstGeom prst="rect">
            <a:avLst/>
          </a:prstGeom>
          <a:noFill/>
        </p:spPr>
        <p:txBody>
          <a:bodyPr wrap="square" rtlCol="0">
            <a:spAutoFit/>
          </a:bodyPr>
          <a:lstStyle/>
          <a:p>
            <a:pPr>
              <a:tabLst>
                <a:tab pos="1649413" algn="l"/>
              </a:tabLst>
            </a:pPr>
            <a:r>
              <a:rPr lang="en-US" dirty="0" smtClean="0"/>
              <a:t>Refer to </a:t>
            </a:r>
            <a:r>
              <a:rPr lang="en-US" dirty="0">
                <a:hlinkClick r:id="rId2"/>
              </a:rPr>
              <a:t>https://creativecommons.org/licenses/</a:t>
            </a:r>
            <a:endParaRPr lang="en-US" dirty="0"/>
          </a:p>
        </p:txBody>
      </p:sp>
    </p:spTree>
    <p:extLst>
      <p:ext uri="{BB962C8B-B14F-4D97-AF65-F5344CB8AC3E}">
        <p14:creationId xmlns:p14="http://schemas.microsoft.com/office/powerpoint/2010/main" val="617880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 License</a:t>
            </a:r>
          </a:p>
        </p:txBody>
      </p:sp>
      <p:sp>
        <p:nvSpPr>
          <p:cNvPr id="3" name="Content Placeholder 2"/>
          <p:cNvSpPr>
            <a:spLocks noGrp="1"/>
          </p:cNvSpPr>
          <p:nvPr>
            <p:ph idx="1"/>
          </p:nvPr>
        </p:nvSpPr>
        <p:spPr/>
        <p:txBody>
          <a:bodyPr>
            <a:normAutofit/>
          </a:bodyPr>
          <a:lstStyle/>
          <a:p>
            <a:r>
              <a:rPr lang="en-US" dirty="0" smtClean="0"/>
              <a:t>Three “Layers” of Licenses</a:t>
            </a:r>
          </a:p>
          <a:p>
            <a:pPr lvl="1"/>
            <a:r>
              <a:rPr lang="en-US" dirty="0" smtClean="0"/>
              <a:t>Our </a:t>
            </a:r>
            <a:r>
              <a:rPr lang="en-US" dirty="0"/>
              <a:t>public copyright licenses incorporate a unique and innovative “three-layer” design. Each license begins as a traditional legal tool, in the kind of language and text formats that most lawyers know and love. We call this the Legal Code layer of each license.</a:t>
            </a:r>
          </a:p>
          <a:p>
            <a:pPr lvl="1"/>
            <a:r>
              <a:rPr lang="en-US" dirty="0"/>
              <a:t>But since most creators, educators, and scientists are not in fact lawyers, we also make the licenses available in a format that normal people can read — the Commons Deed (also known as the “</a:t>
            </a:r>
            <a:r>
              <a:rPr lang="en-US" dirty="0" smtClean="0"/>
              <a:t>human-readable</a:t>
            </a:r>
            <a:r>
              <a:rPr lang="en-US" dirty="0"/>
              <a:t>” version of the license). </a:t>
            </a:r>
          </a:p>
        </p:txBody>
      </p:sp>
      <p:pic>
        <p:nvPicPr>
          <p:cNvPr id="4" name="Picture 3"/>
          <p:cNvPicPr>
            <a:picLocks noChangeAspect="1"/>
          </p:cNvPicPr>
          <p:nvPr/>
        </p:nvPicPr>
        <p:blipFill>
          <a:blip r:embed="rId2"/>
          <a:stretch>
            <a:fillRect/>
          </a:stretch>
        </p:blipFill>
        <p:spPr>
          <a:xfrm>
            <a:off x="9501809" y="4544794"/>
            <a:ext cx="1591917" cy="1809416"/>
          </a:xfrm>
          <a:prstGeom prst="rect">
            <a:avLst/>
          </a:prstGeom>
        </p:spPr>
      </p:pic>
      <p:sp>
        <p:nvSpPr>
          <p:cNvPr id="5" name="TextBox 4"/>
          <p:cNvSpPr txBox="1"/>
          <p:nvPr/>
        </p:nvSpPr>
        <p:spPr>
          <a:xfrm>
            <a:off x="766442" y="5812546"/>
            <a:ext cx="5009322" cy="369332"/>
          </a:xfrm>
          <a:prstGeom prst="rect">
            <a:avLst/>
          </a:prstGeom>
          <a:noFill/>
        </p:spPr>
        <p:txBody>
          <a:bodyPr wrap="square" rtlCol="0">
            <a:spAutoFit/>
          </a:bodyPr>
          <a:lstStyle/>
          <a:p>
            <a:pPr>
              <a:tabLst>
                <a:tab pos="1649413" algn="l"/>
              </a:tabLst>
            </a:pPr>
            <a:r>
              <a:rPr lang="en-US" dirty="0" smtClean="0"/>
              <a:t>Refer to </a:t>
            </a:r>
            <a:r>
              <a:rPr lang="en-US" dirty="0">
                <a:hlinkClick r:id="rId3"/>
              </a:rPr>
              <a:t>https://creativecommons.org/licenses/</a:t>
            </a:r>
            <a:endParaRPr lang="en-US" dirty="0"/>
          </a:p>
        </p:txBody>
      </p:sp>
    </p:spTree>
    <p:extLst>
      <p:ext uri="{BB962C8B-B14F-4D97-AF65-F5344CB8AC3E}">
        <p14:creationId xmlns:p14="http://schemas.microsoft.com/office/powerpoint/2010/main" val="2697572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 License</a:t>
            </a:r>
          </a:p>
        </p:txBody>
      </p:sp>
      <p:sp>
        <p:nvSpPr>
          <p:cNvPr id="3" name="Content Placeholder 2"/>
          <p:cNvSpPr>
            <a:spLocks noGrp="1"/>
          </p:cNvSpPr>
          <p:nvPr>
            <p:ph idx="1"/>
          </p:nvPr>
        </p:nvSpPr>
        <p:spPr/>
        <p:txBody>
          <a:bodyPr>
            <a:normAutofit/>
          </a:bodyPr>
          <a:lstStyle/>
          <a:p>
            <a:r>
              <a:rPr lang="en-US" dirty="0"/>
              <a:t>Three “Layers” of </a:t>
            </a:r>
            <a:r>
              <a:rPr lang="en-US" dirty="0" smtClean="0"/>
              <a:t>Licenses</a:t>
            </a:r>
          </a:p>
          <a:p>
            <a:pPr lvl="1"/>
            <a:r>
              <a:rPr lang="en-US" dirty="0" smtClean="0"/>
              <a:t>The </a:t>
            </a:r>
            <a:r>
              <a:rPr lang="en-US" dirty="0"/>
              <a:t>final layer of the license design recognizes that software, from search engines to office productivity to music editing, plays an enormous role in the creation, copying, discovery, and distribution of works. In order to make it easy for the Web to know when a work is available under a Creative Commons license, we provide a “</a:t>
            </a:r>
            <a:r>
              <a:rPr lang="en-US" dirty="0" smtClean="0"/>
              <a:t>machine-readable</a:t>
            </a:r>
            <a:r>
              <a:rPr lang="en-US" dirty="0"/>
              <a:t>” version of the license — a summary of the key freedoms and obligations written into a format that software systems, search engines, and other kinds of technology can understand. We developed a standardized way to describe licenses that software can understand called </a:t>
            </a:r>
            <a:r>
              <a:rPr lang="en-US" dirty="0">
                <a:hlinkClick r:id="rId2"/>
              </a:rPr>
              <a:t>CC Rights Expression Language</a:t>
            </a:r>
            <a:r>
              <a:rPr lang="en-US" dirty="0"/>
              <a:t> (CC REL) to accomplish this.</a:t>
            </a:r>
          </a:p>
        </p:txBody>
      </p:sp>
      <p:sp>
        <p:nvSpPr>
          <p:cNvPr id="4" name="TextBox 3"/>
          <p:cNvSpPr txBox="1"/>
          <p:nvPr/>
        </p:nvSpPr>
        <p:spPr>
          <a:xfrm>
            <a:off x="766442" y="5812546"/>
            <a:ext cx="5009322" cy="369332"/>
          </a:xfrm>
          <a:prstGeom prst="rect">
            <a:avLst/>
          </a:prstGeom>
          <a:noFill/>
        </p:spPr>
        <p:txBody>
          <a:bodyPr wrap="square" rtlCol="0">
            <a:spAutoFit/>
          </a:bodyPr>
          <a:lstStyle/>
          <a:p>
            <a:pPr>
              <a:tabLst>
                <a:tab pos="1649413" algn="l"/>
              </a:tabLst>
            </a:pPr>
            <a:r>
              <a:rPr lang="en-US" dirty="0" smtClean="0"/>
              <a:t>Refer to </a:t>
            </a:r>
            <a:r>
              <a:rPr lang="en-US" dirty="0">
                <a:hlinkClick r:id="rId3"/>
              </a:rPr>
              <a:t>https://creativecommons.org/licenses/</a:t>
            </a:r>
            <a:endParaRPr lang="en-US" dirty="0"/>
          </a:p>
        </p:txBody>
      </p:sp>
    </p:spTree>
    <p:extLst>
      <p:ext uri="{BB962C8B-B14F-4D97-AF65-F5344CB8AC3E}">
        <p14:creationId xmlns:p14="http://schemas.microsoft.com/office/powerpoint/2010/main" val="37905485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 License</a:t>
            </a:r>
          </a:p>
        </p:txBody>
      </p:sp>
      <p:sp>
        <p:nvSpPr>
          <p:cNvPr id="3" name="Content Placeholder 2"/>
          <p:cNvSpPr>
            <a:spLocks noGrp="1"/>
          </p:cNvSpPr>
          <p:nvPr>
            <p:ph idx="1"/>
          </p:nvPr>
        </p:nvSpPr>
        <p:spPr/>
        <p:txBody>
          <a:bodyPr/>
          <a:lstStyle/>
          <a:p>
            <a:r>
              <a:rPr lang="en-US" dirty="0"/>
              <a:t>Three “Layers” of </a:t>
            </a:r>
            <a:r>
              <a:rPr lang="en-US" dirty="0" smtClean="0"/>
              <a:t>Licenses</a:t>
            </a:r>
          </a:p>
          <a:p>
            <a:pPr lvl="1"/>
            <a:r>
              <a:rPr lang="en-US" dirty="0" smtClean="0"/>
              <a:t>The </a:t>
            </a:r>
            <a:r>
              <a:rPr lang="en-US" dirty="0"/>
              <a:t>Commons Deed is a handy reference for licensors and licensees, summarizing and expressing some of the most important terms and conditions. Think of the Commons Deed as a user-friendly interface to the Legal Code beneath, although the Deed itself is not a license, and its contents are not part of the Legal Code itself</a:t>
            </a:r>
            <a:r>
              <a:rPr lang="en-US" dirty="0" smtClean="0"/>
              <a:t>.</a:t>
            </a:r>
            <a:endParaRPr lang="en-US" dirty="0"/>
          </a:p>
        </p:txBody>
      </p:sp>
      <p:sp>
        <p:nvSpPr>
          <p:cNvPr id="5" name="TextBox 4"/>
          <p:cNvSpPr txBox="1"/>
          <p:nvPr/>
        </p:nvSpPr>
        <p:spPr>
          <a:xfrm>
            <a:off x="696035" y="5693276"/>
            <a:ext cx="8914271" cy="369332"/>
          </a:xfrm>
          <a:prstGeom prst="rect">
            <a:avLst/>
          </a:prstGeom>
          <a:noFill/>
        </p:spPr>
        <p:txBody>
          <a:bodyPr wrap="square" rtlCol="0">
            <a:spAutoFit/>
          </a:bodyPr>
          <a:lstStyle/>
          <a:p>
            <a:pPr>
              <a:tabLst>
                <a:tab pos="1649413" algn="l"/>
              </a:tabLst>
            </a:pPr>
            <a:r>
              <a:rPr lang="en-US" dirty="0" smtClean="0"/>
              <a:t>Refer to </a:t>
            </a:r>
            <a:r>
              <a:rPr lang="en-US" dirty="0">
                <a:hlinkClick r:id="rId2"/>
              </a:rPr>
              <a:t>https://library.osu.edu/document-registry/docs/587/stream</a:t>
            </a:r>
            <a:endParaRPr lang="en-US" dirty="0"/>
          </a:p>
        </p:txBody>
      </p:sp>
    </p:spTree>
    <p:extLst>
      <p:ext uri="{BB962C8B-B14F-4D97-AF65-F5344CB8AC3E}">
        <p14:creationId xmlns:p14="http://schemas.microsoft.com/office/powerpoint/2010/main" val="3286650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 License</a:t>
            </a:r>
          </a:p>
        </p:txBody>
      </p:sp>
      <p:sp>
        <p:nvSpPr>
          <p:cNvPr id="3" name="Content Placeholder 2"/>
          <p:cNvSpPr>
            <a:spLocks noGrp="1"/>
          </p:cNvSpPr>
          <p:nvPr>
            <p:ph idx="1"/>
          </p:nvPr>
        </p:nvSpPr>
        <p:spPr/>
        <p:txBody>
          <a:bodyPr>
            <a:normAutofit/>
          </a:bodyPr>
          <a:lstStyle/>
          <a:p>
            <a:r>
              <a:rPr lang="en-US" dirty="0"/>
              <a:t>Three “Layers” of </a:t>
            </a:r>
            <a:r>
              <a:rPr lang="en-US" dirty="0" smtClean="0"/>
              <a:t>Licenses</a:t>
            </a:r>
          </a:p>
          <a:p>
            <a:pPr lvl="1"/>
            <a:r>
              <a:rPr lang="en-US" dirty="0" smtClean="0"/>
              <a:t>The </a:t>
            </a:r>
            <a:r>
              <a:rPr lang="en-US" dirty="0"/>
              <a:t>final layer of the license design recognizes that software, from search engines to office productivity to music editing, plays an enormous role in the creation, copying, discovery, and distribution of works. In order to make it easy for the Web to know when a work is available under a Creative Commons license, we provide a “</a:t>
            </a:r>
            <a:r>
              <a:rPr lang="en-US" dirty="0" smtClean="0"/>
              <a:t>machine-readable</a:t>
            </a:r>
            <a:r>
              <a:rPr lang="en-US" dirty="0"/>
              <a:t>” version of the license — a summary of the key freedoms and obligations written into a format that software systems, search engines, and other kinds of technology can understand. We developed a standardized way to describe licenses that software can understand called </a:t>
            </a:r>
            <a:r>
              <a:rPr lang="en-US" dirty="0">
                <a:hlinkClick r:id="rId2"/>
              </a:rPr>
              <a:t>CC Rights Expression Language</a:t>
            </a:r>
            <a:r>
              <a:rPr lang="en-US" dirty="0"/>
              <a:t> (CC REL) to accomplish this.</a:t>
            </a:r>
          </a:p>
        </p:txBody>
      </p:sp>
      <p:sp>
        <p:nvSpPr>
          <p:cNvPr id="5" name="TextBox 4"/>
          <p:cNvSpPr txBox="1"/>
          <p:nvPr/>
        </p:nvSpPr>
        <p:spPr>
          <a:xfrm>
            <a:off x="696035" y="5693276"/>
            <a:ext cx="8914271" cy="369332"/>
          </a:xfrm>
          <a:prstGeom prst="rect">
            <a:avLst/>
          </a:prstGeom>
          <a:noFill/>
        </p:spPr>
        <p:txBody>
          <a:bodyPr wrap="square" rtlCol="0">
            <a:spAutoFit/>
          </a:bodyPr>
          <a:lstStyle/>
          <a:p>
            <a:pPr>
              <a:tabLst>
                <a:tab pos="1649413" algn="l"/>
              </a:tabLst>
            </a:pPr>
            <a:r>
              <a:rPr lang="en-US" dirty="0" smtClean="0"/>
              <a:t>Refer to </a:t>
            </a:r>
            <a:r>
              <a:rPr lang="en-US" dirty="0">
                <a:hlinkClick r:id="rId3"/>
              </a:rPr>
              <a:t>https://library.osu.edu/document-registry/docs/587/stream</a:t>
            </a:r>
            <a:endParaRPr lang="en-US" dirty="0"/>
          </a:p>
        </p:txBody>
      </p:sp>
    </p:spTree>
    <p:extLst>
      <p:ext uri="{BB962C8B-B14F-4D97-AF65-F5344CB8AC3E}">
        <p14:creationId xmlns:p14="http://schemas.microsoft.com/office/powerpoint/2010/main" val="4149807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Difference Between Plagiarism And Copyright Infringement</a:t>
            </a:r>
            <a:endParaRPr lang="en-US" dirty="0"/>
          </a:p>
        </p:txBody>
      </p:sp>
      <p:graphicFrame>
        <p:nvGraphicFramePr>
          <p:cNvPr id="4" name="Content Placeholder 3"/>
          <p:cNvGraphicFramePr>
            <a:graphicFrameLocks noGrp="1"/>
          </p:cNvGraphicFramePr>
          <p:nvPr>
            <p:ph idx="1"/>
            <p:extLst/>
          </p:nvPr>
        </p:nvGraphicFramePr>
        <p:xfrm>
          <a:off x="696035" y="1693863"/>
          <a:ext cx="10877265" cy="2926080"/>
        </p:xfrm>
        <a:graphic>
          <a:graphicData uri="http://schemas.openxmlformats.org/drawingml/2006/table">
            <a:tbl>
              <a:tblPr firstRow="1" bandRow="1">
                <a:tableStyleId>{5C22544A-7EE6-4342-B048-85BDC9FD1C3A}</a:tableStyleId>
              </a:tblPr>
              <a:tblGrid>
                <a:gridCol w="2663391">
                  <a:extLst>
                    <a:ext uri="{9D8B030D-6E8A-4147-A177-3AD203B41FA5}">
                      <a16:colId xmlns="" xmlns:a16="http://schemas.microsoft.com/office/drawing/2014/main" val="523153840"/>
                    </a:ext>
                  </a:extLst>
                </a:gridCol>
                <a:gridCol w="3657600">
                  <a:extLst>
                    <a:ext uri="{9D8B030D-6E8A-4147-A177-3AD203B41FA5}">
                      <a16:colId xmlns="" xmlns:a16="http://schemas.microsoft.com/office/drawing/2014/main" val="3447573187"/>
                    </a:ext>
                  </a:extLst>
                </a:gridCol>
                <a:gridCol w="4556274">
                  <a:extLst>
                    <a:ext uri="{9D8B030D-6E8A-4147-A177-3AD203B41FA5}">
                      <a16:colId xmlns="" xmlns:a16="http://schemas.microsoft.com/office/drawing/2014/main" val="1252360451"/>
                    </a:ext>
                  </a:extLst>
                </a:gridCol>
              </a:tblGrid>
              <a:tr h="370840">
                <a:tc>
                  <a:txBody>
                    <a:bodyPr/>
                    <a:lstStyle/>
                    <a:p>
                      <a:pPr algn="ctr"/>
                      <a:r>
                        <a:rPr lang="en-US" sz="2000" dirty="0" smtClean="0"/>
                        <a:t>Topic</a:t>
                      </a:r>
                      <a:r>
                        <a:rPr lang="en-US" sz="2000" baseline="0" dirty="0" smtClean="0"/>
                        <a:t> </a:t>
                      </a:r>
                      <a:endParaRPr lang="en-US" sz="2000" dirty="0"/>
                    </a:p>
                  </a:txBody>
                  <a:tcPr/>
                </a:tc>
                <a:tc>
                  <a:txBody>
                    <a:bodyPr/>
                    <a:lstStyle/>
                    <a:p>
                      <a:pPr algn="ctr"/>
                      <a:r>
                        <a:rPr lang="en-US" sz="2000" dirty="0" smtClean="0"/>
                        <a:t>Plagiarism</a:t>
                      </a:r>
                      <a:endParaRPr lang="en-US" sz="2000" dirty="0"/>
                    </a:p>
                  </a:txBody>
                  <a:tcPr/>
                </a:tc>
                <a:tc>
                  <a:txBody>
                    <a:bodyPr/>
                    <a:lstStyle/>
                    <a:p>
                      <a:pPr algn="ctr"/>
                      <a:r>
                        <a:rPr lang="en-US" sz="2000" dirty="0" smtClean="0"/>
                        <a:t>Copyright Infringement</a:t>
                      </a:r>
                      <a:endParaRPr lang="en-US" sz="2000" dirty="0"/>
                    </a:p>
                  </a:txBody>
                  <a:tcPr/>
                </a:tc>
                <a:extLst>
                  <a:ext uri="{0D108BD9-81ED-4DB2-BD59-A6C34878D82A}">
                    <a16:rowId xmlns="" xmlns:a16="http://schemas.microsoft.com/office/drawing/2014/main" val="3814996110"/>
                  </a:ext>
                </a:extLst>
              </a:tr>
              <a:tr h="370840">
                <a:tc>
                  <a:txBody>
                    <a:bodyPr/>
                    <a:lstStyle/>
                    <a:p>
                      <a:r>
                        <a:rPr lang="en-US" sz="2000" dirty="0" smtClean="0"/>
                        <a:t>What is it?</a:t>
                      </a:r>
                      <a:endParaRPr lang="en-US" sz="2000" dirty="0"/>
                    </a:p>
                  </a:txBody>
                  <a:tcPr/>
                </a:tc>
                <a:tc>
                  <a:txBody>
                    <a:bodyPr/>
                    <a:lstStyle/>
                    <a:p>
                      <a:r>
                        <a:rPr lang="en-US" sz="2000" dirty="0" smtClean="0"/>
                        <a:t>Plagiarism occurs when you use someone else’s words or ideas without giving credit to the original author</a:t>
                      </a:r>
                      <a:endParaRPr lang="en-US" sz="2000" dirty="0"/>
                    </a:p>
                  </a:txBody>
                  <a:tcPr/>
                </a:tc>
                <a:tc>
                  <a:txBody>
                    <a:bodyPr/>
                    <a:lstStyle/>
                    <a:p>
                      <a:r>
                        <a:rPr lang="en-US" sz="2000" dirty="0" smtClean="0"/>
                        <a:t>Copyright infringement can occur if you infringe on the exclusive rights given to an author/creator. Those five rights are: </a:t>
                      </a:r>
                    </a:p>
                    <a:p>
                      <a:r>
                        <a:rPr lang="en-US" sz="2000" dirty="0" smtClean="0"/>
                        <a:t>• Reproduce or make copies of the work </a:t>
                      </a:r>
                    </a:p>
                    <a:p>
                      <a:r>
                        <a:rPr lang="en-US" sz="2000" dirty="0" smtClean="0"/>
                        <a:t>• Distribute copies of the work </a:t>
                      </a:r>
                    </a:p>
                    <a:p>
                      <a:r>
                        <a:rPr lang="en-US" sz="2000" dirty="0" smtClean="0"/>
                        <a:t>• Create a derivative work </a:t>
                      </a:r>
                    </a:p>
                    <a:p>
                      <a:r>
                        <a:rPr lang="en-US" sz="2000" dirty="0" smtClean="0"/>
                        <a:t>• Display the work publicly </a:t>
                      </a:r>
                    </a:p>
                    <a:p>
                      <a:r>
                        <a:rPr lang="en-US" sz="2000" dirty="0" smtClean="0"/>
                        <a:t>• Perform the work publicly</a:t>
                      </a:r>
                      <a:endParaRPr lang="en-US" sz="2000" dirty="0"/>
                    </a:p>
                  </a:txBody>
                  <a:tcPr/>
                </a:tc>
                <a:extLst>
                  <a:ext uri="{0D108BD9-81ED-4DB2-BD59-A6C34878D82A}">
                    <a16:rowId xmlns="" xmlns:a16="http://schemas.microsoft.com/office/drawing/2014/main" val="2051043206"/>
                  </a:ext>
                </a:extLst>
              </a:tr>
            </a:tbl>
          </a:graphicData>
        </a:graphic>
      </p:graphicFrame>
      <p:sp>
        <p:nvSpPr>
          <p:cNvPr id="5" name="TextBox 4"/>
          <p:cNvSpPr txBox="1"/>
          <p:nvPr/>
        </p:nvSpPr>
        <p:spPr>
          <a:xfrm>
            <a:off x="696035" y="5792395"/>
            <a:ext cx="89142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649413" algn="l"/>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Refer to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https://library.osu.edu/document-registry/docs/587/stream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556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Difference Between Plagiarism And Copyright Infringement</a:t>
            </a:r>
            <a:endParaRPr lang="en-US" dirty="0"/>
          </a:p>
        </p:txBody>
      </p:sp>
      <p:graphicFrame>
        <p:nvGraphicFramePr>
          <p:cNvPr id="4" name="Content Placeholder 3"/>
          <p:cNvGraphicFramePr>
            <a:graphicFrameLocks noGrp="1"/>
          </p:cNvGraphicFramePr>
          <p:nvPr>
            <p:ph idx="1"/>
            <p:extLst/>
          </p:nvPr>
        </p:nvGraphicFramePr>
        <p:xfrm>
          <a:off x="476941" y="1693863"/>
          <a:ext cx="11228388" cy="4240911"/>
        </p:xfrm>
        <a:graphic>
          <a:graphicData uri="http://schemas.openxmlformats.org/drawingml/2006/table">
            <a:tbl>
              <a:tblPr firstRow="1" bandRow="1">
                <a:tableStyleId>{5C22544A-7EE6-4342-B048-85BDC9FD1C3A}</a:tableStyleId>
              </a:tblPr>
              <a:tblGrid>
                <a:gridCol w="2902363">
                  <a:extLst>
                    <a:ext uri="{9D8B030D-6E8A-4147-A177-3AD203B41FA5}">
                      <a16:colId xmlns="" xmlns:a16="http://schemas.microsoft.com/office/drawing/2014/main" val="523153840"/>
                    </a:ext>
                  </a:extLst>
                </a:gridCol>
                <a:gridCol w="3677479">
                  <a:extLst>
                    <a:ext uri="{9D8B030D-6E8A-4147-A177-3AD203B41FA5}">
                      <a16:colId xmlns="" xmlns:a16="http://schemas.microsoft.com/office/drawing/2014/main" val="3447573187"/>
                    </a:ext>
                  </a:extLst>
                </a:gridCol>
                <a:gridCol w="4648546">
                  <a:extLst>
                    <a:ext uri="{9D8B030D-6E8A-4147-A177-3AD203B41FA5}">
                      <a16:colId xmlns="" xmlns:a16="http://schemas.microsoft.com/office/drawing/2014/main" val="1252360451"/>
                    </a:ext>
                  </a:extLst>
                </a:gridCol>
              </a:tblGrid>
              <a:tr h="155925">
                <a:tc>
                  <a:txBody>
                    <a:bodyPr/>
                    <a:lstStyle/>
                    <a:p>
                      <a:pPr algn="ctr"/>
                      <a:r>
                        <a:rPr lang="en-US" dirty="0" smtClean="0"/>
                        <a:t>Topic</a:t>
                      </a:r>
                      <a:r>
                        <a:rPr lang="en-US" baseline="0" dirty="0" smtClean="0"/>
                        <a:t> </a:t>
                      </a:r>
                      <a:endParaRPr lang="en-US" dirty="0"/>
                    </a:p>
                  </a:txBody>
                  <a:tcPr/>
                </a:tc>
                <a:tc>
                  <a:txBody>
                    <a:bodyPr/>
                    <a:lstStyle/>
                    <a:p>
                      <a:pPr algn="ctr"/>
                      <a:r>
                        <a:rPr lang="en-US" dirty="0" smtClean="0"/>
                        <a:t>Plagiarism</a:t>
                      </a:r>
                      <a:endParaRPr lang="en-US" dirty="0"/>
                    </a:p>
                  </a:txBody>
                  <a:tcPr/>
                </a:tc>
                <a:tc>
                  <a:txBody>
                    <a:bodyPr/>
                    <a:lstStyle/>
                    <a:p>
                      <a:pPr algn="ctr"/>
                      <a:r>
                        <a:rPr lang="en-US" dirty="0" smtClean="0"/>
                        <a:t>Copyright Infringement</a:t>
                      </a:r>
                      <a:endParaRPr lang="en-US" dirty="0"/>
                    </a:p>
                  </a:txBody>
                  <a:tcPr/>
                </a:tc>
                <a:extLst>
                  <a:ext uri="{0D108BD9-81ED-4DB2-BD59-A6C34878D82A}">
                    <a16:rowId xmlns="" xmlns:a16="http://schemas.microsoft.com/office/drawing/2014/main" val="3814996110"/>
                  </a:ext>
                </a:extLst>
              </a:tr>
              <a:tr h="1589151">
                <a:tc>
                  <a:txBody>
                    <a:bodyPr/>
                    <a:lstStyle/>
                    <a:p>
                      <a:r>
                        <a:rPr lang="en-US" dirty="0" smtClean="0"/>
                        <a:t>What rules govern it?</a:t>
                      </a:r>
                      <a:endParaRPr lang="en-US" dirty="0"/>
                    </a:p>
                  </a:txBody>
                  <a:tcPr/>
                </a:tc>
                <a:tc>
                  <a:txBody>
                    <a:bodyPr/>
                    <a:lstStyle/>
                    <a:p>
                      <a:r>
                        <a:rPr lang="en-US" dirty="0" smtClean="0"/>
                        <a:t>Academic and other institutions often follow ethical codes regarding academic integrity which prohibit plagiarism and other misconduct.</a:t>
                      </a:r>
                      <a:endParaRPr lang="en-US" dirty="0"/>
                    </a:p>
                  </a:txBody>
                  <a:tcPr/>
                </a:tc>
                <a:tc>
                  <a:txBody>
                    <a:bodyPr/>
                    <a:lstStyle/>
                    <a:p>
                      <a:r>
                        <a:rPr lang="en-US" dirty="0" smtClean="0"/>
                        <a:t>Copyright and penalties for copyright infringement are governed by federal and, in some instances, state law.</a:t>
                      </a:r>
                      <a:endParaRPr lang="en-US" dirty="0"/>
                    </a:p>
                  </a:txBody>
                  <a:tcPr/>
                </a:tc>
                <a:extLst>
                  <a:ext uri="{0D108BD9-81ED-4DB2-BD59-A6C34878D82A}">
                    <a16:rowId xmlns="" xmlns:a16="http://schemas.microsoft.com/office/drawing/2014/main" val="2051043206"/>
                  </a:ext>
                </a:extLst>
              </a:tr>
              <a:tr h="1589151">
                <a:tc>
                  <a:txBody>
                    <a:bodyPr/>
                    <a:lstStyle/>
                    <a:p>
                      <a:r>
                        <a:rPr lang="en-US" dirty="0" smtClean="0"/>
                        <a:t>Who enforces the rules?</a:t>
                      </a:r>
                      <a:endParaRPr lang="en-US" dirty="0"/>
                    </a:p>
                  </a:txBody>
                  <a:tcPr/>
                </a:tc>
                <a:tc>
                  <a:txBody>
                    <a:bodyPr/>
                    <a:lstStyle/>
                    <a:p>
                      <a:r>
                        <a:rPr lang="en-US" dirty="0" smtClean="0"/>
                        <a:t>Instructors, academic units, and institutions as a whole may enforce a variety of penalties for plagiarism. At OSU, alleged infractions are referred to the Committee on Academic Misconduct (COAM) for investigation and disciplinary action.</a:t>
                      </a:r>
                      <a:endParaRPr lang="en-US" dirty="0"/>
                    </a:p>
                  </a:txBody>
                  <a:tcPr/>
                </a:tc>
                <a:tc>
                  <a:txBody>
                    <a:bodyPr/>
                    <a:lstStyle/>
                    <a:p>
                      <a:r>
                        <a:rPr lang="en-US" dirty="0" smtClean="0"/>
                        <a:t>A copyright owner or his/her authorized agent may bring a claim of copyright infringement. Claims of copyright infringement may be settled in or out of court between the copyright owner and the alleged infringer. An expensive lawsuit could result, where a judge or jury determines whether infringement has occurred and if so, what the penalty will be. </a:t>
                      </a:r>
                      <a:endParaRPr lang="en-US" dirty="0"/>
                    </a:p>
                  </a:txBody>
                  <a:tcPr/>
                </a:tc>
                <a:extLst>
                  <a:ext uri="{0D108BD9-81ED-4DB2-BD59-A6C34878D82A}">
                    <a16:rowId xmlns="" xmlns:a16="http://schemas.microsoft.com/office/drawing/2014/main" val="1817802441"/>
                  </a:ext>
                </a:extLst>
              </a:tr>
            </a:tbl>
          </a:graphicData>
        </a:graphic>
      </p:graphicFrame>
      <p:sp>
        <p:nvSpPr>
          <p:cNvPr id="5" name="TextBox 4"/>
          <p:cNvSpPr txBox="1"/>
          <p:nvPr/>
        </p:nvSpPr>
        <p:spPr>
          <a:xfrm>
            <a:off x="476941" y="5922600"/>
            <a:ext cx="89142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649413" algn="l"/>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Refer to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https://library.osu.edu/document-registry/docs/587/stream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660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Copyrights</a:t>
            </a:r>
            <a:endParaRPr lang="en-US" dirty="0"/>
          </a:p>
        </p:txBody>
      </p:sp>
      <p:sp>
        <p:nvSpPr>
          <p:cNvPr id="3" name="Content Placeholder 2"/>
          <p:cNvSpPr>
            <a:spLocks noGrp="1"/>
          </p:cNvSpPr>
          <p:nvPr>
            <p:ph idx="1"/>
          </p:nvPr>
        </p:nvSpPr>
        <p:spPr/>
        <p:txBody>
          <a:bodyPr/>
          <a:lstStyle/>
          <a:p>
            <a:r>
              <a:rPr lang="en-US" dirty="0"/>
              <a:t>Copyrights can be registered with the U.S. Copyright Office, a division of the Library of Congress, located in Washington D.C</a:t>
            </a:r>
            <a:r>
              <a:rPr lang="en-US" dirty="0" smtClean="0"/>
              <a:t>.</a:t>
            </a:r>
          </a:p>
          <a:p>
            <a:r>
              <a:rPr lang="en-US" dirty="0" smtClean="0"/>
              <a:t>Need not be renewed, and the registration lasts for the author’s life plus 70 years (or in the case of works created by employees for their employers, for 95 years from publication of the work or 120 years from its creation, whichever is shorter).</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2094207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Difference Between Plagiarism And Copyright Infringement</a:t>
            </a:r>
            <a:endParaRPr lang="en-US" dirty="0"/>
          </a:p>
        </p:txBody>
      </p:sp>
      <p:graphicFrame>
        <p:nvGraphicFramePr>
          <p:cNvPr id="4" name="Content Placeholder 3"/>
          <p:cNvGraphicFramePr>
            <a:graphicFrameLocks noGrp="1"/>
          </p:cNvGraphicFramePr>
          <p:nvPr>
            <p:ph idx="1"/>
            <p:extLst/>
          </p:nvPr>
        </p:nvGraphicFramePr>
        <p:xfrm>
          <a:off x="476941" y="1693863"/>
          <a:ext cx="11228388" cy="3749040"/>
        </p:xfrm>
        <a:graphic>
          <a:graphicData uri="http://schemas.openxmlformats.org/drawingml/2006/table">
            <a:tbl>
              <a:tblPr firstRow="1" bandRow="1">
                <a:tableStyleId>{5C22544A-7EE6-4342-B048-85BDC9FD1C3A}</a:tableStyleId>
              </a:tblPr>
              <a:tblGrid>
                <a:gridCol w="2902363">
                  <a:extLst>
                    <a:ext uri="{9D8B030D-6E8A-4147-A177-3AD203B41FA5}">
                      <a16:colId xmlns="" xmlns:a16="http://schemas.microsoft.com/office/drawing/2014/main" val="523153840"/>
                    </a:ext>
                  </a:extLst>
                </a:gridCol>
                <a:gridCol w="3677479">
                  <a:extLst>
                    <a:ext uri="{9D8B030D-6E8A-4147-A177-3AD203B41FA5}">
                      <a16:colId xmlns="" xmlns:a16="http://schemas.microsoft.com/office/drawing/2014/main" val="3447573187"/>
                    </a:ext>
                  </a:extLst>
                </a:gridCol>
                <a:gridCol w="4648546">
                  <a:extLst>
                    <a:ext uri="{9D8B030D-6E8A-4147-A177-3AD203B41FA5}">
                      <a16:colId xmlns="" xmlns:a16="http://schemas.microsoft.com/office/drawing/2014/main" val="1252360451"/>
                    </a:ext>
                  </a:extLst>
                </a:gridCol>
              </a:tblGrid>
              <a:tr h="155925">
                <a:tc>
                  <a:txBody>
                    <a:bodyPr/>
                    <a:lstStyle/>
                    <a:p>
                      <a:pPr algn="ctr"/>
                      <a:r>
                        <a:rPr lang="en-US" dirty="0" smtClean="0"/>
                        <a:t>Topic</a:t>
                      </a:r>
                      <a:r>
                        <a:rPr lang="en-US" baseline="0" dirty="0" smtClean="0"/>
                        <a:t> </a:t>
                      </a:r>
                      <a:endParaRPr lang="en-US" dirty="0"/>
                    </a:p>
                  </a:txBody>
                  <a:tcPr/>
                </a:tc>
                <a:tc>
                  <a:txBody>
                    <a:bodyPr/>
                    <a:lstStyle/>
                    <a:p>
                      <a:pPr algn="ctr"/>
                      <a:r>
                        <a:rPr lang="en-US" dirty="0" smtClean="0"/>
                        <a:t>Plagiarism</a:t>
                      </a:r>
                      <a:endParaRPr lang="en-US" dirty="0"/>
                    </a:p>
                  </a:txBody>
                  <a:tcPr/>
                </a:tc>
                <a:tc>
                  <a:txBody>
                    <a:bodyPr/>
                    <a:lstStyle/>
                    <a:p>
                      <a:pPr algn="ctr"/>
                      <a:r>
                        <a:rPr lang="en-US" dirty="0" smtClean="0"/>
                        <a:t>Copyright Infringement</a:t>
                      </a:r>
                      <a:endParaRPr lang="en-US" dirty="0"/>
                    </a:p>
                  </a:txBody>
                  <a:tcPr/>
                </a:tc>
                <a:extLst>
                  <a:ext uri="{0D108BD9-81ED-4DB2-BD59-A6C34878D82A}">
                    <a16:rowId xmlns="" xmlns:a16="http://schemas.microsoft.com/office/drawing/2014/main" val="3814996110"/>
                  </a:ext>
                </a:extLst>
              </a:tr>
              <a:tr h="1589151">
                <a:tc>
                  <a:txBody>
                    <a:bodyPr/>
                    <a:lstStyle/>
                    <a:p>
                      <a:r>
                        <a:rPr lang="en-US" dirty="0" smtClean="0"/>
                        <a:t>How can I avoid it?</a:t>
                      </a:r>
                      <a:endParaRPr lang="en-US" dirty="0"/>
                    </a:p>
                  </a:txBody>
                  <a:tcPr/>
                </a:tc>
                <a:tc>
                  <a:txBody>
                    <a:bodyPr/>
                    <a:lstStyle/>
                    <a:p>
                      <a:r>
                        <a:rPr lang="en-US" dirty="0" smtClean="0"/>
                        <a:t>Use quotation marks and ellipses when quoting directly from another source. When you summarize or paraphrase material, restate it in your own words. Whether quoting or paraphrasing, always credit the source! Contact the Writing Center at OSU for assistance and/or ask your instructor to review your assignment before turning it in if you have questions or concerns about plagiarism.</a:t>
                      </a:r>
                      <a:endParaRPr lang="en-US" dirty="0"/>
                    </a:p>
                  </a:txBody>
                  <a:tcPr/>
                </a:tc>
                <a:tc>
                  <a:txBody>
                    <a:bodyPr/>
                    <a:lstStyle/>
                    <a:p>
                      <a:r>
                        <a:rPr lang="en-US" dirty="0" smtClean="0"/>
                        <a:t>There are many options for using copyrighted material without infringing: </a:t>
                      </a:r>
                    </a:p>
                    <a:p>
                      <a:r>
                        <a:rPr lang="en-US" dirty="0" smtClean="0"/>
                        <a:t>• Determine if your use falls under a statutory exception, such as Fair Use </a:t>
                      </a:r>
                    </a:p>
                    <a:p>
                      <a:r>
                        <a:rPr lang="en-US" dirty="0" smtClean="0"/>
                        <a:t>• Comply with existing license terms or terms of use if available </a:t>
                      </a:r>
                    </a:p>
                    <a:p>
                      <a:r>
                        <a:rPr lang="en-US" dirty="0" smtClean="0"/>
                        <a:t>• Request permission from the copyright owner to use the work</a:t>
                      </a:r>
                      <a:endParaRPr lang="en-US" dirty="0"/>
                    </a:p>
                  </a:txBody>
                  <a:tcPr/>
                </a:tc>
                <a:extLst>
                  <a:ext uri="{0D108BD9-81ED-4DB2-BD59-A6C34878D82A}">
                    <a16:rowId xmlns="" xmlns:a16="http://schemas.microsoft.com/office/drawing/2014/main" val="2051043206"/>
                  </a:ext>
                </a:extLst>
              </a:tr>
            </a:tbl>
          </a:graphicData>
        </a:graphic>
      </p:graphicFrame>
      <p:sp>
        <p:nvSpPr>
          <p:cNvPr id="5" name="TextBox 4"/>
          <p:cNvSpPr txBox="1"/>
          <p:nvPr/>
        </p:nvSpPr>
        <p:spPr>
          <a:xfrm>
            <a:off x="696035" y="5693276"/>
            <a:ext cx="89142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649413" algn="l"/>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Refer to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https://library.osu.edu/document-registry/docs/587/stream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840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75211724"/>
              </p:ext>
            </p:extLst>
          </p:nvPr>
        </p:nvGraphicFramePr>
        <p:xfrm>
          <a:off x="456336" y="1794915"/>
          <a:ext cx="7527732" cy="2133600"/>
        </p:xfrm>
        <a:graphic>
          <a:graphicData uri="http://schemas.openxmlformats.org/drawingml/2006/table">
            <a:tbl>
              <a:tblPr/>
              <a:tblGrid>
                <a:gridCol w="2269931">
                  <a:extLst>
                    <a:ext uri="{9D8B030D-6E8A-4147-A177-3AD203B41FA5}">
                      <a16:colId xmlns="" xmlns:a16="http://schemas.microsoft.com/office/drawing/2014/main" val="667920475"/>
                    </a:ext>
                  </a:extLst>
                </a:gridCol>
                <a:gridCol w="5257801">
                  <a:extLst>
                    <a:ext uri="{9D8B030D-6E8A-4147-A177-3AD203B41FA5}">
                      <a16:colId xmlns="" xmlns:a16="http://schemas.microsoft.com/office/drawing/2014/main" val="3650135869"/>
                    </a:ext>
                  </a:extLst>
                </a:gridCol>
              </a:tblGrid>
              <a:tr h="0">
                <a:tc>
                  <a:txBody>
                    <a:bodyPr/>
                    <a:lstStyle/>
                    <a:p>
                      <a:pPr algn="l" fontAlgn="t"/>
                      <a:r>
                        <a:rPr lang="en-US" b="1" dirty="0">
                          <a:effectLst/>
                        </a:rPr>
                        <a:t>Name</a:t>
                      </a:r>
                      <a:r>
                        <a:rPr lang="en-US" dirty="0">
                          <a:effectLst/>
                        </a:rPr>
                        <a:t>:</a:t>
                      </a:r>
                    </a:p>
                  </a:txBody>
                  <a:tcPr marL="152400" marR="152400" marT="76200" marB="76200">
                    <a:lnL>
                      <a:noFill/>
                    </a:lnL>
                    <a:lnR w="9525" cap="flat" cmpd="sng" algn="ctr">
                      <a:solidFill>
                        <a:srgbClr val="CCCCCC"/>
                      </a:solidFill>
                      <a:prstDash val="solid"/>
                      <a:round/>
                      <a:headEnd type="none" w="med" len="med"/>
                      <a:tailEnd type="none" w="med" len="med"/>
                    </a:lnR>
                    <a:lnT>
                      <a:noFill/>
                    </a:lnT>
                    <a:lnB w="9525" cap="flat" cmpd="sng" algn="ctr">
                      <a:solidFill>
                        <a:srgbClr val="CCCCCC"/>
                      </a:solidFill>
                      <a:prstDash val="solid"/>
                      <a:round/>
                      <a:headEnd type="none" w="med" len="med"/>
                      <a:tailEnd type="none" w="med" len="med"/>
                    </a:lnB>
                    <a:solidFill>
                      <a:srgbClr val="F3F3F3"/>
                    </a:solidFill>
                  </a:tcPr>
                </a:tc>
                <a:tc>
                  <a:txBody>
                    <a:bodyPr/>
                    <a:lstStyle/>
                    <a:p>
                      <a:pPr algn="l" fontAlgn="t"/>
                      <a:r>
                        <a:rPr lang="en-US" dirty="0" smtClean="0">
                          <a:effectLst/>
                        </a:rPr>
                        <a:t>Sony Corp. of America v. Universal City Studios, Inc.</a:t>
                      </a:r>
                      <a:endParaRPr lang="en-US" dirty="0">
                        <a:effectLst/>
                      </a:endParaRPr>
                    </a:p>
                  </a:txBody>
                  <a:tcPr marL="152400" marR="152400" marT="76200" marB="76200">
                    <a:lnL w="9525" cap="flat" cmpd="sng" algn="ctr">
                      <a:solidFill>
                        <a:srgbClr val="CCCCCC"/>
                      </a:solidFill>
                      <a:prstDash val="solid"/>
                      <a:round/>
                      <a:headEnd type="none" w="med" len="med"/>
                      <a:tailEnd type="none" w="med" len="med"/>
                    </a:lnL>
                    <a:lnR>
                      <a:noFill/>
                    </a:lnR>
                    <a:lnT>
                      <a:noFill/>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 xmlns:a16="http://schemas.microsoft.com/office/drawing/2014/main" val="2419508472"/>
                  </a:ext>
                </a:extLst>
              </a:tr>
              <a:tr h="0">
                <a:tc>
                  <a:txBody>
                    <a:bodyPr/>
                    <a:lstStyle/>
                    <a:p>
                      <a:pPr algn="l" fontAlgn="t"/>
                      <a:r>
                        <a:rPr lang="en-US" b="1">
                          <a:effectLst/>
                        </a:rPr>
                        <a:t>Country / Territory</a:t>
                      </a:r>
                      <a:r>
                        <a:rPr lang="en-US">
                          <a:effectLst/>
                        </a:rPr>
                        <a:t>:</a:t>
                      </a:r>
                    </a:p>
                  </a:txBody>
                  <a:tcPr marL="152400" marR="152400" marT="76200" marB="76200">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dirty="0" smtClean="0">
                          <a:effectLst/>
                        </a:rPr>
                        <a:t>USA</a:t>
                      </a:r>
                      <a:endParaRPr lang="en-US" dirty="0">
                        <a:effectLst/>
                      </a:endParaRPr>
                    </a:p>
                  </a:txBody>
                  <a:tcPr marL="152400" marR="152400" marT="76200" marB="76200">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112118490"/>
                  </a:ext>
                </a:extLst>
              </a:tr>
              <a:tr h="0">
                <a:tc>
                  <a:txBody>
                    <a:bodyPr/>
                    <a:lstStyle/>
                    <a:p>
                      <a:pPr algn="l" fontAlgn="t"/>
                      <a:r>
                        <a:rPr lang="en-US" b="1">
                          <a:effectLst/>
                        </a:rPr>
                        <a:t>IP right(s)</a:t>
                      </a:r>
                      <a:r>
                        <a:rPr lang="en-US">
                          <a:effectLst/>
                        </a:rPr>
                        <a:t>:</a:t>
                      </a:r>
                    </a:p>
                  </a:txBody>
                  <a:tcPr marL="152400" marR="152400" marT="76200" marB="76200">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l" fontAlgn="t"/>
                      <a:r>
                        <a:rPr lang="en-US" dirty="0" smtClean="0">
                          <a:effectLst/>
                        </a:rPr>
                        <a:t>copyright infringement</a:t>
                      </a:r>
                      <a:endParaRPr lang="en-US" dirty="0">
                        <a:effectLst/>
                      </a:endParaRPr>
                    </a:p>
                  </a:txBody>
                  <a:tcPr marL="152400" marR="152400" marT="76200" marB="76200">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 xmlns:a16="http://schemas.microsoft.com/office/drawing/2014/main" val="2780050874"/>
                  </a:ext>
                </a:extLst>
              </a:tr>
              <a:tr h="0">
                <a:tc>
                  <a:txBody>
                    <a:bodyPr/>
                    <a:lstStyle/>
                    <a:p>
                      <a:pPr algn="l" fontAlgn="t"/>
                      <a:r>
                        <a:rPr lang="en-US" b="1" dirty="0">
                          <a:effectLst/>
                        </a:rPr>
                        <a:t>Date of </a:t>
                      </a:r>
                      <a:r>
                        <a:rPr lang="en-US" sz="1800" b="1" i="0" kern="1200" dirty="0" smtClean="0">
                          <a:solidFill>
                            <a:schemeClr val="tx1"/>
                          </a:solidFill>
                          <a:effectLst/>
                          <a:latin typeface="+mn-lt"/>
                          <a:ea typeface="+mn-ea"/>
                          <a:cs typeface="+mn-cs"/>
                        </a:rPr>
                        <a:t>Argued</a:t>
                      </a:r>
                      <a:r>
                        <a:rPr lang="en-US" dirty="0" smtClean="0">
                          <a:effectLst/>
                        </a:rPr>
                        <a:t>:</a:t>
                      </a:r>
                      <a:endParaRPr lang="en-US" dirty="0">
                        <a:effectLst/>
                      </a:endParaRPr>
                    </a:p>
                  </a:txBody>
                  <a:tcPr marL="152400" marR="152400" marT="76200" marB="76200">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dirty="0" smtClean="0">
                          <a:effectLst/>
                        </a:rPr>
                        <a:t>January 18, 1983</a:t>
                      </a:r>
                      <a:endParaRPr lang="en-US" dirty="0">
                        <a:effectLst/>
                      </a:endParaRPr>
                    </a:p>
                  </a:txBody>
                  <a:tcPr marL="152400" marR="152400" marT="76200" marB="76200">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3835800843"/>
                  </a:ext>
                </a:extLst>
              </a:tr>
              <a:tr h="0">
                <a:tc>
                  <a:txBody>
                    <a:bodyPr/>
                    <a:lstStyle/>
                    <a:p>
                      <a:pPr algn="l" fontAlgn="t"/>
                      <a:r>
                        <a:rPr lang="en-US" b="1" dirty="0" smtClean="0">
                          <a:effectLst/>
                        </a:rPr>
                        <a:t>Date of Decided</a:t>
                      </a:r>
                      <a:r>
                        <a:rPr lang="en-US" dirty="0" smtClean="0">
                          <a:effectLst/>
                        </a:rPr>
                        <a:t>:</a:t>
                      </a:r>
                      <a:endParaRPr lang="en-US" dirty="0">
                        <a:effectLst/>
                      </a:endParaRPr>
                    </a:p>
                  </a:txBody>
                  <a:tcPr marL="152400" marR="152400" marT="76200" marB="76200">
                    <a:lnL>
                      <a:noFill/>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a:noFill/>
                    </a:lnB>
                    <a:solidFill>
                      <a:srgbClr val="F3F3F3"/>
                    </a:solidFill>
                  </a:tcPr>
                </a:tc>
                <a:tc>
                  <a:txBody>
                    <a:bodyPr/>
                    <a:lstStyle/>
                    <a:p>
                      <a:pPr algn="l" fontAlgn="t"/>
                      <a:r>
                        <a:rPr lang="en-US" dirty="0" smtClean="0">
                          <a:effectLst/>
                        </a:rPr>
                        <a:t>January 17, 1984</a:t>
                      </a:r>
                      <a:endParaRPr lang="en-US" dirty="0">
                        <a:effectLst/>
                      </a:endParaRPr>
                    </a:p>
                  </a:txBody>
                  <a:tcPr marL="152400" marR="152400" marT="76200" marB="76200">
                    <a:lnL w="9525" cap="flat" cmpd="sng" algn="ctr">
                      <a:solidFill>
                        <a:srgbClr val="CCCCCC"/>
                      </a:solidFill>
                      <a:prstDash val="solid"/>
                      <a:round/>
                      <a:headEnd type="none" w="med" len="med"/>
                      <a:tailEnd type="none" w="med" len="med"/>
                    </a:lnL>
                    <a:lnR>
                      <a:noFill/>
                    </a:lnR>
                    <a:lnT w="9525" cap="flat" cmpd="sng" algn="ctr">
                      <a:solidFill>
                        <a:srgbClr val="CCCCCC"/>
                      </a:solidFill>
                      <a:prstDash val="solid"/>
                      <a:round/>
                      <a:headEnd type="none" w="med" len="med"/>
                      <a:tailEnd type="none" w="med" len="med"/>
                    </a:lnT>
                    <a:lnB>
                      <a:noFill/>
                    </a:lnB>
                    <a:solidFill>
                      <a:srgbClr val="F3F3F3"/>
                    </a:solidFill>
                  </a:tcPr>
                </a:tc>
                <a:extLst>
                  <a:ext uri="{0D108BD9-81ED-4DB2-BD59-A6C34878D82A}">
                    <a16:rowId xmlns="" xmlns:a16="http://schemas.microsoft.com/office/drawing/2014/main" val="1356435350"/>
                  </a:ext>
                </a:extLst>
              </a:tr>
            </a:tbl>
          </a:graphicData>
        </a:graphic>
      </p:graphicFrame>
      <p:sp>
        <p:nvSpPr>
          <p:cNvPr id="6" name="Title 1"/>
          <p:cNvSpPr>
            <a:spLocks noGrp="1"/>
          </p:cNvSpPr>
          <p:nvPr>
            <p:ph type="title"/>
          </p:nvPr>
        </p:nvSpPr>
        <p:spPr/>
        <p:txBody>
          <a:bodyPr>
            <a:noAutofit/>
          </a:bodyPr>
          <a:lstStyle/>
          <a:p>
            <a:r>
              <a:rPr lang="en-US" sz="2800" dirty="0" smtClean="0"/>
              <a:t>Case Study #1 </a:t>
            </a:r>
            <a:br>
              <a:rPr lang="en-US" sz="2800" dirty="0" smtClean="0"/>
            </a:br>
            <a:r>
              <a:rPr lang="en-US" sz="2800" dirty="0"/>
              <a:t>Betamax case</a:t>
            </a:r>
          </a:p>
        </p:txBody>
      </p:sp>
      <p:sp>
        <p:nvSpPr>
          <p:cNvPr id="8" name="Rectangle 7"/>
          <p:cNvSpPr/>
          <p:nvPr/>
        </p:nvSpPr>
        <p:spPr>
          <a:xfrm>
            <a:off x="456335" y="5550805"/>
            <a:ext cx="7398500" cy="338554"/>
          </a:xfrm>
          <a:prstGeom prst="rect">
            <a:avLst/>
          </a:prstGeom>
        </p:spPr>
        <p:txBody>
          <a:bodyPr wrap="none">
            <a:spAutoFit/>
          </a:bodyPr>
          <a:lstStyle/>
          <a:p>
            <a:r>
              <a:rPr lang="en-US" sz="1600" dirty="0">
                <a:hlinkClick r:id="rId2"/>
              </a:rPr>
              <a:t>https://en.wikipedia.org/wiki/Sony_Corp._of_America_v._Universal_City_Studios,_Inc.</a:t>
            </a:r>
            <a:endParaRPr lang="en-US" sz="1600" dirty="0"/>
          </a:p>
        </p:txBody>
      </p:sp>
      <p:pic>
        <p:nvPicPr>
          <p:cNvPr id="3" name="Picture 2"/>
          <p:cNvPicPr>
            <a:picLocks noChangeAspect="1"/>
          </p:cNvPicPr>
          <p:nvPr/>
        </p:nvPicPr>
        <p:blipFill>
          <a:blip r:embed="rId3"/>
          <a:stretch>
            <a:fillRect/>
          </a:stretch>
        </p:blipFill>
        <p:spPr>
          <a:xfrm>
            <a:off x="8415505" y="1550248"/>
            <a:ext cx="2959623" cy="4169834"/>
          </a:xfrm>
          <a:prstGeom prst="rect">
            <a:avLst/>
          </a:prstGeom>
        </p:spPr>
      </p:pic>
      <p:sp>
        <p:nvSpPr>
          <p:cNvPr id="5" name="TextBox 4"/>
          <p:cNvSpPr txBox="1"/>
          <p:nvPr/>
        </p:nvSpPr>
        <p:spPr>
          <a:xfrm>
            <a:off x="8415504" y="5748959"/>
            <a:ext cx="2959623" cy="276999"/>
          </a:xfrm>
          <a:prstGeom prst="rect">
            <a:avLst/>
          </a:prstGeom>
          <a:noFill/>
        </p:spPr>
        <p:txBody>
          <a:bodyPr wrap="square" rtlCol="0">
            <a:spAutoFit/>
          </a:bodyPr>
          <a:lstStyle/>
          <a:p>
            <a:pPr algn="ctr"/>
            <a:r>
              <a:rPr lang="en-US" sz="1200" dirty="0" smtClean="0"/>
              <a:t>Picture from </a:t>
            </a:r>
            <a:r>
              <a:rPr lang="en-US" sz="1200" dirty="0" smtClean="0">
                <a:hlinkClick r:id="rId4"/>
              </a:rPr>
              <a:t>consumerist.com</a:t>
            </a:r>
            <a:endParaRPr lang="th-TH" sz="1200" dirty="0"/>
          </a:p>
        </p:txBody>
      </p:sp>
    </p:spTree>
    <p:extLst>
      <p:ext uri="{BB962C8B-B14F-4D97-AF65-F5344CB8AC3E}">
        <p14:creationId xmlns:p14="http://schemas.microsoft.com/office/powerpoint/2010/main" val="602720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Protected under Copyright </a:t>
            </a:r>
            <a:r>
              <a:rPr lang="en-US" dirty="0" smtClean="0"/>
              <a:t>Law?</a:t>
            </a:r>
            <a:endParaRPr lang="en-US" dirty="0"/>
          </a:p>
        </p:txBody>
      </p:sp>
      <p:sp>
        <p:nvSpPr>
          <p:cNvPr id="3" name="Content Placeholder 2"/>
          <p:cNvSpPr>
            <a:spLocks noGrp="1"/>
          </p:cNvSpPr>
          <p:nvPr>
            <p:ph idx="1"/>
          </p:nvPr>
        </p:nvSpPr>
        <p:spPr/>
        <p:txBody>
          <a:bodyPr/>
          <a:lstStyle/>
          <a:p>
            <a:pPr marL="0" indent="0">
              <a:buNone/>
            </a:pPr>
            <a:r>
              <a:rPr lang="th-TH" dirty="0" smtClean="0"/>
              <a:t>	</a:t>
            </a:r>
            <a:r>
              <a:rPr lang="en-US" dirty="0" smtClean="0"/>
              <a:t>Must be original, meaning that it must arise from its author’s creative intellectual effort, as distinguished from the copying of an existing work.</a:t>
            </a:r>
          </a:p>
          <a:p>
            <a:r>
              <a:rPr lang="en-US" b="1" i="1" dirty="0" smtClean="0"/>
              <a:t>Literary works. </a:t>
            </a:r>
            <a:r>
              <a:rPr lang="en-US" dirty="0" smtClean="0"/>
              <a:t>Literary works are those expressed in words, numbers, or other verbal or numerical symbols and include a wide variety of works, such as fiction, nonfiction, poetry, textbooks, reference works, some directories, dissertations, speeches, catalogs, advertising copy, compilations of information, and computer programs.</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1751312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Protected under Copyright </a:t>
            </a:r>
            <a:r>
              <a:rPr lang="en-US" dirty="0" smtClean="0"/>
              <a:t>Law?</a:t>
            </a:r>
            <a:endParaRPr lang="en-US" dirty="0"/>
          </a:p>
        </p:txBody>
      </p:sp>
      <p:sp>
        <p:nvSpPr>
          <p:cNvPr id="3" name="Content Placeholder 2"/>
          <p:cNvSpPr>
            <a:spLocks noGrp="1"/>
          </p:cNvSpPr>
          <p:nvPr>
            <p:ph idx="1"/>
          </p:nvPr>
        </p:nvSpPr>
        <p:spPr/>
        <p:txBody>
          <a:bodyPr>
            <a:normAutofit lnSpcReduction="10000"/>
          </a:bodyPr>
          <a:lstStyle/>
          <a:p>
            <a:r>
              <a:rPr lang="en-US" b="1" i="1" dirty="0" smtClean="0"/>
              <a:t>Musical works, including accompanying words. </a:t>
            </a:r>
            <a:r>
              <a:rPr lang="en-US" dirty="0" smtClean="0"/>
              <a:t>Maybe </a:t>
            </a:r>
            <a:r>
              <a:rPr lang="en-US" dirty="0" smtClean="0"/>
              <a:t>in the form of sheet music, a record or CD.</a:t>
            </a:r>
          </a:p>
          <a:p>
            <a:r>
              <a:rPr lang="en-US" b="1" i="1" dirty="0" smtClean="0"/>
              <a:t>Dramatic works, including accompanying words.</a:t>
            </a:r>
            <a:r>
              <a:rPr lang="en-US" b="1" dirty="0" smtClean="0"/>
              <a:t> </a:t>
            </a:r>
            <a:r>
              <a:rPr lang="en-US" dirty="0" smtClean="0"/>
              <a:t>A dramatic works is a play or theatrical performance. Scripts prepared for cinema, radio, and television are also protectable as dramatic works.</a:t>
            </a:r>
          </a:p>
          <a:p>
            <a:r>
              <a:rPr lang="en-US" b="1" i="1" dirty="0" smtClean="0"/>
              <a:t>Pantomimes and choreographic works. </a:t>
            </a:r>
            <a:r>
              <a:rPr lang="en-US" dirty="0" smtClean="0"/>
              <a:t>A</a:t>
            </a:r>
            <a:r>
              <a:rPr lang="en-US" i="1" dirty="0" smtClean="0"/>
              <a:t> </a:t>
            </a:r>
            <a:r>
              <a:rPr lang="en-US" dirty="0" smtClean="0"/>
              <a:t>pantomime is </a:t>
            </a:r>
            <a:r>
              <a:rPr lang="en-US" dirty="0" smtClean="0"/>
              <a:t>a performance </a:t>
            </a:r>
            <a:r>
              <a:rPr lang="en-US" dirty="0" smtClean="0"/>
              <a:t>that uses gestures and expressions rather than sound to communicate an idea or situation. Choreography is the composition and arrangement of dance movements and patterns (usually intended to be accompanied by music) but does not include simple and well-known dances such as the polka or foxtrot.</a:t>
            </a:r>
            <a:endParaRPr lang="en-US" dirty="0"/>
          </a:p>
        </p:txBody>
      </p:sp>
      <p:sp>
        <p:nvSpPr>
          <p:cNvPr id="5" name="TextBox 4"/>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475158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Protected under Copyright </a:t>
            </a:r>
            <a:r>
              <a:rPr lang="en-US" dirty="0" smtClean="0"/>
              <a:t>Law?</a:t>
            </a:r>
            <a:endParaRPr lang="en-US" dirty="0"/>
          </a:p>
        </p:txBody>
      </p:sp>
      <p:sp>
        <p:nvSpPr>
          <p:cNvPr id="3" name="Content Placeholder 2"/>
          <p:cNvSpPr>
            <a:spLocks noGrp="1"/>
          </p:cNvSpPr>
          <p:nvPr>
            <p:ph idx="1"/>
          </p:nvPr>
        </p:nvSpPr>
        <p:spPr/>
        <p:txBody>
          <a:bodyPr>
            <a:normAutofit/>
          </a:bodyPr>
          <a:lstStyle/>
          <a:p>
            <a:r>
              <a:rPr lang="en-US" b="1" i="1" dirty="0" smtClean="0"/>
              <a:t>Pictorial, graphic, and sculptural works. </a:t>
            </a:r>
            <a:r>
              <a:rPr lang="en-US" dirty="0" smtClean="0"/>
              <a:t>Visual arts consists of two- and three-dimensional works of fine, graphic </a:t>
            </a:r>
            <a:r>
              <a:rPr lang="en-US" dirty="0" smtClean="0"/>
              <a:t>and </a:t>
            </a:r>
            <a:r>
              <a:rPr lang="en-US" dirty="0" smtClean="0"/>
              <a:t>applied art, photographs, prints, art reproductions, cartoons, maps, globes, jewelry, fabrics, games, technical drawings, diagrams, posters, toys, sculptures, and charts.</a:t>
            </a:r>
          </a:p>
          <a:p>
            <a:r>
              <a:rPr lang="en-US" b="1" i="1" dirty="0" smtClean="0"/>
              <a:t>Motion pictures and other audiovisual works. </a:t>
            </a:r>
            <a:r>
              <a:rPr lang="en-US" dirty="0" smtClean="0"/>
              <a:t>Feature films, training videos, documentaries, and slide presentations are all protectable with the motion picture or audiovisual work.</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2054097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Protected under Copyright </a:t>
            </a:r>
            <a:r>
              <a:rPr lang="en-US" dirty="0" smtClean="0"/>
              <a:t>Law?</a:t>
            </a:r>
            <a:endParaRPr lang="en-US" dirty="0"/>
          </a:p>
        </p:txBody>
      </p:sp>
      <p:sp>
        <p:nvSpPr>
          <p:cNvPr id="3" name="Content Placeholder 2"/>
          <p:cNvSpPr>
            <a:spLocks noGrp="1"/>
          </p:cNvSpPr>
          <p:nvPr>
            <p:ph idx="1"/>
          </p:nvPr>
        </p:nvSpPr>
        <p:spPr/>
        <p:txBody>
          <a:bodyPr>
            <a:normAutofit/>
          </a:bodyPr>
          <a:lstStyle/>
          <a:p>
            <a:r>
              <a:rPr lang="en-US" b="1" i="1" dirty="0" smtClean="0"/>
              <a:t>Sound recording. </a:t>
            </a:r>
            <a:r>
              <a:rPr lang="en-US" dirty="0" smtClean="0"/>
              <a:t>May include musical sounds, but often includes recordings of dramas or lectures.</a:t>
            </a:r>
          </a:p>
          <a:p>
            <a:r>
              <a:rPr lang="en-US" b="1" i="1" dirty="0" smtClean="0"/>
              <a:t>Architectural works. </a:t>
            </a:r>
            <a:r>
              <a:rPr lang="en-US" dirty="0" smtClean="0"/>
              <a:t>The design of a building as embodied in some tangible medium of expression, including a building, architectural plans, or drawings. Individual standard features such as windows or doors are not protectable. </a:t>
            </a:r>
          </a:p>
        </p:txBody>
      </p:sp>
      <p:sp>
        <p:nvSpPr>
          <p:cNvPr id="4" name="TextBox 3"/>
          <p:cNvSpPr txBox="1"/>
          <p:nvPr/>
        </p:nvSpPr>
        <p:spPr>
          <a:xfrm>
            <a:off x="475814" y="5812546"/>
            <a:ext cx="9405165" cy="369332"/>
          </a:xfrm>
          <a:prstGeom prst="rect">
            <a:avLst/>
          </a:prstGeom>
          <a:noFill/>
        </p:spPr>
        <p:txBody>
          <a:bodyPr wrap="square" rtlCol="0">
            <a:spAutoFit/>
          </a:bodyPr>
          <a:lstStyle/>
          <a:p>
            <a:r>
              <a:rPr lang="en-US" dirty="0" smtClean="0"/>
              <a:t>Refer to Protecting Your Company’s Intellectual Property</a:t>
            </a:r>
            <a:endParaRPr lang="en-US" dirty="0"/>
          </a:p>
        </p:txBody>
      </p:sp>
    </p:spTree>
    <p:extLst>
      <p:ext uri="{BB962C8B-B14F-4D97-AF65-F5344CB8AC3E}">
        <p14:creationId xmlns:p14="http://schemas.microsoft.com/office/powerpoint/2010/main" val="2450075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Issues on Copyright Law</a:t>
            </a:r>
          </a:p>
        </p:txBody>
      </p:sp>
      <p:sp>
        <p:nvSpPr>
          <p:cNvPr id="3" name="Content Placeholder 2"/>
          <p:cNvSpPr>
            <a:spLocks noGrp="1"/>
          </p:cNvSpPr>
          <p:nvPr>
            <p:ph idx="1"/>
          </p:nvPr>
        </p:nvSpPr>
        <p:spPr/>
        <p:txBody>
          <a:bodyPr>
            <a:normAutofit/>
          </a:bodyPr>
          <a:lstStyle/>
          <a:p>
            <a:r>
              <a:rPr lang="en-US" dirty="0" smtClean="0"/>
              <a:t>Computer Programs</a:t>
            </a:r>
          </a:p>
          <a:p>
            <a:pPr lvl="1"/>
            <a:r>
              <a:rPr lang="en-US" dirty="0" smtClean="0"/>
              <a:t>Computer programs are protectable under copyright law and can be registered with the Copyright Office as literary works, regardless of their medium. The object code, source code, CD-ROMs can all be protected.</a:t>
            </a:r>
          </a:p>
          <a:p>
            <a:r>
              <a:rPr lang="en-US" dirty="0" smtClean="0"/>
              <a:t>Computer </a:t>
            </a:r>
            <a:r>
              <a:rPr lang="en-US" dirty="0" smtClean="0"/>
              <a:t>Programming </a:t>
            </a:r>
            <a:r>
              <a:rPr lang="en-US" dirty="0" smtClean="0"/>
              <a:t>Languages</a:t>
            </a:r>
          </a:p>
          <a:p>
            <a:r>
              <a:rPr lang="en-US" dirty="0" smtClean="0"/>
              <a:t>The Shrink Wrap License and Electronic Signatures</a:t>
            </a:r>
            <a:endParaRPr lang="th-TH" dirty="0" smtClean="0"/>
          </a:p>
          <a:p>
            <a:r>
              <a:rPr lang="en-US" dirty="0" smtClean="0"/>
              <a:t>The Uniform Computer Information Transaction Act</a:t>
            </a:r>
          </a:p>
          <a:p>
            <a:pPr lvl="1"/>
            <a:r>
              <a:rPr lang="en-US" dirty="0" smtClean="0"/>
              <a:t>The act was meant to promote fair transactions in the electronic age and thus assist companies wanting to sell goods and software </a:t>
            </a:r>
            <a:r>
              <a:rPr lang="en-US" dirty="0" err="1" smtClean="0"/>
              <a:t>electrinically</a:t>
            </a:r>
            <a:r>
              <a:rPr lang="en-US" dirty="0" smtClean="0"/>
              <a:t>.</a:t>
            </a:r>
            <a:endParaRPr lang="en-US" dirty="0"/>
          </a:p>
        </p:txBody>
      </p:sp>
      <p:sp>
        <p:nvSpPr>
          <p:cNvPr id="4" name="TextBox 3"/>
          <p:cNvSpPr txBox="1"/>
          <p:nvPr/>
        </p:nvSpPr>
        <p:spPr>
          <a:xfrm>
            <a:off x="475814" y="5812546"/>
            <a:ext cx="94051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Refer to Protecting Your Company’s Intellectual Property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63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2477</TotalTime>
  <Words>3782</Words>
  <Application>Microsoft Office PowerPoint</Application>
  <PresentationFormat>Widescreen</PresentationFormat>
  <Paragraphs>240</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Cordia New</vt:lpstr>
      <vt:lpstr>Office Theme</vt:lpstr>
      <vt:lpstr>Module 3: Intellectual Property</vt:lpstr>
      <vt:lpstr>Content</vt:lpstr>
      <vt:lpstr>Copyrights</vt:lpstr>
      <vt:lpstr>Copyrights</vt:lpstr>
      <vt:lpstr>What Can Be Protected under Copyright Law?</vt:lpstr>
      <vt:lpstr>What Can Be Protected under Copyright Law?</vt:lpstr>
      <vt:lpstr>What Can Be Protected under Copyright Law?</vt:lpstr>
      <vt:lpstr>What Can Be Protected under Copyright Law?</vt:lpstr>
      <vt:lpstr>Ten Issues on Copyright Law</vt:lpstr>
      <vt:lpstr>Ten Issues on Copyright Law (cont.)</vt:lpstr>
      <vt:lpstr>Ten Issues on Copyright Law (cont.)</vt:lpstr>
      <vt:lpstr>Copyright and the Internet</vt:lpstr>
      <vt:lpstr>Exclusion from Copyright Protection</vt:lpstr>
      <vt:lpstr>Exclusion from Copyright Protection</vt:lpstr>
      <vt:lpstr>Two Types of Rights Under Copyright</vt:lpstr>
      <vt:lpstr>The Rights of Copyright Owners</vt:lpstr>
      <vt:lpstr>The Rights of Copyright Owners (Cont.)</vt:lpstr>
      <vt:lpstr>The Rights of Copyright Owners (Cont.)</vt:lpstr>
      <vt:lpstr>The Rights of Copyright Owners (Cont.)</vt:lpstr>
      <vt:lpstr>Moral Rights</vt:lpstr>
      <vt:lpstr>Moral Rights</vt:lpstr>
      <vt:lpstr>Moral Rights</vt:lpstr>
      <vt:lpstr>Register Copyright</vt:lpstr>
      <vt:lpstr>Benefit of Copyright Registration</vt:lpstr>
      <vt:lpstr>Duration of Copyright Protection</vt:lpstr>
      <vt:lpstr>Duration of Copyright Protection</vt:lpstr>
      <vt:lpstr>Duration of Copyright Protection (Cont.)</vt:lpstr>
      <vt:lpstr>Duration of Copyright Protection (Cont.)</vt:lpstr>
      <vt:lpstr>Duration of Copyright Protection (Cont.)</vt:lpstr>
      <vt:lpstr>Transfers of Copyright</vt:lpstr>
      <vt:lpstr>The Copyright Laws of Various Countries</vt:lpstr>
      <vt:lpstr>Creative Commons License</vt:lpstr>
      <vt:lpstr>Creative Commons License</vt:lpstr>
      <vt:lpstr>Creative Commons License</vt:lpstr>
      <vt:lpstr>Creative Commons License</vt:lpstr>
      <vt:lpstr>Creative Commons License</vt:lpstr>
      <vt:lpstr>Creative Commons License</vt:lpstr>
      <vt:lpstr>The Difference Between Plagiarism And Copyright Infringement</vt:lpstr>
      <vt:lpstr>The Difference Between Plagiarism And Copyright Infringement</vt:lpstr>
      <vt:lpstr>The Difference Between Plagiarism And Copyright Infringement</vt:lpstr>
      <vt:lpstr>Case Study #1  Betamax case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ชวินทร มัยยะภักดี</dc:creator>
  <cp:lastModifiedBy>naritsak tuntitippawan</cp:lastModifiedBy>
  <cp:revision>68</cp:revision>
  <dcterms:created xsi:type="dcterms:W3CDTF">2019-12-05T13:38:53Z</dcterms:created>
  <dcterms:modified xsi:type="dcterms:W3CDTF">2020-05-14T16:07:22Z</dcterms:modified>
</cp:coreProperties>
</file>