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23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9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54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=""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xmlns="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xmlns="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:a16="http://schemas.microsoft.com/office/drawing/2014/main" xmlns="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:a16="http://schemas.microsoft.com/office/drawing/2014/main" xmlns="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xmlns="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76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61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3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5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6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194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150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1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79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Knowledge management techniques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F629E85-12F5-4709-A520-65BCDED65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and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</a:t>
            </a:r>
            <a:endParaRPr lang="en-US" dirty="0" smtClean="0"/>
          </a:p>
          <a:p>
            <a:pPr lvl="1"/>
            <a:r>
              <a:rPr lang="en-US" dirty="0" smtClean="0"/>
              <a:t>Holiday </a:t>
            </a:r>
            <a:r>
              <a:rPr lang="en-US" dirty="0"/>
              <a:t>has developed an ad campaign that uses a song called “Holiday: The Fun One</a:t>
            </a:r>
            <a:r>
              <a:rPr lang="en-US" dirty="0" smtClean="0"/>
              <a:t>.” Holiday </a:t>
            </a:r>
            <a:r>
              <a:rPr lang="en-US" dirty="0"/>
              <a:t>also has a written script for a commercial that has been distributed to </a:t>
            </a:r>
            <a:r>
              <a:rPr lang="en-US" dirty="0" smtClean="0"/>
              <a:t>numerous other </a:t>
            </a:r>
            <a:r>
              <a:rPr lang="en-US" dirty="0"/>
              <a:t>individuals but that has no copyright notice and that has never been registered </a:t>
            </a:r>
            <a:r>
              <a:rPr lang="en-US" dirty="0" smtClean="0"/>
              <a:t>with the </a:t>
            </a:r>
            <a:r>
              <a:rPr lang="en-US" dirty="0"/>
              <a:t>Copyright Office. Holiday believes that the script has been infringed by its competitor.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/>
              <a:t>Which of the foregoing items is protectable by copyright? What might be the </a:t>
            </a:r>
            <a:r>
              <a:rPr lang="en-US" dirty="0" smtClean="0"/>
              <a:t>repercussions </a:t>
            </a:r>
            <a:r>
              <a:rPr lang="en-US" dirty="0"/>
              <a:t>to Holiday of not having registered its script with the Copyright Office? </a:t>
            </a:r>
          </a:p>
        </p:txBody>
      </p:sp>
    </p:spTree>
    <p:extLst>
      <p:ext uri="{BB962C8B-B14F-4D97-AF65-F5344CB8AC3E}">
        <p14:creationId xmlns:p14="http://schemas.microsoft.com/office/powerpoint/2010/main" val="773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Case Study: </a:t>
            </a:r>
            <a:endParaRPr lang="en-US" dirty="0" smtClean="0"/>
          </a:p>
          <a:p>
            <a:pPr lvl="1"/>
            <a:r>
              <a:rPr lang="en-US" dirty="0" smtClean="0"/>
              <a:t>Holiday’s </a:t>
            </a:r>
            <a:r>
              <a:rPr lang="en-US" dirty="0"/>
              <a:t>engineers have invented a new device that more accurately tracks passengers </a:t>
            </a:r>
            <a:r>
              <a:rPr lang="en-US" dirty="0" smtClean="0"/>
              <a:t>as they </a:t>
            </a:r>
            <a:r>
              <a:rPr lang="en-US" dirty="0"/>
              <a:t>embark and disembark its ships. The device was invented on April 14, 2011, although </a:t>
            </a:r>
            <a:r>
              <a:rPr lang="en-US" dirty="0" smtClean="0"/>
              <a:t>a patent </a:t>
            </a:r>
            <a:r>
              <a:rPr lang="en-US" dirty="0"/>
              <a:t>application was not filed for the device until May 20, 2012, because Holiday was </a:t>
            </a:r>
            <a:r>
              <a:rPr lang="en-US" dirty="0" smtClean="0"/>
              <a:t>testing the </a:t>
            </a:r>
            <a:r>
              <a:rPr lang="en-US" dirty="0"/>
              <a:t>device on three of its ships to ensure it worked properly. Holiday began offering </a:t>
            </a:r>
            <a:r>
              <a:rPr lang="en-US" dirty="0" smtClean="0"/>
              <a:t>the device </a:t>
            </a:r>
            <a:r>
              <a:rPr lang="en-US" dirty="0"/>
              <a:t>for sale only after it filed its patent application. The patent was granted. Also, </a:t>
            </a:r>
            <a:r>
              <a:rPr lang="en-US" dirty="0" smtClean="0"/>
              <a:t>Holiday’s design </a:t>
            </a:r>
            <a:r>
              <a:rPr lang="en-US" dirty="0"/>
              <a:t>team recently developed a new design for a massage mat to be used in the ship spas.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/>
              <a:t>Discuss whether the patent for the tracking device is valid and whether the massage mat is </a:t>
            </a:r>
            <a:r>
              <a:rPr lang="en-US" dirty="0" smtClean="0"/>
              <a:t>patentable.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Case Study: </a:t>
            </a:r>
            <a:endParaRPr lang="en-US" dirty="0" smtClean="0"/>
          </a:p>
          <a:p>
            <a:pPr lvl="1"/>
            <a:r>
              <a:rPr lang="en-US" dirty="0"/>
              <a:t>Holiday is considering offering several new products and services (some of which will </a:t>
            </a:r>
            <a:r>
              <a:rPr lang="en-US" dirty="0" smtClean="0"/>
              <a:t>be sold </a:t>
            </a:r>
            <a:r>
              <a:rPr lang="en-US" dirty="0"/>
              <a:t>in its gift shop) and would like to seek trademark protection for the marks under </a:t>
            </a:r>
            <a:r>
              <a:rPr lang="en-US" dirty="0" smtClean="0"/>
              <a:t>which the </a:t>
            </a:r>
            <a:r>
              <a:rPr lang="en-US" dirty="0"/>
              <a:t>goods and services will be offered. Some of the proposed marks include the </a:t>
            </a:r>
            <a:r>
              <a:rPr lang="en-US" dirty="0" smtClean="0"/>
              <a:t>following: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slogan “Johnny Depp’s Best Holiday” to be used in commercials for </a:t>
            </a:r>
            <a:r>
              <a:rPr lang="en-US" dirty="0" smtClean="0"/>
              <a:t>cruises;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color white for its cruise </a:t>
            </a:r>
            <a:r>
              <a:rPr lang="en-US" dirty="0" smtClean="0"/>
              <a:t>ships;</a:t>
            </a:r>
          </a:p>
          <a:p>
            <a:pPr lvl="2"/>
            <a:r>
              <a:rPr lang="en-US" dirty="0" smtClean="0"/>
              <a:t>Small </a:t>
            </a:r>
            <a:r>
              <a:rPr lang="en-US" dirty="0"/>
              <a:t>dessert plates to be sold in the ship gift shop, each of which will display a </a:t>
            </a:r>
            <a:r>
              <a:rPr lang="en-US" dirty="0" smtClean="0"/>
              <a:t>national flag </a:t>
            </a:r>
            <a:r>
              <a:rPr lang="en-US" dirty="0"/>
              <a:t>from countries represented by Holiday’s shipboard workers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“Texas </a:t>
            </a:r>
            <a:r>
              <a:rPr lang="en-US" dirty="0"/>
              <a:t>Salsa” for salsa made and bottled in Florida; </a:t>
            </a:r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mark “Holiday Happiness” for one of its onboard shows.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/>
              <a:t>Identify the type of mark each product or service represents (e.g., trademark, sound mark, color mark) and then indicate any possible objections the </a:t>
            </a:r>
            <a:r>
              <a:rPr lang="en-US" dirty="0" err="1"/>
              <a:t>USPTO</a:t>
            </a:r>
            <a:r>
              <a:rPr lang="en-US" dirty="0"/>
              <a:t> might have to each </a:t>
            </a:r>
            <a:r>
              <a:rPr lang="en-US" dirty="0" smtClean="0"/>
              <a:t>mark </a:t>
            </a:r>
            <a:r>
              <a:rPr lang="en-US" dirty="0"/>
              <a:t>if any. </a:t>
            </a:r>
          </a:p>
        </p:txBody>
      </p:sp>
    </p:spTree>
    <p:extLst>
      <p:ext uri="{BB962C8B-B14F-4D97-AF65-F5344CB8AC3E}">
        <p14:creationId xmlns:p14="http://schemas.microsoft.com/office/powerpoint/2010/main" val="777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Case Study: </a:t>
            </a:r>
          </a:p>
          <a:p>
            <a:pPr lvl="1"/>
            <a:r>
              <a:rPr lang="en-US" dirty="0" smtClean="0"/>
              <a:t>Holiday </a:t>
            </a:r>
            <a:r>
              <a:rPr lang="en-US" dirty="0"/>
              <a:t>is planning a new series of cruises, targeted at young families. The plans are based </a:t>
            </a:r>
            <a:r>
              <a:rPr lang="en-US" dirty="0" smtClean="0"/>
              <a:t>on </a:t>
            </a:r>
            <a:r>
              <a:rPr lang="en-US" dirty="0" smtClean="0"/>
              <a:t>many surveys </a:t>
            </a:r>
            <a:r>
              <a:rPr lang="en-US" dirty="0"/>
              <a:t>and market studies Holiday has commissioned. Only five of </a:t>
            </a:r>
            <a:r>
              <a:rPr lang="en-US" dirty="0" smtClean="0"/>
              <a:t>Holiday’s top </a:t>
            </a:r>
            <a:r>
              <a:rPr lang="en-US" dirty="0"/>
              <a:t>executives know about these planned family-friendly cruises that will include </a:t>
            </a:r>
            <a:r>
              <a:rPr lang="en-US" dirty="0" smtClean="0"/>
              <a:t>specific itineraries </a:t>
            </a:r>
            <a:r>
              <a:rPr lang="en-US" dirty="0"/>
              <a:t>and activities aimed at families. One of the executives, Ellen, has just been </a:t>
            </a:r>
            <a:r>
              <a:rPr lang="en-US" dirty="0" smtClean="0"/>
              <a:t>hired by </a:t>
            </a:r>
            <a:r>
              <a:rPr lang="en-US" dirty="0"/>
              <a:t>Carnival Cruises. Ellen is subject to a written non-disclosure agreement with Holiday, </a:t>
            </a:r>
            <a:r>
              <a:rPr lang="en-US" dirty="0" smtClean="0"/>
              <a:t>by the </a:t>
            </a:r>
            <a:r>
              <a:rPr lang="en-US" dirty="0"/>
              <a:t>terms of which she is bound not to disclose any of Holiday’s confidential information </a:t>
            </a:r>
            <a:r>
              <a:rPr lang="en-US" dirty="0" smtClean="0"/>
              <a:t>for three </a:t>
            </a:r>
            <a:r>
              <a:rPr lang="en-US" dirty="0"/>
              <a:t>years. Ellen is not subject to a non-competition agreement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/>
              <a:t>Discuss whether Holiday’s planned family-friendly cruises qualify as trade secrets and whether Ellen can be prohibited from working for Carnival Cruises. </a:t>
            </a:r>
          </a:p>
        </p:txBody>
      </p:sp>
    </p:spTree>
    <p:extLst>
      <p:ext uri="{BB962C8B-B14F-4D97-AF65-F5344CB8AC3E}">
        <p14:creationId xmlns:p14="http://schemas.microsoft.com/office/powerpoint/2010/main" val="23764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Unfair Competition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Study: </a:t>
            </a:r>
          </a:p>
          <a:p>
            <a:pPr lvl="1"/>
            <a:r>
              <a:rPr lang="en-US" dirty="0"/>
              <a:t>Holiday has recently released advertisements with the following statements: “We </a:t>
            </a:r>
            <a:r>
              <a:rPr lang="en-US" dirty="0" smtClean="0"/>
              <a:t>are the </a:t>
            </a:r>
            <a:r>
              <a:rPr lang="en-US" dirty="0"/>
              <a:t>most fun you can have on the sea!” and “Unlike those of our competitor, </a:t>
            </a:r>
            <a:r>
              <a:rPr lang="en-US"/>
              <a:t>Royal </a:t>
            </a:r>
            <a:r>
              <a:rPr lang="en-US" smtClean="0"/>
              <a:t>You-Know-Who</a:t>
            </a:r>
            <a:r>
              <a:rPr lang="en-US" dirty="0"/>
              <a:t>, our waste materials are packaged in recyclable containers, making us </a:t>
            </a:r>
            <a:r>
              <a:rPr lang="en-US" dirty="0" smtClean="0"/>
              <a:t>environmentally friendly</a:t>
            </a:r>
            <a:r>
              <a:rPr lang="en-US" dirty="0"/>
              <a:t>.”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/>
              <a:t>Indicate whether the statements made by Holiday are actionable as any form of unfair competition and who, if anyone, might bring an action.</a:t>
            </a:r>
          </a:p>
        </p:txBody>
      </p:sp>
    </p:spTree>
    <p:extLst>
      <p:ext uri="{BB962C8B-B14F-4D97-AF65-F5344CB8AC3E}">
        <p14:creationId xmlns:p14="http://schemas.microsoft.com/office/powerpoint/2010/main" val="21266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621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Office Theme</vt:lpstr>
      <vt:lpstr>Case Study and Question</vt:lpstr>
      <vt:lpstr>Copyrights</vt:lpstr>
      <vt:lpstr>Patent</vt:lpstr>
      <vt:lpstr>Trademarks</vt:lpstr>
      <vt:lpstr>Trade Secrets</vt:lpstr>
      <vt:lpstr>Unfair Competition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and Question</dc:title>
  <dc:creator>naritsak tuntitippawan</dc:creator>
  <cp:lastModifiedBy>naritsak tuntitippawan</cp:lastModifiedBy>
  <cp:revision>11</cp:revision>
  <dcterms:created xsi:type="dcterms:W3CDTF">2020-05-11T15:10:58Z</dcterms:created>
  <dcterms:modified xsi:type="dcterms:W3CDTF">2020-05-14T15:34:53Z</dcterms:modified>
</cp:coreProperties>
</file>