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58" r:id="rId4"/>
    <p:sldId id="269" r:id="rId5"/>
    <p:sldId id="280" r:id="rId6"/>
    <p:sldId id="270" r:id="rId7"/>
    <p:sldId id="279" r:id="rId8"/>
    <p:sldId id="272" r:id="rId9"/>
    <p:sldId id="273" r:id="rId10"/>
    <p:sldId id="274" r:id="rId11"/>
    <p:sldId id="275" r:id="rId12"/>
    <p:sldId id="276" r:id="rId13"/>
    <p:sldId id="281"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3" autoAdjust="0"/>
    <p:restoredTop sz="94660"/>
  </p:normalViewPr>
  <p:slideViewPr>
    <p:cSldViewPr snapToGrid="0">
      <p:cViewPr varScale="1">
        <p:scale>
          <a:sx n="50" d="100"/>
          <a:sy n="50" d="100"/>
        </p:scale>
        <p:origin x="34" y="8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xmlns=""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xmlns=""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xmlns=""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xmlns=""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xmlns=""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xmlns=""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xmlns=""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5/14/2020</a:t>
            </a:fld>
            <a:endParaRPr lang="en-US"/>
          </a:p>
        </p:txBody>
      </p:sp>
      <p:sp>
        <p:nvSpPr>
          <p:cNvPr id="5" name="Footer Placeholder 4">
            <a:extLst>
              <a:ext uri="{FF2B5EF4-FFF2-40B4-BE49-F238E27FC236}">
                <a16:creationId xmlns:a16="http://schemas.microsoft.com/office/drawing/2014/main" xmlns=""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wipo.int/ipadvantage/en/details.jsp?id=258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oleObject" Target="../embeddings/oleObject5.bin"/><Relationship Id="rId3" Type="http://schemas.openxmlformats.org/officeDocument/2006/relationships/image" Target="../media/image19.png"/><Relationship Id="rId7" Type="http://schemas.openxmlformats.org/officeDocument/2006/relationships/image" Target="../media/image15.wmf"/><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4.wmf"/><Relationship Id="rId10"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p:txBody>
          <a:bodyPr/>
          <a:lstStyle/>
          <a:p>
            <a:r>
              <a:rPr lang="en-US" smtClean="0"/>
              <a:t>Introduction </a:t>
            </a:r>
            <a:r>
              <a:rPr lang="en-US" dirty="0" smtClean="0"/>
              <a:t>in Intellectual Property</a:t>
            </a:r>
            <a:endParaRPr lang="en-US" dirty="0"/>
          </a:p>
        </p:txBody>
      </p:sp>
      <p:sp>
        <p:nvSpPr>
          <p:cNvPr id="3" name="Title 2">
            <a:extLst>
              <a:ext uri="{FF2B5EF4-FFF2-40B4-BE49-F238E27FC236}">
                <a16:creationId xmlns:a16="http://schemas.microsoft.com/office/drawing/2014/main" xmlns=""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Organizations, Agencies, and Treaties</a:t>
            </a:r>
          </a:p>
        </p:txBody>
      </p:sp>
      <p:sp>
        <p:nvSpPr>
          <p:cNvPr id="3" name="Content Placeholder 2"/>
          <p:cNvSpPr>
            <a:spLocks noGrp="1"/>
          </p:cNvSpPr>
          <p:nvPr>
            <p:ph idx="1"/>
          </p:nvPr>
        </p:nvSpPr>
        <p:spPr/>
        <p:txBody>
          <a:bodyPr>
            <a:normAutofit/>
          </a:bodyPr>
          <a:lstStyle/>
          <a:p>
            <a:r>
              <a:rPr lang="en-US" b="1" dirty="0"/>
              <a:t>Berne Convention for the Protection of Literary and Artistic</a:t>
            </a:r>
            <a:r>
              <a:rPr lang="th-TH" b="1" dirty="0"/>
              <a:t> </a:t>
            </a:r>
            <a:r>
              <a:rPr lang="en-US" b="1" dirty="0"/>
              <a:t>Works </a:t>
            </a:r>
            <a:r>
              <a:rPr lang="th-TH" b="1" dirty="0"/>
              <a:t>(</a:t>
            </a:r>
            <a:r>
              <a:rPr lang="en-US" b="1" dirty="0"/>
              <a:t>the Berne Convention</a:t>
            </a:r>
            <a:r>
              <a:rPr lang="th-TH" b="1" dirty="0"/>
              <a:t>). </a:t>
            </a:r>
            <a:r>
              <a:rPr lang="en-US" dirty="0" smtClean="0"/>
              <a:t>The </a:t>
            </a:r>
            <a:r>
              <a:rPr lang="en-US" dirty="0"/>
              <a:t>Berne Convention</a:t>
            </a:r>
            <a:r>
              <a:rPr lang="th-TH" dirty="0"/>
              <a:t> </a:t>
            </a:r>
            <a:r>
              <a:rPr lang="en-US" dirty="0"/>
              <a:t>is administered by WIPO and is based on the precept that each member</a:t>
            </a:r>
            <a:r>
              <a:rPr lang="th-TH" dirty="0"/>
              <a:t> </a:t>
            </a:r>
            <a:r>
              <a:rPr lang="en-US" dirty="0"/>
              <a:t>nation must treat nationals of other member countries like its own</a:t>
            </a:r>
            <a:r>
              <a:rPr lang="th-TH" dirty="0"/>
              <a:t> </a:t>
            </a:r>
            <a:r>
              <a:rPr lang="en-US" dirty="0"/>
              <a:t>nationals</a:t>
            </a:r>
            <a:r>
              <a:rPr lang="th-TH" dirty="0"/>
              <a:t> </a:t>
            </a:r>
            <a:r>
              <a:rPr lang="en-US" dirty="0"/>
              <a:t>purposes of </a:t>
            </a:r>
            <a:r>
              <a:rPr lang="en-US" dirty="0" smtClean="0"/>
              <a:t>copyright.</a:t>
            </a:r>
          </a:p>
          <a:p>
            <a:r>
              <a:rPr lang="en-US" b="1" dirty="0"/>
              <a:t>Madrid Protocol</a:t>
            </a:r>
            <a:r>
              <a:rPr lang="th-TH" b="1" dirty="0"/>
              <a:t>. </a:t>
            </a:r>
            <a:r>
              <a:rPr lang="en-US" dirty="0"/>
              <a:t>A</a:t>
            </a:r>
            <a:r>
              <a:rPr lang="en-US" dirty="0" smtClean="0"/>
              <a:t>llows </a:t>
            </a:r>
            <a:r>
              <a:rPr lang="en-US" dirty="0"/>
              <a:t>trademark protection for nearly thirty countries and all fifteen countries of the European Union </a:t>
            </a:r>
            <a:r>
              <a:rPr lang="en-US" dirty="0"/>
              <a:t>utilizing </a:t>
            </a:r>
            <a:r>
              <a:rPr lang="en-US" dirty="0"/>
              <a:t>a centralized trademark filing procedure</a:t>
            </a:r>
            <a:r>
              <a:rPr lang="th-TH" dirty="0"/>
              <a:t>. </a:t>
            </a:r>
            <a:r>
              <a:rPr lang="en-US" dirty="0"/>
              <a:t>Legislation has been introduced that would make</a:t>
            </a:r>
            <a:r>
              <a:rPr lang="th-TH" dirty="0"/>
              <a:t> </a:t>
            </a:r>
            <a:r>
              <a:rPr lang="en-US" dirty="0"/>
              <a:t>the United States a party to the Madrid Protocol</a:t>
            </a:r>
            <a:r>
              <a:rPr lang="th-TH" dirty="0"/>
              <a:t>. </a:t>
            </a:r>
            <a:endParaRPr lang="en-US" dirty="0"/>
          </a:p>
          <a:p>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552534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Organizations, Agencies, and Treaties</a:t>
            </a:r>
          </a:p>
        </p:txBody>
      </p:sp>
      <p:sp>
        <p:nvSpPr>
          <p:cNvPr id="3" name="Content Placeholder 2"/>
          <p:cNvSpPr>
            <a:spLocks noGrp="1"/>
          </p:cNvSpPr>
          <p:nvPr>
            <p:ph idx="1"/>
          </p:nvPr>
        </p:nvSpPr>
        <p:spPr/>
        <p:txBody>
          <a:bodyPr>
            <a:normAutofit/>
          </a:bodyPr>
          <a:lstStyle/>
          <a:p>
            <a:r>
              <a:rPr lang="en-US" b="1" dirty="0" smtClean="0"/>
              <a:t>Paris </a:t>
            </a:r>
            <a:r>
              <a:rPr lang="en-US" b="1" dirty="0"/>
              <a:t>Convention</a:t>
            </a:r>
            <a:r>
              <a:rPr lang="th-TH" b="1" dirty="0"/>
              <a:t>. </a:t>
            </a:r>
            <a:r>
              <a:rPr lang="en-US" dirty="0" smtClean="0"/>
              <a:t>The </a:t>
            </a:r>
            <a:r>
              <a:rPr lang="en-US" dirty="0"/>
              <a:t>Paris Convention is based on the principle of reciprocity so that foreign trademark and patent owners may obtain in a</a:t>
            </a:r>
            <a:r>
              <a:rPr lang="th-TH" dirty="0"/>
              <a:t> </a:t>
            </a:r>
            <a:r>
              <a:rPr lang="en-US" dirty="0"/>
              <a:t>member country the same legal protection for their marks and patents</a:t>
            </a:r>
            <a:r>
              <a:rPr lang="th-TH" dirty="0"/>
              <a:t> </a:t>
            </a:r>
            <a:r>
              <a:rPr lang="en-US" dirty="0"/>
              <a:t>as can citizens of those member countries</a:t>
            </a:r>
            <a:r>
              <a:rPr lang="th-TH" dirty="0"/>
              <a:t>. </a:t>
            </a:r>
            <a:r>
              <a:rPr lang="en-US" dirty="0" smtClean="0"/>
              <a:t>The </a:t>
            </a:r>
            <a:r>
              <a:rPr lang="en-US" dirty="0"/>
              <a:t>Paris Convention is administered by WIPO</a:t>
            </a:r>
            <a:r>
              <a:rPr lang="th-TH" dirty="0" smtClean="0"/>
              <a:t>.</a:t>
            </a:r>
            <a:endParaRPr lang="en-US" dirty="0" smtClean="0"/>
          </a:p>
          <a:p>
            <a:r>
              <a:rPr lang="en-US" b="1" dirty="0"/>
              <a:t>North American Free Trade Agreement </a:t>
            </a:r>
            <a:r>
              <a:rPr lang="th-TH" b="1" dirty="0"/>
              <a:t>(</a:t>
            </a:r>
            <a:r>
              <a:rPr lang="en-US" b="1" dirty="0"/>
              <a:t>NAFTA</a:t>
            </a:r>
            <a:r>
              <a:rPr lang="th-TH" b="1" dirty="0"/>
              <a:t>). </a:t>
            </a:r>
            <a:r>
              <a:rPr lang="en-US" dirty="0" smtClean="0"/>
              <a:t>is </a:t>
            </a:r>
            <a:r>
              <a:rPr lang="en-US" dirty="0"/>
              <a:t>adhered to by the United</a:t>
            </a:r>
            <a:r>
              <a:rPr lang="th-TH" dirty="0"/>
              <a:t> </a:t>
            </a:r>
            <a:r>
              <a:rPr lang="en-US" dirty="0"/>
              <a:t>States, Canada, and Mexico</a:t>
            </a:r>
            <a:r>
              <a:rPr lang="th-TH" dirty="0"/>
              <a:t>. </a:t>
            </a:r>
            <a:r>
              <a:rPr lang="en-US" dirty="0"/>
              <a:t>The NAFTA resulted in some changes to</a:t>
            </a:r>
            <a:r>
              <a:rPr lang="th-TH" dirty="0"/>
              <a:t> </a:t>
            </a:r>
            <a:r>
              <a:rPr lang="en-US" dirty="0"/>
              <a:t>U</a:t>
            </a:r>
            <a:r>
              <a:rPr lang="th-TH" dirty="0"/>
              <a:t>.</a:t>
            </a:r>
            <a:r>
              <a:rPr lang="en-US" dirty="0"/>
              <a:t>S</a:t>
            </a:r>
            <a:r>
              <a:rPr lang="th-TH" dirty="0"/>
              <a:t>. </a:t>
            </a:r>
            <a:r>
              <a:rPr lang="en-US" dirty="0"/>
              <a:t>trademark law, primarily </a:t>
            </a:r>
            <a:r>
              <a:rPr lang="en-US" dirty="0"/>
              <a:t>concerning </a:t>
            </a:r>
            <a:r>
              <a:rPr lang="en-US" dirty="0"/>
              <a:t>marks that include geographical terms</a:t>
            </a:r>
            <a:r>
              <a:rPr lang="th-TH"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111030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Organizations, Agencies, and Treaties</a:t>
            </a:r>
          </a:p>
        </p:txBody>
      </p:sp>
      <p:sp>
        <p:nvSpPr>
          <p:cNvPr id="3" name="Content Placeholder 2"/>
          <p:cNvSpPr>
            <a:spLocks noGrp="1"/>
          </p:cNvSpPr>
          <p:nvPr>
            <p:ph idx="1"/>
          </p:nvPr>
        </p:nvSpPr>
        <p:spPr/>
        <p:txBody>
          <a:bodyPr/>
          <a:lstStyle/>
          <a:p>
            <a:r>
              <a:rPr lang="en-US" b="1" dirty="0"/>
              <a:t>General Agreement on Tariffs and Trade </a:t>
            </a:r>
            <a:r>
              <a:rPr lang="th-TH" b="1" dirty="0"/>
              <a:t>(</a:t>
            </a:r>
            <a:r>
              <a:rPr lang="en-US" b="1" dirty="0"/>
              <a:t>GATT</a:t>
            </a:r>
            <a:r>
              <a:rPr lang="th-TH" b="1" dirty="0" smtClean="0"/>
              <a:t>)</a:t>
            </a:r>
            <a:r>
              <a:rPr lang="en-US" b="1" dirty="0" smtClean="0"/>
              <a:t> </a:t>
            </a:r>
            <a:r>
              <a:rPr lang="en-US" dirty="0" smtClean="0"/>
              <a:t>The </a:t>
            </a:r>
            <a:r>
              <a:rPr lang="en-US" dirty="0"/>
              <a:t>most significant changes to U</a:t>
            </a:r>
            <a:r>
              <a:rPr lang="th-TH" dirty="0"/>
              <a:t>.</a:t>
            </a:r>
            <a:r>
              <a:rPr lang="en-US" dirty="0"/>
              <a:t>S</a:t>
            </a:r>
            <a:r>
              <a:rPr lang="th-TH" dirty="0"/>
              <a:t>. </a:t>
            </a:r>
            <a:r>
              <a:rPr lang="en-US" dirty="0"/>
              <a:t>intellectual</a:t>
            </a:r>
            <a:r>
              <a:rPr lang="th-TH" dirty="0"/>
              <a:t> </a:t>
            </a:r>
            <a:r>
              <a:rPr lang="en-US" dirty="0"/>
              <a:t>property law from GATT are that nonuse of a trademark for three years</a:t>
            </a:r>
            <a:r>
              <a:rPr lang="th-TH" dirty="0"/>
              <a:t> </a:t>
            </a:r>
            <a:r>
              <a:rPr lang="en-US" dirty="0"/>
              <a:t>creates a presumption the mark has been abandoned and that the duration of a utility patent is now twenty years from the filing date of the</a:t>
            </a:r>
            <a:r>
              <a:rPr lang="th-TH" dirty="0"/>
              <a:t> </a:t>
            </a:r>
            <a:r>
              <a:rPr lang="en-US" dirty="0"/>
              <a:t>application </a:t>
            </a:r>
            <a:r>
              <a:rPr lang="th-TH" dirty="0"/>
              <a:t>(</a:t>
            </a:r>
            <a:r>
              <a:rPr lang="en-US" dirty="0"/>
              <a:t>rather than seventeen years from the date the patent</a:t>
            </a:r>
            <a:r>
              <a:rPr lang="th-TH" dirty="0"/>
              <a:t> </a:t>
            </a:r>
            <a:r>
              <a:rPr lang="en-US" dirty="0"/>
              <a:t>issued, as was previously the case</a:t>
            </a:r>
            <a:r>
              <a:rPr lang="th-TH"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343200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800" dirty="0" smtClean="0"/>
              <a:t>Case Study #1 </a:t>
            </a:r>
            <a:br>
              <a:rPr lang="en-US" sz="2800" dirty="0" smtClean="0"/>
            </a:br>
            <a:r>
              <a:rPr lang="en-US" sz="2800" dirty="0"/>
              <a:t>Creating an IP Solution for Company and </a:t>
            </a:r>
            <a:r>
              <a:rPr lang="en-US" sz="2800" dirty="0" smtClean="0"/>
              <a:t>Client</a:t>
            </a:r>
            <a:endParaRPr lang="en-US" sz="2800" dirty="0"/>
          </a:p>
        </p:txBody>
      </p:sp>
      <p:sp>
        <p:nvSpPr>
          <p:cNvPr id="8" name="Rectangle 7"/>
          <p:cNvSpPr/>
          <p:nvPr/>
        </p:nvSpPr>
        <p:spPr>
          <a:xfrm>
            <a:off x="456335" y="5550805"/>
            <a:ext cx="5039328" cy="338554"/>
          </a:xfrm>
          <a:prstGeom prst="rect">
            <a:avLst/>
          </a:prstGeom>
        </p:spPr>
        <p:txBody>
          <a:bodyPr wrap="none">
            <a:spAutoFit/>
          </a:bodyPr>
          <a:lstStyle/>
          <a:p>
            <a:r>
              <a:rPr lang="en-US" sz="1600" dirty="0">
                <a:hlinkClick r:id="rId2"/>
              </a:rPr>
              <a:t>https://www.wipo.int/ipadvantage/en/details.jsp?id=2585</a:t>
            </a: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899223"/>
              </p:ext>
            </p:extLst>
          </p:nvPr>
        </p:nvGraphicFramePr>
        <p:xfrm>
          <a:off x="708212" y="1905461"/>
          <a:ext cx="7165788" cy="3049408"/>
        </p:xfrm>
        <a:graphic>
          <a:graphicData uri="http://schemas.openxmlformats.org/drawingml/2006/table">
            <a:tbl>
              <a:tblPr/>
              <a:tblGrid>
                <a:gridCol w="2377888"/>
                <a:gridCol w="4787900"/>
              </a:tblGrid>
              <a:tr h="430895">
                <a:tc>
                  <a:txBody>
                    <a:bodyPr/>
                    <a:lstStyle/>
                    <a:p>
                      <a:pPr algn="l" fontAlgn="t"/>
                      <a:r>
                        <a:rPr lang="en-US" b="1" dirty="0">
                          <a:effectLst/>
                        </a:rPr>
                        <a:t>Name</a:t>
                      </a:r>
                      <a:r>
                        <a:rPr lang="en-US" dirty="0">
                          <a:effectLst/>
                        </a:rPr>
                        <a:t>:</a:t>
                      </a:r>
                    </a:p>
                  </a:txBody>
                  <a:tcPr marL="121920" marR="121920" marT="60960" marB="6096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a:noFill/>
                    </a:lnT>
                    <a:lnB w="7620" cap="flat" cmpd="sng" algn="ctr">
                      <a:solidFill>
                        <a:srgbClr val="CCCCCC"/>
                      </a:solidFill>
                      <a:prstDash val="solid"/>
                      <a:round/>
                      <a:headEnd type="none" w="med" len="med"/>
                      <a:tailEnd type="none" w="med" len="med"/>
                    </a:lnB>
                    <a:solidFill>
                      <a:srgbClr val="F3F3F3"/>
                    </a:solidFill>
                  </a:tcPr>
                </a:tc>
                <a:tc>
                  <a:txBody>
                    <a:bodyPr/>
                    <a:lstStyle/>
                    <a:p>
                      <a:pPr algn="l" fontAlgn="t"/>
                      <a:r>
                        <a:rPr lang="en-US">
                          <a:effectLst/>
                        </a:rPr>
                        <a:t>Beauty Gems Group Co., Ltd.</a:t>
                      </a:r>
                    </a:p>
                  </a:txBody>
                  <a:tcPr marL="121920" marR="121920" marT="60960" marB="60960">
                    <a:lnL w="7620" cap="flat" cmpd="sng" algn="ctr">
                      <a:solidFill>
                        <a:srgbClr val="CCCCCC"/>
                      </a:solidFill>
                      <a:prstDash val="solid"/>
                      <a:round/>
                      <a:headEnd type="none" w="med" len="med"/>
                      <a:tailEnd type="none" w="med" len="med"/>
                    </a:lnL>
                    <a:lnR>
                      <a:noFill/>
                    </a:lnR>
                    <a:lnT>
                      <a:noFill/>
                    </a:lnT>
                    <a:lnB w="7620" cap="flat" cmpd="sng" algn="ctr">
                      <a:solidFill>
                        <a:srgbClr val="CCCCCC"/>
                      </a:solidFill>
                      <a:prstDash val="solid"/>
                      <a:round/>
                      <a:headEnd type="none" w="med" len="med"/>
                      <a:tailEnd type="none" w="med" len="med"/>
                    </a:lnB>
                    <a:solidFill>
                      <a:srgbClr val="F3F3F3"/>
                    </a:solidFill>
                  </a:tcPr>
                </a:tc>
              </a:tr>
              <a:tr h="729206">
                <a:tc>
                  <a:txBody>
                    <a:bodyPr/>
                    <a:lstStyle/>
                    <a:p>
                      <a:pPr algn="l" fontAlgn="t"/>
                      <a:r>
                        <a:rPr lang="en-US" b="1" dirty="0">
                          <a:effectLst/>
                        </a:rPr>
                        <a:t>Country / </a:t>
                      </a:r>
                      <a:r>
                        <a:rPr lang="en-US" b="1" dirty="0" smtClean="0">
                          <a:effectLst/>
                        </a:rPr>
                        <a:t>Territory</a:t>
                      </a:r>
                      <a:r>
                        <a:rPr lang="en-US" dirty="0">
                          <a:effectLst/>
                        </a:rPr>
                        <a:t>:</a:t>
                      </a:r>
                    </a:p>
                  </a:txBody>
                  <a:tcPr marL="121920" marR="121920" marT="60960" marB="6096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dirty="0">
                          <a:effectLst/>
                        </a:rPr>
                        <a:t>Thailand</a:t>
                      </a:r>
                    </a:p>
                  </a:txBody>
                  <a:tcPr marL="121920" marR="121920" marT="60960" marB="60960">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r>
              <a:tr h="729206">
                <a:tc>
                  <a:txBody>
                    <a:bodyPr/>
                    <a:lstStyle/>
                    <a:p>
                      <a:pPr algn="l" fontAlgn="t"/>
                      <a:r>
                        <a:rPr lang="en-US" b="1">
                          <a:effectLst/>
                        </a:rPr>
                        <a:t>IP right(s)</a:t>
                      </a:r>
                      <a:r>
                        <a:rPr lang="en-US">
                          <a:effectLst/>
                        </a:rPr>
                        <a:t>:</a:t>
                      </a:r>
                    </a:p>
                  </a:txBody>
                  <a:tcPr marL="121920" marR="121920" marT="60960" marB="6096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3F3F3"/>
                    </a:solidFill>
                  </a:tcPr>
                </a:tc>
                <a:tc>
                  <a:txBody>
                    <a:bodyPr/>
                    <a:lstStyle/>
                    <a:p>
                      <a:pPr algn="l" fontAlgn="t"/>
                      <a:r>
                        <a:rPr lang="en-US">
                          <a:effectLst/>
                        </a:rPr>
                        <a:t>Copyright and Related Rights, Industrial Designs, Trade Secrets, Trademarks</a:t>
                      </a:r>
                    </a:p>
                  </a:txBody>
                  <a:tcPr marL="121920" marR="121920" marT="60960" marB="60960">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3F3F3"/>
                    </a:solidFill>
                  </a:tcPr>
                </a:tc>
              </a:tr>
              <a:tr h="729206">
                <a:tc>
                  <a:txBody>
                    <a:bodyPr/>
                    <a:lstStyle/>
                    <a:p>
                      <a:pPr algn="l" fontAlgn="t"/>
                      <a:r>
                        <a:rPr lang="en-US" b="1" dirty="0">
                          <a:effectLst/>
                        </a:rPr>
                        <a:t>Date of </a:t>
                      </a:r>
                      <a:r>
                        <a:rPr lang="en-US" b="1" dirty="0" smtClean="0">
                          <a:effectLst/>
                        </a:rPr>
                        <a:t>publication</a:t>
                      </a:r>
                      <a:r>
                        <a:rPr lang="en-US" dirty="0">
                          <a:effectLst/>
                        </a:rPr>
                        <a:t>:</a:t>
                      </a:r>
                    </a:p>
                  </a:txBody>
                  <a:tcPr marL="121920" marR="121920" marT="60960" marB="6096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l" fontAlgn="t"/>
                      <a:r>
                        <a:rPr lang="en-US" dirty="0">
                          <a:effectLst/>
                        </a:rPr>
                        <a:t>August 31, 2010</a:t>
                      </a:r>
                    </a:p>
                  </a:txBody>
                  <a:tcPr marL="121920" marR="121920" marT="60960" marB="60960">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r>
              <a:tr h="430895">
                <a:tc>
                  <a:txBody>
                    <a:bodyPr/>
                    <a:lstStyle/>
                    <a:p>
                      <a:pPr algn="l" fontAlgn="t"/>
                      <a:r>
                        <a:rPr lang="en-US" b="1">
                          <a:effectLst/>
                        </a:rPr>
                        <a:t>Last update</a:t>
                      </a:r>
                      <a:r>
                        <a:rPr lang="en-US">
                          <a:effectLst/>
                        </a:rPr>
                        <a:t>:</a:t>
                      </a:r>
                    </a:p>
                  </a:txBody>
                  <a:tcPr marL="121920" marR="121920" marT="60960" marB="6096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a:noFill/>
                    </a:lnB>
                    <a:solidFill>
                      <a:srgbClr val="F3F3F3"/>
                    </a:solidFill>
                  </a:tcPr>
                </a:tc>
                <a:tc>
                  <a:txBody>
                    <a:bodyPr/>
                    <a:lstStyle/>
                    <a:p>
                      <a:pPr algn="l" fontAlgn="t"/>
                      <a:r>
                        <a:rPr lang="en-US" dirty="0">
                          <a:effectLst/>
                        </a:rPr>
                        <a:t>July 9, 2012</a:t>
                      </a:r>
                    </a:p>
                  </a:txBody>
                  <a:tcPr marL="121920" marR="121920" marT="60960" marB="60960">
                    <a:lnL w="7620" cap="flat" cmpd="sng" algn="ctr">
                      <a:solidFill>
                        <a:srgbClr val="CCCCCC"/>
                      </a:solidFill>
                      <a:prstDash val="solid"/>
                      <a:round/>
                      <a:headEnd type="none" w="med" len="med"/>
                      <a:tailEnd type="none" w="med" len="med"/>
                    </a:lnL>
                    <a:lnR>
                      <a:noFill/>
                    </a:lnR>
                    <a:lnT w="7620" cap="flat" cmpd="sng" algn="ctr">
                      <a:solidFill>
                        <a:srgbClr val="CCCCCC"/>
                      </a:solidFill>
                      <a:prstDash val="solid"/>
                      <a:round/>
                      <a:headEnd type="none" w="med" len="med"/>
                      <a:tailEnd type="none" w="med" len="med"/>
                    </a:lnT>
                    <a:lnB>
                      <a:noFill/>
                    </a:lnB>
                    <a:solidFill>
                      <a:srgbClr val="F3F3F3"/>
                    </a:solidFill>
                  </a:tcPr>
                </a:tc>
              </a:tr>
            </a:tbl>
          </a:graphicData>
        </a:graphic>
      </p:graphicFrame>
      <p:sp>
        <p:nvSpPr>
          <p:cNvPr id="9" name="Rectangle 1"/>
          <p:cNvSpPr>
            <a:spLocks noChangeArrowheads="1"/>
          </p:cNvSpPr>
          <p:nvPr/>
        </p:nvSpPr>
        <p:spPr bwMode="auto">
          <a:xfrm>
            <a:off x="-1" y="-213338"/>
            <a:ext cx="115916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sz="2800" b="0" i="0" u="none" strike="noStrike" cap="none" normalizeH="0" baseline="0" smtClean="0">
                <a:ln>
                  <a:noFill/>
                </a:ln>
                <a:solidFill>
                  <a:schemeClr val="tx1"/>
                </a:solidFill>
                <a:effectLst/>
                <a:latin typeface="Arial" panose="020B0604020202020204" pitchFamily="34" charset="0"/>
              </a:rPr>
              <a:t/>
            </a:r>
            <a:br>
              <a:rPr kumimoji="0" lang="th-TH" sz="2800" b="0" i="0" u="none" strike="noStrike" cap="none" normalizeH="0" baseline="0" smtClean="0">
                <a:ln>
                  <a:noFill/>
                </a:ln>
                <a:solidFill>
                  <a:schemeClr val="tx1"/>
                </a:solidFill>
                <a:effectLst/>
                <a:latin typeface="Arial" panose="020B0604020202020204" pitchFamily="34" charset="0"/>
              </a:rPr>
            </a:br>
            <a:endParaRPr kumimoji="0" lang="th-TH" sz="2800" b="0" i="0" u="none" strike="noStrike" cap="none" normalizeH="0" baseline="0" smtClean="0">
              <a:ln>
                <a:noFill/>
              </a:ln>
              <a:solidFill>
                <a:schemeClr val="tx1"/>
              </a:solidFill>
              <a:effectLst/>
              <a:latin typeface="Arial" panose="020B0604020202020204" pitchFamily="34" charset="0"/>
            </a:endParaRPr>
          </a:p>
        </p:txBody>
      </p:sp>
      <p:pic>
        <p:nvPicPr>
          <p:cNvPr id="2051" name="Picture 3" descr="https://www.wipo.int/export/sites/www/ipadvantage/images/article_006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191" y="1878961"/>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03191" y="4412612"/>
            <a:ext cx="3810000" cy="646331"/>
          </a:xfrm>
          <a:prstGeom prst="rect">
            <a:avLst/>
          </a:prstGeom>
          <a:noFill/>
        </p:spPr>
        <p:txBody>
          <a:bodyPr wrap="square" rtlCol="0">
            <a:spAutoFit/>
          </a:bodyPr>
          <a:lstStyle/>
          <a:p>
            <a:pPr lvl="0" eaLnBrk="0" fontAlgn="base" hangingPunct="0">
              <a:spcBef>
                <a:spcPct val="0"/>
              </a:spcBef>
              <a:spcAft>
                <a:spcPct val="0"/>
              </a:spcAft>
            </a:pPr>
            <a:r>
              <a:rPr lang="th-TH" sz="1200" dirty="0">
                <a:solidFill>
                  <a:srgbClr val="3B3B3B"/>
                </a:solidFill>
                <a:latin typeface="Arial" panose="020B0604020202020204" pitchFamily="34" charset="0"/>
                <a:cs typeface="Arial" panose="020B0604020202020204" pitchFamily="34" charset="0"/>
              </a:rPr>
              <a:t>From its headquarters </a:t>
            </a:r>
            <a:r>
              <a:rPr lang="th-TH" sz="1200" dirty="0" smtClean="0">
                <a:solidFill>
                  <a:srgbClr val="3B3B3B"/>
                </a:solidFill>
                <a:latin typeface="Arial" panose="020B0604020202020204" pitchFamily="34" charset="0"/>
                <a:cs typeface="Arial" panose="020B0604020202020204" pitchFamily="34" charset="0"/>
              </a:rPr>
              <a:t>in </a:t>
            </a:r>
            <a:r>
              <a:rPr lang="th-TH" sz="1200" dirty="0">
                <a:solidFill>
                  <a:srgbClr val="3B3B3B"/>
                </a:solidFill>
                <a:latin typeface="Arial" panose="020B0604020202020204" pitchFamily="34" charset="0"/>
                <a:cs typeface="Arial" panose="020B0604020202020204" pitchFamily="34" charset="0"/>
              </a:rPr>
              <a:t>Bangkok, Beauty Gems has expanded its operations throughout the world </a:t>
            </a:r>
            <a:r>
              <a:rPr lang="th-TH" sz="1200" dirty="0" smtClean="0">
                <a:solidFill>
                  <a:srgbClr val="3B3B3B"/>
                </a:solidFill>
                <a:latin typeface="Arial" panose="020B0604020202020204" pitchFamily="34" charset="0"/>
                <a:cs typeface="Arial" panose="020B0604020202020204" pitchFamily="34" charset="0"/>
              </a:rPr>
              <a:t/>
            </a:r>
            <a:br>
              <a:rPr lang="th-TH" sz="1200" dirty="0" smtClean="0">
                <a:solidFill>
                  <a:srgbClr val="3B3B3B"/>
                </a:solidFill>
                <a:latin typeface="Arial" panose="020B0604020202020204" pitchFamily="34" charset="0"/>
                <a:cs typeface="Arial" panose="020B0604020202020204" pitchFamily="34" charset="0"/>
              </a:rPr>
            </a:br>
            <a:r>
              <a:rPr lang="th-TH" sz="1200" dirty="0" smtClean="0">
                <a:solidFill>
                  <a:srgbClr val="3B3B3B"/>
                </a:solidFill>
                <a:latin typeface="Arial" panose="020B0604020202020204" pitchFamily="34" charset="0"/>
                <a:cs typeface="Arial" panose="020B0604020202020204" pitchFamily="34" charset="0"/>
              </a:rPr>
              <a:t>(</a:t>
            </a:r>
            <a:r>
              <a:rPr lang="th-TH" sz="1200" dirty="0">
                <a:solidFill>
                  <a:srgbClr val="3B3B3B"/>
                </a:solidFill>
                <a:latin typeface="Arial" panose="020B0604020202020204" pitchFamily="34" charset="0"/>
                <a:cs typeface="Arial" panose="020B0604020202020204" pitchFamily="34" charset="0"/>
              </a:rPr>
              <a:t>Photo: Trey Ratcliff)</a:t>
            </a:r>
            <a:r>
              <a:rPr lang="th-TH" sz="1100" dirty="0">
                <a:solidFill>
                  <a:prstClr val="black"/>
                </a:solidFill>
              </a:rPr>
              <a:t> </a:t>
            </a:r>
            <a:endParaRPr lang="th-TH" sz="4400" dirty="0">
              <a:solidFill>
                <a:prstClr val="black"/>
              </a:solidFill>
              <a:latin typeface="Arial" panose="020B0604020202020204" pitchFamily="34" charset="0"/>
            </a:endParaRPr>
          </a:p>
        </p:txBody>
      </p:sp>
    </p:spTree>
    <p:extLst>
      <p:ext uri="{BB962C8B-B14F-4D97-AF65-F5344CB8AC3E}">
        <p14:creationId xmlns:p14="http://schemas.microsoft.com/office/powerpoint/2010/main" val="1788079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Types of Property</a:t>
            </a:r>
          </a:p>
          <a:p>
            <a:r>
              <a:rPr lang="en-US" dirty="0" smtClean="0"/>
              <a:t>The </a:t>
            </a:r>
            <a:r>
              <a:rPr lang="en-US" dirty="0"/>
              <a:t>Rational for Protection of Intellectual </a:t>
            </a:r>
            <a:r>
              <a:rPr lang="en-US" dirty="0" smtClean="0"/>
              <a:t>Property</a:t>
            </a:r>
          </a:p>
          <a:p>
            <a:r>
              <a:rPr lang="en-US" dirty="0"/>
              <a:t>The Increasing Importance of Intellectual Property </a:t>
            </a:r>
            <a:r>
              <a:rPr lang="en-US" dirty="0" smtClean="0"/>
              <a:t>Rights</a:t>
            </a:r>
          </a:p>
          <a:p>
            <a:r>
              <a:rPr lang="en-US" dirty="0"/>
              <a:t>Agencies Responsible for Intellectual Property </a:t>
            </a:r>
            <a:r>
              <a:rPr lang="en-US" dirty="0" smtClean="0"/>
              <a:t>Registration</a:t>
            </a:r>
          </a:p>
          <a:p>
            <a:r>
              <a:rPr lang="en-US" dirty="0"/>
              <a:t>International Organizations, Agencies, and </a:t>
            </a:r>
            <a:r>
              <a:rPr lang="en-US" dirty="0" smtClean="0"/>
              <a:t>Treaties</a:t>
            </a:r>
          </a:p>
          <a:p>
            <a:r>
              <a:rPr lang="en-US" dirty="0" smtClean="0"/>
              <a:t>Case Study</a:t>
            </a:r>
            <a:endParaRPr lang="en-US" dirty="0"/>
          </a:p>
        </p:txBody>
      </p:sp>
    </p:spTree>
    <p:extLst>
      <p:ext uri="{BB962C8B-B14F-4D97-AF65-F5344CB8AC3E}">
        <p14:creationId xmlns:p14="http://schemas.microsoft.com/office/powerpoint/2010/main" val="1571888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Types of Property</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p:txBody>
          <a:bodyPr>
            <a:normAutofit/>
          </a:bodyPr>
          <a:lstStyle/>
          <a:p>
            <a:r>
              <a:rPr lang="en-US" dirty="0" smtClean="0"/>
              <a:t>Three distinct types of property that individuals and companies can own:</a:t>
            </a:r>
          </a:p>
          <a:p>
            <a:pPr lvl="1"/>
            <a:r>
              <a:rPr lang="en-US" b="1" dirty="0" smtClean="0"/>
              <a:t>Real Property</a:t>
            </a:r>
            <a:r>
              <a:rPr lang="en-US" dirty="0" smtClean="0"/>
              <a:t>; Land or Real </a:t>
            </a:r>
            <a:r>
              <a:rPr lang="en-US" dirty="0"/>
              <a:t>e</a:t>
            </a:r>
            <a:r>
              <a:rPr lang="en-US" dirty="0" smtClean="0"/>
              <a:t>state</a:t>
            </a:r>
          </a:p>
          <a:p>
            <a:pPr lvl="1"/>
            <a:r>
              <a:rPr lang="en-US" b="1" dirty="0" smtClean="0"/>
              <a:t>Personal Property</a:t>
            </a:r>
            <a:r>
              <a:rPr lang="en-US" dirty="0" smtClean="0"/>
              <a:t>; Specific items and things that can be identified such as jewelry, cars, and stock</a:t>
            </a:r>
          </a:p>
          <a:p>
            <a:pPr lvl="1"/>
            <a:r>
              <a:rPr lang="en-US" b="1" dirty="0" smtClean="0"/>
              <a:t>Intellectual Property</a:t>
            </a:r>
            <a:r>
              <a:rPr lang="en-US" dirty="0" smtClean="0"/>
              <a:t>; The fruits or </a:t>
            </a:r>
            <a:r>
              <a:rPr lang="en-US" dirty="0" smtClean="0"/>
              <a:t>products </a:t>
            </a:r>
            <a:r>
              <a:rPr lang="en-US" dirty="0" smtClean="0"/>
              <a:t>of human creativity, </a:t>
            </a:r>
            <a:r>
              <a:rPr lang="en-US" dirty="0" smtClean="0"/>
              <a:t>including </a:t>
            </a:r>
            <a:r>
              <a:rPr lang="en-US" dirty="0" smtClean="0"/>
              <a:t>literature, advertising slogan, songs </a:t>
            </a:r>
            <a:r>
              <a:rPr lang="en-US" dirty="0" smtClean="0"/>
              <a:t>,or </a:t>
            </a:r>
            <a:r>
              <a:rPr lang="en-US" dirty="0" smtClean="0"/>
              <a:t>new inventions. Property that is the result of thought, namely, intellectual activity, is </a:t>
            </a:r>
            <a:r>
              <a:rPr lang="en-US" dirty="0" smtClean="0"/>
              <a:t>called </a:t>
            </a:r>
            <a:r>
              <a:rPr lang="en-US" b="1" dirty="0" smtClean="0"/>
              <a:t>intellectual property</a:t>
            </a:r>
            <a:r>
              <a:rPr lang="en-US" dirty="0" smtClean="0"/>
              <a:t>.                  In some foreign countries, intellectual property is referred to as industrial property.</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1061785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Rational for Protection of Intellectual Property</a:t>
            </a:r>
            <a:endParaRPr lang="en-US" dirty="0"/>
          </a:p>
        </p:txBody>
      </p:sp>
      <p:sp>
        <p:nvSpPr>
          <p:cNvPr id="3" name="Content Placeholder 2"/>
          <p:cNvSpPr>
            <a:spLocks noGrp="1"/>
          </p:cNvSpPr>
          <p:nvPr>
            <p:ph idx="1"/>
          </p:nvPr>
        </p:nvSpPr>
        <p:spPr/>
        <p:txBody>
          <a:bodyPr/>
          <a:lstStyle/>
          <a:p>
            <a:r>
              <a:rPr lang="en-US" dirty="0" smtClean="0"/>
              <a:t>Aim at protecting the knowledge created through human effort to stimulate and promote further creativity. </a:t>
            </a:r>
          </a:p>
          <a:p>
            <a:pPr lvl="1"/>
            <a:r>
              <a:rPr lang="en-US" dirty="0" smtClean="0"/>
              <a:t>Authors who write books and musicians who compose songs would be unlikely to engage in further creative effort unless they could realize profit from endeavors. If their work could be misappropriated and sold by others, they would have no incentive to create further works.</a:t>
            </a:r>
          </a:p>
          <a:p>
            <a:r>
              <a:rPr lang="en-US" dirty="0" smtClean="0"/>
              <a:t>Four separate fields of law: trademarks, copyrights, patents, and trade secrets.</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1705713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 Symbols</a:t>
            </a:r>
            <a:endParaRPr lang="en-US" dirty="0"/>
          </a:p>
        </p:txBody>
      </p:sp>
      <p:sp>
        <p:nvSpPr>
          <p:cNvPr id="3" name="Content Placeholder 2"/>
          <p:cNvSpPr>
            <a:spLocks noGrp="1"/>
          </p:cNvSpPr>
          <p:nvPr>
            <p:ph idx="1"/>
          </p:nvPr>
        </p:nvSpPr>
        <p:spPr/>
        <p:txBody>
          <a:bodyPr/>
          <a:lstStyle/>
          <a:p>
            <a:r>
              <a:rPr lang="en-US" dirty="0" smtClean="0"/>
              <a:t>Trademark </a:t>
            </a:r>
          </a:p>
          <a:p>
            <a:pPr lvl="1"/>
            <a:r>
              <a:rPr lang="en-US" dirty="0" smtClean="0">
                <a:sym typeface="Symbol" panose="05050102010706020507" pitchFamily="18" charset="2"/>
              </a:rPr>
              <a:t></a:t>
            </a:r>
          </a:p>
          <a:p>
            <a:r>
              <a:rPr lang="en-US" dirty="0" smtClean="0">
                <a:sym typeface="Symbol" panose="05050102010706020507" pitchFamily="18" charset="2"/>
              </a:rPr>
              <a:t>Registered Trademark</a:t>
            </a:r>
          </a:p>
          <a:p>
            <a:pPr lvl="1"/>
            <a:r>
              <a:rPr lang="en-US" dirty="0">
                <a:sym typeface="Symbol" panose="05050102010706020507" pitchFamily="18" charset="2"/>
              </a:rPr>
              <a:t></a:t>
            </a:r>
            <a:endParaRPr lang="en-US" dirty="0" smtClean="0">
              <a:sym typeface="Symbol" panose="05050102010706020507" pitchFamily="18" charset="2"/>
            </a:endParaRPr>
          </a:p>
          <a:p>
            <a:r>
              <a:rPr lang="en-US" dirty="0" smtClean="0">
                <a:sym typeface="Symbol" panose="05050102010706020507" pitchFamily="18" charset="2"/>
              </a:rPr>
              <a:t>Copyright</a:t>
            </a:r>
          </a:p>
          <a:p>
            <a:pPr lvl="1"/>
            <a:r>
              <a:rPr lang="en-US" dirty="0" smtClean="0">
                <a:sym typeface="Symbol" panose="05050102010706020507" pitchFamily="18" charset="2"/>
              </a:rPr>
              <a:t></a:t>
            </a:r>
          </a:p>
          <a:p>
            <a:r>
              <a:rPr lang="en-US" dirty="0" smtClean="0">
                <a:sym typeface="Symbol" panose="05050102010706020507" pitchFamily="18" charset="2"/>
              </a:rPr>
              <a:t>Phonogram</a:t>
            </a:r>
            <a:br>
              <a:rPr lang="en-US" dirty="0" smtClean="0">
                <a:sym typeface="Symbol" panose="05050102010706020507" pitchFamily="18" charset="2"/>
              </a:rPr>
            </a:br>
            <a:r>
              <a:rPr lang="en-US" dirty="0" smtClean="0">
                <a:sym typeface="Symbol" panose="05050102010706020507" pitchFamily="18" charset="2"/>
              </a:rPr>
              <a:t>copyright</a:t>
            </a:r>
          </a:p>
          <a:p>
            <a:pPr lvl="1"/>
            <a:r>
              <a:rPr lang="en-US" dirty="0" smtClean="0">
                <a:sym typeface="Symbol" panose="05050102010706020507" pitchFamily="18" charset="2"/>
              </a:rPr>
              <a:t>p</a:t>
            </a:r>
          </a:p>
          <a:p>
            <a:endParaRPr lang="en-US" dirty="0" smtClean="0">
              <a:sym typeface="Symbol" panose="05050102010706020507" pitchFamily="18" charset="2"/>
            </a:endParaRPr>
          </a:p>
          <a:p>
            <a:endParaRPr lang="en-US" dirty="0" smtClean="0"/>
          </a:p>
          <a:p>
            <a:pPr marL="457200" lvl="1" indent="0">
              <a:buNone/>
            </a:pPr>
            <a:endParaRPr lang="en-US" dirty="0" smtClean="0"/>
          </a:p>
        </p:txBody>
      </p:sp>
      <p:pic>
        <p:nvPicPr>
          <p:cNvPr id="6" name="Picture 5"/>
          <p:cNvPicPr>
            <a:picLocks noChangeAspect="1"/>
          </p:cNvPicPr>
          <p:nvPr/>
        </p:nvPicPr>
        <p:blipFill rotWithShape="1">
          <a:blip r:embed="rId3"/>
          <a:srcRect l="22169" t="7375" r="21927" b="7310"/>
          <a:stretch/>
        </p:blipFill>
        <p:spPr>
          <a:xfrm>
            <a:off x="7053257" y="1820025"/>
            <a:ext cx="2079812" cy="1837765"/>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255841102"/>
              </p:ext>
            </p:extLst>
          </p:nvPr>
        </p:nvGraphicFramePr>
        <p:xfrm>
          <a:off x="9090346" y="1556825"/>
          <a:ext cx="2730500" cy="2730500"/>
        </p:xfrm>
        <a:graphic>
          <a:graphicData uri="http://schemas.openxmlformats.org/presentationml/2006/ole">
            <mc:AlternateContent xmlns:mc="http://schemas.openxmlformats.org/markup-compatibility/2006">
              <mc:Choice xmlns:v="urn:schemas-microsoft-com:vml" Requires="v">
                <p:oleObj spid="_x0000_s1095" r:id="rId4" imgW="2729880" imgH="2729880" progId="">
                  <p:embed/>
                </p:oleObj>
              </mc:Choice>
              <mc:Fallback>
                <p:oleObj r:id="rId4" imgW="2729880" imgH="2729880" progId="">
                  <p:embed/>
                  <p:pic>
                    <p:nvPicPr>
                      <p:cNvPr id="0" name=""/>
                      <p:cNvPicPr/>
                      <p:nvPr/>
                    </p:nvPicPr>
                    <p:blipFill>
                      <a:blip r:embed="rId5"/>
                      <a:stretch>
                        <a:fillRect/>
                      </a:stretch>
                    </p:blipFill>
                    <p:spPr>
                      <a:xfrm>
                        <a:off x="9090346" y="1556825"/>
                        <a:ext cx="2730500" cy="27305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99062534"/>
              </p:ext>
            </p:extLst>
          </p:nvPr>
        </p:nvGraphicFramePr>
        <p:xfrm>
          <a:off x="5996116" y="4122107"/>
          <a:ext cx="5744089" cy="704931"/>
        </p:xfrm>
        <a:graphic>
          <a:graphicData uri="http://schemas.openxmlformats.org/presentationml/2006/ole">
            <mc:AlternateContent xmlns:mc="http://schemas.openxmlformats.org/markup-compatibility/2006">
              <mc:Choice xmlns:v="urn:schemas-microsoft-com:vml" Requires="v">
                <p:oleObj spid="_x0000_s1096" r:id="rId6" imgW="8279280" imgH="1015560" progId="">
                  <p:embed/>
                </p:oleObj>
              </mc:Choice>
              <mc:Fallback>
                <p:oleObj r:id="rId6" imgW="8279280" imgH="1015560" progId="">
                  <p:embed/>
                  <p:pic>
                    <p:nvPicPr>
                      <p:cNvPr id="0" name=""/>
                      <p:cNvPicPr/>
                      <p:nvPr/>
                    </p:nvPicPr>
                    <p:blipFill>
                      <a:blip r:embed="rId7"/>
                      <a:stretch>
                        <a:fillRect/>
                      </a:stretch>
                    </p:blipFill>
                    <p:spPr>
                      <a:xfrm>
                        <a:off x="5996116" y="4122107"/>
                        <a:ext cx="5744089" cy="704931"/>
                      </a:xfrm>
                      <a:prstGeom prst="rect">
                        <a:avLst/>
                      </a:prstGeom>
                    </p:spPr>
                  </p:pic>
                </p:oleObj>
              </mc:Fallback>
            </mc:AlternateContent>
          </a:graphicData>
        </a:graphic>
      </p:graphicFrame>
      <p:pic>
        <p:nvPicPr>
          <p:cNvPr id="13" name="Picture 12"/>
          <p:cNvPicPr>
            <a:picLocks noChangeAspect="1"/>
          </p:cNvPicPr>
          <p:nvPr/>
        </p:nvPicPr>
        <p:blipFill>
          <a:blip r:embed="rId8"/>
          <a:stretch>
            <a:fillRect/>
          </a:stretch>
        </p:blipFill>
        <p:spPr>
          <a:xfrm>
            <a:off x="4985672" y="1509037"/>
            <a:ext cx="2209800" cy="2200275"/>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3274338276"/>
              </p:ext>
            </p:extLst>
          </p:nvPr>
        </p:nvGraphicFramePr>
        <p:xfrm>
          <a:off x="3194589" y="3507598"/>
          <a:ext cx="2311553" cy="2304948"/>
        </p:xfrm>
        <a:graphic>
          <a:graphicData uri="http://schemas.openxmlformats.org/presentationml/2006/ole">
            <mc:AlternateContent xmlns:mc="http://schemas.openxmlformats.org/markup-compatibility/2006">
              <mc:Choice xmlns:v="urn:schemas-microsoft-com:vml" Requires="v">
                <p:oleObj spid="_x0000_s1097" r:id="rId9" imgW="8888760" imgH="8863200" progId="">
                  <p:embed/>
                </p:oleObj>
              </mc:Choice>
              <mc:Fallback>
                <p:oleObj r:id="rId9" imgW="8888760" imgH="8863200" progId="">
                  <p:embed/>
                  <p:pic>
                    <p:nvPicPr>
                      <p:cNvPr id="0" name=""/>
                      <p:cNvPicPr/>
                      <p:nvPr/>
                    </p:nvPicPr>
                    <p:blipFill>
                      <a:blip r:embed="rId10"/>
                      <a:stretch>
                        <a:fillRect/>
                      </a:stretch>
                    </p:blipFill>
                    <p:spPr>
                      <a:xfrm>
                        <a:off x="3194589" y="3507598"/>
                        <a:ext cx="2311553" cy="230494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17404165"/>
              </p:ext>
            </p:extLst>
          </p:nvPr>
        </p:nvGraphicFramePr>
        <p:xfrm>
          <a:off x="5987152" y="4949021"/>
          <a:ext cx="4336339" cy="716108"/>
        </p:xfrm>
        <a:graphic>
          <a:graphicData uri="http://schemas.openxmlformats.org/presentationml/2006/ole">
            <mc:AlternateContent xmlns:mc="http://schemas.openxmlformats.org/markup-compatibility/2006">
              <mc:Choice xmlns:v="urn:schemas-microsoft-com:vml" Requires="v">
                <p:oleObj spid="_x0000_s1098" r:id="rId11" imgW="8152200" imgH="1345680" progId="">
                  <p:embed/>
                </p:oleObj>
              </mc:Choice>
              <mc:Fallback>
                <p:oleObj r:id="rId11" imgW="8152200" imgH="1345680" progId="">
                  <p:embed/>
                  <p:pic>
                    <p:nvPicPr>
                      <p:cNvPr id="0" name=""/>
                      <p:cNvPicPr/>
                      <p:nvPr/>
                    </p:nvPicPr>
                    <p:blipFill>
                      <a:blip r:embed="rId12"/>
                      <a:stretch>
                        <a:fillRect/>
                      </a:stretch>
                    </p:blipFill>
                    <p:spPr>
                      <a:xfrm>
                        <a:off x="5987152" y="4949021"/>
                        <a:ext cx="4336339" cy="71610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80170872"/>
              </p:ext>
            </p:extLst>
          </p:nvPr>
        </p:nvGraphicFramePr>
        <p:xfrm>
          <a:off x="1205592" y="5298140"/>
          <a:ext cx="371631" cy="316575"/>
        </p:xfrm>
        <a:graphic>
          <a:graphicData uri="http://schemas.openxmlformats.org/presentationml/2006/ole">
            <mc:AlternateContent xmlns:mc="http://schemas.openxmlformats.org/markup-compatibility/2006">
              <mc:Choice xmlns:v="urn:schemas-microsoft-com:vml" Requires="v">
                <p:oleObj spid="_x0000_s1099" r:id="rId13" imgW="1028520" imgH="875880" progId="">
                  <p:embed/>
                </p:oleObj>
              </mc:Choice>
              <mc:Fallback>
                <p:oleObj r:id="rId13" imgW="1028520" imgH="875880" progId="">
                  <p:embed/>
                  <p:pic>
                    <p:nvPicPr>
                      <p:cNvPr id="0" name=""/>
                      <p:cNvPicPr/>
                      <p:nvPr/>
                    </p:nvPicPr>
                    <p:blipFill>
                      <a:blip r:embed="rId14"/>
                      <a:stretch>
                        <a:fillRect/>
                      </a:stretch>
                    </p:blipFill>
                    <p:spPr>
                      <a:xfrm>
                        <a:off x="1205592" y="5298140"/>
                        <a:ext cx="371631" cy="316575"/>
                      </a:xfrm>
                      <a:prstGeom prst="rect">
                        <a:avLst/>
                      </a:prstGeom>
                    </p:spPr>
                  </p:pic>
                </p:oleObj>
              </mc:Fallback>
            </mc:AlternateContent>
          </a:graphicData>
        </a:graphic>
      </p:graphicFrame>
    </p:spTree>
    <p:extLst>
      <p:ext uri="{BB962C8B-B14F-4D97-AF65-F5344CB8AC3E}">
        <p14:creationId xmlns:p14="http://schemas.microsoft.com/office/powerpoint/2010/main" val="422200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Increasing Importance of Intellectual Property Rights</a:t>
            </a:r>
            <a:endParaRPr lang="en-US" dirty="0"/>
          </a:p>
        </p:txBody>
      </p:sp>
      <p:sp>
        <p:nvSpPr>
          <p:cNvPr id="3" name="Content Placeholder 2"/>
          <p:cNvSpPr>
            <a:spLocks noGrp="1"/>
          </p:cNvSpPr>
          <p:nvPr>
            <p:ph idx="1"/>
          </p:nvPr>
        </p:nvSpPr>
        <p:spPr/>
        <p:txBody>
          <a:bodyPr>
            <a:normAutofit/>
          </a:bodyPr>
          <a:lstStyle/>
          <a:p>
            <a:r>
              <a:rPr lang="en-US" dirty="0"/>
              <a:t>While people have always realized the importance of protecting intellectual</a:t>
            </a:r>
            <a:r>
              <a:rPr lang="th-TH" dirty="0"/>
              <a:t> </a:t>
            </a:r>
            <a:r>
              <a:rPr lang="en-US" dirty="0"/>
              <a:t>property rights, the rapidly developing pace of technology has led to increased</a:t>
            </a:r>
            <a:r>
              <a:rPr lang="th-TH" dirty="0"/>
              <a:t> </a:t>
            </a:r>
            <a:r>
              <a:rPr lang="en-US" dirty="0"/>
              <a:t>awareness of the importance of intellectual property assets</a:t>
            </a:r>
            <a:r>
              <a:rPr lang="th-TH" dirty="0"/>
              <a:t>.</a:t>
            </a:r>
            <a:r>
              <a:rPr lang="en-US" dirty="0"/>
              <a:t> </a:t>
            </a:r>
            <a:endParaRPr lang="en-US" dirty="0" smtClean="0"/>
          </a:p>
          <a:p>
            <a:r>
              <a:rPr lang="en-US" dirty="0"/>
              <a:t>Computer consultants, advertising</a:t>
            </a:r>
            <a:r>
              <a:rPr lang="th-TH" dirty="0"/>
              <a:t> </a:t>
            </a:r>
            <a:r>
              <a:rPr lang="en-US" dirty="0"/>
              <a:t>agencies, and software implementers sell only brainpower</a:t>
            </a:r>
            <a:r>
              <a:rPr lang="th-TH" dirty="0"/>
              <a:t>. </a:t>
            </a:r>
            <a:r>
              <a:rPr lang="en-US" dirty="0"/>
              <a:t>Similarly, some</a:t>
            </a:r>
            <a:r>
              <a:rPr lang="th-TH" dirty="0"/>
              <a:t> </a:t>
            </a:r>
            <a:r>
              <a:rPr lang="en-US" dirty="0"/>
              <a:t>forms of intellectual property, such as domain names and moving images shown</a:t>
            </a:r>
            <a:r>
              <a:rPr lang="th-TH" dirty="0"/>
              <a:t> </a:t>
            </a:r>
            <a:r>
              <a:rPr lang="en-US" dirty="0"/>
              <a:t>on a company's web page</a:t>
            </a:r>
            <a:r>
              <a:rPr lang="th-TH" dirty="0"/>
              <a:t>. </a:t>
            </a:r>
            <a:r>
              <a:rPr lang="en-US" dirty="0"/>
              <a:t>Internet</a:t>
            </a:r>
            <a:r>
              <a:rPr lang="th-TH" dirty="0"/>
              <a:t> </a:t>
            </a:r>
            <a:r>
              <a:rPr lang="en-US" dirty="0"/>
              <a:t>domain names such as www</a:t>
            </a:r>
            <a:r>
              <a:rPr lang="th-TH" dirty="0"/>
              <a:t>.</a:t>
            </a:r>
            <a:r>
              <a:rPr lang="en-US" dirty="0" err="1"/>
              <a:t>ibm</a:t>
            </a:r>
            <a:r>
              <a:rPr lang="th-TH" dirty="0"/>
              <a:t>.</a:t>
            </a:r>
            <a:r>
              <a:rPr lang="en-US" dirty="0"/>
              <a:t>com</a:t>
            </a:r>
            <a:r>
              <a:rPr lang="th-TH" dirty="0"/>
              <a:t> </a:t>
            </a:r>
            <a:r>
              <a:rPr lang="en-US" dirty="0"/>
              <a:t>are valuable assets that must be protected</a:t>
            </a:r>
            <a:r>
              <a:rPr lang="th-TH" dirty="0"/>
              <a:t> </a:t>
            </a:r>
            <a:r>
              <a:rPr lang="en-US" dirty="0"/>
              <a:t>against infringement</a:t>
            </a:r>
            <a:r>
              <a:rPr lang="th-TH" dirty="0"/>
              <a:t>. </a:t>
            </a:r>
            <a:endParaRPr lang="en-US" dirty="0"/>
          </a:p>
          <a:p>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3719919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Increasing Importance of Intellectual Property Rights</a:t>
            </a:r>
            <a:endParaRPr lang="en-US" dirty="0"/>
          </a:p>
        </p:txBody>
      </p:sp>
      <p:sp>
        <p:nvSpPr>
          <p:cNvPr id="3" name="Content Placeholder 2"/>
          <p:cNvSpPr>
            <a:spLocks noGrp="1"/>
          </p:cNvSpPr>
          <p:nvPr>
            <p:ph idx="1"/>
          </p:nvPr>
        </p:nvSpPr>
        <p:spPr/>
        <p:txBody>
          <a:bodyPr>
            <a:normAutofit/>
          </a:bodyPr>
          <a:lstStyle/>
          <a:p>
            <a:r>
              <a:rPr lang="en-US" dirty="0" smtClean="0"/>
              <a:t>Information </a:t>
            </a:r>
            <a:r>
              <a:rPr lang="en-US" dirty="0"/>
              <a:t>can be communicated</a:t>
            </a:r>
            <a:r>
              <a:rPr lang="th-TH" dirty="0"/>
              <a:t> </a:t>
            </a:r>
            <a:r>
              <a:rPr lang="en-US" dirty="0"/>
              <a:t>through the Internet has led to increasing challenges in the field of intellectual</a:t>
            </a:r>
            <a:r>
              <a:rPr lang="th-TH" dirty="0"/>
              <a:t> </a:t>
            </a:r>
            <a:r>
              <a:rPr lang="en-US" dirty="0"/>
              <a:t>property</a:t>
            </a:r>
            <a:r>
              <a:rPr lang="th-TH" dirty="0"/>
              <a:t>. </a:t>
            </a:r>
            <a:r>
              <a:rPr lang="en-US" dirty="0"/>
              <a:t>The day after the movie Titanic swept the Oscars, more than fifty web</a:t>
            </a:r>
            <a:r>
              <a:rPr lang="th-TH" dirty="0"/>
              <a:t> </a:t>
            </a:r>
            <a:r>
              <a:rPr lang="en-US" dirty="0"/>
              <a:t>sites offered illegal or pirated copies of the film</a:t>
            </a:r>
            <a:r>
              <a:rPr lang="th-TH" dirty="0"/>
              <a:t>. </a:t>
            </a:r>
            <a:r>
              <a:rPr lang="en-US" dirty="0"/>
              <a:t>Books, movies, and songs can</a:t>
            </a:r>
            <a:r>
              <a:rPr lang="th-TH" dirty="0"/>
              <a:t> </a:t>
            </a:r>
            <a:r>
              <a:rPr lang="en-US" dirty="0"/>
              <a:t>now be copied, infringed, and sold illegally with the touch of a keystroke</a:t>
            </a:r>
            <a:r>
              <a:rPr lang="th-TH" dirty="0" smtClean="0"/>
              <a:t>.</a:t>
            </a:r>
            <a:endParaRPr lang="en-US" dirty="0"/>
          </a:p>
        </p:txBody>
      </p:sp>
      <p:sp>
        <p:nvSpPr>
          <p:cNvPr id="5" name="TextBox 4"/>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24382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Agencies Responsible for Intellectual Property Registration</a:t>
            </a:r>
            <a:endParaRPr lang="en-US" dirty="0"/>
          </a:p>
        </p:txBody>
      </p:sp>
      <p:sp>
        <p:nvSpPr>
          <p:cNvPr id="3" name="Content Placeholder 2"/>
          <p:cNvSpPr>
            <a:spLocks noGrp="1"/>
          </p:cNvSpPr>
          <p:nvPr>
            <p:ph idx="1"/>
          </p:nvPr>
        </p:nvSpPr>
        <p:spPr/>
        <p:txBody>
          <a:bodyPr/>
          <a:lstStyle/>
          <a:p>
            <a:r>
              <a:rPr lang="en-US" b="1" dirty="0" smtClean="0"/>
              <a:t>U.S. </a:t>
            </a:r>
            <a:r>
              <a:rPr lang="en-US" b="1" dirty="0"/>
              <a:t>Patent and Trademark </a:t>
            </a:r>
            <a:r>
              <a:rPr lang="en-US" b="1" dirty="0" smtClean="0"/>
              <a:t>Office</a:t>
            </a:r>
          </a:p>
          <a:p>
            <a:pPr lvl="1"/>
            <a:r>
              <a:rPr lang="en-US" dirty="0"/>
              <a:t>The agency charged with granting patents and registering </a:t>
            </a:r>
            <a:r>
              <a:rPr lang="en-US" dirty="0" smtClean="0"/>
              <a:t>trademarks.</a:t>
            </a:r>
          </a:p>
          <a:p>
            <a:pPr lvl="1"/>
            <a:r>
              <a:rPr lang="en-US" dirty="0" smtClean="0"/>
              <a:t>The </a:t>
            </a:r>
            <a:r>
              <a:rPr lang="en-US" dirty="0" err="1" smtClean="0"/>
              <a:t>USPTO</a:t>
            </a:r>
            <a:r>
              <a:rPr lang="en-US" dirty="0" smtClean="0"/>
              <a:t> </a:t>
            </a:r>
            <a:r>
              <a:rPr lang="en-US" dirty="0"/>
              <a:t>web site offers a wealth of information, including basic information about trademarks and patents, fee schedules, forms, and the ability to search for trademarks and patents</a:t>
            </a:r>
            <a:r>
              <a:rPr lang="th-TH" dirty="0"/>
              <a:t>. </a:t>
            </a:r>
            <a:endParaRPr lang="en-US" dirty="0" smtClean="0"/>
          </a:p>
          <a:p>
            <a:r>
              <a:rPr lang="en-US" b="1" dirty="0"/>
              <a:t>Library of </a:t>
            </a:r>
            <a:r>
              <a:rPr lang="en-US" b="1" dirty="0" smtClean="0"/>
              <a:t>Congress</a:t>
            </a:r>
          </a:p>
          <a:p>
            <a:pPr lvl="1"/>
            <a:r>
              <a:rPr lang="en-US" dirty="0"/>
              <a:t>The Library of Congress is the copyright agency for </a:t>
            </a:r>
            <a:r>
              <a:rPr lang="en-US" dirty="0" smtClean="0"/>
              <a:t>U.S. </a:t>
            </a:r>
            <a:r>
              <a:rPr lang="en-US" dirty="0"/>
              <a:t>and is in charge of </a:t>
            </a:r>
            <a:r>
              <a:rPr lang="en-US" dirty="0" smtClean="0"/>
              <a:t>examining.</a:t>
            </a:r>
          </a:p>
          <a:p>
            <a:pPr lvl="1"/>
            <a:r>
              <a:rPr lang="en-US" dirty="0"/>
              <a:t>Basic </a:t>
            </a:r>
            <a:r>
              <a:rPr lang="en-US" dirty="0" smtClean="0"/>
              <a:t>information </a:t>
            </a:r>
            <a:r>
              <a:rPr lang="en-US" dirty="0"/>
              <a:t>about copyrights, forms, and other valuable information can be obtained for free and downloaded from the Internet</a:t>
            </a:r>
            <a:r>
              <a:rPr lang="th-TH" dirty="0" smtClean="0"/>
              <a:t>.</a:t>
            </a:r>
            <a:endParaRPr lang="en-US" dirty="0"/>
          </a:p>
        </p:txBody>
      </p:sp>
      <p:sp>
        <p:nvSpPr>
          <p:cNvPr id="4" name="TextBox 3"/>
          <p:cNvSpPr txBox="1"/>
          <p:nvPr/>
        </p:nvSpPr>
        <p:spPr>
          <a:xfrm>
            <a:off x="674596" y="585958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2122934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Organizations, Agencies, and Treaties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a:t>
            </a:r>
            <a:r>
              <a:rPr lang="en-US" dirty="0" smtClean="0"/>
              <a:t>nternational </a:t>
            </a:r>
            <a:r>
              <a:rPr lang="en-US" dirty="0" smtClean="0"/>
              <a:t>organizations </a:t>
            </a:r>
            <a:r>
              <a:rPr lang="en-US" dirty="0"/>
              <a:t>and agencies that promote the use and </a:t>
            </a:r>
            <a:r>
              <a:rPr lang="en-US" dirty="0" smtClean="0"/>
              <a:t>protection </a:t>
            </a:r>
            <a:r>
              <a:rPr lang="en-US" dirty="0"/>
              <a:t>of intellectual property</a:t>
            </a:r>
            <a:r>
              <a:rPr lang="th-TH" dirty="0" smtClean="0"/>
              <a:t>.</a:t>
            </a:r>
          </a:p>
          <a:p>
            <a:r>
              <a:rPr lang="en-US" b="1" dirty="0" smtClean="0"/>
              <a:t>International </a:t>
            </a:r>
            <a:r>
              <a:rPr lang="en-US" b="1" dirty="0"/>
              <a:t>Trademark Association </a:t>
            </a:r>
            <a:r>
              <a:rPr lang="th-TH" b="1" dirty="0"/>
              <a:t>(</a:t>
            </a:r>
            <a:r>
              <a:rPr lang="en-US" b="1" dirty="0"/>
              <a:t>INTA</a:t>
            </a:r>
            <a:r>
              <a:rPr lang="th-TH" b="1" dirty="0"/>
              <a:t>) </a:t>
            </a:r>
            <a:r>
              <a:rPr lang="en-US" dirty="0"/>
              <a:t>is a not</a:t>
            </a:r>
            <a:r>
              <a:rPr lang="th-TH" dirty="0"/>
              <a:t>-</a:t>
            </a:r>
            <a:r>
              <a:rPr lang="en-US" dirty="0"/>
              <a:t>for</a:t>
            </a:r>
            <a:r>
              <a:rPr lang="th-TH" dirty="0"/>
              <a:t>-</a:t>
            </a:r>
            <a:r>
              <a:rPr lang="en-US" dirty="0"/>
              <a:t>profit international association composed chiefly of trademark owners and practitioners</a:t>
            </a:r>
            <a:r>
              <a:rPr lang="th-TH" dirty="0"/>
              <a:t>. </a:t>
            </a:r>
            <a:r>
              <a:rPr lang="en-US" dirty="0"/>
              <a:t>INTA offers a wide variety of educational seminars and publications, including many worthwhile materials available at no cost on the i</a:t>
            </a:r>
            <a:r>
              <a:rPr lang="en-US" dirty="0" smtClean="0"/>
              <a:t>nternet.</a:t>
            </a:r>
            <a:endParaRPr lang="en-US" dirty="0"/>
          </a:p>
          <a:p>
            <a:r>
              <a:rPr lang="en-US" b="1" dirty="0"/>
              <a:t>World Intellectual Property Organization </a:t>
            </a:r>
            <a:r>
              <a:rPr lang="th-TH" b="1" dirty="0"/>
              <a:t>(</a:t>
            </a:r>
            <a:r>
              <a:rPr lang="en-US" b="1" dirty="0"/>
              <a:t>WIPO</a:t>
            </a:r>
            <a:r>
              <a:rPr lang="th-TH" b="1" dirty="0"/>
              <a:t>) </a:t>
            </a:r>
            <a:r>
              <a:rPr lang="en-US" dirty="0" smtClean="0"/>
              <a:t>is </a:t>
            </a:r>
            <a:r>
              <a:rPr lang="en-US" dirty="0"/>
              <a:t>a specialized agency of the United Nations whose purposes are to promote intellectual property throughout the world and to administer twenty</a:t>
            </a:r>
            <a:r>
              <a:rPr lang="th-TH" dirty="0"/>
              <a:t>-</a:t>
            </a:r>
            <a:r>
              <a:rPr lang="en-US" dirty="0"/>
              <a:t>one treaties dealing with intellectual property, including the Paris Convention, Madrid Protocol, the Trademark Law Treaty, and the Berne Convention</a:t>
            </a:r>
            <a:r>
              <a:rPr lang="th-TH" dirty="0"/>
              <a:t>. </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106971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2729</TotalTime>
  <Words>1122</Words>
  <Application>Microsoft Office PowerPoint</Application>
  <PresentationFormat>Widescreen</PresentationFormat>
  <Paragraphs>75</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20" baseType="lpstr">
      <vt:lpstr>Arial</vt:lpstr>
      <vt:lpstr>Calibri</vt:lpstr>
      <vt:lpstr>Calibri Light</vt:lpstr>
      <vt:lpstr>Cordia New</vt:lpstr>
      <vt:lpstr>Symbol</vt:lpstr>
      <vt:lpstr>Office Theme</vt:lpstr>
      <vt:lpstr>Module 3: Intellectual Property</vt:lpstr>
      <vt:lpstr>Content</vt:lpstr>
      <vt:lpstr>Types of Property</vt:lpstr>
      <vt:lpstr>The Rational for Protection of Intellectual Property</vt:lpstr>
      <vt:lpstr>Intellectual Property Symbols</vt:lpstr>
      <vt:lpstr>The Increasing Importance of Intellectual Property Rights</vt:lpstr>
      <vt:lpstr>The Increasing Importance of Intellectual Property Rights</vt:lpstr>
      <vt:lpstr>Agencies Responsible for Intellectual Property Registration</vt:lpstr>
      <vt:lpstr>International Organizations, Agencies, and Treaties</vt:lpstr>
      <vt:lpstr>International Organizations, Agencies, and Treaties</vt:lpstr>
      <vt:lpstr>International Organizations, Agencies, and Treaties</vt:lpstr>
      <vt:lpstr>International Organizations, Agencies, and Treaties</vt:lpstr>
      <vt:lpstr>Case Study #1  Creating an IP Solution for Company and Client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60</cp:revision>
  <dcterms:created xsi:type="dcterms:W3CDTF">2019-12-05T13:38:53Z</dcterms:created>
  <dcterms:modified xsi:type="dcterms:W3CDTF">2020-05-14T15:31:45Z</dcterms:modified>
</cp:coreProperties>
</file>