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233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89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544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A9F83CD-1E72-46FA-A09B-48783A0A344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xmlns="" id="{02EEB56D-10AA-4548-B3DB-C74661EAED2E}"/>
              </a:ext>
            </a:extLst>
          </p:cNvPr>
          <p:cNvSpPr/>
          <p:nvPr userDrawn="1"/>
        </p:nvSpPr>
        <p:spPr>
          <a:xfrm rot="10800000">
            <a:off x="304800" y="274321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6" descr="A picture containing indoor&#10;&#10;Description generated with high confidence">
            <a:extLst>
              <a:ext uri="{FF2B5EF4-FFF2-40B4-BE49-F238E27FC236}">
                <a16:creationId xmlns:a16="http://schemas.microsoft.com/office/drawing/2014/main" xmlns="" id="{33CC12D3-EFEE-4DBD-A0DE-4E68668611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4" y="486231"/>
            <a:ext cx="1091440" cy="89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xmlns="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48674"/>
            <a:ext cx="9913041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4" y="1693703"/>
            <a:ext cx="11229516" cy="4303509"/>
          </a:xfrm>
        </p:spPr>
        <p:txBody>
          <a:bodyPr/>
          <a:lstStyle>
            <a:lvl1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AB01A1C-51D1-41B4-9C3C-E06B1D57AF69}"/>
              </a:ext>
            </a:extLst>
          </p:cNvPr>
          <p:cNvGrpSpPr/>
          <p:nvPr userDrawn="1"/>
        </p:nvGrpSpPr>
        <p:grpSpPr>
          <a:xfrm>
            <a:off x="1792289" y="1349129"/>
            <a:ext cx="9913040" cy="154101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B361314F-AD54-4372-AC14-9CC620E0DE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4" b="10446"/>
          <a:stretch/>
        </p:blipFill>
        <p:spPr>
          <a:xfrm>
            <a:off x="4578232" y="6117024"/>
            <a:ext cx="3329507" cy="74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21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=""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=""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Isosceles Triangle 9">
            <a:extLst>
              <a:ext uri="{FF2B5EF4-FFF2-40B4-BE49-F238E27FC236}">
                <a16:creationId xmlns="" xmlns:a16="http://schemas.microsoft.com/office/drawing/2014/main" id="{ED72CE23-6E9E-445E-A127-A9C3AB89B488}"/>
              </a:ext>
            </a:extLst>
          </p:cNvPr>
          <p:cNvSpPr/>
          <p:nvPr userDrawn="1"/>
        </p:nvSpPr>
        <p:spPr>
          <a:xfrm rot="10800000">
            <a:off x="1" y="-12699"/>
            <a:ext cx="12204700" cy="68707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039600"/>
              <a:gd name="connsiteY0" fmla="*/ 6997700 h 6997700"/>
              <a:gd name="connsiteX1" fmla="*/ 10045336 w 12039600"/>
              <a:gd name="connsiteY1" fmla="*/ 5656217 h 6997700"/>
              <a:gd name="connsiteX2" fmla="*/ 12039600 w 12039600"/>
              <a:gd name="connsiteY2" fmla="*/ 0 h 6997700"/>
              <a:gd name="connsiteX3" fmla="*/ 12039600 w 12039600"/>
              <a:gd name="connsiteY3" fmla="*/ 6858000 h 6997700"/>
              <a:gd name="connsiteX4" fmla="*/ 0 w 12039600"/>
              <a:gd name="connsiteY4" fmla="*/ 6997700 h 6997700"/>
              <a:gd name="connsiteX0" fmla="*/ 0 w 12192000"/>
              <a:gd name="connsiteY0" fmla="*/ 6997700 h 6997700"/>
              <a:gd name="connsiteX1" fmla="*/ 10045336 w 12192000"/>
              <a:gd name="connsiteY1" fmla="*/ 5656217 h 6997700"/>
              <a:gd name="connsiteX2" fmla="*/ 12039600 w 12192000"/>
              <a:gd name="connsiteY2" fmla="*/ 0 h 6997700"/>
              <a:gd name="connsiteX3" fmla="*/ 12192000 w 12192000"/>
              <a:gd name="connsiteY3" fmla="*/ 6997700 h 6997700"/>
              <a:gd name="connsiteX4" fmla="*/ 0 w 12192000"/>
              <a:gd name="connsiteY4" fmla="*/ 6997700 h 6997700"/>
              <a:gd name="connsiteX0" fmla="*/ 0 w 12192000"/>
              <a:gd name="connsiteY0" fmla="*/ 6845300 h 6845300"/>
              <a:gd name="connsiteX1" fmla="*/ 10045336 w 12192000"/>
              <a:gd name="connsiteY1" fmla="*/ 55038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83436 w 12192000"/>
              <a:gd name="connsiteY1" fmla="*/ 55927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192000"/>
              <a:gd name="connsiteY0" fmla="*/ 6845300 h 6845300"/>
              <a:gd name="connsiteX1" fmla="*/ 10045336 w 12192000"/>
              <a:gd name="connsiteY1" fmla="*/ 5554617 h 6845300"/>
              <a:gd name="connsiteX2" fmla="*/ 12192000 w 12192000"/>
              <a:gd name="connsiteY2" fmla="*/ 0 h 6845300"/>
              <a:gd name="connsiteX3" fmla="*/ 12192000 w 12192000"/>
              <a:gd name="connsiteY3" fmla="*/ 6845300 h 6845300"/>
              <a:gd name="connsiteX4" fmla="*/ 0 w 12192000"/>
              <a:gd name="connsiteY4" fmla="*/ 68453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45300"/>
              <a:gd name="connsiteX1" fmla="*/ 10058036 w 12204700"/>
              <a:gd name="connsiteY1" fmla="*/ 5554617 h 6845300"/>
              <a:gd name="connsiteX2" fmla="*/ 12204700 w 12204700"/>
              <a:gd name="connsiteY2" fmla="*/ 0 h 6845300"/>
              <a:gd name="connsiteX3" fmla="*/ 12204700 w 12204700"/>
              <a:gd name="connsiteY3" fmla="*/ 6845300 h 6845300"/>
              <a:gd name="connsiteX4" fmla="*/ 0 w 12204700"/>
              <a:gd name="connsiteY4" fmla="*/ 6832600 h 6845300"/>
              <a:gd name="connsiteX0" fmla="*/ 0 w 12204700"/>
              <a:gd name="connsiteY0" fmla="*/ 6832600 h 6870700"/>
              <a:gd name="connsiteX1" fmla="*/ 10058036 w 12204700"/>
              <a:gd name="connsiteY1" fmla="*/ 5554617 h 6870700"/>
              <a:gd name="connsiteX2" fmla="*/ 12204700 w 12204700"/>
              <a:gd name="connsiteY2" fmla="*/ 0 h 6870700"/>
              <a:gd name="connsiteX3" fmla="*/ 12192000 w 12204700"/>
              <a:gd name="connsiteY3" fmla="*/ 6870700 h 6870700"/>
              <a:gd name="connsiteX4" fmla="*/ 0 w 12204700"/>
              <a:gd name="connsiteY4" fmla="*/ 6832600 h 687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6870700">
                <a:moveTo>
                  <a:pt x="0" y="6832600"/>
                </a:moveTo>
                <a:cubicBezTo>
                  <a:pt x="1885405" y="5568768"/>
                  <a:pt x="8020231" y="6704149"/>
                  <a:pt x="10058036" y="5554617"/>
                </a:cubicBezTo>
                <a:cubicBezTo>
                  <a:pt x="12232276" y="3873862"/>
                  <a:pt x="11054805" y="1554843"/>
                  <a:pt x="12204700" y="0"/>
                </a:cubicBezTo>
                <a:cubicBezTo>
                  <a:pt x="12200467" y="2290233"/>
                  <a:pt x="12196233" y="4580467"/>
                  <a:pt x="12192000" y="6870700"/>
                </a:cubicBezTo>
                <a:lnTo>
                  <a:pt x="0" y="6832600"/>
                </a:lnTo>
                <a:close/>
              </a:path>
            </a:pathLst>
          </a:cu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AF55D275-D7F0-4BC5-ACE1-08EA96FE065F}"/>
              </a:ext>
            </a:extLst>
          </p:cNvPr>
          <p:cNvSpPr/>
          <p:nvPr userDrawn="1"/>
        </p:nvSpPr>
        <p:spPr>
          <a:xfrm rot="10800000">
            <a:off x="1" y="1"/>
            <a:ext cx="12192000" cy="6858000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97736 w 12192000"/>
              <a:gd name="connsiteY1" fmla="*/ 5656217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6858000">
                <a:moveTo>
                  <a:pt x="0" y="6858000"/>
                </a:moveTo>
                <a:cubicBezTo>
                  <a:pt x="2037805" y="5708468"/>
                  <a:pt x="8159931" y="6805749"/>
                  <a:pt x="10197736" y="5656217"/>
                </a:cubicBezTo>
                <a:cubicBezTo>
                  <a:pt x="12371976" y="3975462"/>
                  <a:pt x="11232605" y="1719943"/>
                  <a:pt x="12192000" y="0"/>
                </a:cubicBez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indoor&#10;&#10;Description generated with high confidence">
            <a:extLst>
              <a:ext uri="{FF2B5EF4-FFF2-40B4-BE49-F238E27FC236}">
                <a16:creationId xmlns="" xmlns:a16="http://schemas.microsoft.com/office/drawing/2014/main" id="{9358ED85-3F91-4A60-AA0D-5214CD30A5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1"/>
          <a:stretch/>
        </p:blipFill>
        <p:spPr>
          <a:xfrm>
            <a:off x="354562" y="479042"/>
            <a:ext cx="1824738" cy="1432477"/>
          </a:xfrm>
          <a:prstGeom prst="rect">
            <a:avLst/>
          </a:prstGeom>
        </p:spPr>
      </p:pic>
      <p:pic>
        <p:nvPicPr>
          <p:cNvPr id="17" name="Picture 16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745027A7-4436-4BFC-B715-CB8E92192D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451" y="770574"/>
            <a:ext cx="4263315" cy="1217780"/>
          </a:xfrm>
          <a:prstGeom prst="rect">
            <a:avLst/>
          </a:prstGeom>
        </p:spPr>
      </p:pic>
      <p:sp>
        <p:nvSpPr>
          <p:cNvPr id="22" name="Subtitle 2">
            <a:extLst>
              <a:ext uri="{FF2B5EF4-FFF2-40B4-BE49-F238E27FC236}">
                <a16:creationId xmlns="" xmlns:a16="http://schemas.microsoft.com/office/drawing/2014/main" id="{BE025E4A-4CBA-48FB-AEF6-DE10B0DC6327}"/>
              </a:ext>
            </a:extLst>
          </p:cNvPr>
          <p:cNvSpPr txBox="1">
            <a:spLocks/>
          </p:cNvSpPr>
          <p:nvPr userDrawn="1"/>
        </p:nvSpPr>
        <p:spPr>
          <a:xfrm>
            <a:off x="6958652" y="5796343"/>
            <a:ext cx="5132090" cy="9779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Development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Master’s Degree Program in </a:t>
            </a:r>
          </a:p>
          <a:p>
            <a:pPr algn="r"/>
            <a:r>
              <a:rPr lang="en-US" sz="1400" b="0" i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Engineering for Thailand Sustainable Smart Industry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=""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 userDrawn="1"/>
        </p:nvGrpSpPr>
        <p:grpSpPr>
          <a:xfrm>
            <a:off x="1433334" y="1661096"/>
            <a:ext cx="10658792" cy="5077641"/>
            <a:chOff x="1433334" y="1661096"/>
            <a:chExt cx="10658792" cy="5077641"/>
          </a:xfrm>
        </p:grpSpPr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10E009E9-C9B2-471A-9A7A-5D205EEDA14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0309" y="4249828"/>
              <a:ext cx="1280160" cy="1280160"/>
            </a:xfrm>
            <a:prstGeom prst="rect">
              <a:avLst/>
            </a:prstGeom>
            <a:noFill/>
          </p:spPr>
        </p:pic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3366" y="5267033"/>
              <a:ext cx="1243584" cy="122803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735" y="5409421"/>
              <a:ext cx="1234440" cy="123444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2371" y="4984342"/>
              <a:ext cx="1554480" cy="1417874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 userDrawn="1"/>
          </p:nvGrpSpPr>
          <p:grpSpPr>
            <a:xfrm>
              <a:off x="1433334" y="5625782"/>
              <a:ext cx="1947672" cy="1112955"/>
              <a:chOff x="1462142" y="5625782"/>
              <a:chExt cx="1947672" cy="1112955"/>
            </a:xfrm>
          </p:grpSpPr>
          <p:sp>
            <p:nvSpPr>
              <p:cNvPr id="29" name="Rectangle 28"/>
              <p:cNvSpPr/>
              <p:nvPr userDrawn="1"/>
            </p:nvSpPr>
            <p:spPr>
              <a:xfrm>
                <a:off x="1709237" y="6396483"/>
                <a:ext cx="1453102" cy="1565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 userDrawn="1"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62142" y="5625782"/>
                <a:ext cx="1947672" cy="1112955"/>
              </a:xfrm>
              <a:prstGeom prst="rect">
                <a:avLst/>
              </a:prstGeom>
            </p:spPr>
          </p:pic>
        </p:grpSp>
        <p:pic>
          <p:nvPicPr>
            <p:cNvPr id="24" name="Picture 23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5690" y="4846630"/>
              <a:ext cx="1252728" cy="1244376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1422" y="1661096"/>
              <a:ext cx="1060704" cy="1416670"/>
            </a:xfrm>
            <a:prstGeom prst="rect">
              <a:avLst/>
            </a:prstGeom>
          </p:spPr>
        </p:pic>
        <p:pic>
          <p:nvPicPr>
            <p:cNvPr id="41" name="Picture 40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2832" y="5179620"/>
              <a:ext cx="1225296" cy="1418349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9173" y="2994422"/>
              <a:ext cx="850392" cy="14903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765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617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39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35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565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194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150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758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511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A170-5CFE-46A2-8E43-40D56AEF90A3}" type="datetimeFigureOut">
              <a:rPr lang="th-TH" smtClean="0"/>
              <a:t>14/05/63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4F280-6780-4CCB-AB22-D206EDFDBD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79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1E8C3049-6B68-4E38-977A-C7B28A94B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in Intellectual Property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1F629E85-12F5-4709-A520-65BCDED659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and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 in Intellectual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Case Study: </a:t>
            </a:r>
            <a:endParaRPr lang="en-US" dirty="0" smtClean="0"/>
          </a:p>
          <a:p>
            <a:pPr lvl="1"/>
            <a:r>
              <a:rPr lang="en-US" sz="2200" dirty="0" smtClean="0"/>
              <a:t>Your </a:t>
            </a:r>
            <a:r>
              <a:rPr lang="en-US" sz="2200" dirty="0"/>
              <a:t>firm’s </a:t>
            </a:r>
            <a:r>
              <a:rPr lang="en-US" sz="2200" dirty="0" smtClean="0"/>
              <a:t>client, </a:t>
            </a:r>
            <a:r>
              <a:rPr lang="en-US" sz="2200" dirty="0"/>
              <a:t>Holiday Cruises, Inc., operates a cruise line. Its various ships make </a:t>
            </a:r>
            <a:r>
              <a:rPr lang="en-US" sz="2200" dirty="0" smtClean="0"/>
              <a:t>both </a:t>
            </a:r>
            <a:r>
              <a:rPr lang="en-US" sz="2200" dirty="0" smtClean="0"/>
              <a:t>domestic </a:t>
            </a:r>
            <a:r>
              <a:rPr lang="en-US" sz="2200" dirty="0"/>
              <a:t>and international cruises. The cruise ships offer a wide variety of activities </a:t>
            </a:r>
            <a:r>
              <a:rPr lang="en-US" sz="2200" dirty="0" smtClean="0"/>
              <a:t>for their </a:t>
            </a:r>
            <a:r>
              <a:rPr lang="en-US" sz="2200" dirty="0"/>
              <a:t>guests and provide </a:t>
            </a:r>
            <a:r>
              <a:rPr lang="en-US" sz="2200" dirty="0" smtClean="0"/>
              <a:t>onboard </a:t>
            </a:r>
            <a:r>
              <a:rPr lang="en-US" sz="2200" dirty="0" smtClean="0"/>
              <a:t>restaurants</a:t>
            </a:r>
            <a:r>
              <a:rPr lang="en-US" sz="2200" dirty="0"/>
              <a:t>, offshore excursions, and many other </a:t>
            </a:r>
            <a:r>
              <a:rPr lang="en-US" sz="2200" dirty="0" smtClean="0"/>
              <a:t>entertainment options</a:t>
            </a:r>
            <a:r>
              <a:rPr lang="en-US" sz="2200" dirty="0"/>
              <a:t>. When </a:t>
            </a:r>
            <a:r>
              <a:rPr lang="en-US" sz="2200"/>
              <a:t>guests </a:t>
            </a:r>
            <a:r>
              <a:rPr lang="en-US" sz="2200"/>
              <a:t>check-in, </a:t>
            </a:r>
            <a:r>
              <a:rPr lang="en-US" sz="2200" dirty="0"/>
              <a:t>they are issued a “</a:t>
            </a:r>
            <a:r>
              <a:rPr lang="en-US" sz="2200" dirty="0" err="1"/>
              <a:t>Holi</a:t>
            </a:r>
            <a:r>
              <a:rPr lang="en-US" sz="2200" dirty="0"/>
              <a:t>-Day Pass,” a </a:t>
            </a:r>
            <a:r>
              <a:rPr lang="en-US" sz="2200" dirty="0" smtClean="0"/>
              <a:t>laminated card </a:t>
            </a:r>
            <a:r>
              <a:rPr lang="en-US" sz="2200" dirty="0"/>
              <a:t>that allows them to purchase beverages and other items aboard ship. Guests also </a:t>
            </a:r>
            <a:r>
              <a:rPr lang="en-US" sz="2200" dirty="0" smtClean="0"/>
              <a:t>have access </a:t>
            </a:r>
            <a:r>
              <a:rPr lang="en-US" sz="2200" dirty="0"/>
              <a:t>to Fit Ship, the fitness centers </a:t>
            </a:r>
            <a:r>
              <a:rPr lang="en-US" sz="2200" dirty="0" smtClean="0"/>
              <a:t>onboard </a:t>
            </a:r>
            <a:r>
              <a:rPr lang="en-US" sz="2200" dirty="0"/>
              <a:t>each ship. These fitness centers offer a </a:t>
            </a:r>
            <a:r>
              <a:rPr lang="en-US" sz="2200" dirty="0" smtClean="0"/>
              <a:t>wide variety </a:t>
            </a:r>
            <a:r>
              <a:rPr lang="en-US" sz="2200" dirty="0"/>
              <a:t>of exercise classes and fitness machines and equipment, including a new type </a:t>
            </a:r>
            <a:r>
              <a:rPr lang="en-US" sz="2200" dirty="0" smtClean="0"/>
              <a:t>of resistance </a:t>
            </a:r>
            <a:r>
              <a:rPr lang="en-US" sz="2200" dirty="0"/>
              <a:t>band created by one of Holiday’s employees. Holiday advertises its cruises </a:t>
            </a:r>
            <a:r>
              <a:rPr lang="en-US" sz="2200" dirty="0" smtClean="0"/>
              <a:t>on television </a:t>
            </a:r>
            <a:r>
              <a:rPr lang="en-US" sz="2200" dirty="0"/>
              <a:t>and in magazines, often using a song, “Holidays Ahead,” a song composed by </a:t>
            </a:r>
            <a:r>
              <a:rPr lang="en-US" sz="2200" dirty="0" smtClean="0"/>
              <a:t>one of </a:t>
            </a:r>
            <a:r>
              <a:rPr lang="en-US" sz="2200" dirty="0"/>
              <a:t>Holiday’s employees. Holiday is currently considering offering cruises to various </a:t>
            </a:r>
            <a:r>
              <a:rPr lang="en-US" sz="2200" dirty="0" smtClean="0"/>
              <a:t>ports in </a:t>
            </a:r>
            <a:r>
              <a:rPr lang="en-US" sz="2200" dirty="0"/>
              <a:t>Mexico and is conducting confidential market surveys to determine the level of </a:t>
            </a:r>
            <a:r>
              <a:rPr lang="en-US" sz="2200" dirty="0" smtClean="0"/>
              <a:t>interest in </a:t>
            </a:r>
            <a:r>
              <a:rPr lang="en-US" sz="2200" dirty="0"/>
              <a:t>such cruises.</a:t>
            </a:r>
          </a:p>
          <a:p>
            <a:r>
              <a:rPr lang="en-US" dirty="0" smtClean="0"/>
              <a:t>Question: </a:t>
            </a:r>
          </a:p>
          <a:p>
            <a:pPr lvl="1"/>
            <a:r>
              <a:rPr lang="en-US" sz="2200" dirty="0" smtClean="0"/>
              <a:t>Identify </a:t>
            </a:r>
            <a:r>
              <a:rPr lang="en-US" sz="2200" dirty="0"/>
              <a:t>the intellectual property Holiday might own.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773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Office Theme</vt:lpstr>
      <vt:lpstr>Case Study and Question</vt:lpstr>
      <vt:lpstr>Introduction in Intellectual Property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and Question</dc:title>
  <dc:creator>naritsak tuntitippawan</dc:creator>
  <cp:lastModifiedBy>naritsak tuntitippawan</cp:lastModifiedBy>
  <cp:revision>7</cp:revision>
  <dcterms:created xsi:type="dcterms:W3CDTF">2020-05-11T15:10:58Z</dcterms:created>
  <dcterms:modified xsi:type="dcterms:W3CDTF">2020-05-14T15:18:59Z</dcterms:modified>
</cp:coreProperties>
</file>