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02" r:id="rId3"/>
    <p:sldId id="348" r:id="rId4"/>
    <p:sldId id="349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341" r:id="rId14"/>
    <p:sldId id="342" r:id="rId15"/>
    <p:sldId id="383" r:id="rId16"/>
    <p:sldId id="385" r:id="rId17"/>
    <p:sldId id="393" r:id="rId18"/>
    <p:sldId id="387" r:id="rId19"/>
    <p:sldId id="388" r:id="rId20"/>
    <p:sldId id="389" r:id="rId21"/>
    <p:sldId id="390" r:id="rId22"/>
    <p:sldId id="391" r:id="rId23"/>
    <p:sldId id="394" r:id="rId24"/>
    <p:sldId id="397" r:id="rId25"/>
    <p:sldId id="39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3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b="1" i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 defTabSz="990600">
              <a:spcBef>
                <a:spcPct val="30000"/>
              </a:spcBef>
              <a:defRPr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 defTabSz="990600">
              <a:spcBef>
                <a:spcPct val="30000"/>
              </a:spcBef>
              <a:defRPr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 defTabSz="990600">
              <a:spcBef>
                <a:spcPct val="30000"/>
              </a:spcBef>
              <a:defRPr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 defTabSz="990600">
              <a:spcBef>
                <a:spcPct val="30000"/>
              </a:spcBef>
              <a:defRPr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</a:pPr>
            <a:fld id="{3034F23A-DBF5-4CB4-85AE-BD703DBC3194}" type="slidenum">
              <a:rPr lang="en-US" altLang="en-US" b="0" i="0" smtClean="0"/>
              <a:pPr>
                <a:spcBef>
                  <a:spcPct val="0"/>
                </a:spcBef>
              </a:pPr>
              <a:t>4</a:t>
            </a:fld>
            <a:endParaRPr lang="en-US" altLang="en-US" b="0" i="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 smtClean="0"/>
              <a:t>3. </a:t>
            </a:r>
            <a:r>
              <a:rPr lang="th-TH" altLang="en-US" smtClean="0"/>
              <a:t>-  มองหาความขัดแย้งและแก้ปัญหาด้วยหลักการทางกายภาพซึ่งเป็นที่รู้จักกันอยู่แล้ว -  มองหาความขัดแย้งและแก้ปัญหาด้วยหลักการทางกายภาพซึ่งเป็นที่รู้จักกันอยู่แล้ว </a:t>
            </a:r>
            <a:endParaRPr altLang="en-US" smtClean="0"/>
          </a:p>
          <a:p>
            <a:endParaRPr altLang="en-US" smtClean="0"/>
          </a:p>
        </p:txBody>
      </p:sp>
      <p:graphicFrame>
        <p:nvGraphicFramePr>
          <p:cNvPr id="15365" name="Object 4"/>
          <p:cNvGraphicFramePr>
            <a:graphicFrameLocks noChangeAspect="1"/>
          </p:cNvGraphicFramePr>
          <p:nvPr/>
        </p:nvGraphicFramePr>
        <p:xfrm>
          <a:off x="338138" y="5254625"/>
          <a:ext cx="6977062" cy="461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Document" r:id="rId4" imgW="5627434" imgH="3204988" progId="Word.Document.8">
                  <p:embed/>
                </p:oleObj>
              </mc:Choice>
              <mc:Fallback>
                <p:oleObj name="Document" r:id="rId4" imgW="5627434" imgH="3204988" progId="Word.Document.8">
                  <p:embed/>
                  <p:pic>
                    <p:nvPicPr>
                      <p:cNvPr id="1536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5254625"/>
                        <a:ext cx="6977062" cy="461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643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2D007-EA71-43AD-86AB-DBCCEA0BA9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62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buynoveltygifts.com/wp-content/uploads/marketimages/yhst-16507483819514_2180_26415223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323327"/>
            <a:ext cx="10230866" cy="2412093"/>
          </a:xfrm>
        </p:spPr>
        <p:txBody>
          <a:bodyPr/>
          <a:lstStyle/>
          <a:p>
            <a:r>
              <a:rPr lang="en-US" sz="4600" dirty="0"/>
              <a:t>Creative thinking and creative problem solving for creating innovative product</a:t>
            </a:r>
            <a:endParaRPr lang="th-TH" altLang="en-US" sz="4600" dirty="0" smtClean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26468" y="404813"/>
            <a:ext cx="10369731" cy="1143000"/>
          </a:xfrm>
        </p:spPr>
        <p:txBody>
          <a:bodyPr>
            <a:normAutofit/>
          </a:bodyPr>
          <a:lstStyle/>
          <a:p>
            <a:r>
              <a:rPr lang="en-US" altLang="en-US" sz="5400" b="1" dirty="0"/>
              <a:t>4. Invention outside paradigm</a:t>
            </a:r>
          </a:p>
        </p:txBody>
      </p:sp>
      <p:pic>
        <p:nvPicPr>
          <p:cNvPr id="5" name="Picture 5" descr="is?hQhKo2E3GnEBo0QSSAa7dP0aA_SRjKsqu0Ds-l8kE6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916113"/>
            <a:ext cx="2913062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s?x77mNXTrg5aiw6774XujIfyoQPuWu7liCDn-7mnKod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916113"/>
            <a:ext cx="442753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is?GBKN2deFMAYkL5TQyJmlX6Z7VFrNrsnYt4WAOxdm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4221163"/>
            <a:ext cx="259238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519738" y="4868863"/>
            <a:ext cx="49641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Comic Sans MS" panose="030F0702030302020204" pitchFamily="66" charset="0"/>
              </a:rPr>
              <a:t>Ex- shape-memory metal</a:t>
            </a:r>
          </a:p>
        </p:txBody>
      </p:sp>
    </p:spTree>
    <p:extLst>
      <p:ext uri="{BB962C8B-B14F-4D97-AF65-F5344CB8AC3E}">
        <p14:creationId xmlns:p14="http://schemas.microsoft.com/office/powerpoint/2010/main" val="1071085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5445125"/>
            <a:ext cx="4608512" cy="1143000"/>
          </a:xfrm>
        </p:spPr>
        <p:txBody>
          <a:bodyPr/>
          <a:lstStyle/>
          <a:p>
            <a:r>
              <a:rPr lang="en-US" altLang="en-US" sz="3200" b="1">
                <a:latin typeface="Comic Sans MS" panose="030F0702030302020204" pitchFamily="66" charset="0"/>
              </a:rPr>
              <a:t>Ex – liquid crystal</a:t>
            </a:r>
          </a:p>
        </p:txBody>
      </p:sp>
      <p:pic>
        <p:nvPicPr>
          <p:cNvPr id="5" name="Picture 6" descr="is?gRnpEY4RAATSUlGdvr54nquaSVyGkcnTP8-p6kQC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982664"/>
            <a:ext cx="31305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is?GeUOF5UQNrSZICT_jAgK0kdX_JVj3e8k4CKpZt61X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836614"/>
            <a:ext cx="4392612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is?tfBSDPKl3pPKTu_qnIlqHT-iwZ02ukijS-0XtTt_Nh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4" y="3602038"/>
            <a:ext cx="2192337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488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153150" y="233363"/>
            <a:ext cx="4248150" cy="1008062"/>
          </a:xfrm>
        </p:spPr>
        <p:txBody>
          <a:bodyPr>
            <a:normAutofit fontScale="90000"/>
          </a:bodyPr>
          <a:lstStyle/>
          <a:p>
            <a:r>
              <a:rPr lang="en-US" altLang="en-US" sz="6000" b="1" dirty="0">
                <a:solidFill>
                  <a:schemeClr val="hlink"/>
                </a:solidFill>
              </a:rPr>
              <a:t>5. Discovery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62126" y="1739901"/>
            <a:ext cx="40544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/>
              <a:t>Ex - Light Amplification by Stimulated Emission Radiation  (LASER)</a:t>
            </a:r>
            <a:endParaRPr lang="th-TH" altLang="en-US" sz="4400"/>
          </a:p>
        </p:txBody>
      </p:sp>
      <p:pic>
        <p:nvPicPr>
          <p:cNvPr id="6" name="Picture 8" descr="http://www.rmutphysics.com/charud/oldnews/181/Laser-Introduction_files/Laser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4321176"/>
            <a:ext cx="3429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http://www.rmutphysics.com/charud/oldnews/181/Laser-Introduction_files/lasersurg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1" y="1557339"/>
            <a:ext cx="4614863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270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75557" y="255470"/>
            <a:ext cx="99006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5000" dirty="0" smtClean="0"/>
              <a:t>Principle of Psychological Inertia</a:t>
            </a:r>
            <a:endParaRPr lang="en-US" altLang="en-US" dirty="0" smtClean="0"/>
          </a:p>
        </p:txBody>
      </p:sp>
      <p:pic>
        <p:nvPicPr>
          <p:cNvPr id="7" name="Picture 6" descr="http://thegamingliberty.com/wp-content/uploads/sh2-ma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882015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08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http://www.triz4engineers.co.uk/images/lost_ke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37" y="115887"/>
            <a:ext cx="9140825" cy="599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302262" y="2517292"/>
            <a:ext cx="28897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 smtClean="0"/>
              <a:t>Trap in one’s own experience and expertise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0611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0"/>
            <a:ext cx="11799277" cy="673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80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40874" y="252046"/>
            <a:ext cx="10134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4400" dirty="0" smtClean="0"/>
              <a:t>Creative problem solving techniques</a:t>
            </a:r>
            <a:endParaRPr lang="th-TH" altLang="en-US" sz="4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12277" y="1887415"/>
            <a:ext cx="9478108" cy="4191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400" dirty="0"/>
              <a:t> </a:t>
            </a:r>
            <a:r>
              <a:rPr lang="en-US" altLang="en-US" sz="4400" dirty="0" smtClean="0"/>
              <a:t>Intuitive Approach</a:t>
            </a:r>
          </a:p>
          <a:p>
            <a:pPr lvl="1"/>
            <a:r>
              <a:rPr lang="en-US" altLang="en-US" sz="4000" dirty="0" smtClean="0"/>
              <a:t>Promote creativity from within a person or a group</a:t>
            </a:r>
            <a:endParaRPr lang="en-US" altLang="en-US" sz="4400" dirty="0" smtClean="0"/>
          </a:p>
          <a:p>
            <a:pPr marL="0" indent="0">
              <a:buNone/>
            </a:pPr>
            <a:endParaRPr lang="en-US" altLang="en-US" sz="4400" dirty="0" smtClean="0"/>
          </a:p>
          <a:p>
            <a:r>
              <a:rPr lang="en-US" altLang="en-US" sz="4400" dirty="0" smtClean="0"/>
              <a:t>Logical Approach</a:t>
            </a:r>
          </a:p>
          <a:p>
            <a:pPr lvl="1"/>
            <a:r>
              <a:rPr lang="en-US" altLang="en-US" sz="4000" dirty="0" smtClean="0"/>
              <a:t> Systematic and step-by-step approaches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372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33045" y="509950"/>
            <a:ext cx="11506200" cy="1143000"/>
          </a:xfrm>
        </p:spPr>
        <p:txBody>
          <a:bodyPr>
            <a:normAutofit fontScale="90000"/>
          </a:bodyPr>
          <a:lstStyle/>
          <a:p>
            <a:r>
              <a:rPr lang="en-US" altLang="en-US" sz="6000" b="1" dirty="0" smtClean="0"/>
              <a:t>Richard </a:t>
            </a:r>
            <a:r>
              <a:rPr lang="en-US" altLang="en-US" sz="6000" b="1" dirty="0" err="1" smtClean="0"/>
              <a:t>Fobes</a:t>
            </a:r>
            <a:r>
              <a:rPr lang="en-US" altLang="en-US" sz="6000" b="1" dirty="0" smtClean="0"/>
              <a:t>’ Techniques </a:t>
            </a:r>
            <a:r>
              <a:rPr lang="en-US" altLang="en-US" sz="6000" b="1" dirty="0"/>
              <a:t>(1999)</a:t>
            </a:r>
            <a:endParaRPr lang="en-US" alt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85449" y="2438400"/>
            <a:ext cx="10169769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400" b="1" dirty="0" smtClean="0"/>
              <a:t>Techniques for accepting new ideas</a:t>
            </a:r>
            <a:endParaRPr lang="th-TH" altLang="en-US" sz="4400" b="1" dirty="0" smtClean="0"/>
          </a:p>
          <a:p>
            <a:r>
              <a:rPr lang="en-US" altLang="en-US" sz="4400" b="1" dirty="0" smtClean="0"/>
              <a:t>Techniques for generating additional ideas</a:t>
            </a:r>
          </a:p>
          <a:p>
            <a:r>
              <a:rPr lang="en-US" altLang="en-US" sz="4400" b="1" dirty="0" smtClean="0"/>
              <a:t>Techniques for organizing ideas</a:t>
            </a:r>
            <a:endParaRPr lang="th-TH" altLang="en-US" dirty="0"/>
          </a:p>
        </p:txBody>
      </p:sp>
    </p:spTree>
    <p:extLst>
      <p:ext uri="{BB962C8B-B14F-4D97-AF65-F5344CB8AC3E}">
        <p14:creationId xmlns:p14="http://schemas.microsoft.com/office/powerpoint/2010/main" val="2116966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609600"/>
            <a:ext cx="10779369" cy="1143000"/>
          </a:xfrm>
        </p:spPr>
        <p:txBody>
          <a:bodyPr>
            <a:normAutofit fontScale="90000"/>
          </a:bodyPr>
          <a:lstStyle/>
          <a:p>
            <a:r>
              <a:rPr lang="en-US" altLang="en-US" sz="5400" b="1" dirty="0" smtClean="0"/>
              <a:t>1. Techniques for accepting new ideas</a:t>
            </a:r>
            <a:endParaRPr lang="th-TH" altLang="en-US" sz="54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799" y="2133600"/>
            <a:ext cx="10779369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400" b="1" dirty="0" smtClean="0"/>
              <a:t>Looking for good things in fresh ideas</a:t>
            </a:r>
          </a:p>
          <a:p>
            <a:r>
              <a:rPr lang="en-US" altLang="en-US" sz="4400" b="1" dirty="0" smtClean="0"/>
              <a:t>Think from new perspectives</a:t>
            </a:r>
          </a:p>
          <a:p>
            <a:r>
              <a:rPr lang="en-US" altLang="en-US" sz="4400" b="1" dirty="0" smtClean="0"/>
              <a:t>Value humor</a:t>
            </a:r>
          </a:p>
          <a:p>
            <a:r>
              <a:rPr lang="en-US" altLang="en-US" sz="4400" b="1" dirty="0" smtClean="0"/>
              <a:t>Keep ideas secret in the beginning</a:t>
            </a:r>
          </a:p>
        </p:txBody>
      </p:sp>
    </p:spTree>
    <p:extLst>
      <p:ext uri="{BB962C8B-B14F-4D97-AF65-F5344CB8AC3E}">
        <p14:creationId xmlns:p14="http://schemas.microsoft.com/office/powerpoint/2010/main" val="777356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609600"/>
            <a:ext cx="10937631" cy="1143000"/>
          </a:xfrm>
        </p:spPr>
        <p:txBody>
          <a:bodyPr>
            <a:normAutofit fontScale="90000"/>
          </a:bodyPr>
          <a:lstStyle/>
          <a:p>
            <a:r>
              <a:rPr lang="en-US" altLang="en-US" sz="6000" b="1" dirty="0" smtClean="0"/>
              <a:t>2. Techniques for generating additional ideas</a:t>
            </a:r>
            <a:endParaRPr lang="th-TH" alt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799" y="2743200"/>
            <a:ext cx="10937631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400" b="1" dirty="0" smtClean="0"/>
              <a:t>Reinvestigate the objective</a:t>
            </a:r>
            <a:endParaRPr lang="th-TH" altLang="en-US" sz="4400" b="1" dirty="0" smtClean="0"/>
          </a:p>
          <a:p>
            <a:r>
              <a:rPr lang="en-US" altLang="en-US" sz="4400" b="1" dirty="0" smtClean="0"/>
              <a:t>Convert negative to positive goal</a:t>
            </a:r>
            <a:endParaRPr lang="th-TH" altLang="en-US" sz="4400" b="1" dirty="0" smtClean="0"/>
          </a:p>
          <a:p>
            <a:r>
              <a:rPr lang="en-US" altLang="en-US" sz="4400" b="1" dirty="0" smtClean="0"/>
              <a:t>Consider indirect approach</a:t>
            </a:r>
            <a:endParaRPr lang="th-TH" altLang="en-US" sz="4400" b="1" dirty="0" smtClean="0"/>
          </a:p>
          <a:p>
            <a:r>
              <a:rPr lang="en-US" altLang="en-US" sz="4400" b="1" dirty="0" smtClean="0"/>
              <a:t>Break down objective into smaller ones</a:t>
            </a:r>
            <a:endParaRPr lang="th-TH" altLang="en-US" dirty="0"/>
          </a:p>
        </p:txBody>
      </p:sp>
    </p:spTree>
    <p:extLst>
      <p:ext uri="{BB962C8B-B14F-4D97-AF65-F5344CB8AC3E}">
        <p14:creationId xmlns:p14="http://schemas.microsoft.com/office/powerpoint/2010/main" val="377614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5814" y="1731523"/>
            <a:ext cx="11314109" cy="4265689"/>
          </a:xfrm>
        </p:spPr>
        <p:txBody>
          <a:bodyPr>
            <a:normAutofit fontScale="70000" lnSpcReduction="20000"/>
          </a:bodyPr>
          <a:lstStyle/>
          <a:p>
            <a:r>
              <a:rPr lang="en-US" sz="5400" dirty="0"/>
              <a:t>The concept of creative thinking and creative problem solving</a:t>
            </a:r>
          </a:p>
          <a:p>
            <a:r>
              <a:rPr lang="en-US" sz="5400" dirty="0"/>
              <a:t>Principles and stages of creative problem solving</a:t>
            </a:r>
          </a:p>
          <a:p>
            <a:r>
              <a:rPr lang="en-US" sz="5400" dirty="0"/>
              <a:t>The benefits of creative thinking</a:t>
            </a:r>
          </a:p>
          <a:p>
            <a:r>
              <a:rPr lang="en-US" sz="5400" dirty="0"/>
              <a:t>Difficulties blocking creative thinking, counteracting the </a:t>
            </a:r>
            <a:r>
              <a:rPr lang="en-US" sz="5400" dirty="0" smtClean="0"/>
              <a:t>suppression </a:t>
            </a:r>
            <a:r>
              <a:rPr lang="en-US" sz="5400" dirty="0"/>
              <a:t>of creativity</a:t>
            </a:r>
          </a:p>
          <a:p>
            <a:r>
              <a:rPr lang="en-US" sz="5400" dirty="0"/>
              <a:t>Basic heuristic methods and techniques (mind mapping, </a:t>
            </a:r>
            <a:r>
              <a:rPr lang="en-US" sz="5400" dirty="0" smtClean="0"/>
              <a:t>brainstorming and its variants, reverse brainstorming, Edward de Bono Methods)</a:t>
            </a:r>
            <a:endParaRPr lang="pl-PL" sz="5400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585423" y="502596"/>
            <a:ext cx="4644177" cy="917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/>
              <a:t>Outline</a:t>
            </a:r>
          </a:p>
          <a:p>
            <a:pPr marL="0" indent="0" algn="ctr">
              <a:buNone/>
            </a:pP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14601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11430000" cy="1143000"/>
          </a:xfrm>
        </p:spPr>
        <p:txBody>
          <a:bodyPr>
            <a:normAutofit fontScale="90000"/>
          </a:bodyPr>
          <a:lstStyle/>
          <a:p>
            <a:r>
              <a:rPr lang="en-US" altLang="en-US" sz="6000" b="1" dirty="0" smtClean="0"/>
              <a:t>3. Techniques for organizing ideas</a:t>
            </a:r>
            <a:endParaRPr lang="th-TH" alt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799" y="2133600"/>
            <a:ext cx="1069596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400" b="1" dirty="0" smtClean="0"/>
              <a:t>Considering several alternatives</a:t>
            </a:r>
          </a:p>
          <a:p>
            <a:r>
              <a:rPr lang="en-US" altLang="en-US" sz="4400" b="1" dirty="0" smtClean="0"/>
              <a:t>Use diagrams to organize ideas</a:t>
            </a:r>
          </a:p>
          <a:p>
            <a:r>
              <a:rPr lang="en-US" altLang="en-US" sz="4400" b="1" dirty="0" smtClean="0"/>
              <a:t>Use matrix</a:t>
            </a:r>
          </a:p>
          <a:p>
            <a:r>
              <a:rPr lang="en-US" altLang="en-US" sz="4400" b="1" dirty="0" smtClean="0"/>
              <a:t>Combine ideas</a:t>
            </a:r>
            <a:endParaRPr lang="th-TH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06636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799" y="412235"/>
            <a:ext cx="110195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6600" dirty="0" smtClean="0"/>
              <a:t>Brainstorming</a:t>
            </a:r>
            <a:endParaRPr lang="th-TH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799" y="1555235"/>
            <a:ext cx="11019529" cy="48279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400" b="1" dirty="0" smtClean="0"/>
              <a:t>Collect as many creative ideas as possible in a limited time</a:t>
            </a:r>
          </a:p>
          <a:p>
            <a:r>
              <a:rPr lang="en-US" altLang="en-US" sz="4400" b="1" dirty="0" smtClean="0"/>
              <a:t>When this technique is used to generate product concept, it should be used to satisfy functional needs rather than being constrained by product specifications</a:t>
            </a:r>
          </a:p>
          <a:p>
            <a:r>
              <a:rPr lang="en-US" altLang="en-US" sz="4400" b="1" dirty="0" smtClean="0">
                <a:latin typeface="Times New Roman" panose="02020603050405020304" pitchFamily="18" charset="0"/>
              </a:rPr>
              <a:t>“</a:t>
            </a:r>
            <a:r>
              <a:rPr lang="en-US" altLang="en-US" sz="4400" b="1" dirty="0" smtClean="0"/>
              <a:t>Brain ball” is a variant of brainstorming.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5026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21169" y="228600"/>
            <a:ext cx="7772400" cy="914400"/>
          </a:xfrm>
        </p:spPr>
        <p:txBody>
          <a:bodyPr/>
          <a:lstStyle/>
          <a:p>
            <a:r>
              <a:rPr lang="en-US" altLang="en-US" sz="6000" b="1" dirty="0" smtClean="0"/>
              <a:t>6-3-5 technique</a:t>
            </a:r>
            <a:endParaRPr lang="th-TH" alt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06408" y="1424358"/>
            <a:ext cx="10090546" cy="13289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400" b="1" dirty="0" smtClean="0"/>
              <a:t>C-sketch, brain writing</a:t>
            </a:r>
          </a:p>
          <a:p>
            <a:r>
              <a:rPr lang="en-US" altLang="en-US" sz="3400" b="1" dirty="0" smtClean="0"/>
              <a:t>6 members/group, 3 ideas, 5 rounds of comment</a:t>
            </a:r>
            <a:endParaRPr lang="en-US" altLang="en-US" dirty="0"/>
          </a:p>
        </p:txBody>
      </p:sp>
      <p:pic>
        <p:nvPicPr>
          <p:cNvPr id="4" name="Picture 3" descr="6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18" y="2616957"/>
            <a:ext cx="4067944" cy="378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635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739" y="2616957"/>
            <a:ext cx="4437112" cy="365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533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n-US" altLang="en-US" sz="6000" b="1" dirty="0"/>
              <a:t>Mind Map</a:t>
            </a:r>
            <a:endParaRPr lang="en-US" sz="6000" dirty="0"/>
          </a:p>
        </p:txBody>
      </p:sp>
      <p:pic>
        <p:nvPicPr>
          <p:cNvPr id="3" name="Picture 2" descr="MIND MAP - Krutpong -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8571"/>
            <a:ext cx="8198465" cy="512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50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dward de Bono: Six Thinking Hats Provide Strong Stimulus f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" y="703386"/>
            <a:ext cx="12027876" cy="613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027" y="61535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 smtClean="0"/>
              <a:t>Edward de Bono’s six thinking hats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52400"/>
            <a:ext cx="7772400" cy="1143000"/>
          </a:xfrm>
        </p:spPr>
        <p:txBody>
          <a:bodyPr/>
          <a:lstStyle/>
          <a:p>
            <a:r>
              <a:rPr lang="en-US" altLang="en-US" sz="5400" b="1" dirty="0" smtClean="0"/>
              <a:t>Creative organization</a:t>
            </a:r>
            <a:endParaRPr lang="th-TH" alt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43607" y="1600200"/>
            <a:ext cx="10298469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b="1" dirty="0" smtClean="0"/>
              <a:t>Understand the organization’s objectives</a:t>
            </a:r>
          </a:p>
          <a:p>
            <a:r>
              <a:rPr lang="en-US" altLang="en-US" sz="4000" b="1" dirty="0" smtClean="0"/>
              <a:t>Allow activities initiated by employees</a:t>
            </a:r>
          </a:p>
          <a:p>
            <a:r>
              <a:rPr lang="en-US" altLang="en-US" sz="4000" b="1" dirty="0" smtClean="0"/>
              <a:t>Unofficial activities</a:t>
            </a:r>
          </a:p>
          <a:p>
            <a:r>
              <a:rPr lang="en-US" altLang="en-US" sz="4000" b="1" dirty="0" smtClean="0"/>
              <a:t>Serendipity</a:t>
            </a:r>
          </a:p>
          <a:p>
            <a:r>
              <a:rPr lang="en-US" altLang="en-US" sz="4000" b="1" dirty="0" smtClean="0"/>
              <a:t>Internal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742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1889" y="2501978"/>
            <a:ext cx="11731254" cy="19995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 P’s of Creativity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65061" y="1467841"/>
            <a:ext cx="7131857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Place (Social and cultural context)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889" y="2748481"/>
            <a:ext cx="367536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Personal characteristics</a:t>
            </a:r>
          </a:p>
          <a:p>
            <a:pPr algn="ctr"/>
            <a:r>
              <a:rPr lang="en-US" sz="2800" dirty="0" smtClean="0"/>
              <a:t>(openness, self confidence)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42972" y="2748481"/>
            <a:ext cx="315969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Motivation</a:t>
            </a:r>
          </a:p>
          <a:p>
            <a:pPr algn="ctr"/>
            <a:r>
              <a:rPr lang="en-US" sz="2800" dirty="0" smtClean="0"/>
              <a:t>(risk taking, challenge taking)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492520" y="2677841"/>
            <a:ext cx="315969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Knowledge factors</a:t>
            </a:r>
          </a:p>
          <a:p>
            <a:pPr algn="ctr"/>
            <a:r>
              <a:rPr lang="en-US" sz="2800" dirty="0" smtClean="0"/>
              <a:t>(information, knowledge)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4668918"/>
            <a:ext cx="6936194" cy="954107"/>
          </a:xfrm>
          <a:prstGeom prst="rect">
            <a:avLst/>
          </a:prstGeom>
          <a:solidFill>
            <a:srgbClr val="00814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Process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(tools and techniques)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7286" y="5910248"/>
            <a:ext cx="1620180" cy="52322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Product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533201" y="4632172"/>
            <a:ext cx="1108350" cy="120671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529453" y="2043313"/>
            <a:ext cx="583963" cy="40716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3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1536" y="2"/>
            <a:ext cx="7772400" cy="6177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b="1" dirty="0"/>
              <a:t>Degree of Inventiveness</a:t>
            </a:r>
            <a:endParaRPr lang="en-US" altLang="en-US" sz="4000" dirty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-15445" y="532219"/>
            <a:ext cx="12207445" cy="61690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 flipV="1">
            <a:off x="-1" y="1311274"/>
            <a:ext cx="12192001" cy="174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1038675" y="692150"/>
            <a:ext cx="0" cy="616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4852083" y="592117"/>
            <a:ext cx="0" cy="616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6859774" y="539865"/>
            <a:ext cx="0" cy="616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10687739" y="548457"/>
            <a:ext cx="0" cy="616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148135" y="649289"/>
            <a:ext cx="8112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Level</a:t>
            </a:r>
          </a:p>
        </p:txBody>
      </p:sp>
      <p:sp>
        <p:nvSpPr>
          <p:cNvPr id="14346" name="Text Box 12"/>
          <p:cNvSpPr txBox="1">
            <a:spLocks noChangeArrowheads="1"/>
          </p:cNvSpPr>
          <p:nvPr/>
        </p:nvSpPr>
        <p:spPr bwMode="auto">
          <a:xfrm>
            <a:off x="2495550" y="688975"/>
            <a:ext cx="2152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/>
              <a:t>Degree of change</a:t>
            </a:r>
          </a:p>
        </p:txBody>
      </p:sp>
      <p:sp>
        <p:nvSpPr>
          <p:cNvPr id="14347" name="Text Box 13"/>
          <p:cNvSpPr txBox="1">
            <a:spLocks noChangeArrowheads="1"/>
          </p:cNvSpPr>
          <p:nvPr/>
        </p:nvSpPr>
        <p:spPr bwMode="auto">
          <a:xfrm>
            <a:off x="4930461" y="735810"/>
            <a:ext cx="16557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No. of trials </a:t>
            </a:r>
          </a:p>
        </p:txBody>
      </p:sp>
      <p:sp>
        <p:nvSpPr>
          <p:cNvPr id="14348" name="Text Box 14"/>
          <p:cNvSpPr txBox="1">
            <a:spLocks noChangeArrowheads="1"/>
          </p:cNvSpPr>
          <p:nvPr/>
        </p:nvSpPr>
        <p:spPr bwMode="auto">
          <a:xfrm>
            <a:off x="7273149" y="692150"/>
            <a:ext cx="16557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/>
              <a:t>Method</a:t>
            </a:r>
          </a:p>
        </p:txBody>
      </p:sp>
      <p:sp>
        <p:nvSpPr>
          <p:cNvPr id="14349" name="Text Box 15"/>
          <p:cNvSpPr txBox="1">
            <a:spLocks noChangeArrowheads="1"/>
          </p:cNvSpPr>
          <p:nvPr/>
        </p:nvSpPr>
        <p:spPr bwMode="auto">
          <a:xfrm>
            <a:off x="10613845" y="330548"/>
            <a:ext cx="16557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%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of </a:t>
            </a:r>
            <a:r>
              <a:rPr lang="en-US" altLang="en-US" b="1" dirty="0"/>
              <a:t>patents</a:t>
            </a:r>
          </a:p>
        </p:txBody>
      </p:sp>
      <p:sp>
        <p:nvSpPr>
          <p:cNvPr id="19470" name="Text Box 16"/>
          <p:cNvSpPr txBox="1">
            <a:spLocks noChangeArrowheads="1"/>
          </p:cNvSpPr>
          <p:nvPr/>
        </p:nvSpPr>
        <p:spPr bwMode="auto">
          <a:xfrm>
            <a:off x="221159" y="1341439"/>
            <a:ext cx="647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/>
              <a:t>1</a:t>
            </a:r>
            <a:endParaRPr lang="th-TH" altLang="en-US" b="1" dirty="0"/>
          </a:p>
        </p:txBody>
      </p:sp>
      <p:sp>
        <p:nvSpPr>
          <p:cNvPr id="19471" name="Text Box 17"/>
          <p:cNvSpPr txBox="1">
            <a:spLocks noChangeArrowheads="1"/>
          </p:cNvSpPr>
          <p:nvPr/>
        </p:nvSpPr>
        <p:spPr bwMode="auto">
          <a:xfrm>
            <a:off x="2566989" y="1341439"/>
            <a:ext cx="2016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It was obvious !</a:t>
            </a:r>
          </a:p>
        </p:txBody>
      </p:sp>
      <p:sp>
        <p:nvSpPr>
          <p:cNvPr id="19472" name="Text Box 18"/>
          <p:cNvSpPr txBox="1">
            <a:spLocks noChangeArrowheads="1"/>
          </p:cNvSpPr>
          <p:nvPr/>
        </p:nvSpPr>
        <p:spPr bwMode="auto">
          <a:xfrm>
            <a:off x="5217798" y="1423196"/>
            <a:ext cx="9350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A few</a:t>
            </a:r>
          </a:p>
        </p:txBody>
      </p:sp>
      <p:sp>
        <p:nvSpPr>
          <p:cNvPr id="19473" name="Text Box 19"/>
          <p:cNvSpPr txBox="1">
            <a:spLocks noChangeArrowheads="1"/>
          </p:cNvSpPr>
          <p:nvPr/>
        </p:nvSpPr>
        <p:spPr bwMode="auto">
          <a:xfrm>
            <a:off x="6899599" y="1341439"/>
            <a:ext cx="37881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/>
              <a:t>Use general knowledge, common sense, or experience within the field</a:t>
            </a:r>
            <a:endParaRPr lang="en-US" altLang="en-US" sz="2800" b="1" dirty="0"/>
          </a:p>
        </p:txBody>
      </p:sp>
      <p:sp>
        <p:nvSpPr>
          <p:cNvPr id="19474" name="Text Box 20"/>
          <p:cNvSpPr txBox="1">
            <a:spLocks noChangeArrowheads="1"/>
          </p:cNvSpPr>
          <p:nvPr/>
        </p:nvSpPr>
        <p:spPr bwMode="auto">
          <a:xfrm>
            <a:off x="10877513" y="1341439"/>
            <a:ext cx="1008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/>
              <a:t>~ 30%</a:t>
            </a:r>
            <a:endParaRPr lang="th-TH" altLang="en-US" b="1" dirty="0"/>
          </a:p>
        </p:txBody>
      </p:sp>
      <p:sp>
        <p:nvSpPr>
          <p:cNvPr id="19475" name="Text Box 21"/>
          <p:cNvSpPr txBox="1">
            <a:spLocks noChangeArrowheads="1"/>
          </p:cNvSpPr>
          <p:nvPr/>
        </p:nvSpPr>
        <p:spPr bwMode="auto">
          <a:xfrm>
            <a:off x="221159" y="2201864"/>
            <a:ext cx="647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2</a:t>
            </a:r>
            <a:endParaRPr lang="th-TH" altLang="en-US" b="1"/>
          </a:p>
        </p:txBody>
      </p:sp>
      <p:sp>
        <p:nvSpPr>
          <p:cNvPr id="19476" name="Text Box 22"/>
          <p:cNvSpPr txBox="1">
            <a:spLocks noChangeArrowheads="1"/>
          </p:cNvSpPr>
          <p:nvPr/>
        </p:nvSpPr>
        <p:spPr bwMode="auto">
          <a:xfrm>
            <a:off x="1053463" y="2217738"/>
            <a:ext cx="3817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Some modifications were made.</a:t>
            </a:r>
          </a:p>
        </p:txBody>
      </p:sp>
      <p:sp>
        <p:nvSpPr>
          <p:cNvPr id="19477" name="Text Box 23"/>
          <p:cNvSpPr txBox="1">
            <a:spLocks noChangeArrowheads="1"/>
          </p:cNvSpPr>
          <p:nvPr/>
        </p:nvSpPr>
        <p:spPr bwMode="auto">
          <a:xfrm>
            <a:off x="6841056" y="2266336"/>
            <a:ext cx="38760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/>
              <a:t>Use knowledge and experience within the industry</a:t>
            </a:r>
            <a:r>
              <a:rPr lang="th-TH" altLang="en-US" sz="2800" b="1" dirty="0" smtClean="0"/>
              <a:t> (</a:t>
            </a:r>
            <a:r>
              <a:rPr lang="en-US" altLang="en-US" sz="2800" b="1" dirty="0" smtClean="0"/>
              <a:t>ME, EE, etc.)</a:t>
            </a:r>
            <a:endParaRPr lang="en-US" altLang="en-US" b="1" dirty="0"/>
          </a:p>
        </p:txBody>
      </p:sp>
      <p:sp>
        <p:nvSpPr>
          <p:cNvPr id="19478" name="Text Box 24"/>
          <p:cNvSpPr txBox="1">
            <a:spLocks noChangeArrowheads="1"/>
          </p:cNvSpPr>
          <p:nvPr/>
        </p:nvSpPr>
        <p:spPr bwMode="auto">
          <a:xfrm>
            <a:off x="5146361" y="2205039"/>
            <a:ext cx="10795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Dozens</a:t>
            </a:r>
          </a:p>
        </p:txBody>
      </p:sp>
      <p:sp>
        <p:nvSpPr>
          <p:cNvPr id="19479" name="Text Box 25"/>
          <p:cNvSpPr txBox="1">
            <a:spLocks noChangeArrowheads="1"/>
          </p:cNvSpPr>
          <p:nvPr/>
        </p:nvSpPr>
        <p:spPr bwMode="auto">
          <a:xfrm>
            <a:off x="10950538" y="2349500"/>
            <a:ext cx="1008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55 %</a:t>
            </a:r>
            <a:endParaRPr lang="th-TH" altLang="en-US" b="1"/>
          </a:p>
        </p:txBody>
      </p:sp>
      <p:sp>
        <p:nvSpPr>
          <p:cNvPr id="19480" name="Text Box 26"/>
          <p:cNvSpPr txBox="1">
            <a:spLocks noChangeArrowheads="1"/>
          </p:cNvSpPr>
          <p:nvPr/>
        </p:nvSpPr>
        <p:spPr bwMode="auto">
          <a:xfrm>
            <a:off x="221159" y="3209925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/>
              <a:t>3</a:t>
            </a:r>
            <a:endParaRPr lang="th-TH" altLang="en-US" b="1" dirty="0"/>
          </a:p>
        </p:txBody>
      </p:sp>
      <p:sp>
        <p:nvSpPr>
          <p:cNvPr id="19481" name="Text Box 27"/>
          <p:cNvSpPr txBox="1">
            <a:spLocks noChangeArrowheads="1"/>
          </p:cNvSpPr>
          <p:nvPr/>
        </p:nvSpPr>
        <p:spPr bwMode="auto">
          <a:xfrm>
            <a:off x="1090019" y="3225800"/>
            <a:ext cx="35677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A radical change was made.</a:t>
            </a:r>
          </a:p>
        </p:txBody>
      </p:sp>
      <p:sp>
        <p:nvSpPr>
          <p:cNvPr id="19482" name="Text Box 28"/>
          <p:cNvSpPr txBox="1">
            <a:spLocks noChangeArrowheads="1"/>
          </p:cNvSpPr>
          <p:nvPr/>
        </p:nvSpPr>
        <p:spPr bwMode="auto">
          <a:xfrm>
            <a:off x="4930461" y="3209925"/>
            <a:ext cx="1439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/>
              <a:t>Hundreds</a:t>
            </a:r>
          </a:p>
        </p:txBody>
      </p:sp>
      <p:sp>
        <p:nvSpPr>
          <p:cNvPr id="19483" name="Text Box 29"/>
          <p:cNvSpPr txBox="1">
            <a:spLocks noChangeArrowheads="1"/>
          </p:cNvSpPr>
          <p:nvPr/>
        </p:nvSpPr>
        <p:spPr bwMode="auto">
          <a:xfrm>
            <a:off x="6855900" y="3260915"/>
            <a:ext cx="38092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/>
              <a:t>Use knowledge outside the product industry</a:t>
            </a:r>
            <a:endParaRPr lang="en-US" altLang="en-US" sz="2800" b="1" dirty="0"/>
          </a:p>
        </p:txBody>
      </p:sp>
      <p:sp>
        <p:nvSpPr>
          <p:cNvPr id="19484" name="Text Box 30"/>
          <p:cNvSpPr txBox="1">
            <a:spLocks noChangeArrowheads="1"/>
          </p:cNvSpPr>
          <p:nvPr/>
        </p:nvSpPr>
        <p:spPr bwMode="auto">
          <a:xfrm>
            <a:off x="10950538" y="3281364"/>
            <a:ext cx="1008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10 %</a:t>
            </a:r>
            <a:endParaRPr lang="th-TH" altLang="en-US" b="1"/>
          </a:p>
        </p:txBody>
      </p:sp>
      <p:sp>
        <p:nvSpPr>
          <p:cNvPr id="19485" name="Text Box 31"/>
          <p:cNvSpPr txBox="1">
            <a:spLocks noChangeArrowheads="1"/>
          </p:cNvSpPr>
          <p:nvPr/>
        </p:nvSpPr>
        <p:spPr bwMode="auto">
          <a:xfrm>
            <a:off x="221159" y="4221164"/>
            <a:ext cx="647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4</a:t>
            </a:r>
            <a:endParaRPr lang="th-TH" altLang="en-US" b="1"/>
          </a:p>
        </p:txBody>
      </p:sp>
      <p:sp>
        <p:nvSpPr>
          <p:cNvPr id="19486" name="Text Box 32"/>
          <p:cNvSpPr txBox="1">
            <a:spLocks noChangeArrowheads="1"/>
          </p:cNvSpPr>
          <p:nvPr/>
        </p:nvSpPr>
        <p:spPr bwMode="auto">
          <a:xfrm>
            <a:off x="1090018" y="4233863"/>
            <a:ext cx="37674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Solution is broadly applicable.</a:t>
            </a:r>
          </a:p>
        </p:txBody>
      </p:sp>
      <p:sp>
        <p:nvSpPr>
          <p:cNvPr id="19487" name="Text Box 33"/>
          <p:cNvSpPr txBox="1">
            <a:spLocks noChangeArrowheads="1"/>
          </p:cNvSpPr>
          <p:nvPr/>
        </p:nvSpPr>
        <p:spPr bwMode="auto">
          <a:xfrm>
            <a:off x="5001899" y="4221163"/>
            <a:ext cx="1439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/>
              <a:t>1,000 -10,000</a:t>
            </a:r>
            <a:endParaRPr lang="th-TH" altLang="en-US" b="1" dirty="0"/>
          </a:p>
        </p:txBody>
      </p:sp>
      <p:sp>
        <p:nvSpPr>
          <p:cNvPr id="19488" name="Text Box 34"/>
          <p:cNvSpPr txBox="1">
            <a:spLocks noChangeArrowheads="1"/>
          </p:cNvSpPr>
          <p:nvPr/>
        </p:nvSpPr>
        <p:spPr bwMode="auto">
          <a:xfrm>
            <a:off x="6870906" y="4233864"/>
            <a:ext cx="3830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/>
              <a:t>Use knowledge from basic sciences</a:t>
            </a:r>
            <a:endParaRPr lang="en-US" altLang="en-US" sz="2800" b="1" dirty="0"/>
          </a:p>
        </p:txBody>
      </p:sp>
      <p:sp>
        <p:nvSpPr>
          <p:cNvPr id="19489" name="Text Box 35"/>
          <p:cNvSpPr txBox="1">
            <a:spLocks noChangeArrowheads="1"/>
          </p:cNvSpPr>
          <p:nvPr/>
        </p:nvSpPr>
        <p:spPr bwMode="auto">
          <a:xfrm>
            <a:off x="10877514" y="4289425"/>
            <a:ext cx="1258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3 - 4 %</a:t>
            </a:r>
            <a:endParaRPr lang="th-TH" altLang="en-US" b="1"/>
          </a:p>
        </p:txBody>
      </p:sp>
      <p:sp>
        <p:nvSpPr>
          <p:cNvPr id="19490" name="Text Box 36"/>
          <p:cNvSpPr txBox="1">
            <a:spLocks noChangeArrowheads="1"/>
          </p:cNvSpPr>
          <p:nvPr/>
        </p:nvSpPr>
        <p:spPr bwMode="auto">
          <a:xfrm>
            <a:off x="1044028" y="5734050"/>
            <a:ext cx="375657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A true discovery,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previously unknown</a:t>
            </a:r>
          </a:p>
        </p:txBody>
      </p:sp>
      <p:sp>
        <p:nvSpPr>
          <p:cNvPr id="19491" name="Text Box 37"/>
          <p:cNvSpPr txBox="1">
            <a:spLocks noChangeArrowheads="1"/>
          </p:cNvSpPr>
          <p:nvPr/>
        </p:nvSpPr>
        <p:spPr bwMode="auto">
          <a:xfrm>
            <a:off x="221159" y="5729289"/>
            <a:ext cx="647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5</a:t>
            </a:r>
            <a:endParaRPr lang="th-TH" altLang="en-US" b="1"/>
          </a:p>
        </p:txBody>
      </p:sp>
      <p:sp>
        <p:nvSpPr>
          <p:cNvPr id="19492" name="Text Box 38"/>
          <p:cNvSpPr txBox="1">
            <a:spLocks noChangeArrowheads="1"/>
          </p:cNvSpPr>
          <p:nvPr/>
        </p:nvSpPr>
        <p:spPr bwMode="auto">
          <a:xfrm>
            <a:off x="6943499" y="5471656"/>
            <a:ext cx="386458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/>
              <a:t>No knowledge in existing science. Need experiment or observation to discover new knowledge.</a:t>
            </a:r>
            <a:endParaRPr lang="en-US" altLang="en-US" sz="2800" b="1" dirty="0"/>
          </a:p>
        </p:txBody>
      </p:sp>
      <p:sp>
        <p:nvSpPr>
          <p:cNvPr id="19493" name="Text Box 39"/>
          <p:cNvSpPr txBox="1">
            <a:spLocks noChangeArrowheads="1"/>
          </p:cNvSpPr>
          <p:nvPr/>
        </p:nvSpPr>
        <p:spPr bwMode="auto">
          <a:xfrm>
            <a:off x="4857435" y="5805489"/>
            <a:ext cx="206688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/>
              <a:t>10,000 -100,000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/>
              <a:t>or more</a:t>
            </a:r>
          </a:p>
        </p:txBody>
      </p:sp>
      <p:sp>
        <p:nvSpPr>
          <p:cNvPr id="19494" name="Text Box 40"/>
          <p:cNvSpPr txBox="1">
            <a:spLocks noChangeArrowheads="1"/>
          </p:cNvSpPr>
          <p:nvPr/>
        </p:nvSpPr>
        <p:spPr bwMode="auto">
          <a:xfrm>
            <a:off x="10877514" y="5802314"/>
            <a:ext cx="12588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&lt;  1 %</a:t>
            </a:r>
            <a:endParaRPr lang="th-TH" altLang="en-US" b="1"/>
          </a:p>
        </p:txBody>
      </p:sp>
    </p:spTree>
    <p:extLst>
      <p:ext uri="{BB962C8B-B14F-4D97-AF65-F5344CB8AC3E}">
        <p14:creationId xmlns:p14="http://schemas.microsoft.com/office/powerpoint/2010/main" val="356034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/>
      <p:bldP spid="19471" grpId="0"/>
      <p:bldP spid="19472" grpId="0"/>
      <p:bldP spid="19473" grpId="0"/>
      <p:bldP spid="19474" grpId="0"/>
      <p:bldP spid="19475" grpId="0"/>
      <p:bldP spid="19476" grpId="0"/>
      <p:bldP spid="19477" grpId="0"/>
      <p:bldP spid="19478" grpId="0"/>
      <p:bldP spid="19479" grpId="0"/>
      <p:bldP spid="19480" grpId="0"/>
      <p:bldP spid="19481" grpId="0"/>
      <p:bldP spid="19482" grpId="0"/>
      <p:bldP spid="19483" grpId="0"/>
      <p:bldP spid="19484" grpId="0"/>
      <p:bldP spid="19485" grpId="0"/>
      <p:bldP spid="19486" grpId="0"/>
      <p:bldP spid="19487" grpId="0"/>
      <p:bldP spid="19488" grpId="0"/>
      <p:bldP spid="19489" grpId="0"/>
      <p:bldP spid="19490" grpId="0"/>
      <p:bldP spid="19491" grpId="0"/>
      <p:bldP spid="19492" grpId="0"/>
      <p:bldP spid="19493" grpId="0"/>
      <p:bldP spid="194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2208213" y="5516563"/>
            <a:ext cx="7772400" cy="1143000"/>
          </a:xfrm>
        </p:spPr>
        <p:txBody>
          <a:bodyPr/>
          <a:lstStyle/>
          <a:p>
            <a:pPr algn="l"/>
            <a:r>
              <a:rPr lang="en-US" altLang="en-US" sz="3200">
                <a:latin typeface="Comic Sans MS" panose="030F0702030302020204" pitchFamily="66" charset="0"/>
              </a:rPr>
              <a:t>Ex. - Increase the thickness of liquid O</a:t>
            </a:r>
            <a:r>
              <a:rPr lang="en-US" altLang="en-US" sz="3200" baseline="-25000">
                <a:latin typeface="Comic Sans MS" panose="030F0702030302020204" pitchFamily="66" charset="0"/>
              </a:rPr>
              <a:t>2</a:t>
            </a:r>
            <a:r>
              <a:rPr lang="en-US" altLang="en-US" sz="3200">
                <a:latin typeface="Comic Sans MS" panose="030F0702030302020204" pitchFamily="66" charset="0"/>
              </a:rPr>
              <a:t> piping system</a:t>
            </a:r>
          </a:p>
        </p:txBody>
      </p:sp>
      <p:pic>
        <p:nvPicPr>
          <p:cNvPr id="5" name="Picture 8" descr="is?t391tgOwRfbgfcY86s-jxqqY18WbMScouqh1Z6S85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692151"/>
            <a:ext cx="3201987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is?w0dpuTWmN0VZvT7E3C11MUBDrnZkYLJSn-RhjF8tK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692150"/>
            <a:ext cx="20415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is?oGVO6KQeDvk5dp3yOnN3f19dD7WpjzK4artRL9WIf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2924175"/>
            <a:ext cx="28416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97683" y="3653632"/>
            <a:ext cx="511175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en-US" sz="6000" b="1" dirty="0" smtClean="0"/>
              <a:t>1.  </a:t>
            </a:r>
            <a:r>
              <a:rPr lang="en-US" altLang="en-US" sz="6000" b="1" dirty="0" smtClean="0"/>
              <a:t>Standard</a:t>
            </a:r>
            <a:endParaRPr lang="en-US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114853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coolbkk.com/pic_none_member/original/2008-10-21-47-t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593" y="1993853"/>
            <a:ext cx="53990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img.directindustry.com/images_di/photo-m2/anti-vibration-machine-foot-5254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307975"/>
            <a:ext cx="2571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049486" y="578747"/>
            <a:ext cx="774627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dirty="0" smtClean="0"/>
              <a:t>Install rubber pad under the machine to reduce vibration</a:t>
            </a:r>
            <a:endParaRPr lang="th-TH" altLang="en-US" sz="4800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40254" y="5464555"/>
            <a:ext cx="107965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dirty="0" smtClean="0"/>
              <a:t>Increase the truck’s payload to enhance transportation efficiency.</a:t>
            </a:r>
          </a:p>
        </p:txBody>
      </p:sp>
    </p:spTree>
    <p:extLst>
      <p:ext uri="{BB962C8B-B14F-4D97-AF65-F5344CB8AC3E}">
        <p14:creationId xmlns:p14="http://schemas.microsoft.com/office/powerpoint/2010/main" val="104669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is?fIO0d2vKowsrI-iigu7ndHJLPsYW-opAtgKZzpygp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3600450"/>
            <a:ext cx="3024188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992313" y="609600"/>
            <a:ext cx="5111750" cy="1595438"/>
          </a:xfrm>
        </p:spPr>
        <p:txBody>
          <a:bodyPr/>
          <a:lstStyle/>
          <a:p>
            <a:r>
              <a:rPr lang="en-US" altLang="en-US" sz="5400" dirty="0"/>
              <a:t>2. Improvement</a:t>
            </a:r>
          </a:p>
        </p:txBody>
      </p:sp>
      <p:pic>
        <p:nvPicPr>
          <p:cNvPr id="6" name="Picture 8" descr="is?_H6rF3JC9J4QfVd9a1HgCSyeI7noglG4gYZySw8bQP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781300"/>
            <a:ext cx="4608512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is?k_YvJvJHvlRzbPrXOwELopLxEF5PEaBWZJ_lCWfCK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549276"/>
            <a:ext cx="22256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210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23760" y="5113973"/>
            <a:ext cx="45347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dirty="0"/>
              <a:t>A fire extinguisher added to a welding tank. </a:t>
            </a:r>
            <a:endParaRPr lang="th-TH" altLang="en-US" sz="4400" dirty="0"/>
          </a:p>
        </p:txBody>
      </p:sp>
      <p:pic>
        <p:nvPicPr>
          <p:cNvPr id="6" name="Picture 6" descr="Gerber Gator Combo Axe I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66" y="277043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44357" y="3372668"/>
            <a:ext cx="4572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/>
              <a:t>The hollow handle of an ax (less weight and more optimal CG). </a:t>
            </a:r>
            <a:endParaRPr lang="th-TH" altLang="en-US" sz="4400" dirty="0"/>
          </a:p>
        </p:txBody>
      </p:sp>
      <p:pic>
        <p:nvPicPr>
          <p:cNvPr id="5" name="Picture 4" descr="http://static2.patentgenius.com/31987/56937/6651751-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10" y="0"/>
            <a:ext cx="3836535" cy="528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35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703388" y="3357564"/>
            <a:ext cx="8964612" cy="35004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93850" y="837409"/>
            <a:ext cx="5437188" cy="1296987"/>
          </a:xfrm>
        </p:spPr>
        <p:txBody>
          <a:bodyPr>
            <a:normAutofit fontScale="90000"/>
          </a:bodyPr>
          <a:lstStyle/>
          <a:p>
            <a:r>
              <a:rPr lang="en-US" altLang="en-US" sz="5400" dirty="0"/>
              <a:t>3. Invention inside paradigm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is?kTKedw5_5jwo_zA_t9IzXCg1MgJZwqLpipkr_kNvX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803276"/>
            <a:ext cx="3529012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hilips_coffee_ma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430589"/>
            <a:ext cx="33115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toil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3573463"/>
            <a:ext cx="3240088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591175" y="4652963"/>
            <a:ext cx="647700" cy="647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600825" y="0"/>
            <a:ext cx="4032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/>
              <a:t>Automatic transmission</a:t>
            </a:r>
          </a:p>
        </p:txBody>
      </p:sp>
    </p:spTree>
    <p:extLst>
      <p:ext uri="{BB962C8B-B14F-4D97-AF65-F5344CB8AC3E}">
        <p14:creationId xmlns:p14="http://schemas.microsoft.com/office/powerpoint/2010/main" val="304261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3215</TotalTime>
  <Words>569</Words>
  <Application>Microsoft Office PowerPoint</Application>
  <PresentationFormat>Widescreen</PresentationFormat>
  <Paragraphs>110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Angsana New</vt:lpstr>
      <vt:lpstr>Arial</vt:lpstr>
      <vt:lpstr>Calibri</vt:lpstr>
      <vt:lpstr>Calibri Light</vt:lpstr>
      <vt:lpstr>Comic Sans MS</vt:lpstr>
      <vt:lpstr>Cordia New</vt:lpstr>
      <vt:lpstr>Times New Roman</vt:lpstr>
      <vt:lpstr>Office Theme</vt:lpstr>
      <vt:lpstr>Document</vt:lpstr>
      <vt:lpstr>Creative thinking and creative problem solving for creating innovative product</vt:lpstr>
      <vt:lpstr>PowerPoint Presentation</vt:lpstr>
      <vt:lpstr>4 P’s of Creativity</vt:lpstr>
      <vt:lpstr>Degree of Inventiveness</vt:lpstr>
      <vt:lpstr>Ex. - Increase the thickness of liquid O2 piping system</vt:lpstr>
      <vt:lpstr>PowerPoint Presentation</vt:lpstr>
      <vt:lpstr>2. Improvement</vt:lpstr>
      <vt:lpstr>PowerPoint Presentation</vt:lpstr>
      <vt:lpstr>3. Invention inside paradigm</vt:lpstr>
      <vt:lpstr>4. Invention outside paradigm</vt:lpstr>
      <vt:lpstr>Ex – liquid crystal</vt:lpstr>
      <vt:lpstr>5. Discovery</vt:lpstr>
      <vt:lpstr>PowerPoint Presentation</vt:lpstr>
      <vt:lpstr>PowerPoint Presentation</vt:lpstr>
      <vt:lpstr>PowerPoint Presentation</vt:lpstr>
      <vt:lpstr>PowerPoint Presentation</vt:lpstr>
      <vt:lpstr>Richard Fobes’ Techniques (1999)</vt:lpstr>
      <vt:lpstr>1. Techniques for accepting new ideas</vt:lpstr>
      <vt:lpstr>2. Techniques for generating additional ideas</vt:lpstr>
      <vt:lpstr>3. Techniques for organizing ideas</vt:lpstr>
      <vt:lpstr>PowerPoint Presentation</vt:lpstr>
      <vt:lpstr>6-3-5 technique</vt:lpstr>
      <vt:lpstr>Mind Map</vt:lpstr>
      <vt:lpstr>Edward de Bono’s six thinking hats</vt:lpstr>
      <vt:lpstr>Creative organization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Montalee Nagswasdi</cp:lastModifiedBy>
  <cp:revision>181</cp:revision>
  <dcterms:created xsi:type="dcterms:W3CDTF">2018-02-11T14:22:08Z</dcterms:created>
  <dcterms:modified xsi:type="dcterms:W3CDTF">2020-05-30T15:28:05Z</dcterms:modified>
</cp:coreProperties>
</file>