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2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8"/>
            <a:ext cx="8950284" cy="1305161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Montalee </a:t>
            </a:r>
            <a:r>
              <a:rPr lang="en-US" sz="2400" dirty="0" err="1" smtClean="0">
                <a:solidFill>
                  <a:srgbClr val="002060"/>
                </a:solidFill>
              </a:rPr>
              <a:t>Sasananan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</a:rPr>
              <a:t>Course </a:t>
            </a:r>
            <a:r>
              <a:rPr lang="pl-PL" sz="3200" dirty="0" smtClean="0">
                <a:solidFill>
                  <a:srgbClr val="002060"/>
                </a:solidFill>
              </a:rPr>
              <a:t>13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pl-PL" sz="3200" dirty="0" smtClean="0">
                <a:solidFill>
                  <a:srgbClr val="002060"/>
                </a:solidFill>
              </a:rPr>
              <a:t>I</a:t>
            </a:r>
            <a:r>
              <a:rPr lang="en-US" sz="3200" dirty="0" smtClean="0">
                <a:solidFill>
                  <a:srgbClr val="002060"/>
                </a:solidFill>
              </a:rPr>
              <a:t>nnovative </a:t>
            </a:r>
            <a:r>
              <a:rPr lang="en-US" sz="3200" dirty="0">
                <a:solidFill>
                  <a:srgbClr val="002060"/>
                </a:solidFill>
              </a:rPr>
              <a:t>Product Design </a:t>
            </a:r>
            <a:endParaRPr lang="pl-PL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and </a:t>
            </a:r>
            <a:r>
              <a:rPr lang="en-US" sz="3200" dirty="0">
                <a:solidFill>
                  <a:srgbClr val="002060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976" y="448674"/>
            <a:ext cx="3825352" cy="88803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Examples of innovative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Algae Lamp Absorbs 200-Times More Carbon Dioxide Than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21024"/>
            <a:ext cx="7422777" cy="67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Innovation</a:t>
            </a:r>
            <a:endParaRPr lang="pl-PL" sz="4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4" y="1693703"/>
            <a:ext cx="7492529" cy="4303509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altLang="en-US" sz="4000" dirty="0">
                <a:cs typeface="Cordia New" panose="020B0304020202020204" pitchFamily="34" charset="-34"/>
              </a:rPr>
              <a:t>Creation of new concept, product, service, or method that benefits the creator AND the society.</a:t>
            </a:r>
            <a:endParaRPr lang="en-US" altLang="en-US" sz="4000" dirty="0"/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60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6000" b="1" dirty="0" smtClean="0">
                <a:solidFill>
                  <a:schemeClr val="tx1"/>
                </a:solidFill>
                <a:cs typeface="Cordia New" panose="020B0304020202020204" pitchFamily="34" charset="-34"/>
              </a:rPr>
              <a:t>Development of Innovation</a:t>
            </a:r>
            <a:endParaRPr lang="en-US" altLang="en-US" dirty="0" smtClean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7647" y="1907177"/>
            <a:ext cx="1332411" cy="401029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46366" y="1565366"/>
            <a:ext cx="975896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 smtClean="0"/>
              <a:t>Problem</a:t>
            </a:r>
          </a:p>
          <a:p>
            <a:pPr>
              <a:buFontTx/>
              <a:buNone/>
            </a:pPr>
            <a:endParaRPr lang="en-US" altLang="en-US" sz="800" b="1" dirty="0" smtClean="0"/>
          </a:p>
          <a:p>
            <a:pPr>
              <a:buFontTx/>
              <a:buNone/>
            </a:pPr>
            <a:r>
              <a:rPr lang="en-US" altLang="en-US" sz="3200" b="1" dirty="0" smtClean="0"/>
              <a:t>	Creative problem solving</a:t>
            </a:r>
          </a:p>
          <a:p>
            <a:pPr>
              <a:buFontTx/>
              <a:buNone/>
            </a:pPr>
            <a:endParaRPr lang="en-US" altLang="en-US" sz="800" b="1" dirty="0" smtClean="0"/>
          </a:p>
          <a:p>
            <a:pPr>
              <a:buFontTx/>
              <a:buNone/>
            </a:pPr>
            <a:r>
              <a:rPr lang="en-US" altLang="en-US" sz="3200" b="1" dirty="0" smtClean="0"/>
              <a:t>		Other people use the results	</a:t>
            </a:r>
          </a:p>
          <a:p>
            <a:pPr>
              <a:buFontTx/>
              <a:buNone/>
            </a:pPr>
            <a:endParaRPr lang="en-US" altLang="en-US" sz="800" b="1" dirty="0"/>
          </a:p>
          <a:p>
            <a:pPr>
              <a:buFontTx/>
              <a:buNone/>
            </a:pPr>
            <a:r>
              <a:rPr lang="en-US" altLang="en-US" sz="3200" b="1" dirty="0" smtClean="0"/>
              <a:t>		        Innovation				 	</a:t>
            </a:r>
          </a:p>
          <a:p>
            <a:pPr>
              <a:buFontTx/>
              <a:buNone/>
            </a:pPr>
            <a:r>
              <a:rPr lang="en-US" altLang="en-US" sz="900" b="1" dirty="0" smtClean="0"/>
              <a:t>                        </a:t>
            </a:r>
          </a:p>
          <a:p>
            <a:pPr>
              <a:buFontTx/>
              <a:buNone/>
            </a:pPr>
            <a:r>
              <a:rPr lang="en-US" altLang="en-US" sz="3200" b="1" dirty="0" smtClean="0"/>
              <a:t>                     Innovation is used for a long time</a:t>
            </a:r>
          </a:p>
          <a:p>
            <a:pPr>
              <a:buNone/>
            </a:pPr>
            <a:endParaRPr lang="en-US" altLang="en-US" sz="800" b="1" dirty="0" smtClean="0"/>
          </a:p>
          <a:p>
            <a:pPr>
              <a:buFontTx/>
              <a:buNone/>
            </a:pPr>
            <a:r>
              <a:rPr lang="en-US" altLang="en-US" sz="3200" b="1" dirty="0"/>
              <a:t>	</a:t>
            </a:r>
            <a:r>
              <a:rPr lang="en-US" altLang="en-US" sz="3200" b="1" dirty="0" smtClean="0"/>
              <a:t>				Tradition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4525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Path to </a:t>
            </a:r>
            <a:r>
              <a:rPr lang="en-US" altLang="en-US" dirty="0" smtClean="0"/>
              <a:t>innovation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71376" y="2031918"/>
            <a:ext cx="11229975" cy="2918233"/>
          </a:xfrm>
        </p:spPr>
        <p:txBody>
          <a:bodyPr>
            <a:normAutofit/>
          </a:bodyPr>
          <a:lstStyle/>
          <a:p>
            <a:r>
              <a:rPr lang="en-US" altLang="en-US" sz="3600" b="1" dirty="0" smtClean="0"/>
              <a:t>Basic research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–</a:t>
            </a:r>
            <a:r>
              <a:rPr lang="en-US" altLang="en-US" sz="3600" b="1" dirty="0" smtClean="0"/>
              <a:t> needs investment in time and capital </a:t>
            </a:r>
          </a:p>
          <a:p>
            <a:r>
              <a:rPr lang="en-US" altLang="en-US" sz="3600" b="1" dirty="0" smtClean="0"/>
              <a:t>Applied research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–</a:t>
            </a:r>
            <a:r>
              <a:rPr lang="en-US" altLang="en-US" sz="3600" b="1" dirty="0" smtClean="0"/>
              <a:t> developed from existing innovation</a:t>
            </a:r>
            <a:endParaRPr lang="en-US" altLang="en-US" sz="3600" dirty="0" smtClean="0"/>
          </a:p>
          <a:p>
            <a:pPr>
              <a:buFontTx/>
              <a:buNone/>
            </a:pPr>
            <a:endParaRPr lang="en-US" alt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81660" y="4251047"/>
            <a:ext cx="3409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C&amp;D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95851" y="5090826"/>
            <a:ext cx="5303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Reverse Engineering</a:t>
            </a:r>
            <a:endParaRPr lang="en-US" sz="4400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066800" y="4343400"/>
          <a:ext cx="3429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5715000" imgH="3192463" progId="MS_ClipArt_Gallery.2">
                  <p:embed/>
                </p:oleObj>
              </mc:Choice>
              <mc:Fallback>
                <p:oleObj name="Clip" r:id="rId3" imgW="5715000" imgH="3192463" progId="MS_ClipArt_Gallery.2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3400"/>
                        <a:ext cx="3429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64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7000" b="1" dirty="0" smtClean="0">
                <a:solidFill>
                  <a:schemeClr val="tx1"/>
                </a:solidFill>
                <a:cs typeface="Cordia New" panose="020B0304020202020204" pitchFamily="34" charset="-34"/>
              </a:rPr>
              <a:t>c </a:t>
            </a:r>
            <a:r>
              <a:rPr lang="en-US" altLang="en-US" sz="7000" b="1" dirty="0" smtClean="0">
                <a:solidFill>
                  <a:schemeClr val="tx1"/>
                </a:solidFill>
                <a:cs typeface="Cordia New" panose="020B0304020202020204" pitchFamily="34" charset="-34"/>
              </a:rPr>
              <a:t>h a l </a:t>
            </a:r>
            <a:r>
              <a:rPr lang="en-US" altLang="en-US" sz="7000" b="1" dirty="0" err="1" smtClean="0">
                <a:solidFill>
                  <a:schemeClr val="tx1"/>
                </a:solidFill>
                <a:cs typeface="Cordia New" panose="020B0304020202020204" pitchFamily="34" charset="-34"/>
              </a:rPr>
              <a:t>l</a:t>
            </a:r>
            <a:r>
              <a:rPr lang="en-US" altLang="en-US" sz="7000" b="1" dirty="0" smtClean="0">
                <a:solidFill>
                  <a:schemeClr val="tx1"/>
                </a:solidFill>
                <a:cs typeface="Cordia New" panose="020B0304020202020204" pitchFamily="34" charset="-34"/>
              </a:rPr>
              <a:t>  e  n   g  e  s</a:t>
            </a:r>
            <a:endParaRPr lang="en-US" altLang="en-US" b="1" dirty="0" smtClean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93668" y="2050869"/>
            <a:ext cx="10111661" cy="39463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 smtClean="0"/>
              <a:t>Constant change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Varied demand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Contradiction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Time constraint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Economic constraint</a:t>
            </a:r>
          </a:p>
        </p:txBody>
      </p:sp>
    </p:spTree>
    <p:extLst>
      <p:ext uri="{BB962C8B-B14F-4D97-AF65-F5344CB8AC3E}">
        <p14:creationId xmlns:p14="http://schemas.microsoft.com/office/powerpoint/2010/main" val="17050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400" b="1" dirty="0" smtClean="0">
                <a:solidFill>
                  <a:schemeClr val="tx1"/>
                </a:solidFill>
              </a:rPr>
              <a:t>How to measure success of </a:t>
            </a:r>
            <a:r>
              <a:rPr lang="en-US" altLang="en-US" sz="4400" b="1" dirty="0" smtClean="0">
                <a:solidFill>
                  <a:schemeClr val="tx1"/>
                </a:solidFill>
              </a:rPr>
              <a:t>innovation</a:t>
            </a:r>
            <a:endParaRPr lang="en-US" altLang="en-US" sz="4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idx="1"/>
          </p:nvPr>
        </p:nvSpPr>
        <p:spPr>
          <a:xfrm>
            <a:off x="1332410" y="1954960"/>
            <a:ext cx="10372919" cy="43035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600" b="1" dirty="0" smtClean="0"/>
              <a:t> Quality</a:t>
            </a:r>
            <a:endParaRPr lang="en-US" altLang="en-US" sz="4600" b="1" dirty="0" smtClean="0"/>
          </a:p>
          <a:p>
            <a:pPr>
              <a:lnSpc>
                <a:spcPct val="90000"/>
              </a:lnSpc>
            </a:pPr>
            <a:r>
              <a:rPr lang="en-US" altLang="en-US" sz="4600" b="1" dirty="0" smtClean="0"/>
              <a:t> Cost</a:t>
            </a:r>
            <a:endParaRPr lang="en-US" altLang="en-US" sz="4600" b="1" dirty="0" smtClean="0"/>
          </a:p>
          <a:p>
            <a:pPr>
              <a:lnSpc>
                <a:spcPct val="90000"/>
              </a:lnSpc>
            </a:pPr>
            <a:r>
              <a:rPr lang="en-US" altLang="en-US" sz="4600" b="1" dirty="0" smtClean="0"/>
              <a:t> Development </a:t>
            </a:r>
            <a:r>
              <a:rPr lang="en-US" altLang="en-US" sz="4600" b="1" dirty="0" smtClean="0"/>
              <a:t>time</a:t>
            </a:r>
          </a:p>
          <a:p>
            <a:pPr>
              <a:lnSpc>
                <a:spcPct val="90000"/>
              </a:lnSpc>
            </a:pPr>
            <a:r>
              <a:rPr lang="en-US" altLang="en-US" sz="4600" b="1" dirty="0" smtClean="0"/>
              <a:t> Cost </a:t>
            </a:r>
            <a:r>
              <a:rPr lang="en-US" altLang="en-US" sz="4600" b="1" dirty="0" smtClean="0"/>
              <a:t>of development</a:t>
            </a:r>
          </a:p>
          <a:p>
            <a:pPr>
              <a:lnSpc>
                <a:spcPct val="90000"/>
              </a:lnSpc>
            </a:pPr>
            <a:r>
              <a:rPr lang="en-US" altLang="en-US" sz="4600" b="1" dirty="0" smtClean="0"/>
              <a:t> Capability </a:t>
            </a:r>
            <a:r>
              <a:rPr lang="en-US" altLang="en-US" sz="4600" b="1" dirty="0" smtClean="0"/>
              <a:t>of product development</a:t>
            </a:r>
            <a:endParaRPr lang="en-US" altLang="en-US" sz="4600" dirty="0" smtClean="0"/>
          </a:p>
        </p:txBody>
      </p:sp>
    </p:spTree>
    <p:extLst>
      <p:ext uri="{BB962C8B-B14F-4D97-AF65-F5344CB8AC3E}">
        <p14:creationId xmlns:p14="http://schemas.microsoft.com/office/powerpoint/2010/main" val="10061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innovative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464" y="5302161"/>
            <a:ext cx="3837136" cy="6950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Battery-free camera </a:t>
            </a:r>
            <a:endParaRPr lang="en-US" dirty="0"/>
          </a:p>
        </p:txBody>
      </p:sp>
      <p:pic>
        <p:nvPicPr>
          <p:cNvPr id="4" name="Picture 2" descr="twirl_n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" y="1639524"/>
            <a:ext cx="54308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wirl_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08" y="1815737"/>
            <a:ext cx="4049486" cy="323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8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innovative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182" y="3017520"/>
            <a:ext cx="3605349" cy="1097280"/>
          </a:xfrm>
        </p:spPr>
        <p:txBody>
          <a:bodyPr/>
          <a:lstStyle/>
          <a:p>
            <a:r>
              <a:rPr lang="en-US" altLang="en-US" dirty="0" err="1"/>
              <a:t>Freeplay</a:t>
            </a:r>
            <a:r>
              <a:rPr lang="en-US" altLang="en-US" dirty="0"/>
              <a:t> Ranger radio</a:t>
            </a:r>
            <a:endParaRPr lang="en-US" dirty="0"/>
          </a:p>
        </p:txBody>
      </p:sp>
      <p:pic>
        <p:nvPicPr>
          <p:cNvPr id="4" name="Picture 2" descr="The freeplay Ranger 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8" y="1452282"/>
            <a:ext cx="5288560" cy="50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92" y="1616439"/>
            <a:ext cx="4194187" cy="1486403"/>
          </a:xfrm>
        </p:spPr>
        <p:txBody>
          <a:bodyPr/>
          <a:lstStyle/>
          <a:p>
            <a:r>
              <a:rPr lang="en-US" dirty="0" smtClean="0"/>
              <a:t>Life straw </a:t>
            </a:r>
          </a:p>
          <a:p>
            <a:pPr marL="0" indent="0">
              <a:buNone/>
            </a:pPr>
            <a:r>
              <a:rPr lang="en-US" dirty="0" smtClean="0"/>
              <a:t>  - drink directly out of rivers and streams</a:t>
            </a:r>
            <a:endParaRPr lang="en-US" dirty="0"/>
          </a:p>
        </p:txBody>
      </p:sp>
      <p:pic>
        <p:nvPicPr>
          <p:cNvPr id="2050" name="Picture 2" descr="LifeStraw: drink directly out of rivers and st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44" y="1202236"/>
            <a:ext cx="7002700" cy="4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5975" y="407005"/>
            <a:ext cx="6244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Examples of innovative products</a:t>
            </a:r>
          </a:p>
        </p:txBody>
      </p:sp>
      <p:pic>
        <p:nvPicPr>
          <p:cNvPr id="2052" name="Picture 4" descr="Review: Lifestraw Water Filter - Cool of the W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8" y="3102843"/>
            <a:ext cx="4355551" cy="31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2818</TotalTime>
  <Words>167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Cordia New</vt:lpstr>
      <vt:lpstr>Times New Roman</vt:lpstr>
      <vt:lpstr>Office Theme</vt:lpstr>
      <vt:lpstr>Microsoft Clip Gallery</vt:lpstr>
      <vt:lpstr>PowerPoint Presentation</vt:lpstr>
      <vt:lpstr>Innovation</vt:lpstr>
      <vt:lpstr>Development of Innovation</vt:lpstr>
      <vt:lpstr>Path to innovation</vt:lpstr>
      <vt:lpstr>c h a l l  e  n   g  e  s</vt:lpstr>
      <vt:lpstr>How to measure success of innovation</vt:lpstr>
      <vt:lpstr>Examples of innovative products</vt:lpstr>
      <vt:lpstr>Examples of innovative products</vt:lpstr>
      <vt:lpstr>PowerPoint Presentation</vt:lpstr>
      <vt:lpstr>Examples of innovative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Montalee Nagswasdi</cp:lastModifiedBy>
  <cp:revision>144</cp:revision>
  <dcterms:created xsi:type="dcterms:W3CDTF">2018-02-11T14:22:08Z</dcterms:created>
  <dcterms:modified xsi:type="dcterms:W3CDTF">2020-05-27T14:23:48Z</dcterms:modified>
</cp:coreProperties>
</file>