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7" r:id="rId2"/>
    <p:sldId id="293" r:id="rId3"/>
    <p:sldId id="290" r:id="rId4"/>
    <p:sldId id="294" r:id="rId5"/>
    <p:sldId id="298" r:id="rId6"/>
    <p:sldId id="297" r:id="rId7"/>
    <p:sldId id="296" r:id="rId8"/>
    <p:sldId id="299" r:id="rId9"/>
    <p:sldId id="300" r:id="rId10"/>
    <p:sldId id="301" r:id="rId11"/>
    <p:sldId id="306" r:id="rId12"/>
    <p:sldId id="305" r:id="rId13"/>
    <p:sldId id="304" r:id="rId14"/>
    <p:sldId id="303" r:id="rId15"/>
    <p:sldId id="307"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38" r:id="rId37"/>
    <p:sldId id="337" r:id="rId38"/>
    <p:sldId id="336" r:id="rId39"/>
    <p:sldId id="335" r:id="rId40"/>
    <p:sldId id="334" r:id="rId41"/>
    <p:sldId id="333" r:id="rId42"/>
    <p:sldId id="332" r:id="rId43"/>
    <p:sldId id="331" r:id="rId44"/>
    <p:sldId id="329" r:id="rId45"/>
    <p:sldId id="330" r:id="rId46"/>
    <p:sldId id="348" r:id="rId47"/>
    <p:sldId id="347" r:id="rId48"/>
    <p:sldId id="346" r:id="rId49"/>
    <p:sldId id="345" r:id="rId50"/>
    <p:sldId id="344" r:id="rId51"/>
    <p:sldId id="343" r:id="rId52"/>
    <p:sldId id="342" r:id="rId53"/>
    <p:sldId id="341" r:id="rId54"/>
    <p:sldId id="340" r:id="rId55"/>
    <p:sldId id="358" r:id="rId56"/>
    <p:sldId id="357" r:id="rId57"/>
    <p:sldId id="356" r:id="rId58"/>
    <p:sldId id="355" r:id="rId59"/>
    <p:sldId id="354" r:id="rId60"/>
    <p:sldId id="353" r:id="rId61"/>
    <p:sldId id="352" r:id="rId62"/>
    <p:sldId id="351" r:id="rId63"/>
    <p:sldId id="339" r:id="rId64"/>
    <p:sldId id="350" r:id="rId65"/>
    <p:sldId id="349" r:id="rId66"/>
    <p:sldId id="369" r:id="rId67"/>
    <p:sldId id="368" r:id="rId68"/>
    <p:sldId id="367" r:id="rId69"/>
    <p:sldId id="366" r:id="rId70"/>
    <p:sldId id="365" r:id="rId71"/>
    <p:sldId id="364" r:id="rId72"/>
    <p:sldId id="363" r:id="rId73"/>
    <p:sldId id="362" r:id="rId74"/>
    <p:sldId id="361" r:id="rId75"/>
    <p:sldId id="360" r:id="rId76"/>
    <p:sldId id="380" r:id="rId77"/>
    <p:sldId id="379" r:id="rId78"/>
    <p:sldId id="378" r:id="rId79"/>
    <p:sldId id="377" r:id="rId80"/>
    <p:sldId id="376" r:id="rId81"/>
    <p:sldId id="375" r:id="rId82"/>
    <p:sldId id="371" r:id="rId83"/>
    <p:sldId id="372" r:id="rId84"/>
    <p:sldId id="373" r:id="rId85"/>
    <p:sldId id="374" r:id="rId86"/>
    <p:sldId id="381" r:id="rId87"/>
    <p:sldId id="386" r:id="rId88"/>
    <p:sldId id="385" r:id="rId89"/>
    <p:sldId id="384" r:id="rId90"/>
    <p:sldId id="383" r:id="rId91"/>
    <p:sldId id="382" r:id="rId92"/>
    <p:sldId id="396" r:id="rId93"/>
    <p:sldId id="395" r:id="rId94"/>
    <p:sldId id="394" r:id="rId95"/>
    <p:sldId id="397" r:id="rId96"/>
    <p:sldId id="393" r:id="rId97"/>
    <p:sldId id="392" r:id="rId98"/>
    <p:sldId id="391" r:id="rId99"/>
    <p:sldId id="390" r:id="rId100"/>
    <p:sldId id="389" r:id="rId101"/>
    <p:sldId id="388" r:id="rId102"/>
    <p:sldId id="402" r:id="rId103"/>
    <p:sldId id="401" r:id="rId104"/>
    <p:sldId id="400" r:id="rId105"/>
    <p:sldId id="399" r:id="rId106"/>
    <p:sldId id="398" r:id="rId107"/>
    <p:sldId id="407" r:id="rId108"/>
    <p:sldId id="406" r:id="rId109"/>
    <p:sldId id="405" r:id="rId110"/>
    <p:sldId id="404" r:id="rId111"/>
    <p:sldId id="403" r:id="rId112"/>
    <p:sldId id="411" r:id="rId113"/>
    <p:sldId id="410" r:id="rId114"/>
    <p:sldId id="409" r:id="rId115"/>
    <p:sldId id="408" r:id="rId116"/>
    <p:sldId id="416" r:id="rId117"/>
    <p:sldId id="415" r:id="rId118"/>
    <p:sldId id="414" r:id="rId119"/>
    <p:sldId id="413" r:id="rId120"/>
    <p:sldId id="412" r:id="rId121"/>
    <p:sldId id="417" r:id="rId122"/>
    <p:sldId id="427" r:id="rId123"/>
    <p:sldId id="426" r:id="rId124"/>
    <p:sldId id="425" r:id="rId125"/>
    <p:sldId id="424" r:id="rId126"/>
    <p:sldId id="423" r:id="rId127"/>
    <p:sldId id="422" r:id="rId128"/>
    <p:sldId id="421" r:id="rId129"/>
    <p:sldId id="420"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ait.ac.th" initials="l" lastIdx="17" clrIdx="0">
    <p:extLst>
      <p:ext uri="{19B8F6BF-5375-455C-9EA6-DF929625EA0E}">
        <p15:presenceInfo xmlns:p15="http://schemas.microsoft.com/office/powerpoint/2012/main" userId="luong@ait.ac.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9T14:25:08.990" idx="1">
    <p:pos x="3003" y="1049"/>
    <p:text>Euclidean distance is the commonly used measure for distance</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5-29T14:41:35.991" idx="10">
    <p:pos x="2994" y="1436"/>
    <p:text>Without using reference cell coding, the analysis procedure will become very complicated</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5-29T14:43:07.454" idx="11">
    <p:pos x="7035" y="1210"/>
    <p:text>Most students have problem understanding the Bayes' Theorem even though they may learn it many times in the past.  The lecturers should focus on this issue.  The probability dealt with in the Bayes' therem is not just a normal conditional probability.  It is the type of conditional probability that an event occured given the information that another event (which occurs later following the time frame or logical sequence) have occured.  This type of conditional probability is called "posterior probability", and the Bayes's therem aims at posterior probability only</p:text>
    <p:extLst>
      <p:ext uri="{C676402C-5697-4E1C-873F-D02D1690AC5C}">
        <p15:threadingInfo xmlns:p15="http://schemas.microsoft.com/office/powerpoint/2012/main" timeZoneBias="-420"/>
      </p:ext>
    </p:extLst>
  </p:cm>
  <p:cm authorId="1" dt="2020-05-29T14:48:24.015" idx="12">
    <p:pos x="5996" y="3078"/>
    <p:text>The students should not remember this formula.  In fact, this is a combination of the law of addition and the law of multiplication in probability theory.  Understanding the underlying principle of the formula is of utmost importance</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5-29T14:51:17.443" idx="13">
    <p:pos x="5883" y="1842"/>
    <p:text>Some home assignments should be given to check the understanding of students before proceeding further</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5-29T14:52:59.163" idx="14">
    <p:pos x="2408" y="1039"/>
    <p:text>This is a very important issue in data mining.  If the data set used for training is extremely unbalanced, the results are usually the same, and hence, meaningless</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5-29T14:54:55.827" idx="15">
    <p:pos x="4977" y="1001"/>
    <p:text>The validity of "conditional independence" must be checked to ensure the validity of the conclusions come from Naive Bayesian Approach</p:text>
    <p:extLst>
      <p:ext uri="{C676402C-5697-4E1C-873F-D02D1690AC5C}">
        <p15:threadingInfo xmlns:p15="http://schemas.microsoft.com/office/powerpoint/2012/main" timeZoneBias="-4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5-29T14:56:31.404" idx="16">
    <p:pos x="3117" y="1039"/>
    <p:text>BBN is a widely used method in data mining</p:text>
    <p:extLst>
      <p:ext uri="{C676402C-5697-4E1C-873F-D02D1690AC5C}">
        <p15:threadingInfo xmlns:p15="http://schemas.microsoft.com/office/powerpoint/2012/main" timeZoneBias="-4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5-29T14:57:17.020" idx="17">
    <p:pos x="6185" y="1115"/>
    <p:text>When using BBN, logical order is very important when deriving the network</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9T14:26:22.596" idx="2">
    <p:pos x="3051" y="1049"/>
    <p:text>Manhattan distance can be used for transportation related problems where the layout of the street is of perpendicular type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29T14:28:35.489" idx="3">
    <p:pos x="1625" y="2512"/>
    <p:text>This should be emphasized so that the students will not applied these two normalization techniques wrongly</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29T14:29:52.931" idx="4">
    <p:pos x="2654" y="1020"/>
    <p:text>Depending on the problem of interest, the weight will be defined accordingly</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29T14:30:38.392" idx="5">
    <p:pos x="6214" y="2125"/>
    <p:text>This is just an example of how to determine the weight</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29T14:32:05.149" idx="6">
    <p:pos x="4609" y="1842"/>
    <p:text>The lecturers should emphasize on the fact that logistic regression is used when the reponse variable (i.e., dependent variable) is a cetegorical one.  This requirement is not apllied for independent variables (i.e., predictors) even though this section focuses mainly on binary predictors</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29T14:35:47.611" idx="7">
    <p:pos x="4486" y="1294"/>
    <p:text>Least-squares method is the method used in linear regression, it is not applicable in logistic regression</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5-29T14:36:49.839" idx="8">
    <p:pos x="7026" y="2899"/>
    <p:text>In linear regression, the closed-from solutions for coefficients can be determined analytically</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29T14:39:21.033" idx="9">
    <p:pos x="5109" y="2852"/>
    <p:text>The students may explained this as Pi(0) is nearly the same as Pi(1).  That explanation is wrong! Let focus on the meaning of this</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7/13/2020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issues involved in building a classifier using the k-nearest neighbor algorithm:</a:t>
            </a:r>
          </a:p>
          <a:p>
            <a:pPr marL="0" indent="0">
              <a:buNone/>
            </a:pPr>
            <a:endParaRPr lang="en-US" dirty="0"/>
          </a:p>
          <a:p>
            <a:pPr lvl="1"/>
            <a:r>
              <a:rPr lang="en-US" sz="2800" dirty="0">
                <a:solidFill>
                  <a:srgbClr val="0070C0"/>
                </a:solidFill>
              </a:rPr>
              <a:t>How to select the value k? </a:t>
            </a:r>
          </a:p>
          <a:p>
            <a:pPr lvl="1"/>
            <a:r>
              <a:rPr lang="en-US" sz="2800" dirty="0">
                <a:solidFill>
                  <a:srgbClr val="0070C0"/>
                </a:solidFill>
              </a:rPr>
              <a:t>How to measure distance? </a:t>
            </a:r>
          </a:p>
          <a:p>
            <a:pPr lvl="1"/>
            <a:r>
              <a:rPr lang="en-US" sz="2800" dirty="0">
                <a:solidFill>
                  <a:srgbClr val="0070C0"/>
                </a:solidFill>
              </a:rPr>
              <a:t>How to combine the information from more than one observation?</a:t>
            </a:r>
          </a:p>
          <a:p>
            <a:pPr lvl="1"/>
            <a:r>
              <a:rPr lang="en-US" sz="2800" dirty="0">
                <a:solidFill>
                  <a:srgbClr val="0070C0"/>
                </a:solidFill>
              </a:rPr>
              <a:t>Should some points have more influence than others?</a:t>
            </a:r>
          </a:p>
          <a:p>
            <a:pPr marL="0" indent="0">
              <a:buNone/>
            </a:pPr>
            <a:endParaRPr lang="en-US" dirty="0"/>
          </a:p>
        </p:txBody>
      </p:sp>
    </p:spTree>
    <p:extLst>
      <p:ext uri="{BB962C8B-B14F-4D97-AF65-F5344CB8AC3E}">
        <p14:creationId xmlns:p14="http://schemas.microsoft.com/office/powerpoint/2010/main" val="35159555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28775"/>
                <a:ext cx="10372150" cy="4591050"/>
              </a:xfrm>
            </p:spPr>
            <p:txBody>
              <a:bodyPr>
                <a:normAutofit fontScale="77500" lnSpcReduction="20000"/>
              </a:bodyPr>
              <a:lstStyle/>
              <a:p>
                <a:pPr marL="0" indent="0" algn="just">
                  <a:buNone/>
                </a:pPr>
                <a:r>
                  <a:rPr lang="en-US" b="1" dirty="0"/>
                  <a:t>Naïve Bayes Classification</a:t>
                </a:r>
                <a:endParaRPr lang="en-US" dirty="0"/>
              </a:p>
              <a:p>
                <a:pPr marL="0" indent="0" algn="just">
                  <a:lnSpc>
                    <a:spcPct val="120000"/>
                  </a:lnSpc>
                  <a:spcBef>
                    <a:spcPts val="0"/>
                  </a:spcBef>
                  <a:buNone/>
                </a:pPr>
                <a:r>
                  <a:rPr lang="en-US" b="1" dirty="0"/>
                  <a:t> </a:t>
                </a:r>
                <a:endParaRPr lang="en-US" dirty="0"/>
              </a:p>
              <a:p>
                <a:pPr algn="just">
                  <a:lnSpc>
                    <a:spcPct val="120000"/>
                  </a:lnSpc>
                  <a:spcBef>
                    <a:spcPts val="0"/>
                  </a:spcBef>
                </a:pPr>
                <a:r>
                  <a:rPr lang="en-US" dirty="0"/>
                  <a:t>In term of computational difficulty, MAP classification is easy</a:t>
                </a:r>
              </a:p>
              <a:p>
                <a:pPr algn="just">
                  <a:lnSpc>
                    <a:spcPct val="120000"/>
                  </a:lnSpc>
                  <a:spcBef>
                    <a:spcPts val="0"/>
                  </a:spcBef>
                </a:pPr>
                <a:r>
                  <a:rPr lang="en-US" dirty="0"/>
                  <a:t>However, MAP classification is impractical to apply to real-world data mining problem when the number of predictors is high due to the requirement that we must find</a:t>
                </a:r>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𝑀𝐴𝑃</m:t>
                          </m:r>
                        </m:sub>
                      </m:sSub>
                      <m:r>
                        <a:rPr lang="en-US" i="1">
                          <a:solidFill>
                            <a:srgbClr val="FF0000"/>
                          </a:solidFill>
                          <a:latin typeface="Cambria Math" panose="02040503050406030204" pitchFamily="18" charset="0"/>
                        </a:rPr>
                        <m:t>=</m:t>
                      </m:r>
                      <m:r>
                        <m:rPr>
                          <m:sty m:val="p"/>
                        </m:rPr>
                        <a:rPr lang="en-US">
                          <a:solidFill>
                            <a:srgbClr val="FF0000"/>
                          </a:solidFill>
                          <a:latin typeface="Cambria Math" panose="02040503050406030204" pitchFamily="18" charset="0"/>
                        </a:rPr>
                        <m:t>arg</m:t>
                      </m:r>
                      <m:func>
                        <m:funcPr>
                          <m:ctrlPr>
                            <a:rPr lang="en-US" i="1">
                              <a:solidFill>
                                <a:srgbClr val="FF0000"/>
                              </a:solidFill>
                              <a:latin typeface="Cambria Math" panose="02040503050406030204" pitchFamily="18" charset="0"/>
                            </a:rPr>
                          </m:ctrlPr>
                        </m:funcPr>
                        <m:fName>
                          <m:limLow>
                            <m:limLowPr>
                              <m:ctrlPr>
                                <a:rPr lang="en-US" i="1">
                                  <a:solidFill>
                                    <a:srgbClr val="FF0000"/>
                                  </a:solidFill>
                                  <a:latin typeface="Cambria Math" panose="02040503050406030204" pitchFamily="18" charset="0"/>
                                </a:rPr>
                              </m:ctrlPr>
                            </m:limLowPr>
                            <m:e>
                              <m:r>
                                <m:rPr>
                                  <m:sty m:val="p"/>
                                </m:rPr>
                                <a:rPr lang="en-US">
                                  <a:solidFill>
                                    <a:srgbClr val="FF0000"/>
                                  </a:solidFill>
                                  <a:latin typeface="Cambria Math" panose="02040503050406030204" pitchFamily="18" charset="0"/>
                                </a:rPr>
                                <m:t>max</m:t>
                              </m:r>
                            </m:e>
                            <m:lim>
                              <m:r>
                                <a:rPr lang="en-US" i="1">
                                  <a:solidFill>
                                    <a:srgbClr val="FF0000"/>
                                  </a:solidFill>
                                  <a:latin typeface="Cambria Math" panose="02040503050406030204" pitchFamily="18" charset="0"/>
                                </a:rPr>
                                <m:t>𝜃</m:t>
                              </m:r>
                            </m:lim>
                          </m:limLow>
                        </m:fName>
                        <m:e>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𝑚</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𝑚</m:t>
                                  </m:r>
                                </m:sub>
                              </m:sSub>
                            </m:e>
                            <m:e>
                              <m:r>
                                <a:rPr lang="en-US" i="1">
                                  <a:solidFill>
                                    <a:srgbClr val="FF0000"/>
                                  </a:solidFill>
                                  <a:latin typeface="Cambria Math" panose="02040503050406030204" pitchFamily="18" charset="0"/>
                                </a:rPr>
                                <m:t>𝜃</m:t>
                              </m:r>
                            </m:e>
                          </m:d>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𝜃</m:t>
                              </m:r>
                            </m:e>
                          </m:d>
                        </m:e>
                      </m:func>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Calculating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𝜃</m:t>
                        </m:r>
                      </m:e>
                    </m:d>
                  </m:oMath>
                </a14:m>
                <a:r>
                  <a:rPr lang="en-US" dirty="0"/>
                  <a:t> is not a problem because there is usually a small number of class.  But the problem is the curse of dimensionality when finding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𝑚</m:t>
                            </m:r>
                          </m:sub>
                        </m:sSub>
                      </m:e>
                      <m:e>
                        <m:r>
                          <a:rPr lang="en-US" i="1">
                            <a:latin typeface="Cambria Math" panose="02040503050406030204" pitchFamily="18" charset="0"/>
                          </a:rPr>
                          <m:t>𝜃</m:t>
                        </m:r>
                      </m:e>
                    </m:d>
                  </m:oMath>
                </a14:m>
                <a:r>
                  <a:rPr lang="en-US" dirty="0"/>
                  <a:t> for all possible combinations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𝑖</m:t>
                        </m:r>
                      </m:sub>
                      <m:sup>
                        <m:r>
                          <a:rPr lang="en-US" i="1">
                            <a:latin typeface="Cambria Math" panose="02040503050406030204" pitchFamily="18" charset="0"/>
                          </a:rPr>
                          <m:t>′</m:t>
                        </m:r>
                      </m:sup>
                    </m:sSubSup>
                    <m:r>
                      <a:rPr lang="en-US" i="1">
                        <a:latin typeface="Cambria Math" panose="02040503050406030204" pitchFamily="18" charset="0"/>
                      </a:rPr>
                      <m:t>𝑠</m:t>
                    </m:r>
                  </m:oMath>
                </a14:m>
                <a:r>
                  <a:rPr lang="en-US" dirty="0"/>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𝑚</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28775"/>
                <a:ext cx="10372150" cy="4591050"/>
              </a:xfrm>
              <a:blipFill>
                <a:blip r:embed="rId2"/>
                <a:stretch>
                  <a:fillRect l="-764" t="-2922" r="-705" b="-17928"/>
                </a:stretch>
              </a:blipFill>
            </p:spPr>
            <p:txBody>
              <a:bodyPr/>
              <a:lstStyle/>
              <a:p>
                <a:r>
                  <a:rPr lang="en-US">
                    <a:noFill/>
                  </a:rPr>
                  <a:t> </a:t>
                </a:r>
              </a:p>
            </p:txBody>
          </p:sp>
        </mc:Fallback>
      </mc:AlternateContent>
    </p:spTree>
    <p:extLst>
      <p:ext uri="{BB962C8B-B14F-4D97-AF65-F5344CB8AC3E}">
        <p14:creationId xmlns:p14="http://schemas.microsoft.com/office/powerpoint/2010/main" val="118016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lnSpc>
                    <a:spcPct val="120000"/>
                  </a:lnSpc>
                  <a:spcBef>
                    <a:spcPts val="0"/>
                  </a:spcBef>
                  <a:buNone/>
                </a:pPr>
                <a:r>
                  <a:rPr lang="en-US" dirty="0"/>
                  <a:t>The calculation using MAP classification is of the order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𝑘</m:t>
                        </m:r>
                      </m:e>
                      <m:sup>
                        <m:r>
                          <a:rPr lang="en-US" i="1">
                            <a:solidFill>
                              <a:srgbClr val="FF0000"/>
                            </a:solidFill>
                            <a:latin typeface="Cambria Math" panose="02040503050406030204" pitchFamily="18" charset="0"/>
                          </a:rPr>
                          <m:t>𝑚</m:t>
                        </m:r>
                      </m:sup>
                    </m:sSup>
                  </m:oMath>
                </a14:m>
                <a:r>
                  <a:rPr lang="en-US" dirty="0"/>
                  <a:t> (</a:t>
                </a:r>
                <a14:m>
                  <m:oMath xmlns:m="http://schemas.openxmlformats.org/officeDocument/2006/math">
                    <m:r>
                      <a:rPr lang="en-US" i="1">
                        <a:latin typeface="Cambria Math" panose="02040503050406030204" pitchFamily="18" charset="0"/>
                      </a:rPr>
                      <m:t>𝑚</m:t>
                    </m:r>
                  </m:oMath>
                </a14:m>
                <a:r>
                  <a:rPr lang="en-US" dirty="0"/>
                  <a:t>: number of predictors; </a:t>
                </a:r>
                <a14:m>
                  <m:oMath xmlns:m="http://schemas.openxmlformats.org/officeDocument/2006/math">
                    <m:r>
                      <a:rPr lang="en-US" i="1">
                        <a:latin typeface="Cambria Math" panose="02040503050406030204" pitchFamily="18" charset="0"/>
                      </a:rPr>
                      <m:t>𝑘</m:t>
                    </m:r>
                  </m:oMath>
                </a14:m>
                <a:r>
                  <a:rPr lang="en-US" dirty="0"/>
                  <a:t>: number of values of each predictor)</a:t>
                </a:r>
              </a:p>
              <a:p>
                <a:pPr marL="0" indent="0" algn="just">
                  <a:lnSpc>
                    <a:spcPct val="120000"/>
                  </a:lnSpc>
                  <a:spcBef>
                    <a:spcPts val="0"/>
                  </a:spcBef>
                  <a:buNone/>
                </a:pPr>
                <a:r>
                  <a:rPr lang="en-US" dirty="0"/>
                  <a:t> </a:t>
                </a:r>
              </a:p>
              <a:p>
                <a:pPr marL="0" indent="0" algn="just">
                  <a:lnSpc>
                    <a:spcPct val="120000"/>
                  </a:lnSpc>
                  <a:spcBef>
                    <a:spcPts val="0"/>
                  </a:spcBef>
                  <a:buNone/>
                </a:pPr>
                <a:r>
                  <a:rPr lang="en-US" u="sng" dirty="0"/>
                  <a:t>Example</a:t>
                </a:r>
                <a:r>
                  <a:rPr lang="en-US" dirty="0"/>
                  <a:t>:  in the churn problem, we need to find </a:t>
                </a:r>
                <a14:m>
                  <m:oMath xmlns:m="http://schemas.openxmlformats.org/officeDocument/2006/math">
                    <m:r>
                      <a:rPr lang="en-US" i="1">
                        <a:latin typeface="Cambria Math" panose="02040503050406030204" pitchFamily="18" charset="0"/>
                      </a:rPr>
                      <m:t>2∗</m:t>
                    </m:r>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2</m:t>
                        </m:r>
                      </m:e>
                      <m:sup>
                        <m:r>
                          <a:rPr lang="en-US" i="1">
                            <a:solidFill>
                              <a:srgbClr val="FF0000"/>
                            </a:solidFill>
                            <a:latin typeface="Cambria Math" panose="02040503050406030204" pitchFamily="18" charset="0"/>
                          </a:rPr>
                          <m:t>2</m:t>
                        </m:r>
                      </m:sup>
                    </m:sSup>
                  </m:oMath>
                </a14:m>
                <a:r>
                  <a:rPr lang="en-US" dirty="0"/>
                  <a:t> probabilities</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𝑉</m:t>
                        </m:r>
                      </m:e>
                      <m:e>
                        <m:r>
                          <a:rPr lang="en-US" i="1">
                            <a:latin typeface="Cambria Math" panose="02040503050406030204" pitchFamily="18" charset="0"/>
                          </a:rPr>
                          <m:t>𝐶</m:t>
                        </m:r>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e>
                      <m:e>
                        <m:r>
                          <a:rPr lang="en-US" i="1">
                            <a:latin typeface="Cambria Math" panose="02040503050406030204" pitchFamily="18" charset="0"/>
                          </a:rPr>
                          <m:t>𝐶</m:t>
                        </m:r>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r>
                          <a:rPr lang="en-US" i="1">
                            <a:latin typeface="Cambria Math" panose="02040503050406030204" pitchFamily="18" charset="0"/>
                          </a:rPr>
                          <m:t>𝑉</m:t>
                        </m:r>
                      </m:e>
                      <m:e>
                        <m:r>
                          <a:rPr lang="en-US" i="1">
                            <a:latin typeface="Cambria Math" panose="02040503050406030204" pitchFamily="18" charset="0"/>
                          </a:rPr>
                          <m:t>𝐶</m:t>
                        </m:r>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e>
                      <m:e>
                        <m:r>
                          <a:rPr lang="en-US" i="1">
                            <a:latin typeface="Cambria Math" panose="02040503050406030204" pitchFamily="18" charset="0"/>
                          </a:rPr>
                          <m:t>𝐶</m:t>
                        </m:r>
                      </m:e>
                    </m:d>
                  </m:oMath>
                </a14:m>
                <a:endParaRPr lang="en-US" dirty="0"/>
              </a:p>
              <a:p>
                <a:pPr marL="0" indent="0" algn="just">
                  <a:lnSpc>
                    <a:spcPct val="120000"/>
                  </a:lnSpc>
                  <a:spcBef>
                    <a:spcPts val="0"/>
                  </a:spcBef>
                  <a:buNone/>
                </a:pPr>
                <a:r>
                  <a:rPr lang="en-US" dirty="0"/>
                  <a:t>and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endParaRPr lang="en-US" dirty="0"/>
              </a:p>
              <a:p>
                <a:pPr marL="0" indent="0" algn="just">
                  <a:lnSpc>
                    <a:spcPct val="120000"/>
                  </a:lnSpc>
                  <a:spcBef>
                    <a:spcPts val="0"/>
                  </a:spcBef>
                  <a:buNone/>
                </a:pPr>
                <a:r>
                  <a:rPr lang="en-US" dirty="0"/>
                  <a:t> </a:t>
                </a:r>
              </a:p>
              <a:p>
                <a:pPr marL="0" lvl="0" indent="0" algn="just">
                  <a:lnSpc>
                    <a:spcPct val="120000"/>
                  </a:lnSpc>
                  <a:spcBef>
                    <a:spcPts val="0"/>
                  </a:spcBef>
                  <a:buNone/>
                </a:pPr>
                <a:r>
                  <a:rPr lang="en-US" dirty="0"/>
                  <a:t>The above problem can be solved with an assumption:  the predictor variables are conditionally independent, given the target value </a:t>
                </a:r>
              </a:p>
              <a:p>
                <a:pPr marL="0" indent="0" algn="just">
                  <a:lnSpc>
                    <a:spcPct val="120000"/>
                  </a:lnSpc>
                  <a:spcBef>
                    <a:spcPts val="0"/>
                  </a:spcBef>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a:stretch>
              </a:blipFill>
            </p:spPr>
            <p:txBody>
              <a:bodyPr/>
              <a:lstStyle/>
              <a:p>
                <a:r>
                  <a:rPr lang="en-US">
                    <a:noFill/>
                  </a:rPr>
                  <a:t> </a:t>
                </a:r>
              </a:p>
            </p:txBody>
          </p:sp>
        </mc:Fallback>
      </mc:AlternateContent>
    </p:spTree>
    <p:extLst>
      <p:ext uri="{BB962C8B-B14F-4D97-AF65-F5344CB8AC3E}">
        <p14:creationId xmlns:p14="http://schemas.microsoft.com/office/powerpoint/2010/main" val="1348089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u="sng" dirty="0"/>
                  <a:t>Definition</a:t>
                </a:r>
                <a:r>
                  <a:rPr lang="en-US" dirty="0"/>
                  <a:t>: Two events A and B are said to be </a:t>
                </a:r>
                <a:r>
                  <a:rPr lang="en-US" dirty="0">
                    <a:solidFill>
                      <a:srgbClr val="0070C0"/>
                    </a:solidFill>
                  </a:rPr>
                  <a:t>conditionally independent</a:t>
                </a:r>
                <a:r>
                  <a:rPr lang="en-US" dirty="0"/>
                  <a:t> for a given event C, if</a:t>
                </a:r>
              </a:p>
              <a:p>
                <a:pPr marL="0" indent="0" algn="just">
                  <a:lnSpc>
                    <a:spcPct val="100000"/>
                  </a:lnSpc>
                  <a:spcBef>
                    <a:spcPts val="0"/>
                  </a:spcBef>
                  <a:buNone/>
                </a:pPr>
                <a:r>
                  <a:rPr lang="en-US" dirty="0"/>
                  <a:t> </a:t>
                </a:r>
              </a:p>
              <a:p>
                <a:pPr marL="0" indent="0" algn="just">
                  <a:lnSpc>
                    <a:spcPct val="10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e>
                          <m:r>
                            <a:rPr lang="en-US" i="1">
                              <a:latin typeface="Cambria Math" panose="02040503050406030204" pitchFamily="18" charset="0"/>
                            </a:rPr>
                            <m:t>𝐶</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e>
                        <m:e>
                          <m:r>
                            <a:rPr lang="en-US" i="1">
                              <a:latin typeface="Cambria Math" panose="02040503050406030204" pitchFamily="18" charset="0"/>
                            </a:rPr>
                            <m:t>𝐶</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𝐶</m:t>
                          </m:r>
                        </m:e>
                      </m:d>
                    </m:oMath>
                  </m:oMathPara>
                </a14:m>
                <a:endParaRPr lang="en-US" dirty="0"/>
              </a:p>
              <a:p>
                <a:pPr marL="0" indent="0" algn="just">
                  <a:lnSpc>
                    <a:spcPct val="100000"/>
                  </a:lnSpc>
                  <a:spcBef>
                    <a:spcPts val="0"/>
                  </a:spcBef>
                  <a:buNone/>
                </a:pPr>
                <a:r>
                  <a:rPr lang="en-US" dirty="0"/>
                  <a:t> </a:t>
                </a:r>
              </a:p>
              <a:p>
                <a:pPr marL="0" indent="0" algn="just">
                  <a:lnSpc>
                    <a:spcPct val="100000"/>
                  </a:lnSpc>
                  <a:spcBef>
                    <a:spcPts val="0"/>
                  </a:spcBef>
                  <a:buNone/>
                </a:pPr>
                <a:r>
                  <a:rPr lang="en-US" u="sng" dirty="0"/>
                  <a:t>Example:</a:t>
                </a:r>
                <a:r>
                  <a:rPr lang="en-US" dirty="0"/>
                  <a:t> For customers who churn, membership in one of the two plans (I or V) would not affect the probability of membership in the other plan. Similarly for the customers who do not churn.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r="-1175"/>
                </a:stretch>
              </a:blipFill>
            </p:spPr>
            <p:txBody>
              <a:bodyPr/>
              <a:lstStyle/>
              <a:p>
                <a:r>
                  <a:rPr lang="en-US">
                    <a:noFill/>
                  </a:rPr>
                  <a:t> </a:t>
                </a:r>
              </a:p>
            </p:txBody>
          </p:sp>
        </mc:Fallback>
      </mc:AlternateContent>
    </p:spTree>
    <p:extLst>
      <p:ext uri="{BB962C8B-B14F-4D97-AF65-F5344CB8AC3E}">
        <p14:creationId xmlns:p14="http://schemas.microsoft.com/office/powerpoint/2010/main" val="6435506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gn="just">
                  <a:lnSpc>
                    <a:spcPct val="120000"/>
                  </a:lnSpc>
                  <a:spcBef>
                    <a:spcPts val="0"/>
                  </a:spcBef>
                  <a:buNone/>
                </a:pPr>
                <a:r>
                  <a:rPr lang="en-US" dirty="0"/>
                  <a:t>The assumption of conditional independence may be expressed as follows:</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𝑚</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𝑚</m:t>
                              </m:r>
                            </m:sub>
                          </m:sSub>
                        </m:e>
                        <m:e>
                          <m:r>
                            <a:rPr lang="en-US" i="1">
                              <a:solidFill>
                                <a:srgbClr val="FF0000"/>
                              </a:solidFill>
                              <a:latin typeface="Cambria Math" panose="02040503050406030204" pitchFamily="18" charset="0"/>
                            </a:rPr>
                            <m:t>𝜃</m:t>
                          </m:r>
                        </m:e>
                      </m:d>
                      <m:r>
                        <a:rPr lang="en-US" i="1">
                          <a:solidFill>
                            <a:srgbClr val="FF0000"/>
                          </a:solidFill>
                          <a:latin typeface="Cambria Math" panose="02040503050406030204" pitchFamily="18" charset="0"/>
                        </a:rPr>
                        <m:t>=</m:t>
                      </m:r>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𝑚</m:t>
                          </m:r>
                        </m:sup>
                        <m:e>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e>
                            <m:e>
                              <m:r>
                                <a:rPr lang="en-US" i="1">
                                  <a:solidFill>
                                    <a:srgbClr val="FF0000"/>
                                  </a:solidFill>
                                  <a:latin typeface="Cambria Math" panose="02040503050406030204" pitchFamily="18" charset="0"/>
                                </a:rPr>
                                <m:t>𝜃</m:t>
                              </m:r>
                            </m:e>
                          </m:d>
                        </m:e>
                      </m:nary>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And hence, the </a:t>
                </a:r>
                <a:r>
                  <a:rPr lang="en-US" dirty="0">
                    <a:solidFill>
                      <a:srgbClr val="0070C0"/>
                    </a:solidFill>
                  </a:rPr>
                  <a:t>Naïve Bayesian Classification </a:t>
                </a:r>
                <a:r>
                  <a:rPr lang="en-US" dirty="0"/>
                  <a:t>can be done by finding</a:t>
                </a:r>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𝑁𝐵</m:t>
                          </m:r>
                        </m:sub>
                      </m:sSub>
                      <m:r>
                        <a:rPr lang="en-US" i="1">
                          <a:solidFill>
                            <a:srgbClr val="FF0000"/>
                          </a:solidFill>
                          <a:latin typeface="Cambria Math" panose="02040503050406030204" pitchFamily="18" charset="0"/>
                        </a:rPr>
                        <m:t>=</m:t>
                      </m:r>
                      <m:r>
                        <m:rPr>
                          <m:sty m:val="p"/>
                        </m:rPr>
                        <a:rPr lang="en-US">
                          <a:solidFill>
                            <a:srgbClr val="FF0000"/>
                          </a:solidFill>
                          <a:latin typeface="Cambria Math" panose="02040503050406030204" pitchFamily="18" charset="0"/>
                        </a:rPr>
                        <m:t>arg</m:t>
                      </m:r>
                      <m:func>
                        <m:funcPr>
                          <m:ctrlPr>
                            <a:rPr lang="en-US" i="1">
                              <a:solidFill>
                                <a:srgbClr val="FF0000"/>
                              </a:solidFill>
                              <a:latin typeface="Cambria Math" panose="02040503050406030204" pitchFamily="18" charset="0"/>
                            </a:rPr>
                          </m:ctrlPr>
                        </m:funcPr>
                        <m:fName>
                          <m:limLow>
                            <m:limLowPr>
                              <m:ctrlPr>
                                <a:rPr lang="en-US" i="1">
                                  <a:solidFill>
                                    <a:srgbClr val="FF0000"/>
                                  </a:solidFill>
                                  <a:latin typeface="Cambria Math" panose="02040503050406030204" pitchFamily="18" charset="0"/>
                                </a:rPr>
                              </m:ctrlPr>
                            </m:limLowPr>
                            <m:e>
                              <m:r>
                                <m:rPr>
                                  <m:sty m:val="p"/>
                                </m:rPr>
                                <a:rPr lang="en-US">
                                  <a:solidFill>
                                    <a:srgbClr val="FF0000"/>
                                  </a:solidFill>
                                  <a:latin typeface="Cambria Math" panose="02040503050406030204" pitchFamily="18" charset="0"/>
                                </a:rPr>
                                <m:t>max</m:t>
                              </m:r>
                            </m:e>
                            <m:lim>
                              <m:r>
                                <a:rPr lang="en-US" i="1">
                                  <a:solidFill>
                                    <a:srgbClr val="FF0000"/>
                                  </a:solidFill>
                                  <a:latin typeface="Cambria Math" panose="02040503050406030204" pitchFamily="18" charset="0"/>
                                </a:rPr>
                                <m:t>𝜃</m:t>
                              </m:r>
                            </m:lim>
                          </m:limLow>
                        </m:fName>
                        <m:e>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𝑚</m:t>
                              </m:r>
                            </m:sup>
                            <m:e>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e>
                                <m:e>
                                  <m:r>
                                    <a:rPr lang="en-US" i="1">
                                      <a:solidFill>
                                        <a:srgbClr val="FF0000"/>
                                      </a:solidFill>
                                      <a:latin typeface="Cambria Math" panose="02040503050406030204" pitchFamily="18" charset="0"/>
                                    </a:rPr>
                                    <m:t>𝜃</m:t>
                                  </m:r>
                                </m:e>
                              </m:d>
                            </m:e>
                          </m:nary>
                        </m:e>
                      </m:func>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The calculation using NB classification is of the order </a:t>
                </a:r>
                <a14:m>
                  <m:oMath xmlns:m="http://schemas.openxmlformats.org/officeDocument/2006/math">
                    <m:r>
                      <a:rPr lang="en-US" i="1" smtClean="0">
                        <a:solidFill>
                          <a:srgbClr val="FF0000"/>
                        </a:solidFill>
                        <a:latin typeface="Cambria Math" panose="02040503050406030204" pitchFamily="18" charset="0"/>
                      </a:rPr>
                      <m:t>𝑘</m:t>
                    </m:r>
                    <m:r>
                      <a:rPr lang="en-US" i="1" smtClean="0">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𝑚</m:t>
                    </m:r>
                  </m:oMath>
                </a14:m>
                <a:r>
                  <a:rPr lang="en-US" dirty="0"/>
                  <a:t> (</a:t>
                </a:r>
                <a14:m>
                  <m:oMath xmlns:m="http://schemas.openxmlformats.org/officeDocument/2006/math">
                    <m:r>
                      <a:rPr lang="en-US" i="1">
                        <a:latin typeface="Cambria Math" panose="02040503050406030204" pitchFamily="18" charset="0"/>
                      </a:rPr>
                      <m:t>𝑚</m:t>
                    </m:r>
                  </m:oMath>
                </a14:m>
                <a:r>
                  <a:rPr lang="en-US" dirty="0"/>
                  <a:t>: number of predictors; </a:t>
                </a:r>
                <a14:m>
                  <m:oMath xmlns:m="http://schemas.openxmlformats.org/officeDocument/2006/math">
                    <m:r>
                      <a:rPr lang="en-US" i="1">
                        <a:latin typeface="Cambria Math" panose="02040503050406030204" pitchFamily="18" charset="0"/>
                      </a:rPr>
                      <m:t>𝑘</m:t>
                    </m:r>
                  </m:oMath>
                </a14:m>
                <a:r>
                  <a:rPr lang="en-US" dirty="0"/>
                  <a:t>: number of values of each predictor)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r="-588" b="-425"/>
                </a:stretch>
              </a:blipFill>
            </p:spPr>
            <p:txBody>
              <a:bodyPr/>
              <a:lstStyle/>
              <a:p>
                <a:r>
                  <a:rPr lang="en-US">
                    <a:noFill/>
                  </a:rPr>
                  <a:t> </a:t>
                </a:r>
              </a:p>
            </p:txBody>
          </p:sp>
        </mc:Fallback>
      </mc:AlternateContent>
    </p:spTree>
    <p:extLst>
      <p:ext uri="{BB962C8B-B14F-4D97-AF65-F5344CB8AC3E}">
        <p14:creationId xmlns:p14="http://schemas.microsoft.com/office/powerpoint/2010/main" val="13908479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lgn="just">
                  <a:lnSpc>
                    <a:spcPct val="100000"/>
                  </a:lnSpc>
                  <a:spcBef>
                    <a:spcPts val="0"/>
                  </a:spcBef>
                  <a:buNone/>
                </a:pPr>
                <a:r>
                  <a:rPr lang="en-US" u="sng" dirty="0"/>
                  <a:t>Example</a:t>
                </a:r>
                <a:r>
                  <a:rPr lang="en-US" dirty="0"/>
                  <a:t>:  in the churn problem, we need to find </a:t>
                </a:r>
                <a14:m>
                  <m:oMath xmlns:m="http://schemas.openxmlformats.org/officeDocument/2006/math">
                    <m:r>
                      <a:rPr lang="en-US" i="1">
                        <a:latin typeface="Cambria Math" panose="02040503050406030204" pitchFamily="18" charset="0"/>
                      </a:rPr>
                      <m:t>2∗</m:t>
                    </m:r>
                    <m:r>
                      <a:rPr lang="en-US" i="1" smtClean="0">
                        <a:solidFill>
                          <a:srgbClr val="FF0000"/>
                        </a:solidFill>
                        <a:latin typeface="Cambria Math" panose="02040503050406030204" pitchFamily="18" charset="0"/>
                      </a:rPr>
                      <m:t>2</m:t>
                    </m:r>
                    <m:r>
                      <m:rPr>
                        <m:sty m:val="p"/>
                      </m:rPr>
                      <a:rPr lang="en-US">
                        <a:solidFill>
                          <a:srgbClr val="FF0000"/>
                        </a:solidFill>
                        <a:latin typeface="Cambria Math" panose="02040503050406030204" pitchFamily="18" charset="0"/>
                      </a:rPr>
                      <m:t>x</m:t>
                    </m:r>
                    <m:r>
                      <a:rPr lang="en-US" i="1">
                        <a:solidFill>
                          <a:srgbClr val="FF0000"/>
                        </a:solidFill>
                        <a:latin typeface="Cambria Math" panose="02040503050406030204" pitchFamily="18" charset="0"/>
                      </a:rPr>
                      <m:t>2</m:t>
                    </m:r>
                  </m:oMath>
                </a14:m>
                <a:r>
                  <a:rPr lang="en-US" dirty="0"/>
                  <a:t>  probabilities which are </a:t>
                </a:r>
              </a:p>
              <a:p>
                <a:pPr marL="0" indent="0" algn="just">
                  <a:lnSpc>
                    <a:spcPct val="100000"/>
                  </a:lnSpc>
                  <a:spcBef>
                    <a:spcPts val="0"/>
                  </a:spcBef>
                  <a:buNone/>
                </a:pPr>
                <a:r>
                  <a:rPr lang="en-US" dirty="0"/>
                  <a:t> </a:t>
                </a:r>
              </a:p>
              <a:p>
                <a:pPr marL="0" indent="0" algn="just">
                  <a:lnSpc>
                    <a:spcPct val="10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e>
                      <m:e>
                        <m:r>
                          <a:rPr lang="en-US" i="1">
                            <a:latin typeface="Cambria Math" panose="02040503050406030204" pitchFamily="18" charset="0"/>
                          </a:rPr>
                          <m:t>𝐶</m:t>
                        </m:r>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e>
                      <m:e>
                        <m:r>
                          <a:rPr lang="en-US" i="1">
                            <a:latin typeface="Cambria Math" panose="02040503050406030204" pitchFamily="18" charset="0"/>
                          </a:rPr>
                          <m:t>𝐶</m:t>
                        </m:r>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𝑉</m:t>
                        </m:r>
                      </m:e>
                      <m:e>
                        <m:r>
                          <a:rPr lang="en-US" i="1">
                            <a:latin typeface="Cambria Math" panose="02040503050406030204" pitchFamily="18" charset="0"/>
                          </a:rPr>
                          <m:t>𝐶</m:t>
                        </m:r>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e>
                        <m:r>
                          <a:rPr lang="en-US" i="1">
                            <a:latin typeface="Cambria Math" panose="02040503050406030204" pitchFamily="18" charset="0"/>
                          </a:rPr>
                          <m:t>𝐶</m:t>
                        </m:r>
                      </m:e>
                    </m:d>
                  </m:oMath>
                </a14:m>
                <a:endParaRPr lang="en-US" dirty="0"/>
              </a:p>
              <a:p>
                <a:pPr marL="0" indent="0" algn="just">
                  <a:lnSpc>
                    <a:spcPct val="100000"/>
                  </a:lnSpc>
                  <a:spcBef>
                    <a:spcPts val="0"/>
                  </a:spcBef>
                  <a:buNone/>
                </a:pPr>
                <a:r>
                  <a:rPr lang="en-US" dirty="0"/>
                  <a:t>and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𝑉</m:t>
                            </m:r>
                          </m:e>
                        </m:acc>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oMath>
                </a14:m>
                <a:r>
                  <a:rPr lang="en-US" dirty="0"/>
                  <a:t>		</a:t>
                </a:r>
              </a:p>
              <a:p>
                <a:pPr marL="0" indent="0" algn="just">
                  <a:lnSpc>
                    <a:spcPct val="100000"/>
                  </a:lnSpc>
                  <a:spcBef>
                    <a:spcPts val="0"/>
                  </a:spcBef>
                  <a:buNone/>
                </a:pPr>
                <a:r>
                  <a:rPr lang="en-US" dirty="0"/>
                  <a:t> </a:t>
                </a:r>
              </a:p>
              <a:p>
                <a:pPr marL="0" indent="0" algn="just">
                  <a:lnSpc>
                    <a:spcPct val="100000"/>
                  </a:lnSpc>
                  <a:spcBef>
                    <a:spcPts val="0"/>
                  </a:spcBef>
                  <a:buNone/>
                </a:pPr>
                <a:r>
                  <a:rPr lang="en-US" dirty="0"/>
                  <a:t>All join probabilities can be computed from the above probabilities in a straightforward way</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r="-999"/>
                </a:stretch>
              </a:blipFill>
            </p:spPr>
            <p:txBody>
              <a:bodyPr/>
              <a:lstStyle/>
              <a:p>
                <a:r>
                  <a:rPr lang="en-US">
                    <a:noFill/>
                  </a:rPr>
                  <a:t> </a:t>
                </a:r>
              </a:p>
            </p:txBody>
          </p:sp>
        </mc:Fallback>
      </mc:AlternateContent>
    </p:spTree>
    <p:extLst>
      <p:ext uri="{BB962C8B-B14F-4D97-AF65-F5344CB8AC3E}">
        <p14:creationId xmlns:p14="http://schemas.microsoft.com/office/powerpoint/2010/main" val="25710840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i="1" u="sng" dirty="0">
                <a:solidFill>
                  <a:srgbClr val="00814A"/>
                </a:solidFill>
              </a:rPr>
              <a:t>How to check conditional independence</a:t>
            </a:r>
            <a:r>
              <a:rPr lang="en-US" dirty="0">
                <a:solidFill>
                  <a:srgbClr val="00814A"/>
                </a:solidFill>
              </a:rPr>
              <a:t>?</a:t>
            </a:r>
          </a:p>
          <a:p>
            <a:pPr marL="0" indent="0">
              <a:buNone/>
            </a:pPr>
            <a:r>
              <a:rPr lang="en-US" dirty="0"/>
              <a:t>Consider the churn data set again, we have</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E9CB083-0503-422F-AAFE-0C8857EAF0D1}"/>
                  </a:ext>
                </a:extLst>
              </p:cNvPr>
              <p:cNvGraphicFramePr>
                <a:graphicFrameLocks noGrp="1"/>
              </p:cNvGraphicFramePr>
              <p:nvPr>
                <p:extLst>
                  <p:ext uri="{D42A27DB-BD31-4B8C-83A1-F6EECF244321}">
                    <p14:modId xmlns:p14="http://schemas.microsoft.com/office/powerpoint/2010/main" val="2919353446"/>
                  </p:ext>
                </p:extLst>
              </p:nvPr>
            </p:nvGraphicFramePr>
            <p:xfrm>
              <a:off x="1238251" y="2867026"/>
              <a:ext cx="10086974" cy="3038473"/>
            </p:xfrm>
            <a:graphic>
              <a:graphicData uri="http://schemas.openxmlformats.org/drawingml/2006/table">
                <a:tbl>
                  <a:tblPr firstRow="1" firstCol="1" bandRow="1">
                    <a:tableStyleId>{5C22544A-7EE6-4342-B048-85BDC9FD1C3A}</a:tableStyleId>
                  </a:tblPr>
                  <a:tblGrid>
                    <a:gridCol w="5040627">
                      <a:extLst>
                        <a:ext uri="{9D8B030D-6E8A-4147-A177-3AD203B41FA5}">
                          <a16:colId xmlns:a16="http://schemas.microsoft.com/office/drawing/2014/main" val="1982780224"/>
                        </a:ext>
                      </a:extLst>
                    </a:gridCol>
                    <a:gridCol w="5046347">
                      <a:extLst>
                        <a:ext uri="{9D8B030D-6E8A-4147-A177-3AD203B41FA5}">
                          <a16:colId xmlns:a16="http://schemas.microsoft.com/office/drawing/2014/main" val="447761118"/>
                        </a:ext>
                      </a:extLst>
                    </a:gridCol>
                  </a:tblGrid>
                  <a:tr h="379486">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r>
                                      <a:rPr lang="en-US" sz="2400">
                                        <a:solidFill>
                                          <a:schemeClr val="tx1"/>
                                        </a:solidFill>
                                        <a:effectLst/>
                                        <a:latin typeface="Cambria Math" panose="02040503050406030204" pitchFamily="18" charset="0"/>
                                      </a:rPr>
                                      <m:t>𝑰</m:t>
                                    </m:r>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𝑽</m:t>
                                    </m:r>
                                  </m:e>
                                </m:d>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𝑪</m:t>
                                </m:r>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r>
                                      <a:rPr lang="en-US" sz="2400">
                                        <a:solidFill>
                                          <a:schemeClr val="tx1"/>
                                        </a:solidFill>
                                        <a:effectLst/>
                                        <a:latin typeface="Cambria Math" panose="02040503050406030204" pitchFamily="18" charset="0"/>
                                      </a:rPr>
                                      <m:t>𝑰</m:t>
                                    </m:r>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𝑽</m:t>
                                        </m:r>
                                      </m:e>
                                    </m:acc>
                                  </m:e>
                                </m:d>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𝑪</m:t>
                                </m:r>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39222035"/>
                      </a:ext>
                    </a:extLst>
                  </a:tr>
                  <a:tr h="1138457">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𝑉</m:t>
                                    </m:r>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=0.0745</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𝑉</m:t>
                                    </m:r>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=0.2836∗0.1656=0.0470</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0.0745−0.0470</m:t>
                                    </m:r>
                                  </m:e>
                                </m:d>
                                <m:r>
                                  <a:rPr lang="en-US" sz="1800">
                                    <a:solidFill>
                                      <a:schemeClr val="tx1"/>
                                    </a:solidFill>
                                    <a:effectLst/>
                                    <a:latin typeface="Cambria Math" panose="02040503050406030204" pitchFamily="18" charset="0"/>
                                  </a:rPr>
                                  <m:t>=0.0275</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r>
                                      <a:rPr lang="en-US" sz="1800">
                                        <a:solidFill>
                                          <a:schemeClr val="tx1"/>
                                        </a:solidFill>
                                        <a:effectLst/>
                                        <a:latin typeface="Cambria Math" panose="02040503050406030204" pitchFamily="18" charset="0"/>
                                      </a:rPr>
                                      <m:t>∩</m:t>
                                    </m:r>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=0.2091</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=0.2836∗0.8344=0.2366</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0.2091−0.2366</m:t>
                                    </m:r>
                                  </m:e>
                                </m:d>
                                <m:r>
                                  <a:rPr lang="en-US" sz="1800">
                                    <a:solidFill>
                                      <a:schemeClr val="tx1"/>
                                    </a:solidFill>
                                    <a:effectLst/>
                                    <a:latin typeface="Cambria Math" panose="02040503050406030204" pitchFamily="18" charset="0"/>
                                  </a:rPr>
                                  <m:t>=0.0275</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34495184"/>
                      </a:ext>
                    </a:extLst>
                  </a:tr>
                  <a:tr h="380348">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r>
                                      <a:rPr lang="en-US" sz="2400">
                                        <a:solidFill>
                                          <a:schemeClr val="tx1"/>
                                        </a:solidFill>
                                        <a:effectLst/>
                                        <a:latin typeface="Cambria Math" panose="02040503050406030204" pitchFamily="18" charset="0"/>
                                      </a:rPr>
                                      <m:t>𝑰</m:t>
                                    </m:r>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𝑽</m:t>
                                    </m:r>
                                  </m:e>
                                </m:d>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𝑪</m:t>
                                    </m:r>
                                  </m:e>
                                </m:acc>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r>
                                      <a:rPr lang="en-US" sz="2400">
                                        <a:solidFill>
                                          <a:schemeClr val="tx1"/>
                                        </a:solidFill>
                                        <a:effectLst/>
                                        <a:latin typeface="Cambria Math" panose="02040503050406030204" pitchFamily="18" charset="0"/>
                                      </a:rPr>
                                      <m:t>𝑰</m:t>
                                    </m:r>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𝑽</m:t>
                                        </m:r>
                                      </m:e>
                                    </m:acc>
                                  </m:e>
                                </m:d>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𝑪</m:t>
                                    </m:r>
                                  </m:e>
                                </m:acc>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2768105"/>
                      </a:ext>
                    </a:extLst>
                  </a:tr>
                  <a:tr h="1140182">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𝑉</m:t>
                                    </m:r>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=0.0196</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𝑉</m:t>
                                    </m:r>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=0.0653∗0.2954=0.0193</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0.0196−0.0193</m:t>
                                    </m:r>
                                  </m:e>
                                </m:d>
                                <m:r>
                                  <a:rPr lang="en-US" sz="1800">
                                    <a:solidFill>
                                      <a:schemeClr val="tx1"/>
                                    </a:solidFill>
                                    <a:effectLst/>
                                    <a:latin typeface="Cambria Math" panose="02040503050406030204" pitchFamily="18" charset="0"/>
                                  </a:rPr>
                                  <m:t>=</m:t>
                                </m:r>
                                <m:r>
                                  <a:rPr lang="en-US" sz="1800" smtClean="0">
                                    <a:solidFill>
                                      <a:srgbClr val="FF0000"/>
                                    </a:solidFill>
                                    <a:effectLst/>
                                    <a:latin typeface="Cambria Math" panose="02040503050406030204" pitchFamily="18" charset="0"/>
                                  </a:rPr>
                                  <m:t>0.0003</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r>
                                      <a:rPr lang="en-US" sz="1800">
                                        <a:solidFill>
                                          <a:schemeClr val="tx1"/>
                                        </a:solidFill>
                                        <a:effectLst/>
                                        <a:latin typeface="Cambria Math" panose="02040503050406030204" pitchFamily="18" charset="0"/>
                                      </a:rPr>
                                      <m:t>∩</m:t>
                                    </m:r>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=0.0456</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𝐼</m:t>
                                    </m:r>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=0.0653∗0.7046=0.0460</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0.0456−0.0460</m:t>
                                    </m:r>
                                  </m:e>
                                </m:d>
                                <m:r>
                                  <a:rPr lang="en-US" sz="1800">
                                    <a:solidFill>
                                      <a:schemeClr val="tx1"/>
                                    </a:solidFill>
                                    <a:effectLst/>
                                    <a:latin typeface="Cambria Math" panose="02040503050406030204" pitchFamily="18" charset="0"/>
                                  </a:rPr>
                                  <m:t>=</m:t>
                                </m:r>
                                <m:r>
                                  <a:rPr lang="en-US" sz="1800" smtClean="0">
                                    <a:solidFill>
                                      <a:srgbClr val="FF0000"/>
                                    </a:solidFill>
                                    <a:effectLst/>
                                    <a:latin typeface="Cambria Math" panose="02040503050406030204" pitchFamily="18" charset="0"/>
                                  </a:rPr>
                                  <m:t>0.0004</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03337188"/>
                      </a:ext>
                    </a:extLst>
                  </a:tr>
                </a:tbl>
              </a:graphicData>
            </a:graphic>
          </p:graphicFrame>
        </mc:Choice>
        <mc:Fallback xmlns="">
          <p:graphicFrame>
            <p:nvGraphicFramePr>
              <p:cNvPr id="4" name="Table 3">
                <a:extLst>
                  <a:ext uri="{FF2B5EF4-FFF2-40B4-BE49-F238E27FC236}">
                    <a16:creationId xmlns:a16="http://schemas.microsoft.com/office/drawing/2014/main" id="{1E9CB083-0503-422F-AAFE-0C8857EAF0D1}"/>
                  </a:ext>
                </a:extLst>
              </p:cNvPr>
              <p:cNvGraphicFramePr>
                <a:graphicFrameLocks noGrp="1"/>
              </p:cNvGraphicFramePr>
              <p:nvPr>
                <p:extLst>
                  <p:ext uri="{D42A27DB-BD31-4B8C-83A1-F6EECF244321}">
                    <p14:modId xmlns:p14="http://schemas.microsoft.com/office/powerpoint/2010/main" val="2919353446"/>
                  </p:ext>
                </p:extLst>
              </p:nvPr>
            </p:nvGraphicFramePr>
            <p:xfrm>
              <a:off x="1238251" y="2867026"/>
              <a:ext cx="10086974" cy="3038473"/>
            </p:xfrm>
            <a:graphic>
              <a:graphicData uri="http://schemas.openxmlformats.org/drawingml/2006/table">
                <a:tbl>
                  <a:tblPr firstRow="1" firstCol="1" bandRow="1">
                    <a:tableStyleId>{5C22544A-7EE6-4342-B048-85BDC9FD1C3A}</a:tableStyleId>
                  </a:tblPr>
                  <a:tblGrid>
                    <a:gridCol w="5040627">
                      <a:extLst>
                        <a:ext uri="{9D8B030D-6E8A-4147-A177-3AD203B41FA5}">
                          <a16:colId xmlns:a16="http://schemas.microsoft.com/office/drawing/2014/main" val="1982780224"/>
                        </a:ext>
                      </a:extLst>
                    </a:gridCol>
                    <a:gridCol w="5046347">
                      <a:extLst>
                        <a:ext uri="{9D8B030D-6E8A-4147-A177-3AD203B41FA5}">
                          <a16:colId xmlns:a16="http://schemas.microsoft.com/office/drawing/2014/main" val="447761118"/>
                        </a:ext>
                      </a:extLst>
                    </a:gridCol>
                  </a:tblGrid>
                  <a:tr h="379486">
                    <a:tc>
                      <a:txBody>
                        <a:bodyPr/>
                        <a:lstStyle/>
                        <a:p>
                          <a:endParaRPr lang="en-US"/>
                        </a:p>
                      </a:txBody>
                      <a:tcPr marL="68580" marR="68580" marT="0" marB="0">
                        <a:blipFill>
                          <a:blip r:embed="rId2"/>
                          <a:stretch>
                            <a:fillRect l="-121" t="-1613" r="-100605" b="-708065"/>
                          </a:stretch>
                        </a:blipFill>
                      </a:tcPr>
                    </a:tc>
                    <a:tc>
                      <a:txBody>
                        <a:bodyPr/>
                        <a:lstStyle/>
                        <a:p>
                          <a:endParaRPr lang="en-US"/>
                        </a:p>
                      </a:txBody>
                      <a:tcPr marL="68580" marR="68580" marT="0" marB="0">
                        <a:blipFill>
                          <a:blip r:embed="rId2"/>
                          <a:stretch>
                            <a:fillRect l="-100000" t="-1613" r="-483" b="-708065"/>
                          </a:stretch>
                        </a:blipFill>
                      </a:tcPr>
                    </a:tc>
                    <a:extLst>
                      <a:ext uri="{0D108BD9-81ED-4DB2-BD59-A6C34878D82A}">
                        <a16:rowId xmlns:a16="http://schemas.microsoft.com/office/drawing/2014/main" val="2439222035"/>
                      </a:ext>
                    </a:extLst>
                  </a:tr>
                  <a:tr h="1138457">
                    <a:tc>
                      <a:txBody>
                        <a:bodyPr/>
                        <a:lstStyle/>
                        <a:p>
                          <a:endParaRPr lang="en-US"/>
                        </a:p>
                      </a:txBody>
                      <a:tcPr marL="68580" marR="68580" marT="0" marB="0">
                        <a:blipFill>
                          <a:blip r:embed="rId2"/>
                          <a:stretch>
                            <a:fillRect l="-121" t="-33690" r="-100605" b="-134759"/>
                          </a:stretch>
                        </a:blipFill>
                      </a:tcPr>
                    </a:tc>
                    <a:tc>
                      <a:txBody>
                        <a:bodyPr/>
                        <a:lstStyle/>
                        <a:p>
                          <a:endParaRPr lang="en-US"/>
                        </a:p>
                      </a:txBody>
                      <a:tcPr marL="68580" marR="68580" marT="0" marB="0">
                        <a:blipFill>
                          <a:blip r:embed="rId2"/>
                          <a:stretch>
                            <a:fillRect l="-100000" t="-33690" r="-483" b="-134759"/>
                          </a:stretch>
                        </a:blipFill>
                      </a:tcPr>
                    </a:tc>
                    <a:extLst>
                      <a:ext uri="{0D108BD9-81ED-4DB2-BD59-A6C34878D82A}">
                        <a16:rowId xmlns:a16="http://schemas.microsoft.com/office/drawing/2014/main" val="3634495184"/>
                      </a:ext>
                    </a:extLst>
                  </a:tr>
                  <a:tr h="380348">
                    <a:tc>
                      <a:txBody>
                        <a:bodyPr/>
                        <a:lstStyle/>
                        <a:p>
                          <a:endParaRPr lang="en-US"/>
                        </a:p>
                      </a:txBody>
                      <a:tcPr marL="68580" marR="68580" marT="0" marB="0">
                        <a:blipFill>
                          <a:blip r:embed="rId2"/>
                          <a:stretch>
                            <a:fillRect l="-121" t="-396825" r="-100605" b="-300000"/>
                          </a:stretch>
                        </a:blipFill>
                      </a:tcPr>
                    </a:tc>
                    <a:tc>
                      <a:txBody>
                        <a:bodyPr/>
                        <a:lstStyle/>
                        <a:p>
                          <a:endParaRPr lang="en-US"/>
                        </a:p>
                      </a:txBody>
                      <a:tcPr marL="68580" marR="68580" marT="0" marB="0">
                        <a:blipFill>
                          <a:blip r:embed="rId2"/>
                          <a:stretch>
                            <a:fillRect l="-100000" t="-396825" r="-483" b="-300000"/>
                          </a:stretch>
                        </a:blipFill>
                      </a:tcPr>
                    </a:tc>
                    <a:extLst>
                      <a:ext uri="{0D108BD9-81ED-4DB2-BD59-A6C34878D82A}">
                        <a16:rowId xmlns:a16="http://schemas.microsoft.com/office/drawing/2014/main" val="252768105"/>
                      </a:ext>
                    </a:extLst>
                  </a:tr>
                  <a:tr h="1140182">
                    <a:tc>
                      <a:txBody>
                        <a:bodyPr/>
                        <a:lstStyle/>
                        <a:p>
                          <a:endParaRPr lang="en-US"/>
                        </a:p>
                      </a:txBody>
                      <a:tcPr marL="68580" marR="68580" marT="0" marB="0">
                        <a:blipFill>
                          <a:blip r:embed="rId2"/>
                          <a:stretch>
                            <a:fillRect l="-121" t="-167380" r="-100605" b="-1070"/>
                          </a:stretch>
                        </a:blipFill>
                      </a:tcPr>
                    </a:tc>
                    <a:tc>
                      <a:txBody>
                        <a:bodyPr/>
                        <a:lstStyle/>
                        <a:p>
                          <a:endParaRPr lang="en-US"/>
                        </a:p>
                      </a:txBody>
                      <a:tcPr marL="68580" marR="68580" marT="0" marB="0">
                        <a:blipFill>
                          <a:blip r:embed="rId2"/>
                          <a:stretch>
                            <a:fillRect l="-100000" t="-167380" r="-483" b="-1070"/>
                          </a:stretch>
                        </a:blipFill>
                      </a:tcPr>
                    </a:tc>
                    <a:extLst>
                      <a:ext uri="{0D108BD9-81ED-4DB2-BD59-A6C34878D82A}">
                        <a16:rowId xmlns:a16="http://schemas.microsoft.com/office/drawing/2014/main" val="1103337188"/>
                      </a:ext>
                    </a:extLst>
                  </a:tr>
                </a:tbl>
              </a:graphicData>
            </a:graphic>
          </p:graphicFrame>
        </mc:Fallback>
      </mc:AlternateContent>
    </p:spTree>
    <p:extLst>
      <p:ext uri="{BB962C8B-B14F-4D97-AF65-F5344CB8AC3E}">
        <p14:creationId xmlns:p14="http://schemas.microsoft.com/office/powerpoint/2010/main" val="16782112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B050F09-93A4-491E-8A72-DDE1020EF805}"/>
                  </a:ext>
                </a:extLst>
              </p:cNvPr>
              <p:cNvGraphicFramePr>
                <a:graphicFrameLocks noGrp="1"/>
              </p:cNvGraphicFramePr>
              <p:nvPr>
                <p:ph idx="1"/>
                <p:extLst>
                  <p:ext uri="{D42A27DB-BD31-4B8C-83A1-F6EECF244321}">
                    <p14:modId xmlns:p14="http://schemas.microsoft.com/office/powerpoint/2010/main" val="1888135463"/>
                  </p:ext>
                </p:extLst>
              </p:nvPr>
            </p:nvGraphicFramePr>
            <p:xfrm>
              <a:off x="1158240" y="1910080"/>
              <a:ext cx="10078719" cy="3027679"/>
            </p:xfrm>
            <a:graphic>
              <a:graphicData uri="http://schemas.openxmlformats.org/drawingml/2006/table">
                <a:tbl>
                  <a:tblPr firstRow="1" firstCol="1" bandRow="1">
                    <a:tableStyleId>{5C22544A-7EE6-4342-B048-85BDC9FD1C3A}</a:tableStyleId>
                  </a:tblPr>
                  <a:tblGrid>
                    <a:gridCol w="5036501">
                      <a:extLst>
                        <a:ext uri="{9D8B030D-6E8A-4147-A177-3AD203B41FA5}">
                          <a16:colId xmlns:a16="http://schemas.microsoft.com/office/drawing/2014/main" val="319794979"/>
                        </a:ext>
                      </a:extLst>
                    </a:gridCol>
                    <a:gridCol w="5042218">
                      <a:extLst>
                        <a:ext uri="{9D8B030D-6E8A-4147-A177-3AD203B41FA5}">
                          <a16:colId xmlns:a16="http://schemas.microsoft.com/office/drawing/2014/main" val="768844605"/>
                        </a:ext>
                      </a:extLst>
                    </a:gridCol>
                  </a:tblGrid>
                  <a:tr h="378137">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𝑰</m:t>
                                        </m:r>
                                      </m:e>
                                    </m:acc>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𝑽</m:t>
                                    </m:r>
                                  </m:e>
                                </m:d>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𝑪</m:t>
                                </m:r>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𝑰</m:t>
                                        </m:r>
                                      </m:e>
                                    </m:acc>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𝑽</m:t>
                                        </m:r>
                                      </m:e>
                                    </m:acc>
                                  </m:e>
                                </m:d>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𝑪</m:t>
                                </m:r>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43736488"/>
                      </a:ext>
                    </a:extLst>
                  </a:tr>
                  <a:tr h="1134413">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𝑉</m:t>
                                    </m:r>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=0.0911</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𝑉</m:t>
                                    </m:r>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=0.7164∗0.1656=0.1186</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0.0911−0.1186</m:t>
                                    </m:r>
                                  </m:e>
                                </m:d>
                                <m:r>
                                  <a:rPr lang="en-US" sz="1800">
                                    <a:solidFill>
                                      <a:schemeClr val="tx1"/>
                                    </a:solidFill>
                                    <a:effectLst/>
                                    <a:latin typeface="Cambria Math" panose="02040503050406030204" pitchFamily="18" charset="0"/>
                                  </a:rPr>
                                  <m:t>=0.0275</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r>
                                      <a:rPr lang="en-US" sz="1800">
                                        <a:solidFill>
                                          <a:schemeClr val="tx1"/>
                                        </a:solidFill>
                                        <a:effectLst/>
                                        <a:latin typeface="Cambria Math" panose="02040503050406030204" pitchFamily="18" charset="0"/>
                                      </a:rPr>
                                      <m:t>∩</m:t>
                                    </m:r>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=0.6253</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r>
                                      <a:rPr lang="en-US" sz="1800">
                                        <a:solidFill>
                                          <a:schemeClr val="tx1"/>
                                        </a:solidFill>
                                        <a:effectLst/>
                                        <a:latin typeface="Cambria Math" panose="02040503050406030204" pitchFamily="18" charset="0"/>
                                      </a:rPr>
                                      <m:t>𝐶</m:t>
                                    </m:r>
                                  </m:e>
                                </m:d>
                                <m:r>
                                  <a:rPr lang="en-US" sz="1800">
                                    <a:solidFill>
                                      <a:schemeClr val="tx1"/>
                                    </a:solidFill>
                                    <a:effectLst/>
                                    <a:latin typeface="Cambria Math" panose="02040503050406030204" pitchFamily="18" charset="0"/>
                                  </a:rPr>
                                  <m:t>=0.7164∗0.8344=0.5978</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0.6253−0.5878</m:t>
                                    </m:r>
                                  </m:e>
                                </m:d>
                                <m:r>
                                  <a:rPr lang="en-US" sz="1800">
                                    <a:solidFill>
                                      <a:schemeClr val="tx1"/>
                                    </a:solidFill>
                                    <a:effectLst/>
                                    <a:latin typeface="Cambria Math" panose="02040503050406030204" pitchFamily="18" charset="0"/>
                                  </a:rPr>
                                  <m:t>=0.0275</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67852239"/>
                      </a:ext>
                    </a:extLst>
                  </a:tr>
                  <a:tr h="378997">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𝑰</m:t>
                                        </m:r>
                                      </m:e>
                                    </m:acc>
                                    <m:r>
                                      <a:rPr lang="en-US" sz="2400">
                                        <a:solidFill>
                                          <a:schemeClr val="tx1"/>
                                        </a:solidFill>
                                        <a:effectLst/>
                                        <a:latin typeface="Cambria Math" panose="02040503050406030204" pitchFamily="18" charset="0"/>
                                      </a:rPr>
                                      <m:t>∩</m:t>
                                    </m:r>
                                    <m:r>
                                      <a:rPr lang="en-US" sz="2400">
                                        <a:solidFill>
                                          <a:schemeClr val="tx1"/>
                                        </a:solidFill>
                                        <a:effectLst/>
                                        <a:latin typeface="Cambria Math" panose="02040503050406030204" pitchFamily="18" charset="0"/>
                                      </a:rPr>
                                      <m:t>𝑽</m:t>
                                    </m:r>
                                  </m:e>
                                </m:d>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𝑪</m:t>
                                    </m:r>
                                  </m:e>
                                </m:acc>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d>
                                  <m:dPr>
                                    <m:ctrlPr>
                                      <a:rPr lang="en-US" sz="2400" i="1" smtClean="0">
                                        <a:solidFill>
                                          <a:schemeClr val="tx1"/>
                                        </a:solidFill>
                                        <a:effectLst/>
                                        <a:latin typeface="Cambria Math" panose="02040503050406030204" pitchFamily="18" charset="0"/>
                                      </a:rPr>
                                    </m:ctrlPr>
                                  </m:dPr>
                                  <m:e>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𝑰</m:t>
                                        </m:r>
                                      </m:e>
                                    </m:acc>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𝑽</m:t>
                                        </m:r>
                                      </m:e>
                                    </m:acc>
                                  </m:e>
                                </m:d>
                                <m:r>
                                  <a:rPr lang="en-US" sz="2400">
                                    <a:solidFill>
                                      <a:schemeClr val="tx1"/>
                                    </a:solidFill>
                                    <a:effectLst/>
                                    <a:latin typeface="Cambria Math" panose="02040503050406030204" pitchFamily="18" charset="0"/>
                                  </a:rPr>
                                  <m:t>|</m:t>
                                </m:r>
                                <m:acc>
                                  <m:accPr>
                                    <m:chr m:val="̅"/>
                                    <m:ctrlPr>
                                      <a:rPr lang="en-US" sz="2400" i="1">
                                        <a:solidFill>
                                          <a:schemeClr val="tx1"/>
                                        </a:solidFill>
                                        <a:effectLst/>
                                        <a:latin typeface="Cambria Math" panose="02040503050406030204" pitchFamily="18" charset="0"/>
                                      </a:rPr>
                                    </m:ctrlPr>
                                  </m:accPr>
                                  <m:e>
                                    <m:r>
                                      <a:rPr lang="en-US" sz="2400">
                                        <a:solidFill>
                                          <a:schemeClr val="tx1"/>
                                        </a:solidFill>
                                        <a:effectLst/>
                                        <a:latin typeface="Cambria Math" panose="02040503050406030204" pitchFamily="18" charset="0"/>
                                      </a:rPr>
                                      <m:t>𝑪</m:t>
                                    </m:r>
                                  </m:e>
                                </m:acc>
                              </m:oMath>
                            </m:oMathPara>
                          </a14:m>
                          <a:endParaRPr lang="en-US" sz="24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60089250"/>
                      </a:ext>
                    </a:extLst>
                  </a:tr>
                  <a:tr h="1136132">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𝑉</m:t>
                                    </m:r>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=0.2758</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𝑉</m:t>
                                    </m:r>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=0.9347∗0.2954=0.2761</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0.2758−0.2761</m:t>
                                    </m:r>
                                  </m:e>
                                </m:d>
                                <m:r>
                                  <a:rPr lang="en-US" sz="1800">
                                    <a:solidFill>
                                      <a:schemeClr val="tx1"/>
                                    </a:solidFill>
                                    <a:effectLst/>
                                    <a:latin typeface="Cambria Math" panose="02040503050406030204" pitchFamily="18" charset="0"/>
                                  </a:rPr>
                                  <m:t>=</m:t>
                                </m:r>
                                <m:r>
                                  <a:rPr lang="en-US" sz="1800" smtClean="0">
                                    <a:solidFill>
                                      <a:srgbClr val="FF0000"/>
                                    </a:solidFill>
                                    <a:effectLst/>
                                    <a:latin typeface="Cambria Math" panose="02040503050406030204" pitchFamily="18" charset="0"/>
                                  </a:rPr>
                                  <m:t>0.0003</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r>
                                      <a:rPr lang="en-US" sz="1800">
                                        <a:solidFill>
                                          <a:schemeClr val="tx1"/>
                                        </a:solidFill>
                                        <a:effectLst/>
                                        <a:latin typeface="Cambria Math" panose="02040503050406030204" pitchFamily="18" charset="0"/>
                                      </a:rPr>
                                      <m:t>∩</m:t>
                                    </m:r>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=0.6589</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𝐼</m:t>
                                        </m:r>
                                      </m:e>
                                    </m:acc>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𝑃</m:t>
                                </m:r>
                                <m:d>
                                  <m:dPr>
                                    <m:ctrlPr>
                                      <a:rPr lang="en-US" sz="1800" i="1">
                                        <a:solidFill>
                                          <a:schemeClr val="tx1"/>
                                        </a:solidFill>
                                        <a:effectLst/>
                                        <a:latin typeface="Cambria Math" panose="02040503050406030204" pitchFamily="18" charset="0"/>
                                      </a:rPr>
                                    </m:ctrlPr>
                                  </m:dPr>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𝑉</m:t>
                                        </m:r>
                                      </m:e>
                                    </m:acc>
                                  </m:e>
                                  <m:e>
                                    <m:acc>
                                      <m:accPr>
                                        <m:chr m:val="̅"/>
                                        <m:ctrlPr>
                                          <a:rPr lang="en-US" sz="1800" i="1">
                                            <a:solidFill>
                                              <a:schemeClr val="tx1"/>
                                            </a:solidFill>
                                            <a:effectLst/>
                                            <a:latin typeface="Cambria Math" panose="02040503050406030204" pitchFamily="18" charset="0"/>
                                          </a:rPr>
                                        </m:ctrlPr>
                                      </m:accPr>
                                      <m:e>
                                        <m:r>
                                          <a:rPr lang="en-US" sz="1800">
                                            <a:solidFill>
                                              <a:schemeClr val="tx1"/>
                                            </a:solidFill>
                                            <a:effectLst/>
                                            <a:latin typeface="Cambria Math" panose="02040503050406030204" pitchFamily="18" charset="0"/>
                                          </a:rPr>
                                          <m:t>𝐶</m:t>
                                        </m:r>
                                      </m:e>
                                    </m:acc>
                                  </m:e>
                                </m:d>
                                <m:r>
                                  <a:rPr lang="en-US" sz="1800">
                                    <a:solidFill>
                                      <a:schemeClr val="tx1"/>
                                    </a:solidFill>
                                    <a:effectLst/>
                                    <a:latin typeface="Cambria Math" panose="02040503050406030204" pitchFamily="18" charset="0"/>
                                  </a:rPr>
                                  <m:t>=0.9347∗0.7046=0.6586</m:t>
                                </m:r>
                              </m:oMath>
                            </m:oMathPara>
                          </a14:m>
                          <a:endParaRPr lang="en-US" sz="1800" dirty="0">
                            <a:solidFill>
                              <a:schemeClr val="tx1"/>
                            </a:solidFill>
                            <a:effectLst/>
                          </a:endParaRPr>
                        </a:p>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rPr>
                                  <m:t>𝐷𝑖𝑓𝑓𝑒𝑟𝑒𝑛𝑐𝑒</m:t>
                                </m:r>
                                <m:r>
                                  <a:rPr lang="en-US" sz="1800">
                                    <a:solidFill>
                                      <a:schemeClr val="tx1"/>
                                    </a:solidFill>
                                    <a:effectLst/>
                                    <a:latin typeface="Cambria Math" panose="02040503050406030204" pitchFamily="18" charset="0"/>
                                  </a:rPr>
                                  <m:t>= </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0.6589−0.6586</m:t>
                                    </m:r>
                                  </m:e>
                                </m:d>
                                <m:r>
                                  <a:rPr lang="en-US" sz="1800">
                                    <a:solidFill>
                                      <a:schemeClr val="tx1"/>
                                    </a:solidFill>
                                    <a:effectLst/>
                                    <a:latin typeface="Cambria Math" panose="02040503050406030204" pitchFamily="18" charset="0"/>
                                  </a:rPr>
                                  <m:t>=</m:t>
                                </m:r>
                                <m:r>
                                  <a:rPr lang="en-US" sz="1800" smtClean="0">
                                    <a:solidFill>
                                      <a:srgbClr val="FF0000"/>
                                    </a:solidFill>
                                    <a:effectLst/>
                                    <a:latin typeface="Cambria Math" panose="02040503050406030204" pitchFamily="18" charset="0"/>
                                  </a:rPr>
                                  <m:t>0.0003</m:t>
                                </m:r>
                              </m:oMath>
                            </m:oMathPara>
                          </a14:m>
                          <a:endParaRPr lang="en-US" sz="1800" dirty="0">
                            <a:solidFill>
                              <a:schemeClr val="tx1"/>
                            </a:solidFill>
                            <a:effectLst/>
                            <a:latin typeface="Times New Roman" panose="02020603050405020304" pitchFamily="18" charset="0"/>
                            <a:ea typeface="Calibri" panose="020F050202020403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87619617"/>
                      </a:ext>
                    </a:extLst>
                  </a:tr>
                </a:tbl>
              </a:graphicData>
            </a:graphic>
          </p:graphicFrame>
        </mc:Choice>
        <mc:Fallback xmlns="">
          <p:graphicFrame>
            <p:nvGraphicFramePr>
              <p:cNvPr id="4" name="Content Placeholder 3">
                <a:extLst>
                  <a:ext uri="{FF2B5EF4-FFF2-40B4-BE49-F238E27FC236}">
                    <a16:creationId xmlns:a16="http://schemas.microsoft.com/office/drawing/2014/main" id="{3B050F09-93A4-491E-8A72-DDE1020EF805}"/>
                  </a:ext>
                </a:extLst>
              </p:cNvPr>
              <p:cNvGraphicFramePr>
                <a:graphicFrameLocks noGrp="1"/>
              </p:cNvGraphicFramePr>
              <p:nvPr>
                <p:ph idx="1"/>
                <p:extLst>
                  <p:ext uri="{D42A27DB-BD31-4B8C-83A1-F6EECF244321}">
                    <p14:modId xmlns:p14="http://schemas.microsoft.com/office/powerpoint/2010/main" val="1888135463"/>
                  </p:ext>
                </p:extLst>
              </p:nvPr>
            </p:nvGraphicFramePr>
            <p:xfrm>
              <a:off x="1158240" y="1910080"/>
              <a:ext cx="10078719" cy="3027679"/>
            </p:xfrm>
            <a:graphic>
              <a:graphicData uri="http://schemas.openxmlformats.org/drawingml/2006/table">
                <a:tbl>
                  <a:tblPr firstRow="1" firstCol="1" bandRow="1">
                    <a:tableStyleId>{5C22544A-7EE6-4342-B048-85BDC9FD1C3A}</a:tableStyleId>
                  </a:tblPr>
                  <a:tblGrid>
                    <a:gridCol w="5036501">
                      <a:extLst>
                        <a:ext uri="{9D8B030D-6E8A-4147-A177-3AD203B41FA5}">
                          <a16:colId xmlns:a16="http://schemas.microsoft.com/office/drawing/2014/main" val="319794979"/>
                        </a:ext>
                      </a:extLst>
                    </a:gridCol>
                    <a:gridCol w="5042218">
                      <a:extLst>
                        <a:ext uri="{9D8B030D-6E8A-4147-A177-3AD203B41FA5}">
                          <a16:colId xmlns:a16="http://schemas.microsoft.com/office/drawing/2014/main" val="768844605"/>
                        </a:ext>
                      </a:extLst>
                    </a:gridCol>
                  </a:tblGrid>
                  <a:tr h="378137">
                    <a:tc>
                      <a:txBody>
                        <a:bodyPr/>
                        <a:lstStyle/>
                        <a:p>
                          <a:endParaRPr lang="en-US"/>
                        </a:p>
                      </a:txBody>
                      <a:tcPr marL="68580" marR="68580" marT="0" marB="0">
                        <a:blipFill>
                          <a:blip r:embed="rId2"/>
                          <a:stretch>
                            <a:fillRect l="-242" t="-1613" r="-100484" b="-706452"/>
                          </a:stretch>
                        </a:blipFill>
                      </a:tcPr>
                    </a:tc>
                    <a:tc>
                      <a:txBody>
                        <a:bodyPr/>
                        <a:lstStyle/>
                        <a:p>
                          <a:endParaRPr lang="en-US"/>
                        </a:p>
                      </a:txBody>
                      <a:tcPr marL="68580" marR="68580" marT="0" marB="0">
                        <a:blipFill>
                          <a:blip r:embed="rId2"/>
                          <a:stretch>
                            <a:fillRect l="-100242" t="-1613" r="-484" b="-706452"/>
                          </a:stretch>
                        </a:blipFill>
                      </a:tcPr>
                    </a:tc>
                    <a:extLst>
                      <a:ext uri="{0D108BD9-81ED-4DB2-BD59-A6C34878D82A}">
                        <a16:rowId xmlns:a16="http://schemas.microsoft.com/office/drawing/2014/main" val="3443736488"/>
                      </a:ext>
                    </a:extLst>
                  </a:tr>
                  <a:tr h="1134413">
                    <a:tc>
                      <a:txBody>
                        <a:bodyPr/>
                        <a:lstStyle/>
                        <a:p>
                          <a:endParaRPr lang="en-US"/>
                        </a:p>
                      </a:txBody>
                      <a:tcPr marL="68580" marR="68580" marT="0" marB="0">
                        <a:blipFill>
                          <a:blip r:embed="rId2"/>
                          <a:stretch>
                            <a:fillRect l="-242" t="-33871" r="-100484" b="-135484"/>
                          </a:stretch>
                        </a:blipFill>
                      </a:tcPr>
                    </a:tc>
                    <a:tc>
                      <a:txBody>
                        <a:bodyPr/>
                        <a:lstStyle/>
                        <a:p>
                          <a:endParaRPr lang="en-US"/>
                        </a:p>
                      </a:txBody>
                      <a:tcPr marL="68580" marR="68580" marT="0" marB="0">
                        <a:blipFill>
                          <a:blip r:embed="rId2"/>
                          <a:stretch>
                            <a:fillRect l="-100242" t="-33871" r="-484" b="-135484"/>
                          </a:stretch>
                        </a:blipFill>
                      </a:tcPr>
                    </a:tc>
                    <a:extLst>
                      <a:ext uri="{0D108BD9-81ED-4DB2-BD59-A6C34878D82A}">
                        <a16:rowId xmlns:a16="http://schemas.microsoft.com/office/drawing/2014/main" val="1067852239"/>
                      </a:ext>
                    </a:extLst>
                  </a:tr>
                  <a:tr h="378997">
                    <a:tc>
                      <a:txBody>
                        <a:bodyPr/>
                        <a:lstStyle/>
                        <a:p>
                          <a:endParaRPr lang="en-US"/>
                        </a:p>
                      </a:txBody>
                      <a:tcPr marL="68580" marR="68580" marT="0" marB="0">
                        <a:blipFill>
                          <a:blip r:embed="rId2"/>
                          <a:stretch>
                            <a:fillRect l="-242" t="-395238" r="-100484" b="-300000"/>
                          </a:stretch>
                        </a:blipFill>
                      </a:tcPr>
                    </a:tc>
                    <a:tc>
                      <a:txBody>
                        <a:bodyPr/>
                        <a:lstStyle/>
                        <a:p>
                          <a:endParaRPr lang="en-US"/>
                        </a:p>
                      </a:txBody>
                      <a:tcPr marL="68580" marR="68580" marT="0" marB="0">
                        <a:blipFill>
                          <a:blip r:embed="rId2"/>
                          <a:stretch>
                            <a:fillRect l="-100242" t="-395238" r="-484" b="-300000"/>
                          </a:stretch>
                        </a:blipFill>
                      </a:tcPr>
                    </a:tc>
                    <a:extLst>
                      <a:ext uri="{0D108BD9-81ED-4DB2-BD59-A6C34878D82A}">
                        <a16:rowId xmlns:a16="http://schemas.microsoft.com/office/drawing/2014/main" val="560089250"/>
                      </a:ext>
                    </a:extLst>
                  </a:tr>
                  <a:tr h="1136132">
                    <a:tc>
                      <a:txBody>
                        <a:bodyPr/>
                        <a:lstStyle/>
                        <a:p>
                          <a:endParaRPr lang="en-US"/>
                        </a:p>
                      </a:txBody>
                      <a:tcPr marL="68580" marR="68580" marT="0" marB="0">
                        <a:blipFill>
                          <a:blip r:embed="rId2"/>
                          <a:stretch>
                            <a:fillRect l="-242" t="-167742" r="-100484" b="-1613"/>
                          </a:stretch>
                        </a:blipFill>
                      </a:tcPr>
                    </a:tc>
                    <a:tc>
                      <a:txBody>
                        <a:bodyPr/>
                        <a:lstStyle/>
                        <a:p>
                          <a:endParaRPr lang="en-US"/>
                        </a:p>
                      </a:txBody>
                      <a:tcPr marL="68580" marR="68580" marT="0" marB="0">
                        <a:blipFill>
                          <a:blip r:embed="rId2"/>
                          <a:stretch>
                            <a:fillRect l="-100242" t="-167742" r="-484" b="-1613"/>
                          </a:stretch>
                        </a:blipFill>
                      </a:tcPr>
                    </a:tc>
                    <a:extLst>
                      <a:ext uri="{0D108BD9-81ED-4DB2-BD59-A6C34878D82A}">
                        <a16:rowId xmlns:a16="http://schemas.microsoft.com/office/drawing/2014/main" val="2087619617"/>
                      </a:ext>
                    </a:extLst>
                  </a:tr>
                </a:tbl>
              </a:graphicData>
            </a:graphic>
          </p:graphicFrame>
        </mc:Fallback>
      </mc:AlternateContent>
      <p:sp>
        <p:nvSpPr>
          <p:cNvPr id="5" name="Rectangle 1">
            <a:extLst>
              <a:ext uri="{FF2B5EF4-FFF2-40B4-BE49-F238E27FC236}">
                <a16:creationId xmlns:a16="http://schemas.microsoft.com/office/drawing/2014/main" id="{1810CA71-61E1-4C6B-ABA5-1020D55A220A}"/>
              </a:ext>
            </a:extLst>
          </p:cNvPr>
          <p:cNvSpPr>
            <a:spLocks noChangeArrowheads="1"/>
          </p:cNvSpPr>
          <p:nvPr/>
        </p:nvSpPr>
        <p:spPr bwMode="auto">
          <a:xfrm>
            <a:off x="-5146505" y="-445855"/>
            <a:ext cx="21952513" cy="103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40497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Note that the conditional independence assumption seems to fit better for non-churners.  In order words, it is best validated for non-rare categories.  This is another argument in support of data balancing when necessary</a:t>
                </a:r>
              </a:p>
              <a:p>
                <a:pPr marL="0" indent="0" algn="just">
                  <a:lnSpc>
                    <a:spcPct val="120000"/>
                  </a:lnSpc>
                  <a:spcBef>
                    <a:spcPts val="0"/>
                  </a:spcBef>
                  <a:buNone/>
                </a:pPr>
                <a:r>
                  <a:rPr lang="en-US" dirty="0"/>
                  <a:t> </a:t>
                </a:r>
              </a:p>
              <a:p>
                <a:pPr marL="0" indent="0" algn="just">
                  <a:lnSpc>
                    <a:spcPct val="120000"/>
                  </a:lnSpc>
                  <a:spcBef>
                    <a:spcPts val="0"/>
                  </a:spcBef>
                  <a:buNone/>
                </a:pPr>
                <a:r>
                  <a:rPr lang="en-US" u="sng" dirty="0"/>
                  <a:t>Example</a:t>
                </a:r>
                <a:r>
                  <a:rPr lang="en-US" dirty="0"/>
                  <a:t>: For a new customer with both </a:t>
                </a:r>
                <a14:m>
                  <m:oMath xmlns:m="http://schemas.openxmlformats.org/officeDocument/2006/math">
                    <m:r>
                      <a:rPr lang="en-US" i="1">
                        <a:latin typeface="Cambria Math" panose="02040503050406030204" pitchFamily="18" charset="0"/>
                      </a:rPr>
                      <m:t>𝐼𝑛𝑡𝑒𝑟𝑛𝑎𝑡𝑖𝑜𝑛𝑎𝑙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𝑌𝑒𝑠</m:t>
                    </m:r>
                  </m:oMath>
                </a14:m>
                <a:r>
                  <a:rPr lang="en-US" dirty="0"/>
                  <a:t> and </a:t>
                </a:r>
                <a14:m>
                  <m:oMath xmlns:m="http://schemas.openxmlformats.org/officeDocument/2006/math">
                    <m:r>
                      <a:rPr lang="en-US" i="1">
                        <a:latin typeface="Cambria Math" panose="02040503050406030204" pitchFamily="18" charset="0"/>
                      </a:rPr>
                      <m:t>𝑉𝑜𝑖𝑐𝑒</m:t>
                    </m:r>
                    <m:r>
                      <a:rPr lang="en-US" i="1">
                        <a:latin typeface="Cambria Math" panose="02040503050406030204" pitchFamily="18" charset="0"/>
                      </a:rPr>
                      <m:t> </m:t>
                    </m:r>
                    <m:r>
                      <a:rPr lang="en-US" i="1">
                        <a:latin typeface="Cambria Math" panose="02040503050406030204" pitchFamily="18" charset="0"/>
                      </a:rPr>
                      <m:t>𝑀𝑎𝑖𝑙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𝑌𝑒𝑠</m:t>
                    </m:r>
                  </m:oMath>
                </a14:m>
                <a:r>
                  <a:rPr lang="en-US" dirty="0"/>
                  <a:t>, we have:</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𝑉</m:t>
                        </m:r>
                      </m:e>
                      <m:e>
                        <m:r>
                          <a:rPr lang="en-US" i="1">
                            <a:latin typeface="Cambria Math" panose="02040503050406030204" pitchFamily="18" charset="0"/>
                          </a:rPr>
                          <m:t>𝐶</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e>
                      <m:e>
                        <m:r>
                          <a:rPr lang="en-US" i="1">
                            <a:latin typeface="Cambria Math" panose="02040503050406030204" pitchFamily="18" charset="0"/>
                          </a:rPr>
                          <m:t>𝐶</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𝑉</m:t>
                        </m:r>
                      </m:e>
                      <m:e>
                        <m:r>
                          <a:rPr lang="en-US" i="1">
                            <a:latin typeface="Cambria Math" panose="02040503050406030204" pitchFamily="18" charset="0"/>
                          </a:rPr>
                          <m:t>𝐶</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=0.0470∗0.0149∗0.1449=0.0068</m:t>
                    </m:r>
                  </m:oMath>
                </a14:m>
                <a:endParaRPr lang="en-US" dirty="0"/>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r>
                          <a:rPr lang="en-US" i="1">
                            <a:latin typeface="Cambria Math" panose="02040503050406030204" pitchFamily="18" charset="0"/>
                          </a:rPr>
                          <m:t>∩</m:t>
                        </m:r>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=0.0470∗0.8551=0.01658</m:t>
                    </m:r>
                  </m:oMath>
                </a14:m>
                <a:r>
                  <a:rPr lang="en-US" dirty="0"/>
                  <a:t> </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So, NB classification for this new customer is “Churn = False”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6604926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i="1" u="sng" dirty="0"/>
                  <a:t>The Log Posterior Odds Ratio </a:t>
                </a:r>
                <a:endParaRPr lang="en-US" dirty="0"/>
              </a:p>
              <a:p>
                <a:pPr marL="0" indent="0">
                  <a:buNone/>
                </a:pPr>
                <a:endParaRPr lang="en-US" sz="1500" dirty="0"/>
              </a:p>
              <a:p>
                <a:pPr marL="0" indent="0">
                  <a:lnSpc>
                    <a:spcPct val="110000"/>
                  </a:lnSpc>
                  <a:spcBef>
                    <a:spcPts val="0"/>
                  </a:spcBef>
                  <a:buNone/>
                </a:pPr>
                <a:r>
                  <a:rPr lang="en-US" dirty="0">
                    <a:solidFill>
                      <a:srgbClr val="FF0000"/>
                    </a:solidFill>
                  </a:rPr>
                  <a:t>Posterior Odds Ratio:</a:t>
                </a:r>
              </a:p>
              <a:p>
                <a:pPr marL="0" indent="0">
                  <a:lnSpc>
                    <a:spcPct val="110000"/>
                  </a:lnSpc>
                  <a:spcBef>
                    <a:spcPts val="0"/>
                  </a:spcBef>
                  <a:buNone/>
                </a:pPr>
                <a:endParaRPr lang="en-US" dirty="0">
                  <a:solidFill>
                    <a:srgbClr val="FF0000"/>
                  </a:solidFill>
                </a:endParaRPr>
              </a:p>
              <a:p>
                <a:pPr marL="0" indent="0">
                  <a:lnSpc>
                    <a:spcPct val="110000"/>
                  </a:lnSpc>
                  <a:spcBef>
                    <a:spcPts val="0"/>
                  </a:spcBef>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e>
                            <m:r>
                              <a:rPr lang="en-US" b="1" i="1">
                                <a:latin typeface="Cambria Math" panose="02040503050406030204" pitchFamily="18" charset="0"/>
                              </a:rPr>
                              <m:t>𝐗</m:t>
                            </m:r>
                          </m:e>
                        </m:d>
                      </m:num>
                      <m:den>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e>
                            <m:r>
                              <a:rPr lang="en-US" b="1" i="1">
                                <a:latin typeface="Cambria Math" panose="02040503050406030204" pitchFamily="18" charset="0"/>
                              </a:rPr>
                              <m:t>𝐗</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r>
                              <a:rPr lang="en-US" b="1" i="1">
                                <a:latin typeface="Cambria Math" panose="02040503050406030204" pitchFamily="18" charset="0"/>
                              </a:rPr>
                              <m:t>𝐗</m:t>
                            </m:r>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r>
                              <a:rPr lang="en-US" b="1" i="1">
                                <a:latin typeface="Cambria Math" panose="02040503050406030204" pitchFamily="18" charset="0"/>
                              </a:rPr>
                              <m:t>𝐗</m:t>
                            </m:r>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den>
                    </m:f>
                  </m:oMath>
                </a14:m>
                <a:endParaRPr lang="en-US" dirty="0"/>
              </a:p>
              <a:p>
                <a:pPr marL="0" indent="0">
                  <a:lnSpc>
                    <a:spcPct val="110000"/>
                  </a:lnSpc>
                  <a:spcBef>
                    <a:spcPts val="0"/>
                  </a:spcBef>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𝑚</m:t>
                                  </m:r>
                                </m:sub>
                              </m:sSub>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𝑚</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𝑚</m:t>
                                  </m:r>
                                </m:sub>
                              </m:sSub>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den>
                      </m:f>
                      <m:r>
                        <a:rPr lang="en-US" i="1">
                          <a:latin typeface="Cambria Math" panose="02040503050406030204" pitchFamily="18" charset="0"/>
                        </a:rPr>
                        <m:t>                </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marL="0" indent="0">
                  <a:lnSpc>
                    <a:spcPct val="110000"/>
                  </a:lnSpc>
                  <a:spcBef>
                    <a:spcPts val="0"/>
                  </a:spcBef>
                  <a:buNone/>
                </a:pPr>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e>
                        </m:nary>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e>
                        </m:nary>
                      </m:den>
                    </m:f>
                  </m:oMath>
                </a14:m>
                <a:endParaRPr lang="en-US" dirty="0"/>
              </a:p>
              <a:p>
                <a:pPr marL="0" indent="0">
                  <a:lnSpc>
                    <a:spcPct val="110000"/>
                  </a:lnSpc>
                  <a:spcBef>
                    <a:spcPts val="0"/>
                  </a:spcBef>
                  <a:buNone/>
                </a:pPr>
                <a:r>
                  <a:rPr lang="en-US" dirty="0"/>
                  <a:t>	(due to conditional independence assumption)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b="-992"/>
                </a:stretch>
              </a:blipFill>
            </p:spPr>
            <p:txBody>
              <a:bodyPr/>
              <a:lstStyle/>
              <a:p>
                <a:r>
                  <a:rPr lang="en-US">
                    <a:noFill/>
                  </a:rPr>
                  <a:t> </a:t>
                </a:r>
              </a:p>
            </p:txBody>
          </p:sp>
        </mc:Fallback>
      </mc:AlternateContent>
    </p:spTree>
    <p:extLst>
      <p:ext uri="{BB962C8B-B14F-4D97-AF65-F5344CB8AC3E}">
        <p14:creationId xmlns:p14="http://schemas.microsoft.com/office/powerpoint/2010/main" val="28043357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64640"/>
                <a:ext cx="10372150" cy="4844685"/>
              </a:xfrm>
            </p:spPr>
            <p:txBody>
              <a:bodyPr>
                <a:normAutofit fontScale="62500" lnSpcReduction="20000"/>
              </a:bodyPr>
              <a:lstStyle/>
              <a:p>
                <a:pPr marL="0" indent="0" algn="just">
                  <a:lnSpc>
                    <a:spcPct val="120000"/>
                  </a:lnSpc>
                  <a:spcBef>
                    <a:spcPts val="0"/>
                  </a:spcBef>
                  <a:buNone/>
                </a:pPr>
                <a:r>
                  <a:rPr lang="en-US" dirty="0">
                    <a:solidFill>
                      <a:srgbClr val="FF0000"/>
                    </a:solidFill>
                  </a:rPr>
                  <a:t>Log Posterior Odds Ratio:</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	</a:t>
                </a:r>
                <a14:m>
                  <m:oMath xmlns:m="http://schemas.openxmlformats.org/officeDocument/2006/math">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e>
                            </m:nary>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e>
                            </m:nary>
                          </m:den>
                        </m:f>
                      </m:e>
                    </m:d>
                  </m:oMath>
                </a14:m>
                <a:endParaRPr lang="en-US" dirty="0"/>
              </a:p>
              <a:p>
                <a:pPr marL="0" indent="0" algn="just">
                  <a:lnSpc>
                    <a:spcPct val="120000"/>
                  </a:lnSpc>
                  <a:spcBef>
                    <a:spcPts val="0"/>
                  </a:spcBef>
                  <a:buNone/>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  </m:t>
                      </m:r>
                      <m:r>
                        <m:rPr>
                          <m:sty m:val="p"/>
                        </m:rPr>
                        <a:rPr lang="en-US" b="0" i="0" smtClean="0">
                          <a:latin typeface="Cambria Math" panose="02040503050406030204" pitchFamily="18" charset="0"/>
                        </a:rPr>
                        <m:t>l</m:t>
                      </m:r>
                      <m:r>
                        <m:rPr>
                          <m:sty m:val="p"/>
                        </m:rPr>
                        <a:rPr lang="en-US">
                          <a:latin typeface="Cambria Math" panose="02040503050406030204" pitchFamily="18" charset="0"/>
                        </a:rPr>
                        <m:t>og</m:t>
                      </m:r>
                      <m:d>
                        <m:dPr>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e>
                          </m:nary>
                        </m:e>
                      </m:d>
                      <m:r>
                        <a:rPr lang="en-US" i="1">
                          <a:latin typeface="Cambria Math" panose="02040503050406030204" pitchFamily="18" charset="0"/>
                        </a:rPr>
                        <m:t>+</m:t>
                      </m:r>
                      <m:r>
                        <a:rPr lang="en-US" i="1">
                          <a:latin typeface="Cambria Math" panose="02040503050406030204" pitchFamily="18" charset="0"/>
                        </a:rPr>
                        <m:t>𝑚</m:t>
                      </m:r>
                      <m:r>
                        <m:rPr>
                          <m:sty m:val="p"/>
                        </m:rPr>
                        <a:rPr lang="en-US">
                          <a:latin typeface="Cambria Math" panose="02040503050406030204" pitchFamily="18" charset="0"/>
                        </a:rPr>
                        <m:t>log</m:t>
                      </m:r>
                      <m:r>
                        <a:rPr lang="en-US" i="1">
                          <a:latin typeface="Cambria Math" panose="02040503050406030204" pitchFamily="18" charset="0"/>
                        </a:rPr>
                        <m:t> </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r>
                        <a:rPr lang="en-US" i="1">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e>
                          </m:nary>
                        </m:e>
                      </m:d>
                      <m:r>
                        <a:rPr lang="en-US" i="1">
                          <a:latin typeface="Cambria Math" panose="02040503050406030204" pitchFamily="18" charset="0"/>
                        </a:rPr>
                        <m:t>−</m:t>
                      </m:r>
                      <m:r>
                        <a:rPr lang="en-US" i="1">
                          <a:latin typeface="Cambria Math" panose="02040503050406030204" pitchFamily="18" charset="0"/>
                        </a:rPr>
                        <m:t>𝑚</m:t>
                      </m:r>
                      <m:r>
                        <m:rPr>
                          <m:sty m:val="p"/>
                        </m:rPr>
                        <a:rPr lang="en-US">
                          <a:latin typeface="Cambria Math" panose="02040503050406030204" pitchFamily="18" charset="0"/>
                        </a:rPr>
                        <m:t>log</m:t>
                      </m:r>
                      <m:r>
                        <a:rPr lang="en-US" i="1">
                          <a:latin typeface="Cambria Math" panose="02040503050406030204" pitchFamily="18" charset="0"/>
                        </a:rPr>
                        <m:t> </m:t>
                      </m:r>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oMath>
                  </m:oMathPara>
                </a14:m>
                <a:endParaRPr lang="en-US" dirty="0"/>
              </a:p>
              <a:p>
                <a:pPr marL="0" indent="0" algn="just">
                  <a:lnSpc>
                    <a:spcPct val="120000"/>
                  </a:lnSpc>
                  <a:spcBef>
                    <a:spcPts val="0"/>
                  </a:spcBef>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𝑚</m:t>
                      </m:r>
                      <m:r>
                        <m:rPr>
                          <m:sty m:val="p"/>
                        </m:rPr>
                        <a:rPr lang="en-US">
                          <a:latin typeface="Cambria Math" panose="02040503050406030204" pitchFamily="18" charset="0"/>
                        </a:rPr>
                        <m:t>log</m:t>
                      </m:r>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den>
                      </m:f>
                      <m:r>
                        <a:rPr lang="en-US">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den>
                              </m:f>
                            </m:e>
                          </m:d>
                        </m:e>
                      </m:nary>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The log posterior odd ratios is useful for interpretation purpose because each term </a:t>
                </a:r>
                <a14:m>
                  <m:oMath xmlns:m="http://schemas.openxmlformats.org/officeDocument/2006/math">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𝑐</m:t>
                                        </m:r>
                                      </m:sub>
                                    </m:sSub>
                                  </m:e>
                                </m:acc>
                              </m:e>
                            </m:d>
                          </m:den>
                        </m:f>
                      </m:e>
                    </m:d>
                  </m:oMath>
                </a14:m>
                <a:r>
                  <a:rPr lang="en-US" dirty="0"/>
                  <a:t> gives the additive contribution of each attribute (can be positive or negative)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64640"/>
                <a:ext cx="10372150" cy="4844685"/>
              </a:xfrm>
              <a:blipFill>
                <a:blip r:embed="rId2"/>
                <a:stretch>
                  <a:fillRect l="-470" t="-756" r="-470"/>
                </a:stretch>
              </a:blipFill>
            </p:spPr>
            <p:txBody>
              <a:bodyPr/>
              <a:lstStyle/>
              <a:p>
                <a:r>
                  <a:rPr lang="en-US">
                    <a:noFill/>
                  </a:rPr>
                  <a:t> </a:t>
                </a:r>
              </a:p>
            </p:txBody>
          </p:sp>
        </mc:Fallback>
      </mc:AlternateContent>
    </p:spTree>
    <p:extLst>
      <p:ext uri="{BB962C8B-B14F-4D97-AF65-F5344CB8AC3E}">
        <p14:creationId xmlns:p14="http://schemas.microsoft.com/office/powerpoint/2010/main" val="224344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A distance function is a real-valued function </a:t>
                </a:r>
                <a14:m>
                  <m:oMath xmlns:m="http://schemas.openxmlformats.org/officeDocument/2006/math">
                    <m:r>
                      <a:rPr lang="en-US" i="1">
                        <a:latin typeface="Cambria Math" panose="02040503050406030204" pitchFamily="18" charset="0"/>
                      </a:rPr>
                      <m:t>𝑑</m:t>
                    </m:r>
                  </m:oMath>
                </a14:m>
                <a:r>
                  <a:rPr lang="en-US" dirty="0"/>
                  <a:t>, such that for any coordinates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and </a:t>
                </a:r>
                <a14:m>
                  <m:oMath xmlns:m="http://schemas.openxmlformats.org/officeDocument/2006/math">
                    <m:r>
                      <a:rPr lang="en-US" i="1">
                        <a:latin typeface="Cambria Math" panose="02040503050406030204" pitchFamily="18" charset="0"/>
                      </a:rPr>
                      <m:t>𝑧</m:t>
                    </m:r>
                  </m:oMath>
                </a14:m>
                <a:r>
                  <a:rPr lang="en-US" dirty="0"/>
                  <a:t>: </a:t>
                </a:r>
              </a:p>
              <a:p>
                <a:pPr marL="0" indent="0">
                  <a:buNone/>
                </a:pPr>
                <a:endParaRPr lang="en-US" dirty="0"/>
              </a:p>
              <a:p>
                <a:pPr marL="914400" lvl="1" indent="-457200">
                  <a:buFont typeface="+mj-lt"/>
                  <a:buAutoNum type="arabicPeriod"/>
                </a:pPr>
                <a14:m>
                  <m:oMath xmlns:m="http://schemas.openxmlformats.org/officeDocument/2006/math">
                    <m:r>
                      <a:rPr lang="en-US" sz="2800" i="1" smtClean="0">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𝑦</m:t>
                        </m:r>
                      </m:e>
                    </m:d>
                    <m:r>
                      <a:rPr lang="en-US" sz="2800" i="0">
                        <a:solidFill>
                          <a:srgbClr val="0070C0"/>
                        </a:solidFill>
                        <a:latin typeface="Cambria Math" panose="02040503050406030204" pitchFamily="18" charset="0"/>
                      </a:rPr>
                      <m:t>≥0</m:t>
                    </m:r>
                  </m:oMath>
                </a14:m>
                <a:r>
                  <a:rPr lang="en-US" sz="2800" dirty="0">
                    <a:solidFill>
                      <a:srgbClr val="0070C0"/>
                    </a:solidFill>
                  </a:rPr>
                  <a:t>, and </a:t>
                </a:r>
                <a14:m>
                  <m:oMath xmlns:m="http://schemas.openxmlformats.org/officeDocument/2006/math">
                    <m:r>
                      <a:rPr lang="en-US" sz="2800" i="1">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𝑦</m:t>
                        </m:r>
                      </m:e>
                    </m:d>
                    <m:r>
                      <a:rPr lang="en-US" sz="2800" i="0">
                        <a:solidFill>
                          <a:srgbClr val="0070C0"/>
                        </a:solidFill>
                        <a:latin typeface="Cambria Math" panose="02040503050406030204" pitchFamily="18" charset="0"/>
                      </a:rPr>
                      <m:t>=0</m:t>
                    </m:r>
                  </m:oMath>
                </a14:m>
                <a:r>
                  <a:rPr lang="en-US" sz="2800" dirty="0">
                    <a:solidFill>
                      <a:srgbClr val="0070C0"/>
                    </a:solidFill>
                  </a:rPr>
                  <a:t> if and only if </a:t>
                </a:r>
                <a14:m>
                  <m:oMath xmlns:m="http://schemas.openxmlformats.org/officeDocument/2006/math">
                    <m:r>
                      <a:rPr lang="en-US" sz="2800" i="1">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𝑦</m:t>
                    </m:r>
                  </m:oMath>
                </a14:m>
                <a:endParaRPr lang="en-US" sz="2800" i="1" dirty="0">
                  <a:solidFill>
                    <a:srgbClr val="0070C0"/>
                  </a:solidFill>
                </a:endParaRPr>
              </a:p>
              <a:p>
                <a:pPr marL="914400" lvl="1" indent="-457200">
                  <a:buFont typeface="+mj-lt"/>
                  <a:buAutoNum type="arabicPeriod"/>
                </a:pPr>
                <a14:m>
                  <m:oMath xmlns:m="http://schemas.openxmlformats.org/officeDocument/2006/math">
                    <m:r>
                      <a:rPr lang="en-US" sz="2800" i="1">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𝑦</m:t>
                        </m:r>
                      </m:e>
                    </m:d>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𝑦</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𝑥</m:t>
                        </m:r>
                      </m:e>
                    </m:d>
                  </m:oMath>
                </a14:m>
                <a:r>
                  <a:rPr lang="en-US" sz="2800" dirty="0">
                    <a:solidFill>
                      <a:srgbClr val="0070C0"/>
                    </a:solidFill>
                  </a:rPr>
                  <a:t> </a:t>
                </a:r>
                <a:endParaRPr lang="en-US" sz="2800" i="1" dirty="0">
                  <a:solidFill>
                    <a:srgbClr val="0070C0"/>
                  </a:solidFill>
                </a:endParaRPr>
              </a:p>
              <a:p>
                <a:pPr marL="914400" lvl="1" indent="-457200">
                  <a:buFont typeface="+mj-lt"/>
                  <a:buAutoNum type="arabicPeriod"/>
                </a:pPr>
                <a14:m>
                  <m:oMath xmlns:m="http://schemas.openxmlformats.org/officeDocument/2006/math">
                    <m:r>
                      <a:rPr lang="en-US" sz="2800" i="1">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𝑧</m:t>
                        </m:r>
                      </m:e>
                    </m:d>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𝑦</m:t>
                        </m:r>
                      </m:e>
                    </m:d>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𝑑</m:t>
                    </m:r>
                    <m:d>
                      <m:dPr>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𝑦</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𝑧</m:t>
                        </m:r>
                      </m:e>
                    </m:d>
                  </m:oMath>
                </a14:m>
                <a:endParaRPr lang="en-US" sz="2800" dirty="0">
                  <a:solidFill>
                    <a:srgbClr val="0070C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294"/>
                </a:stretch>
              </a:blipFill>
            </p:spPr>
            <p:txBody>
              <a:bodyPr/>
              <a:lstStyle/>
              <a:p>
                <a:r>
                  <a:rPr lang="en-US">
                    <a:noFill/>
                  </a:rPr>
                  <a:t> </a:t>
                </a:r>
              </a:p>
            </p:txBody>
          </p:sp>
        </mc:Fallback>
      </mc:AlternateContent>
    </p:spTree>
    <p:extLst>
      <p:ext uri="{BB962C8B-B14F-4D97-AF65-F5344CB8AC3E}">
        <p14:creationId xmlns:p14="http://schemas.microsoft.com/office/powerpoint/2010/main" val="12378545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05281"/>
                <a:ext cx="10372150" cy="4436378"/>
              </a:xfrm>
            </p:spPr>
            <p:txBody>
              <a:bodyPr>
                <a:normAutofit fontScale="77500" lnSpcReduction="20000"/>
              </a:bodyPr>
              <a:lstStyle/>
              <a:p>
                <a:pPr marL="0" indent="0" algn="just">
                  <a:lnSpc>
                    <a:spcPct val="120000"/>
                  </a:lnSpc>
                  <a:spcBef>
                    <a:spcPts val="0"/>
                  </a:spcBef>
                  <a:buNone/>
                </a:pPr>
                <a:r>
                  <a:rPr lang="en-US" u="sng" dirty="0"/>
                  <a:t>Example</a:t>
                </a:r>
                <a:r>
                  <a:rPr lang="en-US" dirty="0"/>
                  <a:t>: consider the churn problem</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For </a:t>
                </a:r>
                <a:r>
                  <a:rPr lang="en-US" i="1" dirty="0">
                    <a:solidFill>
                      <a:srgbClr val="FF0000"/>
                    </a:solidFill>
                  </a:rPr>
                  <a:t>International Plan</a:t>
                </a:r>
                <a:r>
                  <a:rPr lang="en-US" dirty="0"/>
                  <a:t>:</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e>
                                <m:e>
                                  <m:r>
                                    <a:rPr lang="en-US" i="1">
                                      <a:latin typeface="Cambria Math" panose="02040503050406030204" pitchFamily="18" charset="0"/>
                                    </a:rPr>
                                    <m:t>𝐶</m:t>
                                  </m:r>
                                </m:e>
                              </m:d>
                            </m:num>
                            <m:den>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𝐼</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den>
                          </m:f>
                        </m:e>
                      </m:d>
                      <m:r>
                        <a:rPr lang="en-US" i="1">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0.2836</m:t>
                              </m:r>
                            </m:num>
                            <m:den>
                              <m:r>
                                <a:rPr lang="en-US" i="1">
                                  <a:latin typeface="Cambria Math" panose="02040503050406030204" pitchFamily="18" charset="0"/>
                                </a:rPr>
                                <m:t>0.0653</m:t>
                              </m:r>
                            </m:den>
                          </m:f>
                        </m:e>
                      </m:d>
                      <m:r>
                        <a:rPr lang="en-US" i="1">
                          <a:latin typeface="Cambria Math" panose="02040503050406030204" pitchFamily="18" charset="0"/>
                        </a:rPr>
                        <m:t>=0.6378</m:t>
                      </m:r>
                    </m:oMath>
                  </m:oMathPara>
                </a14:m>
                <a:endParaRPr lang="en-US" dirty="0"/>
              </a:p>
              <a:p>
                <a:pPr marL="0" indent="0">
                  <a:lnSpc>
                    <a:spcPct val="120000"/>
                  </a:lnSpc>
                  <a:spcBef>
                    <a:spcPts val="0"/>
                  </a:spcBef>
                  <a:buNone/>
                </a:pPr>
                <a:r>
                  <a:rPr lang="en-US" dirty="0"/>
                  <a:t>For </a:t>
                </a:r>
                <a:r>
                  <a:rPr lang="en-US" i="1" dirty="0">
                    <a:solidFill>
                      <a:srgbClr val="FF0000"/>
                    </a:solidFill>
                  </a:rPr>
                  <a:t>Voice Mail Plan</a:t>
                </a:r>
                <a:r>
                  <a:rPr lang="en-US" dirty="0"/>
                  <a:t>:	</a:t>
                </a:r>
                <a:br>
                  <a:rPr lang="en-US" dirty="0"/>
                </a:b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𝑉</m:t>
                                  </m:r>
                                </m:e>
                                <m:e>
                                  <m:r>
                                    <a:rPr lang="en-US" i="1">
                                      <a:latin typeface="Cambria Math" panose="02040503050406030204" pitchFamily="18" charset="0"/>
                                    </a:rPr>
                                    <m:t>𝐶</m:t>
                                  </m:r>
                                </m:e>
                              </m:d>
                            </m:num>
                            <m:den>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den>
                          </m:f>
                        </m:e>
                      </m:d>
                      <m:r>
                        <a:rPr lang="en-US" i="1">
                          <a:latin typeface="Cambria Math" panose="02040503050406030204" pitchFamily="18" charset="0"/>
                        </a:rPr>
                        <m:t>=</m:t>
                      </m:r>
                      <m:r>
                        <m:rPr>
                          <m:sty m:val="p"/>
                        </m:rPr>
                        <a:rPr lang="en-US">
                          <a:latin typeface="Cambria Math" panose="02040503050406030204" pitchFamily="18" charset="0"/>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0.1656</m:t>
                              </m:r>
                            </m:num>
                            <m:den>
                              <m:r>
                                <a:rPr lang="en-US" i="1">
                                  <a:latin typeface="Cambria Math" panose="02040503050406030204" pitchFamily="18" charset="0"/>
                                </a:rPr>
                                <m:t>0.2954</m:t>
                              </m:r>
                            </m:den>
                          </m:f>
                        </m:e>
                      </m:d>
                      <m:r>
                        <a:rPr lang="en-US" i="1">
                          <a:latin typeface="Cambria Math" panose="02040503050406030204" pitchFamily="18" charset="0"/>
                        </a:rPr>
                        <m:t>=−0.2514</m:t>
                      </m:r>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So, membership in the </a:t>
                </a:r>
                <a:r>
                  <a:rPr lang="en-US" i="1" dirty="0"/>
                  <a:t>International Plan</a:t>
                </a:r>
                <a:r>
                  <a:rPr lang="en-US" dirty="0"/>
                  <a:t> contributes in a positive way to the likelihood that a particular customer will churn while membership in the Voice Mail Plan decreases the churn probability.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05281"/>
                <a:ext cx="10372150" cy="4436378"/>
              </a:xfrm>
              <a:blipFill>
                <a:blip r:embed="rId2"/>
                <a:stretch>
                  <a:fillRect l="-764" t="-687" r="-705" b="-2747"/>
                </a:stretch>
              </a:blipFill>
            </p:spPr>
            <p:txBody>
              <a:bodyPr/>
              <a:lstStyle/>
              <a:p>
                <a:r>
                  <a:rPr lang="en-US">
                    <a:noFill/>
                  </a:rPr>
                  <a:t> </a:t>
                </a:r>
              </a:p>
            </p:txBody>
          </p:sp>
        </mc:Fallback>
      </mc:AlternateContent>
    </p:spTree>
    <p:extLst>
      <p:ext uri="{BB962C8B-B14F-4D97-AF65-F5344CB8AC3E}">
        <p14:creationId xmlns:p14="http://schemas.microsoft.com/office/powerpoint/2010/main" val="17171428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b="1" dirty="0"/>
              <a:t>Bayesian Belief Networks</a:t>
            </a:r>
            <a:endParaRPr lang="en-US" dirty="0"/>
          </a:p>
          <a:p>
            <a:pPr marL="0" indent="0" algn="just">
              <a:lnSpc>
                <a:spcPct val="120000"/>
              </a:lnSpc>
              <a:spcBef>
                <a:spcPts val="0"/>
              </a:spcBef>
              <a:buNone/>
            </a:pPr>
            <a:r>
              <a:rPr lang="en-US" b="1" dirty="0"/>
              <a:t> </a:t>
            </a:r>
            <a:endParaRPr lang="en-US" dirty="0"/>
          </a:p>
          <a:p>
            <a:pPr marL="0" lvl="0" indent="0" algn="just">
              <a:lnSpc>
                <a:spcPct val="120000"/>
              </a:lnSpc>
              <a:spcBef>
                <a:spcPts val="0"/>
              </a:spcBef>
              <a:buNone/>
            </a:pPr>
            <a:r>
              <a:rPr lang="en-US" dirty="0"/>
              <a:t>Naïve Bayes classification assumes that the attributes are conditionally independent, given the value of the target variable. This assumption is too strong for environments where dependence exists among the predictor variables. </a:t>
            </a:r>
          </a:p>
          <a:p>
            <a:pPr marL="0" indent="0" algn="just">
              <a:lnSpc>
                <a:spcPct val="120000"/>
              </a:lnSpc>
              <a:spcBef>
                <a:spcPts val="0"/>
              </a:spcBef>
              <a:buNone/>
            </a:pPr>
            <a:r>
              <a:rPr lang="en-US" dirty="0"/>
              <a:t> </a:t>
            </a:r>
          </a:p>
          <a:p>
            <a:pPr marL="0" lvl="0" indent="0" algn="just">
              <a:lnSpc>
                <a:spcPct val="120000"/>
              </a:lnSpc>
              <a:spcBef>
                <a:spcPts val="0"/>
              </a:spcBef>
              <a:buNone/>
            </a:pPr>
            <a:r>
              <a:rPr lang="en-US" dirty="0"/>
              <a:t>Bayesian belief networks (BBNs) are designed to allow </a:t>
            </a:r>
            <a:r>
              <a:rPr lang="en-US" dirty="0">
                <a:solidFill>
                  <a:srgbClr val="FF0000"/>
                </a:solidFill>
              </a:rPr>
              <a:t>joint conditional independencies </a:t>
            </a:r>
            <a:r>
              <a:rPr lang="en-US" dirty="0"/>
              <a:t>to be defined among subsets of variables. </a:t>
            </a:r>
          </a:p>
          <a:p>
            <a:pPr marL="0" indent="0" algn="just">
              <a:lnSpc>
                <a:spcPct val="120000"/>
              </a:lnSpc>
              <a:spcBef>
                <a:spcPts val="0"/>
              </a:spcBef>
              <a:buNone/>
            </a:pPr>
            <a:r>
              <a:rPr lang="en-US" dirty="0"/>
              <a:t> </a:t>
            </a:r>
          </a:p>
          <a:p>
            <a:pPr marL="0" lvl="0" indent="0" algn="just">
              <a:lnSpc>
                <a:spcPct val="120000"/>
              </a:lnSpc>
              <a:spcBef>
                <a:spcPts val="0"/>
              </a:spcBef>
              <a:buNone/>
            </a:pPr>
            <a:r>
              <a:rPr lang="en-US" dirty="0"/>
              <a:t>BBNs take the form of a </a:t>
            </a:r>
            <a:r>
              <a:rPr lang="en-US" dirty="0">
                <a:solidFill>
                  <a:srgbClr val="0070C0"/>
                </a:solidFill>
              </a:rPr>
              <a:t>directed acyclic graph </a:t>
            </a:r>
            <a:r>
              <a:rPr lang="en-US" dirty="0"/>
              <a:t>(DAG), where the arcs are traversed in one direction only no child node cycles back to any progenitor.</a:t>
            </a:r>
          </a:p>
          <a:p>
            <a:pPr marL="0" indent="0">
              <a:buNone/>
            </a:pPr>
            <a:endParaRPr lang="en-US" dirty="0"/>
          </a:p>
        </p:txBody>
      </p:sp>
    </p:spTree>
    <p:extLst>
      <p:ext uri="{BB962C8B-B14F-4D97-AF65-F5344CB8AC3E}">
        <p14:creationId xmlns:p14="http://schemas.microsoft.com/office/powerpoint/2010/main" val="19755875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544320"/>
            <a:ext cx="10372150" cy="4683759"/>
          </a:xfrm>
        </p:spPr>
        <p:txBody>
          <a:bodyPr>
            <a:normAutofit fontScale="85000" lnSpcReduction="20000"/>
          </a:bodyPr>
          <a:lstStyle/>
          <a:p>
            <a:pPr marL="0" indent="0" algn="just">
              <a:lnSpc>
                <a:spcPct val="120000"/>
              </a:lnSpc>
              <a:spcBef>
                <a:spcPts val="0"/>
              </a:spcBef>
              <a:buNone/>
            </a:pPr>
            <a:r>
              <a:rPr lang="en-US" u="sng" dirty="0"/>
              <a:t>Example</a:t>
            </a:r>
            <a:r>
              <a:rPr lang="en-US" dirty="0"/>
              <a:t>: consider the clothing purchase problem in which a retailer operates two outlets, one in New York and one in Los Angeles, in four seasons. </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The retailer is interested in probabilities concerning three articles of clothing, i.e., </a:t>
            </a:r>
            <a:r>
              <a:rPr lang="en-US" dirty="0">
                <a:solidFill>
                  <a:srgbClr val="0070C0"/>
                </a:solidFill>
              </a:rPr>
              <a:t>warm coats</a:t>
            </a:r>
            <a:r>
              <a:rPr lang="en-US" dirty="0"/>
              <a:t>, </a:t>
            </a:r>
            <a:r>
              <a:rPr lang="en-US" dirty="0">
                <a:solidFill>
                  <a:srgbClr val="0070C0"/>
                </a:solidFill>
              </a:rPr>
              <a:t>business shirts</a:t>
            </a:r>
            <a:r>
              <a:rPr lang="en-US" dirty="0"/>
              <a:t>, and </a:t>
            </a:r>
            <a:r>
              <a:rPr lang="en-US" dirty="0">
                <a:solidFill>
                  <a:srgbClr val="0070C0"/>
                </a:solidFill>
              </a:rPr>
              <a:t>Bermuda shorts</a:t>
            </a:r>
            <a:r>
              <a:rPr lang="en-US" dirty="0"/>
              <a:t>. </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Questions of interest include </a:t>
            </a:r>
            <a:r>
              <a:rPr lang="en-US" dirty="0">
                <a:solidFill>
                  <a:srgbClr val="FF0000"/>
                </a:solidFill>
              </a:rPr>
              <a:t>the fabric weight </a:t>
            </a:r>
            <a:r>
              <a:rPr lang="en-US" dirty="0"/>
              <a:t>of the article of clothing (light, medium, or heavy), and </a:t>
            </a:r>
            <a:r>
              <a:rPr lang="en-US" dirty="0">
                <a:solidFill>
                  <a:srgbClr val="FF0000"/>
                </a:solidFill>
              </a:rPr>
              <a:t>the color </a:t>
            </a:r>
            <a:r>
              <a:rPr lang="en-US" dirty="0"/>
              <a:t>of the article (bright, neutral, or dark)</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The Bayesian network representing the problem is illustrated in the figure</a:t>
            </a:r>
          </a:p>
        </p:txBody>
      </p:sp>
    </p:spTree>
    <p:extLst>
      <p:ext uri="{BB962C8B-B14F-4D97-AF65-F5344CB8AC3E}">
        <p14:creationId xmlns:p14="http://schemas.microsoft.com/office/powerpoint/2010/main" val="20082366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78AF09-D4B6-4979-B4C9-B8DAE627D9AD}"/>
              </a:ext>
            </a:extLst>
          </p:cNvPr>
          <p:cNvPicPr>
            <a:picLocks noGrp="1"/>
          </p:cNvPicPr>
          <p:nvPr>
            <p:ph idx="1"/>
          </p:nvPr>
        </p:nvPicPr>
        <p:blipFill>
          <a:blip r:embed="rId2"/>
          <a:stretch>
            <a:fillRect/>
          </a:stretch>
        </p:blipFill>
        <p:spPr>
          <a:xfrm>
            <a:off x="3098800" y="0"/>
            <a:ext cx="6522720" cy="6858000"/>
          </a:xfrm>
          <a:prstGeom prst="rect">
            <a:avLst/>
          </a:prstGeom>
        </p:spPr>
      </p:pic>
    </p:spTree>
    <p:extLst>
      <p:ext uri="{BB962C8B-B14F-4D97-AF65-F5344CB8AC3E}">
        <p14:creationId xmlns:p14="http://schemas.microsoft.com/office/powerpoint/2010/main" val="41225264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the figure:</a:t>
                </a:r>
              </a:p>
              <a:p>
                <a:pPr marL="0" indent="0" algn="just">
                  <a:buNone/>
                </a:pPr>
                <a:endParaRPr lang="en-US" sz="1600" dirty="0"/>
              </a:p>
              <a:p>
                <a:pPr algn="just"/>
                <a:r>
                  <a:rPr lang="en-US" dirty="0"/>
                  <a:t>Node A is a parent or immediate predecessor of Node X, and Node X is a descendant of Node A</a:t>
                </a:r>
              </a:p>
              <a:p>
                <a:pPr algn="just"/>
                <a:r>
                  <a:rPr lang="en-US" dirty="0"/>
                  <a:t>The intrinsic relationship among the variables in a Bayesian network is as follows:</a:t>
                </a:r>
              </a:p>
              <a:p>
                <a:pPr marL="0" indent="0" algn="just">
                  <a:buNone/>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1</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𝑚</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𝑚</m:t>
                              </m:r>
                            </m:sub>
                          </m:sSub>
                        </m:e>
                      </m:d>
                      <m:r>
                        <a:rPr lang="en-US" i="1">
                          <a:solidFill>
                            <a:srgbClr val="FF0000"/>
                          </a:solidFill>
                          <a:latin typeface="Cambria Math" panose="02040503050406030204" pitchFamily="18" charset="0"/>
                        </a:rPr>
                        <m:t>=</m:t>
                      </m:r>
                      <m:nary>
                        <m:naryPr>
                          <m:chr m:val="∏"/>
                          <m:limLoc m:val="undOvr"/>
                          <m:ctrlPr>
                            <a:rPr lang="en-US" i="1">
                              <a:solidFill>
                                <a:srgbClr val="FF0000"/>
                              </a:solidFill>
                              <a:latin typeface="Cambria Math" panose="02040503050406030204" pitchFamily="18" charset="0"/>
                            </a:rPr>
                          </m:ctrlPr>
                        </m:naryPr>
                        <m:sub>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𝑚</m:t>
                          </m:r>
                        </m:sup>
                        <m:e>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𝑖</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𝑖</m:t>
                                  </m:r>
                                </m:sub>
                              </m:sSub>
                            </m:e>
                            <m:e>
                              <m:r>
                                <a:rPr lang="en-US" i="1">
                                  <a:solidFill>
                                    <a:srgbClr val="FF0000"/>
                                  </a:solidFill>
                                  <a:latin typeface="Cambria Math" panose="02040503050406030204" pitchFamily="18" charset="0"/>
                                </a:rPr>
                                <m:t>𝑝𝑎𝑟𝑒𝑛𝑡</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𝑋</m:t>
                                      </m:r>
                                    </m:e>
                                    <m:sub>
                                      <m:r>
                                        <a:rPr lang="en-US" i="1">
                                          <a:solidFill>
                                            <a:srgbClr val="FF0000"/>
                                          </a:solidFill>
                                          <a:latin typeface="Cambria Math" panose="02040503050406030204" pitchFamily="18" charset="0"/>
                                        </a:rPr>
                                        <m:t>𝑖</m:t>
                                      </m:r>
                                    </m:sub>
                                  </m:sSub>
                                </m:e>
                              </m:d>
                            </m:e>
                          </m:d>
                        </m:e>
                      </m:nary>
                    </m:oMath>
                  </m:oMathPara>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2292895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retailer has five variables: </a:t>
            </a:r>
            <a:r>
              <a:rPr lang="en-US" dirty="0">
                <a:solidFill>
                  <a:srgbClr val="0070C0"/>
                </a:solidFill>
              </a:rPr>
              <a:t>season</a:t>
            </a:r>
            <a:r>
              <a:rPr lang="en-US" dirty="0"/>
              <a:t>, </a:t>
            </a:r>
            <a:r>
              <a:rPr lang="en-US" dirty="0">
                <a:solidFill>
                  <a:srgbClr val="0070C0"/>
                </a:solidFill>
              </a:rPr>
              <a:t>location</a:t>
            </a:r>
            <a:r>
              <a:rPr lang="en-US" dirty="0"/>
              <a:t>, </a:t>
            </a:r>
            <a:r>
              <a:rPr lang="en-US" dirty="0">
                <a:solidFill>
                  <a:srgbClr val="0070C0"/>
                </a:solidFill>
              </a:rPr>
              <a:t>clothing purchase</a:t>
            </a:r>
            <a:r>
              <a:rPr lang="en-US" dirty="0"/>
              <a:t>, </a:t>
            </a:r>
            <a:r>
              <a:rPr lang="en-US" dirty="0">
                <a:solidFill>
                  <a:srgbClr val="0070C0"/>
                </a:solidFill>
              </a:rPr>
              <a:t>fabric weight</a:t>
            </a:r>
            <a:r>
              <a:rPr lang="en-US" dirty="0"/>
              <a:t>, and </a:t>
            </a:r>
            <a:r>
              <a:rPr lang="en-US" dirty="0">
                <a:solidFill>
                  <a:srgbClr val="0070C0"/>
                </a:solidFill>
              </a:rPr>
              <a:t>color</a:t>
            </a:r>
            <a:r>
              <a:rPr lang="en-US" dirty="0"/>
              <a:t> and the </a:t>
            </a:r>
            <a:r>
              <a:rPr lang="en-US" dirty="0">
                <a:solidFill>
                  <a:srgbClr val="FF0000"/>
                </a:solidFill>
              </a:rPr>
              <a:t>logical order</a:t>
            </a:r>
            <a:r>
              <a:rPr lang="en-US" dirty="0"/>
              <a:t> of these five variables in the network should be</a:t>
            </a:r>
          </a:p>
          <a:p>
            <a:pPr marL="0" indent="0" algn="just">
              <a:buNone/>
            </a:pPr>
            <a:r>
              <a:rPr lang="en-US" dirty="0"/>
              <a:t> </a:t>
            </a:r>
          </a:p>
          <a:p>
            <a:pPr marL="0" indent="0" algn="ctr">
              <a:buNone/>
            </a:pPr>
            <a:r>
              <a:rPr lang="en-US" dirty="0">
                <a:solidFill>
                  <a:srgbClr val="00B050"/>
                </a:solidFill>
              </a:rPr>
              <a:t>Season, Location </a:t>
            </a:r>
            <a:r>
              <a:rPr lang="en-US" dirty="0">
                <a:solidFill>
                  <a:srgbClr val="00B050"/>
                </a:solidFill>
                <a:sym typeface="Wingdings" panose="05000000000000000000" pitchFamily="2" charset="2"/>
              </a:rPr>
              <a:t></a:t>
            </a:r>
            <a:r>
              <a:rPr lang="en-US" dirty="0">
                <a:solidFill>
                  <a:srgbClr val="00B050"/>
                </a:solidFill>
              </a:rPr>
              <a:t> Clothing purchase </a:t>
            </a:r>
            <a:r>
              <a:rPr lang="en-US" dirty="0">
                <a:solidFill>
                  <a:srgbClr val="00B050"/>
                </a:solidFill>
                <a:sym typeface="Wingdings" panose="05000000000000000000" pitchFamily="2" charset="2"/>
              </a:rPr>
              <a:t></a:t>
            </a:r>
            <a:r>
              <a:rPr lang="en-US" dirty="0">
                <a:solidFill>
                  <a:srgbClr val="00B050"/>
                </a:solidFill>
              </a:rPr>
              <a:t> Fabric Weight, Color</a:t>
            </a:r>
          </a:p>
          <a:p>
            <a:pPr marL="0" indent="0" algn="just">
              <a:buNone/>
            </a:pPr>
            <a:r>
              <a:rPr lang="en-US" dirty="0"/>
              <a:t> </a:t>
            </a:r>
          </a:p>
          <a:p>
            <a:pPr marL="0" indent="0" algn="just">
              <a:buNone/>
            </a:pPr>
            <a:r>
              <a:rPr lang="en-US" dirty="0"/>
              <a:t>In which:</a:t>
            </a:r>
          </a:p>
          <a:p>
            <a:pPr lvl="1" algn="just"/>
            <a:r>
              <a:rPr lang="en-US" sz="2800" dirty="0"/>
              <a:t>Season and Location are independent</a:t>
            </a:r>
          </a:p>
          <a:p>
            <a:pPr lvl="1" algn="just"/>
            <a:r>
              <a:rPr lang="en-US" sz="2800" dirty="0"/>
              <a:t>Fabric Weight and Color are independent</a:t>
            </a:r>
          </a:p>
          <a:p>
            <a:pPr marL="0" indent="0">
              <a:buNone/>
            </a:pPr>
            <a:endParaRPr lang="en-US" dirty="0"/>
          </a:p>
        </p:txBody>
      </p:sp>
    </p:spTree>
    <p:extLst>
      <p:ext uri="{BB962C8B-B14F-4D97-AF65-F5344CB8AC3E}">
        <p14:creationId xmlns:p14="http://schemas.microsoft.com/office/powerpoint/2010/main" val="26408729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u="sng" dirty="0">
                <a:solidFill>
                  <a:srgbClr val="0070C0"/>
                </a:solidFill>
              </a:rPr>
              <a:t>Assumptions:</a:t>
            </a:r>
          </a:p>
          <a:p>
            <a:pPr marL="0" indent="0" algn="just">
              <a:lnSpc>
                <a:spcPct val="120000"/>
              </a:lnSpc>
              <a:spcBef>
                <a:spcPts val="0"/>
              </a:spcBef>
              <a:buNone/>
            </a:pPr>
            <a:r>
              <a:rPr lang="en-US" dirty="0"/>
              <a:t> </a:t>
            </a:r>
          </a:p>
          <a:p>
            <a:pPr algn="just">
              <a:lnSpc>
                <a:spcPct val="120000"/>
              </a:lnSpc>
              <a:spcBef>
                <a:spcPts val="0"/>
              </a:spcBef>
            </a:pPr>
            <a:r>
              <a:rPr lang="en-US" dirty="0"/>
              <a:t>Color is conditionally independent of season, given clothing purchased.</a:t>
            </a:r>
          </a:p>
          <a:p>
            <a:pPr algn="just">
              <a:lnSpc>
                <a:spcPct val="120000"/>
              </a:lnSpc>
              <a:spcBef>
                <a:spcPts val="0"/>
              </a:spcBef>
            </a:pPr>
            <a:r>
              <a:rPr lang="en-US" dirty="0"/>
              <a:t>Color is conditionally independent of fabric weight, given clothing purchased. </a:t>
            </a:r>
          </a:p>
          <a:p>
            <a:pPr algn="just">
              <a:lnSpc>
                <a:spcPct val="120000"/>
              </a:lnSpc>
              <a:spcBef>
                <a:spcPts val="0"/>
              </a:spcBef>
            </a:pPr>
            <a:r>
              <a:rPr lang="en-US" dirty="0"/>
              <a:t>Color is conditionally independent of location, given clothing purchased. </a:t>
            </a:r>
          </a:p>
          <a:p>
            <a:pPr algn="just">
              <a:lnSpc>
                <a:spcPct val="120000"/>
              </a:lnSpc>
              <a:spcBef>
                <a:spcPts val="0"/>
              </a:spcBef>
            </a:pPr>
            <a:r>
              <a:rPr lang="en-US" dirty="0"/>
              <a:t>Fabric weight is conditionally independent of color, given clothing purchased. </a:t>
            </a:r>
          </a:p>
          <a:p>
            <a:pPr algn="just">
              <a:lnSpc>
                <a:spcPct val="120000"/>
              </a:lnSpc>
              <a:spcBef>
                <a:spcPts val="0"/>
              </a:spcBef>
            </a:pPr>
            <a:r>
              <a:rPr lang="en-US" dirty="0"/>
              <a:t>Fabric weight is conditionally independent of location, given clothing purchased. </a:t>
            </a:r>
          </a:p>
          <a:p>
            <a:pPr algn="just">
              <a:lnSpc>
                <a:spcPct val="120000"/>
              </a:lnSpc>
              <a:spcBef>
                <a:spcPts val="0"/>
              </a:spcBef>
            </a:pPr>
            <a:r>
              <a:rPr lang="en-US" dirty="0"/>
              <a:t>Fabric weight is conditionally independent of season, given clothing purchased.</a:t>
            </a:r>
          </a:p>
          <a:p>
            <a:pPr algn="just">
              <a:lnSpc>
                <a:spcPct val="120000"/>
              </a:lnSpc>
              <a:spcBef>
                <a:spcPts val="0"/>
              </a:spcBef>
            </a:pPr>
            <a:r>
              <a:rPr lang="en-US" dirty="0"/>
              <a:t>Season and location are </a:t>
            </a:r>
            <a:r>
              <a:rPr lang="en-US" dirty="0">
                <a:solidFill>
                  <a:srgbClr val="00B050"/>
                </a:solidFill>
              </a:rPr>
              <a:t>unconditionally</a:t>
            </a:r>
            <a:r>
              <a:rPr lang="en-US" dirty="0"/>
              <a:t> independent (because these two nodes have no parent)</a:t>
            </a:r>
          </a:p>
          <a:p>
            <a:pPr marL="0" indent="0">
              <a:buNone/>
            </a:pPr>
            <a:endParaRPr lang="en-US" dirty="0"/>
          </a:p>
        </p:txBody>
      </p:sp>
    </p:spTree>
    <p:extLst>
      <p:ext uri="{BB962C8B-B14F-4D97-AF65-F5344CB8AC3E}">
        <p14:creationId xmlns:p14="http://schemas.microsoft.com/office/powerpoint/2010/main" val="6882385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i="1" u="sng" dirty="0">
                    <a:solidFill>
                      <a:srgbClr val="00B050"/>
                    </a:solidFill>
                  </a:rPr>
                  <a:t>How to find probabilities using BBNs</a:t>
                </a:r>
                <a:endParaRPr lang="en-US" dirty="0">
                  <a:solidFill>
                    <a:srgbClr val="00B050"/>
                  </a:solidFill>
                </a:endParaRPr>
              </a:p>
              <a:p>
                <a:pPr marL="0" indent="0" algn="just">
                  <a:buNone/>
                </a:pPr>
                <a:r>
                  <a:rPr lang="en-US" dirty="0"/>
                  <a:t> </a:t>
                </a:r>
              </a:p>
              <a:p>
                <a:pPr marL="0" indent="0" algn="just">
                  <a:buNone/>
                </a:pPr>
                <a:r>
                  <a:rPr lang="en-US" u="sng" dirty="0"/>
                  <a:t>Example</a:t>
                </a:r>
                <a:r>
                  <a:rPr lang="en-US" dirty="0"/>
                  <a:t>:</a:t>
                </a:r>
              </a:p>
              <a:p>
                <a:pPr marL="514350" indent="-514350" algn="just">
                  <a:buFont typeface="+mj-lt"/>
                  <a:buAutoNum type="arabicPeriod"/>
                </a:pPr>
                <a:r>
                  <a:rPr lang="en-US" dirty="0"/>
                  <a:t>Find the probability that a given purchase involved light-fabric, neutral- colored, Bermuda shorts were purchased in New York in the Winter. </a:t>
                </a:r>
              </a:p>
              <a:p>
                <a:pPr marL="0" indent="0" algn="just">
                  <a:buNone/>
                </a:pPr>
                <a:r>
                  <a:rPr lang="en-US" dirty="0"/>
                  <a:t> </a:t>
                </a:r>
              </a:p>
              <a:p>
                <a:pPr marL="0" indent="0" algn="just">
                  <a:buNone/>
                </a:pPr>
                <a:r>
                  <a:rPr lang="en-US" sz="2600" dirty="0"/>
                  <a:t>    </a:t>
                </a:r>
                <a14:m>
                  <m:oMath xmlns:m="http://schemas.openxmlformats.org/officeDocument/2006/math">
                    <m:r>
                      <a:rPr lang="en-US" sz="2600" i="1">
                        <a:latin typeface="Cambria Math" panose="02040503050406030204" pitchFamily="18" charset="0"/>
                      </a:rPr>
                      <m:t>𝑃</m:t>
                    </m:r>
                    <m:d>
                      <m:dPr>
                        <m:ctrlPr>
                          <a:rPr lang="en-US" sz="2600" i="1">
                            <a:latin typeface="Cambria Math" panose="02040503050406030204" pitchFamily="18" charset="0"/>
                          </a:rPr>
                        </m:ctrlPr>
                      </m:dPr>
                      <m:e>
                        <m:r>
                          <a:rPr lang="en-US" sz="2600" i="1">
                            <a:latin typeface="Cambria Math" panose="02040503050406030204" pitchFamily="18" charset="0"/>
                          </a:rPr>
                          <m:t>𝐴</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𝑎</m:t>
                            </m:r>
                          </m:e>
                          <m:sub>
                            <m:r>
                              <a:rPr lang="en-US" sz="2600" i="1">
                                <a:latin typeface="Cambria Math" panose="02040503050406030204" pitchFamily="18" charset="0"/>
                              </a:rPr>
                              <m:t>4</m:t>
                            </m:r>
                          </m:sub>
                        </m:sSub>
                        <m:r>
                          <a:rPr lang="en-US" sz="2600" i="1">
                            <a:latin typeface="Cambria Math" panose="02040503050406030204" pitchFamily="18" charset="0"/>
                          </a:rPr>
                          <m:t>,</m:t>
                        </m:r>
                        <m:r>
                          <a:rPr lang="en-US" sz="2600" i="1">
                            <a:latin typeface="Cambria Math" panose="02040503050406030204" pitchFamily="18" charset="0"/>
                          </a:rPr>
                          <m:t>𝐵</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𝑏</m:t>
                            </m:r>
                          </m:e>
                          <m:sub>
                            <m:r>
                              <a:rPr lang="en-US" sz="2600" i="1">
                                <a:latin typeface="Cambria Math" panose="02040503050406030204" pitchFamily="18" charset="0"/>
                              </a:rPr>
                              <m:t>1</m:t>
                            </m:r>
                          </m:sub>
                        </m:sSub>
                        <m:r>
                          <a:rPr lang="en-US" sz="2600" i="1">
                            <a:latin typeface="Cambria Math" panose="02040503050406030204" pitchFamily="18" charset="0"/>
                          </a:rPr>
                          <m:t>,</m:t>
                        </m:r>
                        <m:r>
                          <a:rPr lang="en-US" sz="2600" i="1">
                            <a:latin typeface="Cambria Math" panose="02040503050406030204" pitchFamily="18" charset="0"/>
                          </a:rPr>
                          <m:t>𝐶</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i="1">
                                <a:latin typeface="Cambria Math" panose="02040503050406030204" pitchFamily="18" charset="0"/>
                              </a:rPr>
                              <m:t>1</m:t>
                            </m:r>
                          </m:sub>
                        </m:sSub>
                        <m:r>
                          <a:rPr lang="en-US" sz="2600" i="1">
                            <a:latin typeface="Cambria Math" panose="02040503050406030204" pitchFamily="18" charset="0"/>
                          </a:rPr>
                          <m:t>,</m:t>
                        </m:r>
                        <m:r>
                          <a:rPr lang="en-US" sz="2600" i="1">
                            <a:latin typeface="Cambria Math" panose="02040503050406030204" pitchFamily="18" charset="0"/>
                          </a:rPr>
                          <m:t>𝐷</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𝑑</m:t>
                            </m:r>
                          </m:e>
                          <m:sub>
                            <m:r>
                              <a:rPr lang="en-US" sz="2600" i="1">
                                <a:latin typeface="Cambria Math" panose="02040503050406030204" pitchFamily="18" charset="0"/>
                              </a:rPr>
                              <m:t>2</m:t>
                            </m:r>
                          </m:sub>
                        </m:sSub>
                        <m:r>
                          <a:rPr lang="en-US" sz="2600" i="1">
                            <a:latin typeface="Cambria Math" panose="02040503050406030204" pitchFamily="18" charset="0"/>
                          </a:rPr>
                          <m:t>,</m:t>
                        </m:r>
                        <m:r>
                          <a:rPr lang="en-US" sz="2600" i="1">
                            <a:latin typeface="Cambria Math" panose="02040503050406030204" pitchFamily="18" charset="0"/>
                          </a:rPr>
                          <m:t>𝑋</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𝑥</m:t>
                            </m:r>
                          </m:e>
                          <m:sub>
                            <m:r>
                              <a:rPr lang="en-US" sz="2600" i="1">
                                <a:latin typeface="Cambria Math" panose="02040503050406030204" pitchFamily="18" charset="0"/>
                              </a:rPr>
                              <m:t>3</m:t>
                            </m:r>
                          </m:sub>
                        </m:sSub>
                      </m:e>
                    </m:d>
                  </m:oMath>
                </a14:m>
                <a:endParaRPr lang="en-US" sz="2600" i="1" dirty="0"/>
              </a:p>
              <a:p>
                <a:pPr marL="0" indent="0" algn="just">
                  <a:buNone/>
                </a:pPr>
                <a14:m>
                  <m:oMathPara xmlns:m="http://schemas.openxmlformats.org/officeDocument/2006/math">
                    <m:oMathParaPr>
                      <m:jc m:val="left"/>
                    </m:oMathParaPr>
                    <m:oMath xmlns:m="http://schemas.openxmlformats.org/officeDocument/2006/math">
                      <m:r>
                        <a:rPr lang="en-US" sz="2200" i="1">
                          <a:latin typeface="Cambria Math" panose="02040503050406030204" pitchFamily="18" charset="0"/>
                        </a:rPr>
                        <m:t>= </m:t>
                      </m:r>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𝐴</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4</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𝐵</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𝑏</m:t>
                              </m:r>
                            </m:e>
                            <m:sub>
                              <m:r>
                                <a:rPr lang="en-US" sz="2200" i="1">
                                  <a:latin typeface="Cambria Math" panose="02040503050406030204" pitchFamily="18" charset="0"/>
                                </a:rPr>
                                <m:t>1</m:t>
                              </m:r>
                            </m:sub>
                          </m:sSub>
                        </m:e>
                      </m:d>
                      <m:r>
                        <a:rPr lang="en-US" sz="2200" i="1">
                          <a:latin typeface="Cambria Math" panose="02040503050406030204" pitchFamily="18" charset="0"/>
                        </a:rPr>
                        <m:t> </m:t>
                      </m:r>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𝑋</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3</m:t>
                              </m:r>
                            </m:sub>
                          </m:sSub>
                        </m:e>
                        <m:e>
                          <m:r>
                            <a:rPr lang="en-US" sz="2200" i="1">
                              <a:latin typeface="Cambria Math" panose="02040503050406030204" pitchFamily="18" charset="0"/>
                            </a:rPr>
                            <m:t>𝐴</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𝑎</m:t>
                              </m:r>
                            </m:e>
                            <m:sub>
                              <m:r>
                                <a:rPr lang="en-US" sz="2200" i="1">
                                  <a:latin typeface="Cambria Math" panose="02040503050406030204" pitchFamily="18" charset="0"/>
                                </a:rPr>
                                <m:t>4</m:t>
                              </m:r>
                            </m:sub>
                          </m:sSub>
                          <m:r>
                            <a:rPr lang="en-US" sz="2200" i="1">
                              <a:latin typeface="Cambria Math" panose="02040503050406030204" pitchFamily="18" charset="0"/>
                            </a:rPr>
                            <m:t>∩</m:t>
                          </m:r>
                          <m:r>
                            <a:rPr lang="en-US" sz="2200" i="1">
                              <a:latin typeface="Cambria Math" panose="02040503050406030204" pitchFamily="18" charset="0"/>
                            </a:rPr>
                            <m:t>𝐵</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𝑏</m:t>
                              </m:r>
                            </m:e>
                            <m:sub>
                              <m:r>
                                <a:rPr lang="en-US" sz="2200" i="1">
                                  <a:latin typeface="Cambria Math" panose="02040503050406030204" pitchFamily="18" charset="0"/>
                                </a:rPr>
                                <m:t>1</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i="1">
                              <a:latin typeface="Cambria Math" panose="02040503050406030204" pitchFamily="18" charset="0"/>
                            </a:rPr>
                            <m:t>𝐶</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1</m:t>
                              </m:r>
                            </m:sub>
                          </m:sSub>
                        </m:e>
                        <m:e>
                          <m:r>
                            <a:rPr lang="en-US" sz="2200" i="1">
                              <a:latin typeface="Cambria Math" panose="02040503050406030204" pitchFamily="18" charset="0"/>
                            </a:rPr>
                            <m:t>𝑋</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3</m:t>
                              </m:r>
                            </m:sub>
                          </m:sSub>
                        </m:e>
                      </m:d>
                      <m:r>
                        <a:rPr lang="en-US" sz="2200" i="1">
                          <a:latin typeface="Cambria Math" panose="02040503050406030204" pitchFamily="18" charset="0"/>
                        </a:rPr>
                        <m:t>𝑃</m:t>
                      </m:r>
                      <m:d>
                        <m:dPr>
                          <m:ctrlPr>
                            <a:rPr lang="en-US" sz="2200" i="1">
                              <a:latin typeface="Cambria Math" panose="02040503050406030204" pitchFamily="18" charset="0"/>
                            </a:rPr>
                          </m:ctrlPr>
                        </m:dPr>
                        <m:e>
                          <m:r>
                            <a:rPr lang="en-US" sz="2200" b="0" i="1" smtClean="0">
                              <a:latin typeface="Cambria Math" panose="02040503050406030204" pitchFamily="18" charset="0"/>
                            </a:rPr>
                            <m:t>𝐷</m:t>
                          </m:r>
                          <m:r>
                            <a:rPr lang="en-US" sz="2200" i="1">
                              <a:latin typeface="Cambria Math" panose="02040503050406030204" pitchFamily="18" charset="0"/>
                            </a:rPr>
                            <m:t>=</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2</m:t>
                              </m:r>
                            </m:sub>
                          </m:sSub>
                        </m:e>
                        <m:e>
                          <m:r>
                            <a:rPr lang="en-US" sz="2200" i="1">
                              <a:latin typeface="Cambria Math" panose="02040503050406030204" pitchFamily="18" charset="0"/>
                            </a:rPr>
                            <m:t>𝑋</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3</m:t>
                              </m:r>
                            </m:sub>
                          </m:sSub>
                        </m:e>
                      </m:d>
                    </m:oMath>
                  </m:oMathPara>
                </a14:m>
                <a:endParaRPr lang="en-US" sz="2200" dirty="0"/>
              </a:p>
              <a:p>
                <a:pPr marL="0" indent="0" algn="just">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=0.25∗0.4∗0.05∗0.5∗0.4=0.001</m:t>
                      </m:r>
                    </m:oMath>
                  </m:oMathPara>
                </a14:m>
                <a:endParaRPr lang="en-US" dirty="0"/>
              </a:p>
              <a:p>
                <a:pPr marL="0" indent="0" algn="just">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999"/>
                </a:stretch>
              </a:blipFill>
            </p:spPr>
            <p:txBody>
              <a:bodyPr/>
              <a:lstStyle/>
              <a:p>
                <a:r>
                  <a:rPr lang="en-US">
                    <a:noFill/>
                  </a:rPr>
                  <a:t> </a:t>
                </a:r>
              </a:p>
            </p:txBody>
          </p:sp>
        </mc:Fallback>
      </mc:AlternateContent>
    </p:spTree>
    <p:extLst>
      <p:ext uri="{BB962C8B-B14F-4D97-AF65-F5344CB8AC3E}">
        <p14:creationId xmlns:p14="http://schemas.microsoft.com/office/powerpoint/2010/main" val="7869093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lvl="0" indent="0">
                  <a:buNone/>
                </a:pPr>
                <a:r>
                  <a:rPr lang="en-US" dirty="0"/>
                  <a:t>2.  Find the prior probability of a warm coat. </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oMath>
                  </m:oMathPara>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oMath>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oMath>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oMath>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oMath>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oMath>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oMath>
                </a14:m>
                <a:endParaRPr lang="en-US" dirty="0"/>
              </a:p>
              <a:p>
                <a:pPr marL="0" indent="0">
                  <a:buNone/>
                </a:pPr>
                <a:r>
                  <a:rPr lang="en-US" dirty="0"/>
                  <a:t>  +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oMath>
                </a14:m>
                <a:endParaRPr lang="en-US" dirty="0"/>
              </a:p>
              <a:p>
                <a:pPr marL="0" indent="0">
                  <a:buNone/>
                </a:pPr>
                <a:r>
                  <a:rPr lang="en-US" dirty="0"/>
                  <a:t>=0.2525</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b="-425"/>
                </a:stretch>
              </a:blipFill>
            </p:spPr>
            <p:txBody>
              <a:bodyPr/>
              <a:lstStyle/>
              <a:p>
                <a:r>
                  <a:rPr lang="en-US">
                    <a:noFill/>
                  </a:rPr>
                  <a:t> </a:t>
                </a:r>
              </a:p>
            </p:txBody>
          </p:sp>
        </mc:Fallback>
      </mc:AlternateContent>
    </p:spTree>
    <p:extLst>
      <p:ext uri="{BB962C8B-B14F-4D97-AF65-F5344CB8AC3E}">
        <p14:creationId xmlns:p14="http://schemas.microsoft.com/office/powerpoint/2010/main" val="30099115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lvl="0" indent="0" algn="just">
                  <a:buNone/>
                </a:pPr>
                <a:r>
                  <a:rPr lang="en-US" dirty="0"/>
                  <a:t>3. Find the posterior probability that a purchase was made in winter given that it is the purchase of a warm coat. </a:t>
                </a:r>
              </a:p>
              <a:p>
                <a:pPr marL="0" indent="0" algn="just">
                  <a:buNone/>
                </a:pPr>
                <a:r>
                  <a:rPr lang="en-US" dirty="0"/>
                  <a:t> </a:t>
                </a:r>
              </a:p>
              <a:p>
                <a:pPr marL="0" indent="0">
                  <a:buNone/>
                </a:pPr>
                <a:r>
                  <a:rPr lang="en-US" dirty="0"/>
                  <a:t>We have	</a:t>
                </a:r>
                <a:br>
                  <a:rPr lang="en-US" dirty="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d>
                        </m:num>
                        <m:den>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409471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noFill/>
            </p:spPr>
            <p:txBody>
              <a:bodyPr>
                <a:normAutofit/>
              </a:bodyPr>
              <a:lstStyle/>
              <a:p>
                <a:pPr marL="0" indent="0">
                  <a:lnSpc>
                    <a:spcPct val="100000"/>
                  </a:lnSpc>
                  <a:spcBef>
                    <a:spcPts val="0"/>
                  </a:spcBef>
                  <a:buNone/>
                </a:pPr>
                <a:r>
                  <a:rPr lang="en-US" b="1" dirty="0"/>
                  <a:t>Euclidean Distance</a:t>
                </a:r>
                <a:endParaRPr lang="en-US" dirty="0"/>
              </a:p>
              <a:p>
                <a:pPr marL="0" indent="0">
                  <a:lnSpc>
                    <a:spcPct val="100000"/>
                  </a:lnSpc>
                  <a:spcBef>
                    <a:spcPts val="0"/>
                  </a:spcBef>
                  <a:buNone/>
                </a:pPr>
                <a:endParaRPr lang="en-US" b="1" dirty="0"/>
              </a:p>
              <a:p>
                <a:pPr marL="0" indent="0">
                  <a:lnSpc>
                    <a:spcPct val="100000"/>
                  </a:lnSpc>
                  <a:spcBef>
                    <a:spcPts val="0"/>
                  </a:spcBef>
                  <a:buNone/>
                </a:pPr>
                <a:r>
                  <a:rPr lang="en-US" dirty="0"/>
                  <a:t>The most commonly used distance function</a:t>
                </a:r>
              </a:p>
              <a:p>
                <a:pPr marL="0" indent="0">
                  <a:lnSpc>
                    <a:spcPct val="100000"/>
                  </a:lnSpc>
                  <a:spcBef>
                    <a:spcPts val="0"/>
                  </a:spcBef>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𝐸𝑢𝑐𝑙𝑖𝑑𝑒𝑎𝑛</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𝑦</m:t>
                          </m:r>
                        </m:e>
                      </m:d>
                      <m:r>
                        <a:rPr lang="en-US" i="1">
                          <a:solidFill>
                            <a:srgbClr val="0070C0"/>
                          </a:solidFill>
                          <a:latin typeface="Cambria Math" panose="02040503050406030204" pitchFamily="18" charset="0"/>
                        </a:rPr>
                        <m:t>=</m:t>
                      </m:r>
                      <m:rad>
                        <m:radPr>
                          <m:degHide m:val="on"/>
                          <m:ctrlPr>
                            <a:rPr lang="en-US" i="1">
                              <a:solidFill>
                                <a:srgbClr val="0070C0"/>
                              </a:solidFill>
                              <a:latin typeface="Cambria Math" panose="02040503050406030204" pitchFamily="18" charset="0"/>
                            </a:rPr>
                          </m:ctrlPr>
                        </m:radPr>
                        <m:deg/>
                        <m:e>
                          <m:nary>
                            <m:naryPr>
                              <m:chr m:val="∑"/>
                              <m:limLoc m:val="undOvr"/>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𝑖</m:t>
                              </m:r>
                            </m:sub>
                            <m:sup/>
                            <m:e>
                              <m:sSup>
                                <m:sSupPr>
                                  <m:ctrlPr>
                                    <a:rPr lang="en-US" i="1">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𝑖</m:t>
                                          </m:r>
                                        </m:sub>
                                      </m:sSub>
                                    </m:e>
                                  </m:d>
                                </m:e>
                                <m:sup>
                                  <m:r>
                                    <a:rPr lang="en-US" i="1">
                                      <a:solidFill>
                                        <a:srgbClr val="0070C0"/>
                                      </a:solidFill>
                                      <a:latin typeface="Cambria Math" panose="02040503050406030204" pitchFamily="18" charset="0"/>
                                    </a:rPr>
                                    <m:t>2</m:t>
                                  </m:r>
                                </m:sup>
                              </m:sSup>
                            </m:e>
                          </m:nary>
                        </m:e>
                      </m:rad>
                    </m:oMath>
                  </m:oMathPara>
                </a14:m>
                <a:endParaRPr lang="en-US" dirty="0"/>
              </a:p>
              <a:p>
                <a:pPr marL="0" indent="0">
                  <a:buNone/>
                </a:pPr>
                <a:r>
                  <a:rPr lang="en-US" dirty="0"/>
                  <a:t>Where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𝑚</m:t>
                            </m:r>
                          </m:sub>
                        </m:sSub>
                      </m:e>
                    </m:d>
                  </m:oMath>
                </a14:m>
                <a:r>
                  <a:rPr lang="en-US"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𝑚</m:t>
                            </m:r>
                          </m:sub>
                        </m:sSub>
                      </m:e>
                    </m:d>
                  </m:oMath>
                </a14:m>
                <a:r>
                  <a:rPr lang="en-US" dirty="0"/>
                  <a:t> represent the </a:t>
                </a:r>
                <a14:m>
                  <m:oMath xmlns:m="http://schemas.openxmlformats.org/officeDocument/2006/math">
                    <m:r>
                      <a:rPr lang="en-US" i="1">
                        <a:latin typeface="Cambria Math" panose="02040503050406030204" pitchFamily="18" charset="0"/>
                      </a:rPr>
                      <m:t>𝑚</m:t>
                    </m:r>
                  </m:oMath>
                </a14:m>
                <a:r>
                  <a:rPr lang="en-US" dirty="0"/>
                  <a:t> attribute values of the two records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1416"/>
                </a:stretch>
              </a:blipFill>
            </p:spPr>
            <p:txBody>
              <a:bodyPr/>
              <a:lstStyle/>
              <a:p>
                <a:r>
                  <a:rPr lang="en-US">
                    <a:noFill/>
                  </a:rPr>
                  <a:t> </a:t>
                </a:r>
              </a:p>
            </p:txBody>
          </p:sp>
        </mc:Fallback>
      </mc:AlternateContent>
    </p:spTree>
    <p:extLst>
      <p:ext uri="{BB962C8B-B14F-4D97-AF65-F5344CB8AC3E}">
        <p14:creationId xmlns:p14="http://schemas.microsoft.com/office/powerpoint/2010/main" val="657904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05281"/>
                <a:ext cx="10372150" cy="4436378"/>
              </a:xfrm>
            </p:spPr>
            <p:txBody>
              <a:bodyPr>
                <a:normAutofit fontScale="70000" lnSpcReduction="20000"/>
              </a:bodyPr>
              <a:lstStyle/>
              <a:p>
                <a:pPr marL="0" lv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𝑎𝑛𝑦</m:t>
                          </m:r>
                        </m:e>
                      </m:d>
                    </m:oMath>
                  </m:oMathPara>
                </a14:m>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oMath>
                </a14:m>
                <a:endParaRPr lang="en-US" dirty="0"/>
              </a:p>
              <a:p>
                <a:pPr marL="0" indent="0">
                  <a:buNone/>
                </a:pPr>
                <a:r>
                  <a:rPr lang="en-US" dirty="0"/>
                  <a:t>In which </a:t>
                </a: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oMath>
                  </m:oMathPara>
                </a14:m>
                <a:endParaRPr lang="en-US" dirty="0"/>
              </a:p>
              <a:p>
                <a:pPr marL="0" indent="0">
                  <a:buNone/>
                </a:pPr>
                <a:r>
                  <a:rPr lang="en-US" dirty="0"/>
                  <a:t>        			  </a:t>
                </a:r>
                <a14:m>
                  <m:oMath xmlns:m="http://schemas.openxmlformats.org/officeDocument/2006/math">
                    <m:r>
                      <a:rPr lang="en-US" i="1">
                        <a:latin typeface="Cambria Math" panose="02040503050406030204" pitchFamily="18" charset="0"/>
                      </a:rPr>
                      <m:t>=0.6∗0.25∗0.4=0.06</m:t>
                    </m:r>
                  </m:oMath>
                </a14:m>
                <a:r>
                  <a:rPr lang="en-US" dirty="0"/>
                  <a:t>                                                  </a:t>
                </a:r>
              </a:p>
              <a:p>
                <a:pPr marL="0" indent="0">
                  <a:buNone/>
                </a:pPr>
                <a:r>
                  <a:rPr lang="en-US" dirty="0"/>
                  <a:t> </a:t>
                </a: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 </m:t>
                          </m:r>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oMath>
                  </m:oMathPara>
                </a14:m>
                <a:endParaRPr lang="en-US" dirty="0"/>
              </a:p>
              <a:p>
                <a:pPr marL="0" indent="0">
                  <a:buNone/>
                </a:pPr>
                <a:r>
                  <a:rPr lang="en-US" dirty="0"/>
                  <a:t>        			  </a:t>
                </a:r>
                <a14:m>
                  <m:oMath xmlns:m="http://schemas.openxmlformats.org/officeDocument/2006/math">
                    <m:r>
                      <a:rPr lang="en-US" i="1">
                        <a:latin typeface="Cambria Math" panose="02040503050406030204" pitchFamily="18" charset="0"/>
                      </a:rPr>
                      <m:t>=0.3∗0.25∗0.6=0.045</m:t>
                    </m:r>
                  </m:oMath>
                </a14:m>
                <a:r>
                  <a:rPr lang="en-US" dirty="0"/>
                  <a:t>                                                  </a:t>
                </a:r>
              </a:p>
              <a:p>
                <a:pPr marL="0" indent="0">
                  <a:buNone/>
                </a:pPr>
                <a:r>
                  <a:rPr lang="en-US" dirty="0"/>
                  <a:t>So,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d>
                    <m:r>
                      <a:rPr lang="en-US" i="1">
                        <a:latin typeface="Cambria Math" panose="02040503050406030204" pitchFamily="18" charset="0"/>
                      </a:rPr>
                      <m:t>=0.06+0.045=0.105</m:t>
                    </m:r>
                  </m:oMath>
                </a14:m>
                <a:endParaRPr lang="en-US" dirty="0"/>
              </a:p>
              <a:p>
                <a:pPr marL="0" indent="0">
                  <a:buNone/>
                </a:pPr>
                <a:r>
                  <a:rPr lang="en-US" dirty="0"/>
                  <a:t>Hence,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e>
                          </m:d>
                        </m:num>
                        <m:den>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0.105</m:t>
                          </m:r>
                        </m:num>
                        <m:den>
                          <m:r>
                            <a:rPr lang="en-US" i="1">
                              <a:latin typeface="Cambria Math" panose="02040503050406030204" pitchFamily="18" charset="0"/>
                            </a:rPr>
                            <m:t>0.2525</m:t>
                          </m:r>
                        </m:den>
                      </m:f>
                      <m:r>
                        <a:rPr lang="en-US" i="1">
                          <a:latin typeface="Cambria Math" panose="02040503050406030204" pitchFamily="18" charset="0"/>
                        </a:rPr>
                        <m:t>=0.4158</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05281"/>
                <a:ext cx="10372150" cy="4436378"/>
              </a:xfrm>
              <a:blipFill>
                <a:blip r:embed="rId2"/>
                <a:stretch>
                  <a:fillRect l="-588"/>
                </a:stretch>
              </a:blipFill>
            </p:spPr>
            <p:txBody>
              <a:bodyPr/>
              <a:lstStyle/>
              <a:p>
                <a:r>
                  <a:rPr lang="en-US">
                    <a:noFill/>
                  </a:rPr>
                  <a:t> </a:t>
                </a:r>
              </a:p>
            </p:txBody>
          </p:sp>
        </mc:Fallback>
      </mc:AlternateContent>
    </p:spTree>
    <p:extLst>
      <p:ext uri="{BB962C8B-B14F-4D97-AF65-F5344CB8AC3E}">
        <p14:creationId xmlns:p14="http://schemas.microsoft.com/office/powerpoint/2010/main" val="41732438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Consider the classification results of whether a person's income was low (</a:t>
                </a:r>
                <a14:m>
                  <m:oMath xmlns:m="http://schemas.openxmlformats.org/officeDocument/2006/math">
                    <m:r>
                      <a:rPr lang="en-US" i="1">
                        <a:latin typeface="Cambria Math" panose="02040503050406030204" pitchFamily="18" charset="0"/>
                      </a:rPr>
                      <m:t>≤$50,000</m:t>
                    </m:r>
                  </m:oMath>
                </a14:m>
                <a:r>
                  <a:rPr lang="en-US" dirty="0"/>
                  <a:t>) or high (&gt;</a:t>
                </a:r>
                <a14:m>
                  <m:oMath xmlns:m="http://schemas.openxmlformats.org/officeDocument/2006/math">
                    <m:r>
                      <a:rPr lang="en-US" i="1">
                        <a:latin typeface="Cambria Math" panose="02040503050406030204" pitchFamily="18" charset="0"/>
                      </a:rPr>
                      <m:t>$50,000</m:t>
                    </m:r>
                  </m:oMath>
                </a14:m>
                <a:r>
                  <a:rPr lang="en-US" dirty="0"/>
                  <a:t>) reported in the following contingency table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000" dirty="0"/>
                  <a:t>(consider </a:t>
                </a:r>
                <a14:m>
                  <m:oMath xmlns:m="http://schemas.openxmlformats.org/officeDocument/2006/math">
                    <m:r>
                      <a:rPr lang="en-US" sz="2000" i="1">
                        <a:latin typeface="Cambria Math" panose="02040503050406030204" pitchFamily="18" charset="0"/>
                      </a:rPr>
                      <m:t>≤50</m:t>
                    </m:r>
                    <m:r>
                      <a:rPr lang="en-US" sz="2000" i="1">
                        <a:latin typeface="Cambria Math" panose="02040503050406030204" pitchFamily="18" charset="0"/>
                      </a:rPr>
                      <m:t>𝐾</m:t>
                    </m:r>
                  </m:oMath>
                </a14:m>
                <a:r>
                  <a:rPr lang="en-US" sz="2000" dirty="0"/>
                  <a:t> to be negative </a:t>
                </a:r>
                <a:r>
                  <a:rPr lang="en-US" sz="2000" dirty="0">
                    <a:solidFill>
                      <a:srgbClr val="FF0000"/>
                    </a:solidFill>
                  </a:rPr>
                  <a:t>(0)</a:t>
                </a:r>
                <a:r>
                  <a:rPr lang="en-US" sz="2000" dirty="0"/>
                  <a:t> and </a:t>
                </a:r>
                <a14:m>
                  <m:oMath xmlns:m="http://schemas.openxmlformats.org/officeDocument/2006/math">
                    <m:r>
                      <a:rPr lang="en-US" sz="2000" i="1">
                        <a:latin typeface="Cambria Math" panose="02040503050406030204" pitchFamily="18" charset="0"/>
                      </a:rPr>
                      <m:t>&gt;50</m:t>
                    </m:r>
                    <m:r>
                      <a:rPr lang="en-US" sz="2000" i="1">
                        <a:latin typeface="Cambria Math" panose="02040503050406030204" pitchFamily="18" charset="0"/>
                      </a:rPr>
                      <m:t>𝐾</m:t>
                    </m:r>
                  </m:oMath>
                </a14:m>
                <a:r>
                  <a:rPr lang="en-US" sz="2000" dirty="0"/>
                  <a:t> to be positive </a:t>
                </a:r>
                <a:r>
                  <a:rPr lang="en-US" sz="2000" dirty="0">
                    <a:solidFill>
                      <a:srgbClr val="FF0000"/>
                    </a:solidFill>
                  </a:rPr>
                  <a:t>(1)</a:t>
                </a:r>
                <a:r>
                  <a:rPr lang="en-US" sz="2000" dirty="0"/>
                  <a:t> results)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940" b="-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FA92D45-3ACC-4A84-877C-28F7FB99862B}"/>
                  </a:ext>
                </a:extLst>
              </p:cNvPr>
              <p:cNvGraphicFramePr>
                <a:graphicFrameLocks noGrp="1"/>
              </p:cNvGraphicFramePr>
              <p:nvPr>
                <p:extLst>
                  <p:ext uri="{D42A27DB-BD31-4B8C-83A1-F6EECF244321}">
                    <p14:modId xmlns:p14="http://schemas.microsoft.com/office/powerpoint/2010/main" val="3295041523"/>
                  </p:ext>
                </p:extLst>
              </p:nvPr>
            </p:nvGraphicFramePr>
            <p:xfrm>
              <a:off x="2428240" y="3010694"/>
              <a:ext cx="7680961" cy="2414745"/>
            </p:xfrm>
            <a:graphic>
              <a:graphicData uri="http://schemas.openxmlformats.org/drawingml/2006/table">
                <a:tbl>
                  <a:tblPr firstRow="1" firstCol="1" bandRow="1">
                    <a:tableStyleId>{5C22544A-7EE6-4342-B048-85BDC9FD1C3A}</a:tableStyleId>
                  </a:tblPr>
                  <a:tblGrid>
                    <a:gridCol w="1624819">
                      <a:extLst>
                        <a:ext uri="{9D8B030D-6E8A-4147-A177-3AD203B41FA5}">
                          <a16:colId xmlns:a16="http://schemas.microsoft.com/office/drawing/2014/main" val="3657968743"/>
                        </a:ext>
                      </a:extLst>
                    </a:gridCol>
                    <a:gridCol w="1624819">
                      <a:extLst>
                        <a:ext uri="{9D8B030D-6E8A-4147-A177-3AD203B41FA5}">
                          <a16:colId xmlns:a16="http://schemas.microsoft.com/office/drawing/2014/main" val="3935297531"/>
                        </a:ext>
                      </a:extLst>
                    </a:gridCol>
                    <a:gridCol w="1624819">
                      <a:extLst>
                        <a:ext uri="{9D8B030D-6E8A-4147-A177-3AD203B41FA5}">
                          <a16:colId xmlns:a16="http://schemas.microsoft.com/office/drawing/2014/main" val="1453034476"/>
                        </a:ext>
                      </a:extLst>
                    </a:gridCol>
                    <a:gridCol w="1403252">
                      <a:extLst>
                        <a:ext uri="{9D8B030D-6E8A-4147-A177-3AD203B41FA5}">
                          <a16:colId xmlns:a16="http://schemas.microsoft.com/office/drawing/2014/main" val="1622590364"/>
                        </a:ext>
                      </a:extLst>
                    </a:gridCol>
                    <a:gridCol w="1403252">
                      <a:extLst>
                        <a:ext uri="{9D8B030D-6E8A-4147-A177-3AD203B41FA5}">
                          <a16:colId xmlns:a16="http://schemas.microsoft.com/office/drawing/2014/main" val="894904893"/>
                        </a:ext>
                      </a:extLst>
                    </a:gridCol>
                  </a:tblGrid>
                  <a:tr h="482949">
                    <a:tc rowSpan="2" gridSpan="2">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68580" marR="68580" marT="0" marB="0"/>
                    </a:tc>
                    <a:tc rowSpan="2" hMerge="1">
                      <a:txBody>
                        <a:bodyPr/>
                        <a:lstStyle/>
                        <a:p>
                          <a:endParaRPr lang="en-US"/>
                        </a:p>
                      </a:txBody>
                      <a:tcPr/>
                    </a:tc>
                    <a:tc gridSpan="2">
                      <a:txBody>
                        <a:bodyPr/>
                        <a:lstStyle/>
                        <a:p>
                          <a:pPr marL="0" marR="0" algn="ctr">
                            <a:spcBef>
                              <a:spcPts val="0"/>
                            </a:spcBef>
                            <a:spcAft>
                              <a:spcPts val="0"/>
                            </a:spcAft>
                          </a:pPr>
                          <a:r>
                            <a:rPr lang="en-US" sz="2400">
                              <a:effectLst/>
                            </a:rPr>
                            <a:t>Predicted Category</a:t>
                          </a:r>
                          <a:endParaRPr lang="en-US" sz="24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rowSpan="2">
                      <a:txBody>
                        <a:bodyPr/>
                        <a:lstStyle/>
                        <a:p>
                          <a:pPr marL="0" marR="0" algn="ctr">
                            <a:spcBef>
                              <a:spcPts val="0"/>
                            </a:spcBef>
                            <a:spcAft>
                              <a:spcPts val="0"/>
                            </a:spcAft>
                          </a:pPr>
                          <a:r>
                            <a:rPr lang="en-US" sz="2400">
                              <a:effectLst/>
                            </a:rPr>
                            <a:t>Total</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3982148"/>
                      </a:ext>
                    </a:extLst>
                  </a:tr>
                  <a:tr h="482949">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≤50</m:t>
                                </m:r>
                                <m:r>
                                  <a:rPr lang="en-US" sz="2400">
                                    <a:effectLst/>
                                    <a:latin typeface="Cambria Math" panose="02040503050406030204" pitchFamily="18" charset="0"/>
                                  </a:rPr>
                                  <m:t>𝐾</m:t>
                                </m:r>
                              </m:oMath>
                            </m:oMathPara>
                          </a14:m>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&gt;50</m:t>
                                </m:r>
                                <m:r>
                                  <a:rPr lang="en-US" sz="2400">
                                    <a:effectLst/>
                                    <a:latin typeface="Cambria Math" panose="02040503050406030204" pitchFamily="18" charset="0"/>
                                  </a:rPr>
                                  <m:t>𝐾</m:t>
                                </m:r>
                              </m:oMath>
                            </m:oMathPara>
                          </a14:m>
                          <a:endParaRPr lang="en-US" sz="2400">
                            <a:effectLst/>
                            <a:latin typeface="Times New Roman" panose="02020603050405020304" pitchFamily="18" charset="0"/>
                            <a:ea typeface="Calibri" panose="020F050202020403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4161491652"/>
                      </a:ext>
                    </a:extLst>
                  </a:tr>
                  <a:tr h="482949">
                    <a:tc rowSpan="2">
                      <a:txBody>
                        <a:bodyPr/>
                        <a:lstStyle/>
                        <a:p>
                          <a:pPr marL="0" marR="0" algn="ctr">
                            <a:spcBef>
                              <a:spcPts val="0"/>
                            </a:spcBef>
                            <a:spcAft>
                              <a:spcPts val="0"/>
                            </a:spcAft>
                          </a:pPr>
                          <a:r>
                            <a:rPr lang="en-US" sz="2400">
                              <a:effectLst/>
                            </a:rPr>
                            <a:t>Actual Category</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≤50</m:t>
                                </m:r>
                                <m:r>
                                  <a:rPr lang="en-US" sz="2400">
                                    <a:effectLst/>
                                    <a:latin typeface="Cambria Math" panose="02040503050406030204" pitchFamily="18" charset="0"/>
                                  </a:rPr>
                                  <m:t>𝐾</m:t>
                                </m:r>
                              </m:oMath>
                            </m:oMathPara>
                          </a14:m>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18,197</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819</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19,016</a:t>
                          </a:r>
                          <a:endParaRPr lang="en-US"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65041056"/>
                      </a:ext>
                    </a:extLst>
                  </a:tr>
                  <a:tr h="482949">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&gt;50</m:t>
                                </m:r>
                                <m:r>
                                  <a:rPr lang="en-US" sz="2400">
                                    <a:effectLst/>
                                    <a:latin typeface="Cambria Math" panose="02040503050406030204" pitchFamily="18" charset="0"/>
                                  </a:rPr>
                                  <m:t>𝐾</m:t>
                                </m:r>
                              </m:oMath>
                            </m:oMathPara>
                          </a14:m>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2,561</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3,423</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5,984</a:t>
                          </a:r>
                          <a:endParaRPr lang="en-US"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69938275"/>
                      </a:ext>
                    </a:extLst>
                  </a:tr>
                  <a:tr h="482949">
                    <a:tc gridSpan="2">
                      <a:txBody>
                        <a:bodyPr/>
                        <a:lstStyle/>
                        <a:p>
                          <a:pPr marL="0" marR="0" algn="ctr">
                            <a:spcBef>
                              <a:spcPts val="0"/>
                            </a:spcBef>
                            <a:spcAft>
                              <a:spcPts val="0"/>
                            </a:spcAft>
                          </a:pPr>
                          <a:r>
                            <a:rPr lang="en-US" sz="2400">
                              <a:effectLst/>
                            </a:rPr>
                            <a:t>Total</a:t>
                          </a:r>
                          <a:endParaRPr lang="en-US" sz="24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2400" dirty="0">
                              <a:effectLst/>
                            </a:rPr>
                            <a:t>20,758</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4242</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25,000</a:t>
                          </a:r>
                          <a:endParaRPr lang="en-US"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794427340"/>
                      </a:ext>
                    </a:extLst>
                  </a:tr>
                </a:tbl>
              </a:graphicData>
            </a:graphic>
          </p:graphicFrame>
        </mc:Choice>
        <mc:Fallback xmlns="">
          <p:graphicFrame>
            <p:nvGraphicFramePr>
              <p:cNvPr id="4" name="Table 3">
                <a:extLst>
                  <a:ext uri="{FF2B5EF4-FFF2-40B4-BE49-F238E27FC236}">
                    <a16:creationId xmlns:a16="http://schemas.microsoft.com/office/drawing/2014/main" id="{DFA92D45-3ACC-4A84-877C-28F7FB99862B}"/>
                  </a:ext>
                </a:extLst>
              </p:cNvPr>
              <p:cNvGraphicFramePr>
                <a:graphicFrameLocks noGrp="1"/>
              </p:cNvGraphicFramePr>
              <p:nvPr>
                <p:extLst>
                  <p:ext uri="{D42A27DB-BD31-4B8C-83A1-F6EECF244321}">
                    <p14:modId xmlns:p14="http://schemas.microsoft.com/office/powerpoint/2010/main" val="3295041523"/>
                  </p:ext>
                </p:extLst>
              </p:nvPr>
            </p:nvGraphicFramePr>
            <p:xfrm>
              <a:off x="2428240" y="3010694"/>
              <a:ext cx="7680961" cy="2414745"/>
            </p:xfrm>
            <a:graphic>
              <a:graphicData uri="http://schemas.openxmlformats.org/drawingml/2006/table">
                <a:tbl>
                  <a:tblPr firstRow="1" firstCol="1" bandRow="1">
                    <a:tableStyleId>{5C22544A-7EE6-4342-B048-85BDC9FD1C3A}</a:tableStyleId>
                  </a:tblPr>
                  <a:tblGrid>
                    <a:gridCol w="1624819">
                      <a:extLst>
                        <a:ext uri="{9D8B030D-6E8A-4147-A177-3AD203B41FA5}">
                          <a16:colId xmlns:a16="http://schemas.microsoft.com/office/drawing/2014/main" val="3657968743"/>
                        </a:ext>
                      </a:extLst>
                    </a:gridCol>
                    <a:gridCol w="1624819">
                      <a:extLst>
                        <a:ext uri="{9D8B030D-6E8A-4147-A177-3AD203B41FA5}">
                          <a16:colId xmlns:a16="http://schemas.microsoft.com/office/drawing/2014/main" val="3935297531"/>
                        </a:ext>
                      </a:extLst>
                    </a:gridCol>
                    <a:gridCol w="1624819">
                      <a:extLst>
                        <a:ext uri="{9D8B030D-6E8A-4147-A177-3AD203B41FA5}">
                          <a16:colId xmlns:a16="http://schemas.microsoft.com/office/drawing/2014/main" val="1453034476"/>
                        </a:ext>
                      </a:extLst>
                    </a:gridCol>
                    <a:gridCol w="1403252">
                      <a:extLst>
                        <a:ext uri="{9D8B030D-6E8A-4147-A177-3AD203B41FA5}">
                          <a16:colId xmlns:a16="http://schemas.microsoft.com/office/drawing/2014/main" val="1622590364"/>
                        </a:ext>
                      </a:extLst>
                    </a:gridCol>
                    <a:gridCol w="1403252">
                      <a:extLst>
                        <a:ext uri="{9D8B030D-6E8A-4147-A177-3AD203B41FA5}">
                          <a16:colId xmlns:a16="http://schemas.microsoft.com/office/drawing/2014/main" val="894904893"/>
                        </a:ext>
                      </a:extLst>
                    </a:gridCol>
                  </a:tblGrid>
                  <a:tr h="482949">
                    <a:tc rowSpan="2" gridSpan="2">
                      <a:txBody>
                        <a:bodyPr/>
                        <a:lstStyle/>
                        <a:p>
                          <a:pPr marL="0" marR="0" algn="ctr">
                            <a:spcBef>
                              <a:spcPts val="0"/>
                            </a:spcBef>
                            <a:spcAft>
                              <a:spcPts val="0"/>
                            </a:spcAft>
                          </a:pPr>
                          <a:r>
                            <a:rPr lang="en-US" sz="2400" dirty="0">
                              <a:effectLst/>
                            </a:rPr>
                            <a:t> </a:t>
                          </a:r>
                          <a:endParaRPr lang="en-US" sz="2400" dirty="0">
                            <a:effectLst/>
                            <a:latin typeface="Times New Roman" panose="02020603050405020304" pitchFamily="18" charset="0"/>
                            <a:ea typeface="Calibri" panose="020F0502020204030204" pitchFamily="34" charset="0"/>
                          </a:endParaRPr>
                        </a:p>
                      </a:txBody>
                      <a:tcPr marL="68580" marR="68580" marT="0" marB="0"/>
                    </a:tc>
                    <a:tc rowSpan="2" hMerge="1">
                      <a:txBody>
                        <a:bodyPr/>
                        <a:lstStyle/>
                        <a:p>
                          <a:endParaRPr lang="en-US"/>
                        </a:p>
                      </a:txBody>
                      <a:tcPr/>
                    </a:tc>
                    <a:tc gridSpan="2">
                      <a:txBody>
                        <a:bodyPr/>
                        <a:lstStyle/>
                        <a:p>
                          <a:pPr marL="0" marR="0" algn="ctr">
                            <a:spcBef>
                              <a:spcPts val="0"/>
                            </a:spcBef>
                            <a:spcAft>
                              <a:spcPts val="0"/>
                            </a:spcAft>
                          </a:pPr>
                          <a:r>
                            <a:rPr lang="en-US" sz="2400">
                              <a:effectLst/>
                            </a:rPr>
                            <a:t>Predicted Category</a:t>
                          </a:r>
                          <a:endParaRPr lang="en-US" sz="24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rowSpan="2">
                      <a:txBody>
                        <a:bodyPr/>
                        <a:lstStyle/>
                        <a:p>
                          <a:pPr marL="0" marR="0" algn="ctr">
                            <a:spcBef>
                              <a:spcPts val="0"/>
                            </a:spcBef>
                            <a:spcAft>
                              <a:spcPts val="0"/>
                            </a:spcAft>
                          </a:pPr>
                          <a:r>
                            <a:rPr lang="en-US" sz="2400">
                              <a:effectLst/>
                            </a:rPr>
                            <a:t>Total</a:t>
                          </a:r>
                          <a:endParaRPr lang="en-US" sz="24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3982148"/>
                      </a:ext>
                    </a:extLst>
                  </a:tr>
                  <a:tr h="482949">
                    <a:tc gridSpan="2" vMerge="1">
                      <a:txBody>
                        <a:bodyPr/>
                        <a:lstStyle/>
                        <a:p>
                          <a:endParaRPr lang="en-US"/>
                        </a:p>
                      </a:txBody>
                      <a:tcPr/>
                    </a:tc>
                    <a:tc hMerge="1" vMerge="1">
                      <a:txBody>
                        <a:bodyPr/>
                        <a:lstStyle/>
                        <a:p>
                          <a:endParaRPr lang="en-US"/>
                        </a:p>
                      </a:txBody>
                      <a:tcPr/>
                    </a:tc>
                    <a:tc>
                      <a:txBody>
                        <a:bodyPr/>
                        <a:lstStyle/>
                        <a:p>
                          <a:endParaRPr lang="en-US"/>
                        </a:p>
                      </a:txBody>
                      <a:tcPr marL="68580" marR="68580" marT="0" marB="0">
                        <a:blipFill>
                          <a:blip r:embed="rId3"/>
                          <a:stretch>
                            <a:fillRect l="-201128" t="-117500" r="-174812" b="-311250"/>
                          </a:stretch>
                        </a:blipFill>
                      </a:tcPr>
                    </a:tc>
                    <a:tc>
                      <a:txBody>
                        <a:bodyPr/>
                        <a:lstStyle/>
                        <a:p>
                          <a:endParaRPr lang="en-US"/>
                        </a:p>
                      </a:txBody>
                      <a:tcPr marL="68580" marR="68580" marT="0" marB="0">
                        <a:blipFill>
                          <a:blip r:embed="rId3"/>
                          <a:stretch>
                            <a:fillRect l="-346753" t="-117500" r="-101299" b="-311250"/>
                          </a:stretch>
                        </a:blipFill>
                      </a:tcPr>
                    </a:tc>
                    <a:tc vMerge="1">
                      <a:txBody>
                        <a:bodyPr/>
                        <a:lstStyle/>
                        <a:p>
                          <a:endParaRPr lang="en-US"/>
                        </a:p>
                      </a:txBody>
                      <a:tcPr/>
                    </a:tc>
                    <a:extLst>
                      <a:ext uri="{0D108BD9-81ED-4DB2-BD59-A6C34878D82A}">
                        <a16:rowId xmlns:a16="http://schemas.microsoft.com/office/drawing/2014/main" val="4161491652"/>
                      </a:ext>
                    </a:extLst>
                  </a:tr>
                  <a:tr h="482949">
                    <a:tc rowSpan="2">
                      <a:txBody>
                        <a:bodyPr/>
                        <a:lstStyle/>
                        <a:p>
                          <a:pPr marL="0" marR="0" algn="ctr">
                            <a:spcBef>
                              <a:spcPts val="0"/>
                            </a:spcBef>
                            <a:spcAft>
                              <a:spcPts val="0"/>
                            </a:spcAft>
                          </a:pPr>
                          <a:r>
                            <a:rPr lang="en-US" sz="2400">
                              <a:effectLst/>
                            </a:rPr>
                            <a:t>Actual Category</a:t>
                          </a:r>
                          <a:endParaRPr lang="en-US" sz="2400">
                            <a:effectLst/>
                            <a:latin typeface="Times New Roman" panose="02020603050405020304" pitchFamily="18" charset="0"/>
                            <a:ea typeface="Calibri" panose="020F0502020204030204" pitchFamily="34" charset="0"/>
                          </a:endParaRPr>
                        </a:p>
                      </a:txBody>
                      <a:tcPr marL="68580" marR="68580" marT="0" marB="0"/>
                    </a:tc>
                    <a:tc>
                      <a:txBody>
                        <a:bodyPr/>
                        <a:lstStyle/>
                        <a:p>
                          <a:endParaRPr lang="en-US"/>
                        </a:p>
                      </a:txBody>
                      <a:tcPr marL="68580" marR="68580" marT="0" marB="0">
                        <a:blipFill>
                          <a:blip r:embed="rId3"/>
                          <a:stretch>
                            <a:fillRect l="-100375" t="-220253" r="-273783" b="-215190"/>
                          </a:stretch>
                        </a:blipFill>
                      </a:tcPr>
                    </a:tc>
                    <a:tc>
                      <a:txBody>
                        <a:bodyPr/>
                        <a:lstStyle/>
                        <a:p>
                          <a:pPr marL="0" marR="0" algn="ctr">
                            <a:spcBef>
                              <a:spcPts val="0"/>
                            </a:spcBef>
                            <a:spcAft>
                              <a:spcPts val="0"/>
                            </a:spcAft>
                          </a:pPr>
                          <a:r>
                            <a:rPr lang="en-US" sz="2400" dirty="0">
                              <a:effectLst/>
                            </a:rPr>
                            <a:t>18,197</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819</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19,016</a:t>
                          </a:r>
                          <a:endParaRPr lang="en-US"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65041056"/>
                      </a:ext>
                    </a:extLst>
                  </a:tr>
                  <a:tr h="482949">
                    <a:tc vMerge="1">
                      <a:txBody>
                        <a:bodyPr/>
                        <a:lstStyle/>
                        <a:p>
                          <a:endParaRPr lang="en-US"/>
                        </a:p>
                      </a:txBody>
                      <a:tcPr/>
                    </a:tc>
                    <a:tc>
                      <a:txBody>
                        <a:bodyPr/>
                        <a:lstStyle/>
                        <a:p>
                          <a:endParaRPr lang="en-US"/>
                        </a:p>
                      </a:txBody>
                      <a:tcPr marL="68580" marR="68580" marT="0" marB="0">
                        <a:blipFill>
                          <a:blip r:embed="rId3"/>
                          <a:stretch>
                            <a:fillRect l="-100375" t="-316250" r="-273783" b="-112500"/>
                          </a:stretch>
                        </a:blipFill>
                      </a:tcPr>
                    </a:tc>
                    <a:tc>
                      <a:txBody>
                        <a:bodyPr/>
                        <a:lstStyle/>
                        <a:p>
                          <a:pPr marL="0" marR="0" algn="ctr">
                            <a:spcBef>
                              <a:spcPts val="0"/>
                            </a:spcBef>
                            <a:spcAft>
                              <a:spcPts val="0"/>
                            </a:spcAft>
                          </a:pPr>
                          <a:r>
                            <a:rPr lang="en-US" sz="2400" dirty="0">
                              <a:effectLst/>
                            </a:rPr>
                            <a:t>2,561</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3,423</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5,984</a:t>
                          </a:r>
                          <a:endParaRPr lang="en-US"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69938275"/>
                      </a:ext>
                    </a:extLst>
                  </a:tr>
                  <a:tr h="482949">
                    <a:tc gridSpan="2">
                      <a:txBody>
                        <a:bodyPr/>
                        <a:lstStyle/>
                        <a:p>
                          <a:pPr marL="0" marR="0" algn="ctr">
                            <a:spcBef>
                              <a:spcPts val="0"/>
                            </a:spcBef>
                            <a:spcAft>
                              <a:spcPts val="0"/>
                            </a:spcAft>
                          </a:pPr>
                          <a:r>
                            <a:rPr lang="en-US" sz="2400">
                              <a:effectLst/>
                            </a:rPr>
                            <a:t>Total</a:t>
                          </a:r>
                          <a:endParaRPr lang="en-US" sz="24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en-US" sz="2400" dirty="0">
                              <a:effectLst/>
                            </a:rPr>
                            <a:t>20,758</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4242</a:t>
                          </a:r>
                          <a:endParaRPr lang="en-US" sz="24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25,000</a:t>
                          </a:r>
                          <a:endParaRPr lang="en-US"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794427340"/>
                      </a:ext>
                    </a:extLst>
                  </a:tr>
                </a:tbl>
              </a:graphicData>
            </a:graphic>
          </p:graphicFrame>
        </mc:Fallback>
      </mc:AlternateContent>
    </p:spTree>
    <p:extLst>
      <p:ext uri="{BB962C8B-B14F-4D97-AF65-F5344CB8AC3E}">
        <p14:creationId xmlns:p14="http://schemas.microsoft.com/office/powerpoint/2010/main" val="2408829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74801"/>
                <a:ext cx="10372150" cy="4466858"/>
              </a:xfrm>
            </p:spPr>
            <p:txBody>
              <a:bodyPr>
                <a:normAutofit fontScale="70000" lnSpcReduction="20000"/>
              </a:bodyPr>
              <a:lstStyle/>
              <a:p>
                <a:pPr marL="0" indent="0">
                  <a:buNone/>
                </a:pPr>
                <a:r>
                  <a:rPr lang="en-US" dirty="0"/>
                  <a:t>The performance of the classification model can be evaluated through some measures</a:t>
                </a:r>
              </a:p>
              <a:p>
                <a:pPr marL="0" indent="0">
                  <a:buNone/>
                </a:pPr>
                <a:r>
                  <a:rPr lang="en-US" dirty="0"/>
                  <a:t> </a:t>
                </a:r>
              </a:p>
              <a:p>
                <a:pPr marL="0" indent="0">
                  <a:buNone/>
                </a:pPr>
                <a:r>
                  <a:rPr lang="en-US" u="sng" dirty="0"/>
                  <a:t>Notations</a:t>
                </a:r>
                <a:r>
                  <a:rPr lang="en-US" dirty="0"/>
                  <a:t>:</a:t>
                </a:r>
              </a:p>
              <a:p>
                <a:pPr marL="0" indent="0">
                  <a:buNone/>
                </a:pPr>
                <a:r>
                  <a:rPr lang="en-US" dirty="0"/>
                  <a:t>	</a:t>
                </a:r>
                <a14:m>
                  <m:oMath xmlns:m="http://schemas.openxmlformats.org/officeDocument/2006/math">
                    <m:r>
                      <a:rPr lang="en-US" i="1">
                        <a:latin typeface="Cambria Math" panose="02040503050406030204" pitchFamily="18" charset="0"/>
                      </a:rPr>
                      <m:t>𝑇𝑁</m:t>
                    </m:r>
                  </m:oMath>
                </a14:m>
                <a:r>
                  <a:rPr lang="en-US" dirty="0"/>
                  <a:t>:	Number of true negatives</a:t>
                </a:r>
              </a:p>
              <a:p>
                <a:pPr marL="0" indent="0">
                  <a:buNone/>
                </a:pPr>
                <a:r>
                  <a:rPr lang="en-US" dirty="0"/>
                  <a:t>	</a:t>
                </a:r>
                <a14:m>
                  <m:oMath xmlns:m="http://schemas.openxmlformats.org/officeDocument/2006/math">
                    <m:r>
                      <a:rPr lang="en-US" i="1">
                        <a:latin typeface="Cambria Math" panose="02040503050406030204" pitchFamily="18" charset="0"/>
                      </a:rPr>
                      <m:t>𝐹𝑁</m:t>
                    </m:r>
                  </m:oMath>
                </a14:m>
                <a:r>
                  <a:rPr lang="en-US" dirty="0"/>
                  <a:t>:	Number of false negatives</a:t>
                </a:r>
              </a:p>
              <a:p>
                <a:pPr marL="0" indent="0">
                  <a:buNone/>
                </a:pPr>
                <a:r>
                  <a:rPr lang="en-US" dirty="0"/>
                  <a:t>	</a:t>
                </a:r>
                <a14:m>
                  <m:oMath xmlns:m="http://schemas.openxmlformats.org/officeDocument/2006/math">
                    <m:r>
                      <a:rPr lang="en-US" i="1">
                        <a:latin typeface="Cambria Math" panose="02040503050406030204" pitchFamily="18" charset="0"/>
                      </a:rPr>
                      <m:t>𝑇𝑃</m:t>
                    </m:r>
                  </m:oMath>
                </a14:m>
                <a:r>
                  <a:rPr lang="en-US" dirty="0"/>
                  <a:t>:	Number of true positives</a:t>
                </a:r>
              </a:p>
              <a:p>
                <a:pPr marL="0" indent="0">
                  <a:buNone/>
                </a:pPr>
                <a:r>
                  <a:rPr lang="en-US" dirty="0"/>
                  <a:t>	</a:t>
                </a:r>
                <a14:m>
                  <m:oMath xmlns:m="http://schemas.openxmlformats.org/officeDocument/2006/math">
                    <m:r>
                      <a:rPr lang="en-US" i="1">
                        <a:latin typeface="Cambria Math" panose="02040503050406030204" pitchFamily="18" charset="0"/>
                      </a:rPr>
                      <m:t>𝐹𝑃</m:t>
                    </m:r>
                  </m:oMath>
                </a14:m>
                <a:r>
                  <a:rPr lang="en-US" dirty="0"/>
                  <a:t>:	Number of false positives</a:t>
                </a:r>
              </a:p>
              <a:p>
                <a:pPr marL="0" indent="0">
                  <a:buNone/>
                </a:pPr>
                <a:r>
                  <a:rPr lang="en-US" dirty="0"/>
                  <a:t>and</a:t>
                </a:r>
              </a:p>
              <a:p>
                <a:pPr marL="0" indent="0">
                  <a:buNone/>
                </a:pPr>
                <a:r>
                  <a:rPr lang="en-US" dirty="0"/>
                  <a:t>	</a:t>
                </a:r>
                <a14:m>
                  <m:oMath xmlns:m="http://schemas.openxmlformats.org/officeDocument/2006/math">
                    <m:r>
                      <a:rPr lang="en-US" i="1">
                        <a:latin typeface="Cambria Math" panose="02040503050406030204" pitchFamily="18" charset="0"/>
                      </a:rPr>
                      <m:t>𝑇𝐴𝑁</m:t>
                    </m:r>
                    <m:r>
                      <a:rPr lang="en-US" i="1">
                        <a:latin typeface="Cambria Math" panose="02040503050406030204" pitchFamily="18" charset="0"/>
                      </a:rPr>
                      <m:t>= </m:t>
                    </m:r>
                  </m:oMath>
                </a14:m>
                <a:r>
                  <a:rPr lang="en-US" dirty="0"/>
                  <a:t>Total actual negatives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𝐹𝑃</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𝑇𝐴𝑃</m:t>
                    </m:r>
                    <m:r>
                      <a:rPr lang="en-US" i="1">
                        <a:latin typeface="Cambria Math" panose="02040503050406030204" pitchFamily="18" charset="0"/>
                      </a:rPr>
                      <m:t>= </m:t>
                    </m:r>
                  </m:oMath>
                </a14:m>
                <a:r>
                  <a:rPr lang="en-US" dirty="0"/>
                  <a:t>Total actual positives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𝑇𝑃</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𝑇𝑃𝑁</m:t>
                    </m:r>
                    <m:r>
                      <a:rPr lang="en-US" i="1">
                        <a:latin typeface="Cambria Math" panose="02040503050406030204" pitchFamily="18" charset="0"/>
                      </a:rPr>
                      <m:t>= </m:t>
                    </m:r>
                  </m:oMath>
                </a14:m>
                <a:r>
                  <a:rPr lang="en-US" dirty="0"/>
                  <a:t>Total predicted negatives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𝐹𝑁</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𝑇𝑃𝑃</m:t>
                    </m:r>
                    <m:r>
                      <a:rPr lang="en-US" i="1">
                        <a:latin typeface="Cambria Math" panose="02040503050406030204" pitchFamily="18" charset="0"/>
                      </a:rPr>
                      <m:t>= </m:t>
                    </m:r>
                  </m:oMath>
                </a14:m>
                <a:r>
                  <a:rPr lang="en-US" dirty="0"/>
                  <a:t>Total predicted positives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𝐹𝑃</m:t>
                    </m:r>
                  </m:oMath>
                </a14:m>
                <a:endParaRPr lang="en-US" dirty="0"/>
              </a:p>
              <a:p>
                <a:pPr marL="0" indent="0">
                  <a:buNone/>
                </a:pPr>
                <a:r>
                  <a:rPr lang="en-US" dirty="0"/>
                  <a:t>Let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𝐹𝑃</m:t>
                    </m:r>
                  </m:oMath>
                </a14:m>
                <a:r>
                  <a:rPr lang="en-US" dirty="0"/>
                  <a:t>:  grand total of the counts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74801"/>
                <a:ext cx="10372150" cy="4466858"/>
              </a:xfrm>
              <a:blipFill>
                <a:blip r:embed="rId2"/>
                <a:stretch>
                  <a:fillRect l="-588" t="-2592" b="-819"/>
                </a:stretch>
              </a:blipFill>
            </p:spPr>
            <p:txBody>
              <a:bodyPr/>
              <a:lstStyle/>
              <a:p>
                <a:r>
                  <a:rPr lang="en-US">
                    <a:noFill/>
                  </a:rPr>
                  <a:t> </a:t>
                </a:r>
              </a:p>
            </p:txBody>
          </p:sp>
        </mc:Fallback>
      </mc:AlternateContent>
    </p:spTree>
    <p:extLst>
      <p:ext uri="{BB962C8B-B14F-4D97-AF65-F5344CB8AC3E}">
        <p14:creationId xmlns:p14="http://schemas.microsoft.com/office/powerpoint/2010/main" val="42459229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buNone/>
                </a:pPr>
                <a:r>
                  <a:rPr lang="en-US" b="1" dirty="0">
                    <a:solidFill>
                      <a:srgbClr val="FF0000"/>
                    </a:solidFill>
                  </a:rPr>
                  <a:t>Accuracy and Overall Error Rate</a:t>
                </a:r>
                <a:endParaRPr lang="en-US" dirty="0">
                  <a:solidFill>
                    <a:srgbClr val="FF0000"/>
                  </a:solidFill>
                </a:endParaRP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𝐴𝑐𝑐𝑢𝑟𝑎𝑐𝑦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𝑇𝑃</m:t>
                          </m:r>
                        </m:num>
                        <m:den>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𝑇𝑃</m:t>
                          </m:r>
                        </m:num>
                        <m:den>
                          <m:r>
                            <a:rPr lang="en-US" i="1">
                              <a:latin typeface="Cambria Math" panose="02040503050406030204" pitchFamily="18" charset="0"/>
                            </a:rPr>
                            <m:t>𝑁</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𝑂𝑣𝑒𝑟𝑎𝑙𝑙</m:t>
                      </m:r>
                      <m:r>
                        <a:rPr lang="en-US" i="1">
                          <a:latin typeface="Cambria Math" panose="02040503050406030204" pitchFamily="18" charset="0"/>
                        </a:rPr>
                        <m:t> </m:t>
                      </m:r>
                      <m:r>
                        <a:rPr lang="en-US" i="1">
                          <a:latin typeface="Cambria Math" panose="02040503050406030204" pitchFamily="18" charset="0"/>
                        </a:rPr>
                        <m:t>𝐸𝑟𝑟𝑜𝑟</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=1−</m:t>
                      </m:r>
                      <m:r>
                        <a:rPr lang="en-US" i="1">
                          <a:latin typeface="Cambria Math" panose="02040503050406030204" pitchFamily="18" charset="0"/>
                        </a:rPr>
                        <m:t>𝐴𝑐𝑐𝑢𝑟𝑎𝑐𝑦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𝐹𝑃</m:t>
                          </m:r>
                        </m:num>
                        <m:den>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𝐹𝑃</m:t>
                          </m:r>
                        </m:num>
                        <m:den>
                          <m:r>
                            <a:rPr lang="en-US" i="1">
                              <a:latin typeface="Cambria Math" panose="02040503050406030204" pitchFamily="18" charset="0"/>
                            </a:rPr>
                            <m:t>𝑁</m:t>
                          </m:r>
                        </m:den>
                      </m:f>
                    </m:oMath>
                  </m:oMathPara>
                </a14:m>
                <a:endParaRPr lang="en-US" dirty="0"/>
              </a:p>
              <a:p>
                <a:pPr marL="0" indent="0">
                  <a:buNone/>
                </a:pPr>
                <a:r>
                  <a:rPr lang="en-US" dirty="0"/>
                  <a:t> </a:t>
                </a:r>
              </a:p>
              <a:p>
                <a:pPr marL="0" indent="0">
                  <a:buNone/>
                </a:pPr>
                <a:r>
                  <a:rPr lang="en-US" u="sng" dirty="0"/>
                  <a:t>Example</a:t>
                </a:r>
                <a:r>
                  <a:rPr lang="en-US" dirty="0"/>
                  <a:t>: using data in the table</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𝐴𝑐𝑐𝑢𝑟𝑎𝑐𝑦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𝑇𝑃</m:t>
                          </m:r>
                        </m:num>
                        <m:den>
                          <m:r>
                            <a:rPr lang="en-US" i="1">
                              <a:latin typeface="Cambria Math" panose="02040503050406030204" pitchFamily="18" charset="0"/>
                            </a:rPr>
                            <m:t>𝑇𝑁</m:t>
                          </m:r>
                          <m:r>
                            <a:rPr lang="en-US" i="1">
                              <a:latin typeface="Cambria Math" panose="02040503050406030204" pitchFamily="18" charset="0"/>
                            </a:rPr>
                            <m:t>+</m:t>
                          </m:r>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18,197+3,423</m:t>
                          </m:r>
                        </m:num>
                        <m:den>
                          <m:r>
                            <a:rPr lang="en-US" i="1">
                              <a:latin typeface="Cambria Math" panose="02040503050406030204" pitchFamily="18" charset="0"/>
                            </a:rPr>
                            <m:t>25,000</m:t>
                          </m:r>
                        </m:den>
                      </m:f>
                      <m:r>
                        <a:rPr lang="en-US" i="1">
                          <a:latin typeface="Cambria Math" panose="02040503050406030204" pitchFamily="18" charset="0"/>
                        </a:rPr>
                        <m:t>=0.8648</m:t>
                      </m:r>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𝑂𝑣𝑒𝑟𝑎𝑙𝑙</m:t>
                      </m:r>
                      <m:r>
                        <a:rPr lang="en-US" i="1">
                          <a:latin typeface="Cambria Math" panose="02040503050406030204" pitchFamily="18" charset="0"/>
                        </a:rPr>
                        <m:t> </m:t>
                      </m:r>
                      <m:r>
                        <a:rPr lang="en-US" i="1">
                          <a:latin typeface="Cambria Math" panose="02040503050406030204" pitchFamily="18" charset="0"/>
                        </a:rPr>
                        <m:t>𝐸𝑟𝑟𝑜𝑟</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=0.1352</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2691"/>
                </a:stretch>
              </a:blipFill>
            </p:spPr>
            <p:txBody>
              <a:bodyPr/>
              <a:lstStyle/>
              <a:p>
                <a:r>
                  <a:rPr lang="en-US">
                    <a:noFill/>
                  </a:rPr>
                  <a:t> </a:t>
                </a:r>
              </a:p>
            </p:txBody>
          </p:sp>
        </mc:Fallback>
      </mc:AlternateContent>
    </p:spTree>
    <p:extLst>
      <p:ext uri="{BB962C8B-B14F-4D97-AF65-F5344CB8AC3E}">
        <p14:creationId xmlns:p14="http://schemas.microsoft.com/office/powerpoint/2010/main" val="11040256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b="1" dirty="0">
                    <a:solidFill>
                      <a:srgbClr val="FF0000"/>
                    </a:solidFill>
                  </a:rPr>
                  <a:t>Sensitivity and Specificity</a:t>
                </a:r>
                <a:endParaRPr lang="en-US" dirty="0">
                  <a:solidFill>
                    <a:srgbClr val="FF0000"/>
                  </a:solidFill>
                </a:endParaRP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𝑆𝑒𝑛𝑠𝑖𝑡𝑖𝑣𝑖𝑡𝑦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𝑡𝑟𝑢𝑒</m:t>
                          </m:r>
                          <m:r>
                            <a:rPr lang="en-US" i="1">
                              <a:latin typeface="Cambria Math" panose="02040503050406030204" pitchFamily="18" charset="0"/>
                            </a:rPr>
                            <m:t> </m:t>
                          </m:r>
                          <m:r>
                            <a:rPr lang="en-US" i="1">
                              <a:latin typeface="Cambria Math" panose="02040503050406030204" pitchFamily="18" charset="0"/>
                            </a:rPr>
                            <m:t>𝑝𝑜𝑠𝑖𝑡𝑖𝑣𝑒𝑠</m:t>
                          </m:r>
                          <m:r>
                            <a:rPr lang="en-US" i="1">
                              <a:latin typeface="Cambria Math" panose="02040503050406030204" pitchFamily="18" charset="0"/>
                            </a:rPr>
                            <m:t> </m:t>
                          </m:r>
                        </m:num>
                        <m:den>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𝑎𝑐𝑡𝑢𝑎𝑙</m:t>
                          </m:r>
                          <m:r>
                            <a:rPr lang="en-US" i="1">
                              <a:latin typeface="Cambria Math" panose="02040503050406030204" pitchFamily="18" charset="0"/>
                            </a:rPr>
                            <m:t> </m:t>
                          </m:r>
                          <m:r>
                            <a:rPr lang="en-US" i="1">
                              <a:latin typeface="Cambria Math" panose="02040503050406030204" pitchFamily="18" charset="0"/>
                            </a:rPr>
                            <m:t>𝑝𝑜𝑠𝑖𝑡𝑖𝑣𝑒𝑠</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𝑇𝐴𝑃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𝐹𝑁</m:t>
                          </m:r>
                        </m:den>
                      </m:f>
                    </m:oMath>
                  </m:oMathPara>
                </a14:m>
                <a:endParaRPr lang="en-US" dirty="0"/>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𝑆𝑝𝑒𝑐𝑖𝑓𝑖𝑐𝑖𝑡𝑦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𝑡𝑟𝑢𝑒</m:t>
                          </m:r>
                          <m:r>
                            <a:rPr lang="en-US" i="1">
                              <a:latin typeface="Cambria Math" panose="02040503050406030204" pitchFamily="18" charset="0"/>
                            </a:rPr>
                            <m:t> </m:t>
                          </m:r>
                          <m:r>
                            <a:rPr lang="en-US" i="1">
                              <a:latin typeface="Cambria Math" panose="02040503050406030204" pitchFamily="18" charset="0"/>
                            </a:rPr>
                            <m:t>𝑛𝑒𝑔𝑎𝑡𝑖𝑣𝑒𝑠</m:t>
                          </m:r>
                          <m:r>
                            <a:rPr lang="en-US" i="1">
                              <a:latin typeface="Cambria Math" panose="02040503050406030204" pitchFamily="18" charset="0"/>
                            </a:rPr>
                            <m:t> </m:t>
                          </m:r>
                        </m:num>
                        <m:den>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𝑎𝑐𝑡𝑢𝑎𝑙</m:t>
                          </m:r>
                          <m:r>
                            <a:rPr lang="en-US" i="1">
                              <a:latin typeface="Cambria Math" panose="02040503050406030204" pitchFamily="18" charset="0"/>
                            </a:rPr>
                            <m:t> </m:t>
                          </m:r>
                          <m:r>
                            <a:rPr lang="en-US" i="1">
                              <a:latin typeface="Cambria Math" panose="02040503050406030204" pitchFamily="18" charset="0"/>
                            </a:rPr>
                            <m:t>𝑛𝑒𝑔𝑎𝑡𝑖𝑣𝑒𝑠</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𝑇𝑁</m:t>
                          </m:r>
                        </m:num>
                        <m:den>
                          <m:r>
                            <a:rPr lang="en-US" i="1">
                              <a:latin typeface="Cambria Math" panose="02040503050406030204" pitchFamily="18" charset="0"/>
                            </a:rPr>
                            <m:t>𝑇𝐴𝑁</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𝑇𝑁</m:t>
                          </m:r>
                        </m:num>
                        <m:den>
                          <m:r>
                            <a:rPr lang="en-US" i="1">
                              <a:latin typeface="Cambria Math" panose="02040503050406030204" pitchFamily="18" charset="0"/>
                            </a:rPr>
                            <m:t>𝐹𝑃</m:t>
                          </m:r>
                          <m:r>
                            <a:rPr lang="en-US" i="1">
                              <a:latin typeface="Cambria Math" panose="02040503050406030204" pitchFamily="18" charset="0"/>
                            </a:rPr>
                            <m:t>+</m:t>
                          </m:r>
                          <m:r>
                            <a:rPr lang="en-US" i="1">
                              <a:latin typeface="Cambria Math" panose="02040503050406030204" pitchFamily="18" charset="0"/>
                            </a:rPr>
                            <m:t>𝑇𝑁</m:t>
                          </m:r>
                        </m:den>
                      </m:f>
                    </m:oMath>
                  </m:oMathPara>
                </a14:m>
                <a:endParaRPr lang="en-US" dirty="0"/>
              </a:p>
              <a:p>
                <a:pPr marL="0" indent="0" algn="just">
                  <a:buNone/>
                </a:pPr>
                <a:r>
                  <a:rPr lang="en-US" dirty="0"/>
                  <a:t> </a:t>
                </a:r>
              </a:p>
              <a:p>
                <a:pPr algn="just"/>
                <a:r>
                  <a:rPr lang="en-US" dirty="0"/>
                  <a:t>Sensitivity measures the ability of the model to classify a “positive” record correctly”</a:t>
                </a:r>
              </a:p>
              <a:p>
                <a:pPr algn="just"/>
                <a:r>
                  <a:rPr lang="en-US" dirty="0"/>
                  <a:t>Specificity measures the ability of the model to classify a “negative” record correctly</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r="-881"/>
                </a:stretch>
              </a:blipFill>
            </p:spPr>
            <p:txBody>
              <a:bodyPr/>
              <a:lstStyle/>
              <a:p>
                <a:r>
                  <a:rPr lang="en-US">
                    <a:noFill/>
                  </a:rPr>
                  <a:t> </a:t>
                </a:r>
              </a:p>
            </p:txBody>
          </p:sp>
        </mc:Fallback>
      </mc:AlternateContent>
    </p:spTree>
    <p:extLst>
      <p:ext uri="{BB962C8B-B14F-4D97-AF65-F5344CB8AC3E}">
        <p14:creationId xmlns:p14="http://schemas.microsoft.com/office/powerpoint/2010/main" val="23928699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54480"/>
                <a:ext cx="10372150" cy="4854846"/>
              </a:xfrm>
            </p:spPr>
            <p:txBody>
              <a:bodyPr>
                <a:normAutofit fontScale="77500" lnSpcReduction="20000"/>
              </a:bodyPr>
              <a:lstStyle/>
              <a:p>
                <a:pPr marL="0" indent="0" algn="just">
                  <a:buNone/>
                </a:pPr>
                <a:r>
                  <a:rPr lang="en-US" u="sng" dirty="0"/>
                  <a:t>Example</a:t>
                </a:r>
                <a:r>
                  <a:rPr lang="en-US" dirty="0"/>
                  <a:t>: using data in the table</a:t>
                </a: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𝑆𝑒𝑛𝑠𝑖𝑡𝑖𝑣𝑖𝑡𝑦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𝑡𝑟𝑢𝑒</m:t>
                          </m:r>
                          <m:r>
                            <a:rPr lang="en-US" i="1">
                              <a:latin typeface="Cambria Math" panose="02040503050406030204" pitchFamily="18" charset="0"/>
                            </a:rPr>
                            <m:t> </m:t>
                          </m:r>
                          <m:r>
                            <a:rPr lang="en-US" i="1">
                              <a:latin typeface="Cambria Math" panose="02040503050406030204" pitchFamily="18" charset="0"/>
                            </a:rPr>
                            <m:t>𝑝𝑜𝑠𝑖𝑡𝑖𝑣𝑒𝑠</m:t>
                          </m:r>
                          <m:r>
                            <a:rPr lang="en-US" i="1">
                              <a:latin typeface="Cambria Math" panose="02040503050406030204" pitchFamily="18" charset="0"/>
                            </a:rPr>
                            <m:t> </m:t>
                          </m:r>
                        </m:num>
                        <m:den>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𝑎𝑐𝑡𝑢𝑎𝑙</m:t>
                          </m:r>
                          <m:r>
                            <a:rPr lang="en-US" i="1">
                              <a:latin typeface="Cambria Math" panose="02040503050406030204" pitchFamily="18" charset="0"/>
                            </a:rPr>
                            <m:t> </m:t>
                          </m:r>
                          <m:r>
                            <a:rPr lang="en-US" i="1">
                              <a:latin typeface="Cambria Math" panose="02040503050406030204" pitchFamily="18" charset="0"/>
                            </a:rPr>
                            <m:t>𝑝𝑜𝑠𝑖𝑡𝑖𝑣𝑒𝑠</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𝑇𝐴𝑃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3,423</m:t>
                          </m:r>
                        </m:num>
                        <m:den>
                          <m:r>
                            <a:rPr lang="en-US" i="1">
                              <a:latin typeface="Cambria Math" panose="02040503050406030204" pitchFamily="18" charset="0"/>
                            </a:rPr>
                            <m:t>5,984</m:t>
                          </m:r>
                        </m:den>
                      </m:f>
                      <m:r>
                        <a:rPr lang="en-US" i="1">
                          <a:latin typeface="Cambria Math" panose="02040503050406030204" pitchFamily="18" charset="0"/>
                        </a:rPr>
                        <m:t>=0.5720</m:t>
                      </m:r>
                    </m:oMath>
                  </m:oMathPara>
                </a14:m>
                <a:endParaRPr lang="en-US" dirty="0"/>
              </a:p>
              <a:p>
                <a:pPr marL="0" indent="0" algn="ctr">
                  <a:buNone/>
                </a:pPr>
                <a:r>
                  <a:rPr lang="en-US" b="1" dirty="0">
                    <a:solidFill>
                      <a:srgbClr val="FF0000"/>
                    </a:solidFill>
                  </a:rPr>
                  <a:t>(not good!)</a:t>
                </a:r>
                <a:endParaRPr lang="en-US" dirty="0">
                  <a:solidFill>
                    <a:srgbClr val="FF0000"/>
                  </a:solidFill>
                </a:endParaRP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𝑆𝑝𝑒𝑐𝑖𝑓𝑖𝑐𝑖𝑡𝑦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𝑡𝑟𝑢𝑒</m:t>
                          </m:r>
                          <m:r>
                            <a:rPr lang="en-US" i="1">
                              <a:latin typeface="Cambria Math" panose="02040503050406030204" pitchFamily="18" charset="0"/>
                            </a:rPr>
                            <m:t> </m:t>
                          </m:r>
                          <m:r>
                            <a:rPr lang="en-US" i="1">
                              <a:latin typeface="Cambria Math" panose="02040503050406030204" pitchFamily="18" charset="0"/>
                            </a:rPr>
                            <m:t>𝑛𝑒𝑔𝑎𝑡𝑖𝑣𝑒𝑠</m:t>
                          </m:r>
                          <m:r>
                            <a:rPr lang="en-US" i="1">
                              <a:latin typeface="Cambria Math" panose="02040503050406030204" pitchFamily="18" charset="0"/>
                            </a:rPr>
                            <m:t> </m:t>
                          </m:r>
                        </m:num>
                        <m:den>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𝑎𝑐𝑡𝑢𝑎𝑙</m:t>
                          </m:r>
                          <m:r>
                            <a:rPr lang="en-US" i="1">
                              <a:latin typeface="Cambria Math" panose="02040503050406030204" pitchFamily="18" charset="0"/>
                            </a:rPr>
                            <m:t> </m:t>
                          </m:r>
                          <m:r>
                            <a:rPr lang="en-US" i="1">
                              <a:latin typeface="Cambria Math" panose="02040503050406030204" pitchFamily="18" charset="0"/>
                            </a:rPr>
                            <m:t>𝑛𝑒𝑔𝑎𝑡𝑖𝑣𝑒𝑠</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𝑇𝑁</m:t>
                          </m:r>
                        </m:num>
                        <m:den>
                          <m:r>
                            <a:rPr lang="en-US" i="1">
                              <a:latin typeface="Cambria Math" panose="02040503050406030204" pitchFamily="18" charset="0"/>
                            </a:rPr>
                            <m:t>𝑇𝐴𝑁</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18,197</m:t>
                          </m:r>
                        </m:num>
                        <m:den>
                          <m:r>
                            <a:rPr lang="en-US" i="1">
                              <a:latin typeface="Cambria Math" panose="02040503050406030204" pitchFamily="18" charset="0"/>
                            </a:rPr>
                            <m:t>19,016</m:t>
                          </m:r>
                        </m:den>
                      </m:f>
                      <m:r>
                        <a:rPr lang="en-US" i="1">
                          <a:latin typeface="Cambria Math" panose="02040503050406030204" pitchFamily="18" charset="0"/>
                        </a:rPr>
                        <m:t>=0.9569</m:t>
                      </m:r>
                    </m:oMath>
                  </m:oMathPara>
                </a14:m>
                <a:endParaRPr lang="en-US" dirty="0"/>
              </a:p>
              <a:p>
                <a:pPr marL="0" indent="0" algn="ctr">
                  <a:buNone/>
                </a:pPr>
                <a:r>
                  <a:rPr lang="en-US" b="1" dirty="0">
                    <a:solidFill>
                      <a:srgbClr val="FF0000"/>
                    </a:solidFill>
                  </a:rPr>
                  <a:t>(good!)</a:t>
                </a:r>
                <a:endParaRPr lang="en-US" dirty="0">
                  <a:solidFill>
                    <a:srgbClr val="FF0000"/>
                  </a:solidFill>
                </a:endParaRPr>
              </a:p>
              <a:p>
                <a:pPr marL="0" indent="0" algn="just">
                  <a:buNone/>
                </a:pPr>
                <a:r>
                  <a:rPr lang="en-US" dirty="0"/>
                  <a:t> </a:t>
                </a:r>
              </a:p>
              <a:p>
                <a:pPr algn="just"/>
                <a:r>
                  <a:rPr lang="en-US" dirty="0"/>
                  <a:t>In some fields, sensitivity is referred to as </a:t>
                </a:r>
                <a:r>
                  <a:rPr lang="en-US" i="1" dirty="0"/>
                  <a:t>recall </a:t>
                </a:r>
                <a:r>
                  <a:rPr lang="en-US" dirty="0"/>
                  <a:t>and a good classification model should be sensitive</a:t>
                </a:r>
              </a:p>
              <a:p>
                <a:pPr algn="just"/>
                <a:r>
                  <a:rPr lang="en-US" dirty="0"/>
                  <a:t>Besides sensitivity, a classification model needs to be specific</a:t>
                </a:r>
              </a:p>
              <a:p>
                <a:pPr marL="0" indent="0" algn="just">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54480"/>
                <a:ext cx="10372150" cy="4854846"/>
              </a:xfrm>
              <a:blipFill>
                <a:blip r:embed="rId2"/>
                <a:stretch>
                  <a:fillRect l="-764" t="-2764" r="-705"/>
                </a:stretch>
              </a:blipFill>
            </p:spPr>
            <p:txBody>
              <a:bodyPr/>
              <a:lstStyle/>
              <a:p>
                <a:r>
                  <a:rPr lang="en-US">
                    <a:noFill/>
                  </a:rPr>
                  <a:t> </a:t>
                </a:r>
              </a:p>
            </p:txBody>
          </p:sp>
        </mc:Fallback>
      </mc:AlternateContent>
    </p:spTree>
    <p:extLst>
      <p:ext uri="{BB962C8B-B14F-4D97-AF65-F5344CB8AC3E}">
        <p14:creationId xmlns:p14="http://schemas.microsoft.com/office/powerpoint/2010/main" val="16113972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the example, sensitivity is not good but specificity is quite good.  The model will be considered acceptable or not depending on the domain of application.  For instance, if the model is used for credit application domain, then it is acceptable because it is more important to correctly identify the customers with low income</a:t>
            </a:r>
          </a:p>
          <a:p>
            <a:pPr marL="0" indent="0" algn="just">
              <a:buNone/>
            </a:pPr>
            <a:endParaRPr lang="en-US" dirty="0"/>
          </a:p>
        </p:txBody>
      </p:sp>
    </p:spTree>
    <p:extLst>
      <p:ext uri="{BB962C8B-B14F-4D97-AF65-F5344CB8AC3E}">
        <p14:creationId xmlns:p14="http://schemas.microsoft.com/office/powerpoint/2010/main" val="35492122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34161"/>
                <a:ext cx="10372150" cy="4507498"/>
              </a:xfrm>
            </p:spPr>
            <p:txBody>
              <a:bodyPr>
                <a:normAutofit fontScale="77500" lnSpcReduction="20000"/>
              </a:bodyPr>
              <a:lstStyle/>
              <a:p>
                <a:pPr marL="0" indent="0">
                  <a:buNone/>
                </a:pPr>
                <a:r>
                  <a:rPr lang="en-US" b="1" dirty="0">
                    <a:solidFill>
                      <a:srgbClr val="FF0000"/>
                    </a:solidFill>
                  </a:rPr>
                  <a:t>False Positive Rate and False Negative Rate </a:t>
                </a:r>
                <a:endParaRPr lang="en-US" dirty="0">
                  <a:solidFill>
                    <a:srgbClr val="FF0000"/>
                  </a:solidFill>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𝐹𝑎𝑙𝑠𝑒</m:t>
                      </m:r>
                      <m:r>
                        <a:rPr lang="en-US" i="1">
                          <a:latin typeface="Cambria Math" panose="02040503050406030204" pitchFamily="18" charset="0"/>
                        </a:rPr>
                        <m:t> </m:t>
                      </m:r>
                      <m:r>
                        <a:rPr lang="en-US" i="1">
                          <a:latin typeface="Cambria Math" panose="02040503050406030204" pitchFamily="18" charset="0"/>
                        </a:rPr>
                        <m:t>𝑃𝑜𝑠𝑖𝑡𝑖𝑣𝑒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=1−</m:t>
                      </m:r>
                      <m:r>
                        <a:rPr lang="en-US" i="1">
                          <a:latin typeface="Cambria Math" panose="02040503050406030204" pitchFamily="18" charset="0"/>
                        </a:rPr>
                        <m:t>𝑆𝑝𝑒𝑐𝑖𝑓𝑖𝑐𝑖𝑡𝑦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𝐹𝑃</m:t>
                          </m:r>
                        </m:num>
                        <m:den>
                          <m:r>
                            <a:rPr lang="en-US" i="1">
                              <a:latin typeface="Cambria Math" panose="02040503050406030204" pitchFamily="18" charset="0"/>
                            </a:rPr>
                            <m:t>𝑇𝐴𝑁</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𝐹𝑃</m:t>
                          </m:r>
                        </m:num>
                        <m:den>
                          <m:r>
                            <a:rPr lang="en-US" i="1">
                              <a:latin typeface="Cambria Math" panose="02040503050406030204" pitchFamily="18" charset="0"/>
                            </a:rPr>
                            <m:t>𝐹𝑃</m:t>
                          </m:r>
                          <m:r>
                            <a:rPr lang="en-US" i="1">
                              <a:latin typeface="Cambria Math" panose="02040503050406030204" pitchFamily="18" charset="0"/>
                            </a:rPr>
                            <m:t>+</m:t>
                          </m:r>
                          <m:r>
                            <a:rPr lang="en-US" i="1">
                              <a:latin typeface="Cambria Math" panose="02040503050406030204" pitchFamily="18" charset="0"/>
                            </a:rPr>
                            <m:t>𝑇𝑁</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𝐹𝑎𝑙𝑠𝑒</m:t>
                      </m:r>
                      <m:r>
                        <a:rPr lang="en-US" i="1">
                          <a:latin typeface="Cambria Math" panose="02040503050406030204" pitchFamily="18" charset="0"/>
                        </a:rPr>
                        <m:t> </m:t>
                      </m:r>
                      <m:r>
                        <a:rPr lang="en-US" i="1">
                          <a:latin typeface="Cambria Math" panose="02040503050406030204" pitchFamily="18" charset="0"/>
                        </a:rPr>
                        <m:t>𝑁𝑒𝑔𝑎𝑡𝑖𝑣𝑒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=1−</m:t>
                      </m:r>
                      <m:r>
                        <a:rPr lang="en-US" i="1">
                          <a:latin typeface="Cambria Math" panose="02040503050406030204" pitchFamily="18" charset="0"/>
                        </a:rPr>
                        <m:t>𝑆𝑒𝑛𝑠𝑖𝑡𝑖𝑣𝑖𝑡𝑦</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𝐹𝑁</m:t>
                          </m:r>
                        </m:num>
                        <m:den>
                          <m:r>
                            <a:rPr lang="en-US" i="1">
                              <a:latin typeface="Cambria Math" panose="02040503050406030204" pitchFamily="18" charset="0"/>
                            </a:rPr>
                            <m:t>𝑇𝐴𝑃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𝐹𝑁</m:t>
                          </m:r>
                        </m:num>
                        <m:den>
                          <m:r>
                            <a:rPr lang="en-US" i="1">
                              <a:latin typeface="Cambria Math" panose="02040503050406030204" pitchFamily="18" charset="0"/>
                            </a:rPr>
                            <m:t>𝑇𝑃</m:t>
                          </m:r>
                          <m:r>
                            <a:rPr lang="en-US" i="1">
                              <a:latin typeface="Cambria Math" panose="02040503050406030204" pitchFamily="18" charset="0"/>
                            </a:rPr>
                            <m:t>+</m:t>
                          </m:r>
                          <m:r>
                            <a:rPr lang="en-US" i="1">
                              <a:latin typeface="Cambria Math" panose="02040503050406030204" pitchFamily="18" charset="0"/>
                            </a:rPr>
                            <m:t>𝐹𝑁</m:t>
                          </m:r>
                        </m:den>
                      </m:f>
                    </m:oMath>
                  </m:oMathPara>
                </a14:m>
                <a:endParaRPr lang="en-US" dirty="0"/>
              </a:p>
              <a:p>
                <a:pPr marL="0" indent="0">
                  <a:buNone/>
                </a:pPr>
                <a:r>
                  <a:rPr lang="en-US" dirty="0"/>
                  <a:t> </a:t>
                </a:r>
                <a:r>
                  <a:rPr lang="en-US" u="sng" dirty="0"/>
                  <a:t>Example</a:t>
                </a:r>
                <a:r>
                  <a:rPr lang="en-US" dirty="0"/>
                  <a:t>: using data in the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𝐹𝑎𝑙𝑠𝑒</m:t>
                      </m:r>
                      <m:r>
                        <a:rPr lang="en-US" i="1">
                          <a:latin typeface="Cambria Math" panose="02040503050406030204" pitchFamily="18" charset="0"/>
                        </a:rPr>
                        <m:t> </m:t>
                      </m:r>
                      <m:r>
                        <a:rPr lang="en-US" i="1">
                          <a:latin typeface="Cambria Math" panose="02040503050406030204" pitchFamily="18" charset="0"/>
                        </a:rPr>
                        <m:t>𝑃𝑜𝑠𝑖𝑡𝑖𝑣𝑒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=0.0431          </m:t>
                      </m:r>
                      <m:r>
                        <a:rPr lang="en-US" i="1">
                          <a:latin typeface="Cambria Math" panose="02040503050406030204" pitchFamily="18" charset="0"/>
                        </a:rPr>
                        <m:t>𝐹𝑎𝑙𝑠𝑒</m:t>
                      </m:r>
                      <m:r>
                        <a:rPr lang="en-US" i="1">
                          <a:latin typeface="Cambria Math" panose="02040503050406030204" pitchFamily="18" charset="0"/>
                        </a:rPr>
                        <m:t> </m:t>
                      </m:r>
                      <m:r>
                        <a:rPr lang="en-US" i="1">
                          <a:latin typeface="Cambria Math" panose="02040503050406030204" pitchFamily="18" charset="0"/>
                        </a:rPr>
                        <m:t>𝑁𝑒𝑔𝑎𝑡𝑖𝑣𝑒</m:t>
                      </m:r>
                      <m:r>
                        <a:rPr lang="en-US" i="1">
                          <a:latin typeface="Cambria Math" panose="02040503050406030204" pitchFamily="18" charset="0"/>
                        </a:rPr>
                        <m:t> </m:t>
                      </m:r>
                      <m:r>
                        <a:rPr lang="en-US" i="1">
                          <a:latin typeface="Cambria Math" panose="02040503050406030204" pitchFamily="18" charset="0"/>
                        </a:rPr>
                        <m:t>𝑅𝑎𝑡𝑒</m:t>
                      </m:r>
                      <m:r>
                        <a:rPr lang="en-US" i="1">
                          <a:latin typeface="Cambria Math" panose="02040503050406030204" pitchFamily="18" charset="0"/>
                        </a:rPr>
                        <m:t>=0.4280</m:t>
                      </m:r>
                    </m:oMath>
                  </m:oMathPara>
                </a14:m>
                <a:endParaRPr lang="en-US" dirty="0"/>
              </a:p>
              <a:p>
                <a:pPr marL="0" indent="0">
                  <a:buNone/>
                </a:pPr>
                <a:r>
                  <a:rPr lang="en-US" dirty="0"/>
                  <a:t> </a:t>
                </a:r>
              </a:p>
              <a:p>
                <a:pPr marL="0" lvl="0" indent="0">
                  <a:buNone/>
                </a:pPr>
                <a:r>
                  <a:rPr lang="en-US" dirty="0"/>
                  <a:t>The low false positive rate of 0.0431 indicates that we incorrectly identify actual low- income as high income only 4.31% of the time. </a:t>
                </a:r>
              </a:p>
              <a:p>
                <a:pPr marL="0" lvl="0" indent="0">
                  <a:buNone/>
                </a:pPr>
                <a:r>
                  <a:rPr lang="en-US" dirty="0"/>
                  <a:t>The much higher false negative rate of 0.4280 indicates that we incorrectly identify actual high-income as low income 42.80% of the time.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34161"/>
                <a:ext cx="10372150" cy="4507498"/>
              </a:xfrm>
              <a:blipFill>
                <a:blip r:embed="rId2"/>
                <a:stretch>
                  <a:fillRect l="-764" t="-2977" r="-1293" b="-677"/>
                </a:stretch>
              </a:blipFill>
            </p:spPr>
            <p:txBody>
              <a:bodyPr/>
              <a:lstStyle/>
              <a:p>
                <a:r>
                  <a:rPr lang="en-US">
                    <a:noFill/>
                  </a:rPr>
                  <a:t> </a:t>
                </a:r>
              </a:p>
            </p:txBody>
          </p:sp>
        </mc:Fallback>
      </mc:AlternateContent>
    </p:spTree>
    <p:extLst>
      <p:ext uri="{BB962C8B-B14F-4D97-AF65-F5344CB8AC3E}">
        <p14:creationId xmlns:p14="http://schemas.microsoft.com/office/powerpoint/2010/main" val="38273042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45921"/>
                <a:ext cx="10372150" cy="4395738"/>
              </a:xfrm>
            </p:spPr>
            <p:txBody>
              <a:bodyPr>
                <a:normAutofit fontScale="85000" lnSpcReduction="20000"/>
              </a:bodyPr>
              <a:lstStyle/>
              <a:p>
                <a:pPr marL="0" indent="0">
                  <a:buNone/>
                </a:pPr>
                <a:r>
                  <a:rPr lang="en-US" b="1" dirty="0">
                    <a:solidFill>
                      <a:srgbClr val="FF0000"/>
                    </a:solidFill>
                  </a:rPr>
                  <a:t>Proportions of True Positives/Negatives &amp; False Positives/Negatives</a:t>
                </a:r>
                <a:endParaRPr lang="en-US" dirty="0">
                  <a:solidFill>
                    <a:srgbClr val="FF0000"/>
                  </a:solidFill>
                </a:endParaRP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𝑃𝑟𝑜𝑝𝑜𝑟𝑡𝑖𝑜𝑛</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𝑇𝑟𝑢𝑒</m:t>
                      </m:r>
                      <m:r>
                        <a:rPr lang="en-US" i="1">
                          <a:latin typeface="Cambria Math" panose="02040503050406030204" pitchFamily="18" charset="0"/>
                        </a:rPr>
                        <m:t> </m:t>
                      </m:r>
                      <m:r>
                        <a:rPr lang="en-US" i="1">
                          <a:latin typeface="Cambria Math" panose="02040503050406030204" pitchFamily="18" charset="0"/>
                        </a:rPr>
                        <m:t>𝑃𝑜𝑠𝑖𝑡𝑖𝑣𝑒𝑠</m:t>
                      </m:r>
                      <m:r>
                        <a:rPr lang="en-US" i="1">
                          <a:latin typeface="Cambria Math" panose="02040503050406030204" pitchFamily="18" charset="0"/>
                        </a:rPr>
                        <m:t> </m:t>
                      </m:r>
                      <m:r>
                        <a:rPr lang="en-US" i="1">
                          <a:latin typeface="Cambria Math" panose="02040503050406030204" pitchFamily="18" charset="0"/>
                        </a:rPr>
                        <m:t>𝑃𝑇𝑃</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𝑇𝑃𝑃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𝑇𝑃</m:t>
                          </m:r>
                        </m:num>
                        <m:den>
                          <m:r>
                            <a:rPr lang="en-US" i="1">
                              <a:latin typeface="Cambria Math" panose="02040503050406030204" pitchFamily="18" charset="0"/>
                            </a:rPr>
                            <m:t>𝐹𝑃</m:t>
                          </m:r>
                          <m:r>
                            <a:rPr lang="en-US" i="1">
                              <a:latin typeface="Cambria Math" panose="02040503050406030204" pitchFamily="18" charset="0"/>
                            </a:rPr>
                            <m:t>+</m:t>
                          </m:r>
                          <m:r>
                            <a:rPr lang="en-US" i="1">
                              <a:latin typeface="Cambria Math" panose="02040503050406030204" pitchFamily="18" charset="0"/>
                            </a:rPr>
                            <m:t>𝑇𝑃</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𝑃𝑟𝑜𝑝𝑜𝑟𝑡𝑖𝑜𝑛</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𝑇𝑟𝑢𝑒</m:t>
                      </m:r>
                      <m:r>
                        <a:rPr lang="en-US" i="1">
                          <a:latin typeface="Cambria Math" panose="02040503050406030204" pitchFamily="18" charset="0"/>
                        </a:rPr>
                        <m:t> </m:t>
                      </m:r>
                      <m:r>
                        <a:rPr lang="en-US" i="1">
                          <a:latin typeface="Cambria Math" panose="02040503050406030204" pitchFamily="18" charset="0"/>
                        </a:rPr>
                        <m:t>𝑁𝑒𝑔𝑎𝑡𝑖𝑣𝑒𝑠</m:t>
                      </m:r>
                      <m:r>
                        <a:rPr lang="en-US" i="1">
                          <a:latin typeface="Cambria Math" panose="02040503050406030204" pitchFamily="18" charset="0"/>
                        </a:rPr>
                        <m:t> </m:t>
                      </m:r>
                      <m:r>
                        <a:rPr lang="en-US" i="1">
                          <a:latin typeface="Cambria Math" panose="02040503050406030204" pitchFamily="18" charset="0"/>
                        </a:rPr>
                        <m:t>𝑃𝑇𝑁</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𝑇𝑁</m:t>
                          </m:r>
                        </m:num>
                        <m:den>
                          <m:r>
                            <a:rPr lang="en-US" i="1">
                              <a:latin typeface="Cambria Math" panose="02040503050406030204" pitchFamily="18" charset="0"/>
                            </a:rPr>
                            <m:t>𝑇𝑃𝑁</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𝑇𝑁</m:t>
                          </m:r>
                        </m:num>
                        <m:den>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𝑇𝑁</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𝑃𝑟𝑜𝑝𝑜𝑟𝑡𝑖𝑜𝑛</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𝐹𝑎𝑙𝑠𝑒</m:t>
                      </m:r>
                      <m:r>
                        <a:rPr lang="en-US" i="1">
                          <a:latin typeface="Cambria Math" panose="02040503050406030204" pitchFamily="18" charset="0"/>
                        </a:rPr>
                        <m:t> </m:t>
                      </m:r>
                      <m:r>
                        <a:rPr lang="en-US" i="1">
                          <a:latin typeface="Cambria Math" panose="02040503050406030204" pitchFamily="18" charset="0"/>
                        </a:rPr>
                        <m:t>𝑃𝑜𝑠𝑖𝑡𝑖𝑣𝑒𝑠</m:t>
                      </m:r>
                      <m:r>
                        <a:rPr lang="en-US" i="1">
                          <a:latin typeface="Cambria Math" panose="02040503050406030204" pitchFamily="18" charset="0"/>
                        </a:rPr>
                        <m:t> </m:t>
                      </m:r>
                      <m:r>
                        <a:rPr lang="en-US" i="1">
                          <a:latin typeface="Cambria Math" panose="02040503050406030204" pitchFamily="18" charset="0"/>
                        </a:rPr>
                        <m:t>𝑃𝐹𝑃</m:t>
                      </m:r>
                      <m:r>
                        <a:rPr lang="en-US" i="1">
                          <a:latin typeface="Cambria Math" panose="02040503050406030204" pitchFamily="18" charset="0"/>
                        </a:rPr>
                        <m:t>=1−</m:t>
                      </m:r>
                      <m:r>
                        <a:rPr lang="en-US" i="1">
                          <a:latin typeface="Cambria Math" panose="02040503050406030204" pitchFamily="18" charset="0"/>
                        </a:rPr>
                        <m:t>𝑃𝑇𝑃</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𝐹𝑃</m:t>
                          </m:r>
                        </m:num>
                        <m:den>
                          <m:r>
                            <a:rPr lang="en-US" i="1">
                              <a:latin typeface="Cambria Math" panose="02040503050406030204" pitchFamily="18" charset="0"/>
                            </a:rPr>
                            <m:t>𝑇𝑃𝑃</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𝐹𝑃</m:t>
                          </m:r>
                        </m:num>
                        <m:den>
                          <m:r>
                            <a:rPr lang="en-US" i="1">
                              <a:latin typeface="Cambria Math" panose="02040503050406030204" pitchFamily="18" charset="0"/>
                            </a:rPr>
                            <m:t>𝐹𝑃</m:t>
                          </m:r>
                          <m:r>
                            <a:rPr lang="en-US" i="1">
                              <a:latin typeface="Cambria Math" panose="02040503050406030204" pitchFamily="18" charset="0"/>
                            </a:rPr>
                            <m:t>+</m:t>
                          </m:r>
                          <m:r>
                            <a:rPr lang="en-US" i="1">
                              <a:latin typeface="Cambria Math" panose="02040503050406030204" pitchFamily="18" charset="0"/>
                            </a:rPr>
                            <m:t>𝑇𝑃</m:t>
                          </m:r>
                        </m:den>
                      </m:f>
                    </m:oMath>
                  </m:oMathPara>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𝑃𝑟𝑜𝑝𝑜𝑟𝑡𝑖𝑜𝑛</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𝐹𝑎𝑙𝑠𝑒</m:t>
                      </m:r>
                      <m:r>
                        <a:rPr lang="en-US" i="1">
                          <a:latin typeface="Cambria Math" panose="02040503050406030204" pitchFamily="18" charset="0"/>
                        </a:rPr>
                        <m:t> </m:t>
                      </m:r>
                      <m:r>
                        <a:rPr lang="en-US" i="1">
                          <a:latin typeface="Cambria Math" panose="02040503050406030204" pitchFamily="18" charset="0"/>
                        </a:rPr>
                        <m:t>𝑁𝑒𝑔𝑎𝑡𝑖𝑣𝑒𝑠</m:t>
                      </m:r>
                      <m:r>
                        <a:rPr lang="en-US" i="1">
                          <a:latin typeface="Cambria Math" panose="02040503050406030204" pitchFamily="18" charset="0"/>
                        </a:rPr>
                        <m:t> </m:t>
                      </m:r>
                      <m:r>
                        <a:rPr lang="en-US" i="1">
                          <a:latin typeface="Cambria Math" panose="02040503050406030204" pitchFamily="18" charset="0"/>
                        </a:rPr>
                        <m:t>𝑃𝐹𝑁</m:t>
                      </m:r>
                      <m:r>
                        <a:rPr lang="en-US" i="1">
                          <a:latin typeface="Cambria Math" panose="02040503050406030204" pitchFamily="18" charset="0"/>
                        </a:rPr>
                        <m:t>=1−</m:t>
                      </m:r>
                      <m:r>
                        <a:rPr lang="en-US" i="1">
                          <a:latin typeface="Cambria Math" panose="02040503050406030204" pitchFamily="18" charset="0"/>
                        </a:rPr>
                        <m:t>𝑃𝑇𝑁</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𝐹𝑁</m:t>
                          </m:r>
                        </m:num>
                        <m:den>
                          <m:r>
                            <a:rPr lang="en-US" i="1">
                              <a:latin typeface="Cambria Math" panose="02040503050406030204" pitchFamily="18" charset="0"/>
                            </a:rPr>
                            <m:t>𝑇𝑃𝑁</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𝐹𝑁</m:t>
                          </m:r>
                        </m:num>
                        <m:den>
                          <m:r>
                            <a:rPr lang="en-US" i="1">
                              <a:latin typeface="Cambria Math" panose="02040503050406030204" pitchFamily="18" charset="0"/>
                            </a:rPr>
                            <m:t>𝐹𝑁</m:t>
                          </m:r>
                          <m:r>
                            <a:rPr lang="en-US" i="1">
                              <a:latin typeface="Cambria Math" panose="02040503050406030204" pitchFamily="18" charset="0"/>
                            </a:rPr>
                            <m:t>+</m:t>
                          </m:r>
                          <m:r>
                            <a:rPr lang="en-US" i="1">
                              <a:latin typeface="Cambria Math" panose="02040503050406030204" pitchFamily="18" charset="0"/>
                            </a:rPr>
                            <m:t>𝑇𝑁</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45921"/>
                <a:ext cx="10372150" cy="4395738"/>
              </a:xfrm>
              <a:blipFill>
                <a:blip r:embed="rId2"/>
                <a:stretch>
                  <a:fillRect l="-881" t="-3329"/>
                </a:stretch>
              </a:blipFill>
            </p:spPr>
            <p:txBody>
              <a:bodyPr/>
              <a:lstStyle/>
              <a:p>
                <a:r>
                  <a:rPr lang="en-US">
                    <a:noFill/>
                  </a:rPr>
                  <a:t> </a:t>
                </a:r>
              </a:p>
            </p:txBody>
          </p:sp>
        </mc:Fallback>
      </mc:AlternateContent>
    </p:spTree>
    <p:extLst>
      <p:ext uri="{BB962C8B-B14F-4D97-AF65-F5344CB8AC3E}">
        <p14:creationId xmlns:p14="http://schemas.microsoft.com/office/powerpoint/2010/main" val="1051578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Evaluation Measures for the Classification Task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Example</a:t>
                </a:r>
                <a:r>
                  <a:rPr lang="en-US" dirty="0"/>
                  <a:t>: using data in the table</a:t>
                </a:r>
              </a:p>
              <a:p>
                <a:pPr marL="0" indent="0" algn="just">
                  <a:buNone/>
                </a:pPr>
                <a:r>
                  <a:rPr lang="en-US" dirty="0"/>
                  <a:t> </a:t>
                </a:r>
              </a:p>
              <a:p>
                <a:pPr marL="0" indent="0" algn="ctr">
                  <a:buNone/>
                </a:pPr>
                <a14:m>
                  <m:oMath xmlns:m="http://schemas.openxmlformats.org/officeDocument/2006/math">
                    <m:r>
                      <a:rPr lang="en-US" i="1">
                        <a:latin typeface="Cambria Math" panose="02040503050406030204" pitchFamily="18" charset="0"/>
                      </a:rPr>
                      <m:t>𝑃𝑇𝑃</m:t>
                    </m:r>
                    <m:r>
                      <a:rPr lang="en-US" i="1">
                        <a:latin typeface="Cambria Math" panose="02040503050406030204" pitchFamily="18" charset="0"/>
                      </a:rPr>
                      <m:t>=0.8068</m:t>
                    </m:r>
                  </m:oMath>
                </a14:m>
                <a:r>
                  <a:rPr lang="en-US" dirty="0"/>
                  <a:t>	</a:t>
                </a:r>
                <a14:m>
                  <m:oMath xmlns:m="http://schemas.openxmlformats.org/officeDocument/2006/math">
                    <m:r>
                      <a:rPr lang="en-US" i="1">
                        <a:latin typeface="Cambria Math" panose="02040503050406030204" pitchFamily="18" charset="0"/>
                      </a:rPr>
                      <m:t>𝑃𝑇𝑁</m:t>
                    </m:r>
                    <m:r>
                      <a:rPr lang="en-US" i="1">
                        <a:latin typeface="Cambria Math" panose="02040503050406030204" pitchFamily="18" charset="0"/>
                      </a:rPr>
                      <m:t>=0.8766</m:t>
                    </m:r>
                  </m:oMath>
                </a14:m>
                <a:r>
                  <a:rPr lang="en-US" dirty="0"/>
                  <a:t>	</a:t>
                </a:r>
              </a:p>
              <a:p>
                <a:pPr marL="0" indent="0" algn="ctr">
                  <a:buNone/>
                </a:pPr>
                <a14:m>
                  <m:oMath xmlns:m="http://schemas.openxmlformats.org/officeDocument/2006/math">
                    <m:r>
                      <a:rPr lang="en-US" i="1">
                        <a:latin typeface="Cambria Math" panose="02040503050406030204" pitchFamily="18" charset="0"/>
                      </a:rPr>
                      <m:t>𝑃𝐹𝑃</m:t>
                    </m:r>
                    <m:r>
                      <a:rPr lang="en-US" i="1">
                        <a:latin typeface="Cambria Math" panose="02040503050406030204" pitchFamily="18" charset="0"/>
                      </a:rPr>
                      <m:t>=0.1931</m:t>
                    </m:r>
                  </m:oMath>
                </a14:m>
                <a:r>
                  <a:rPr lang="en-US" dirty="0"/>
                  <a:t>	</a:t>
                </a:r>
                <a14:m>
                  <m:oMath xmlns:m="http://schemas.openxmlformats.org/officeDocument/2006/math">
                    <m:r>
                      <a:rPr lang="en-US" i="1">
                        <a:latin typeface="Cambria Math" panose="02040503050406030204" pitchFamily="18" charset="0"/>
                      </a:rPr>
                      <m:t>𝑃𝐹𝑁</m:t>
                    </m:r>
                    <m:r>
                      <a:rPr lang="en-US" i="1">
                        <a:latin typeface="Cambria Math" panose="02040503050406030204" pitchFamily="18" charset="0"/>
                      </a:rPr>
                      <m:t>=0.1234</m:t>
                    </m:r>
                  </m:oMath>
                </a14:m>
                <a:endParaRPr lang="en-US" dirty="0"/>
              </a:p>
              <a:p>
                <a:pPr marL="0" indent="0" algn="just">
                  <a:buNone/>
                </a:pPr>
                <a:r>
                  <a:rPr lang="en-US" i="1" dirty="0">
                    <a:solidFill>
                      <a:srgbClr val="0070C0"/>
                    </a:solidFill>
                  </a:rPr>
                  <a:t>Meanings</a:t>
                </a:r>
                <a:r>
                  <a:rPr lang="en-US" dirty="0"/>
                  <a:t>:</a:t>
                </a:r>
              </a:p>
              <a:p>
                <a:pPr algn="just"/>
                <a:r>
                  <a:rPr lang="en-US" dirty="0"/>
                  <a:t>There is a probability of 80.69% that a customer has high income if the model has classified him/her as “high income”</a:t>
                </a:r>
              </a:p>
              <a:p>
                <a:pPr algn="just"/>
                <a:r>
                  <a:rPr lang="en-US" dirty="0"/>
                  <a:t>There is a probability of 87.66% that a customer has low income if the model has classified him/her as “low income”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r="-1175"/>
                </a:stretch>
              </a:blipFill>
            </p:spPr>
            <p:txBody>
              <a:bodyPr/>
              <a:lstStyle/>
              <a:p>
                <a:r>
                  <a:rPr lang="en-US">
                    <a:noFill/>
                  </a:rPr>
                  <a:t> </a:t>
                </a:r>
              </a:p>
            </p:txBody>
          </p:sp>
        </mc:Fallback>
      </mc:AlternateContent>
    </p:spTree>
    <p:extLst>
      <p:ext uri="{BB962C8B-B14F-4D97-AF65-F5344CB8AC3E}">
        <p14:creationId xmlns:p14="http://schemas.microsoft.com/office/powerpoint/2010/main" val="105518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i="1" dirty="0"/>
              </a:p>
              <a:p>
                <a:pPr marL="0" indent="0">
                  <a:buNone/>
                </a:pPr>
                <a:endParaRPr lang="en-US" i="1" dirty="0"/>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𝐸𝑢𝑐𝑙𝑖𝑑𝑒𝑎𝑛</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20−30</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12−8</m:t>
                                  </m:r>
                                </m:e>
                              </m:d>
                            </m:e>
                            <m:sup>
                              <m:r>
                                <a:rPr lang="en-US" i="1">
                                  <a:latin typeface="Cambria Math" panose="02040503050406030204" pitchFamily="18" charset="0"/>
                                </a:rPr>
                                <m:t>2</m:t>
                              </m:r>
                            </m:sup>
                          </m:sSup>
                        </m:e>
                      </m:rad>
                      <m:r>
                        <a:rPr lang="en-US" i="1">
                          <a:latin typeface="Cambria Math" panose="02040503050406030204" pitchFamily="18" charset="0"/>
                        </a:rPr>
                        <m:t>=10.77</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429A18-5DFA-4E4C-9B92-E217C67DC66F}"/>
                  </a:ext>
                </a:extLst>
              </p:cNvPr>
              <p:cNvSpPr txBox="1"/>
              <p:nvPr/>
            </p:nvSpPr>
            <p:spPr>
              <a:xfrm>
                <a:off x="771525" y="1738149"/>
                <a:ext cx="6700838" cy="2677656"/>
              </a:xfrm>
              <a:prstGeom prst="rect">
                <a:avLst/>
              </a:prstGeom>
              <a:noFill/>
            </p:spPr>
            <p:txBody>
              <a:bodyPr wrap="square" rtlCol="0">
                <a:spAutoFit/>
              </a:bodyPr>
              <a:lstStyle/>
              <a:p>
                <a:pPr algn="just"/>
                <a:r>
                  <a:rPr lang="en-US" sz="2800" u="sng" dirty="0">
                    <a:latin typeface="Arial" panose="020B0604020202020204" pitchFamily="34" charset="0"/>
                    <a:cs typeface="Arial" panose="020B0604020202020204" pitchFamily="34" charset="0"/>
                  </a:rPr>
                  <a:t>Example</a:t>
                </a:r>
                <a:r>
                  <a:rPr lang="en-US" sz="2800" dirty="0">
                    <a:latin typeface="Arial" panose="020B0604020202020204" pitchFamily="34" charset="0"/>
                    <a:cs typeface="Arial" panose="020B0604020202020204" pitchFamily="34" charset="0"/>
                  </a:rPr>
                  <a:t>: patient A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oMath>
                </a14:m>
                <a:r>
                  <a:rPr lang="en-US" sz="2800" dirty="0">
                    <a:latin typeface="Arial" panose="020B0604020202020204" pitchFamily="34" charset="0"/>
                    <a:cs typeface="Arial" panose="020B0604020202020204" pitchFamily="34" charset="0"/>
                  </a:rPr>
                  <a:t> = 20 years old and has a Na/ K ratio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a14:m>
                <a:r>
                  <a:rPr lang="en-US" sz="2800" dirty="0">
                    <a:latin typeface="Arial" panose="020B0604020202020204" pitchFamily="34" charset="0"/>
                    <a:cs typeface="Arial" panose="020B0604020202020204" pitchFamily="34" charset="0"/>
                  </a:rPr>
                  <a:t> = 12, patient B is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oMath>
                </a14:m>
                <a:r>
                  <a:rPr lang="en-US" sz="2800" dirty="0">
                    <a:latin typeface="Arial" panose="020B0604020202020204" pitchFamily="34" charset="0"/>
                    <a:cs typeface="Arial" panose="020B0604020202020204" pitchFamily="34" charset="0"/>
                  </a:rPr>
                  <a:t>= 30 years old and has a Na/ K ratio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oMath>
                </a14:m>
                <a:r>
                  <a:rPr lang="en-US" sz="2800" dirty="0">
                    <a:latin typeface="Arial" panose="020B0604020202020204" pitchFamily="34" charset="0"/>
                    <a:cs typeface="Arial" panose="020B0604020202020204" pitchFamily="34" charset="0"/>
                  </a:rPr>
                  <a:t>= 8. Then the Euclidean distance between these points is</a:t>
                </a:r>
              </a:p>
              <a:p>
                <a:pPr algn="just"/>
                <a:endParaRPr lang="en-US"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8429A18-5DFA-4E4C-9B92-E217C67DC66F}"/>
                  </a:ext>
                </a:extLst>
              </p:cNvPr>
              <p:cNvSpPr txBox="1">
                <a:spLocks noRot="1" noChangeAspect="1" noMove="1" noResize="1" noEditPoints="1" noAdjustHandles="1" noChangeArrowheads="1" noChangeShapeType="1" noTextEdit="1"/>
              </p:cNvSpPr>
              <p:nvPr/>
            </p:nvSpPr>
            <p:spPr>
              <a:xfrm>
                <a:off x="771525" y="1738149"/>
                <a:ext cx="6700838" cy="2677656"/>
              </a:xfrm>
              <a:prstGeom prst="rect">
                <a:avLst/>
              </a:prstGeom>
              <a:blipFill>
                <a:blip r:embed="rId3"/>
                <a:stretch>
                  <a:fillRect l="-1911" t="-2278" r="-182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10CA0D9-7BE6-4FA6-9CE1-EBE1A2D5012A}"/>
              </a:ext>
            </a:extLst>
          </p:cNvPr>
          <p:cNvPicPr/>
          <p:nvPr/>
        </p:nvPicPr>
        <p:blipFill>
          <a:blip r:embed="rId4"/>
          <a:stretch>
            <a:fillRect/>
          </a:stretch>
        </p:blipFill>
        <p:spPr>
          <a:xfrm>
            <a:off x="7658100" y="1628775"/>
            <a:ext cx="4047229" cy="3143250"/>
          </a:xfrm>
          <a:prstGeom prst="rect">
            <a:avLst/>
          </a:prstGeom>
        </p:spPr>
      </p:pic>
    </p:spTree>
    <p:extLst>
      <p:ext uri="{BB962C8B-B14F-4D97-AF65-F5344CB8AC3E}">
        <p14:creationId xmlns:p14="http://schemas.microsoft.com/office/powerpoint/2010/main" val="125246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a:noFill/>
              </a:ln>
            </p:spPr>
            <p:txBody>
              <a:bodyPr>
                <a:normAutofit/>
              </a:bodyPr>
              <a:lstStyle/>
              <a:p>
                <a:pPr marL="0" indent="0">
                  <a:buNone/>
                </a:pPr>
                <a:r>
                  <a:rPr lang="en-US" b="1" dirty="0"/>
                  <a:t>Manhattan Distance</a:t>
                </a:r>
                <a:endParaRPr lang="en-US" dirty="0"/>
              </a:p>
              <a:p>
                <a:pPr marL="0" indent="0">
                  <a:buNone/>
                </a:pPr>
                <a:endParaRPr lang="en-US" i="1" dirty="0">
                  <a:solidFill>
                    <a:srgbClr val="0070C0"/>
                  </a:solidFill>
                </a:endParaRPr>
              </a:p>
              <a:p>
                <a:pPr marL="0" indent="0">
                  <a:buNone/>
                </a:pPr>
                <a:endParaRPr lang="en-US" i="1" dirty="0">
                  <a:solidFill>
                    <a:srgbClr val="0070C0"/>
                  </a:solidFill>
                </a:endParaRPr>
              </a:p>
              <a:p>
                <a:pPr marL="0" indent="0">
                  <a:buNone/>
                </a:pPr>
                <a:r>
                  <a:rPr lang="en-US" i="1" dirty="0">
                    <a:solidFill>
                      <a:srgbClr val="0070C0"/>
                    </a:solidFill>
                  </a:rPr>
                  <a:t>       </a:t>
                </a:r>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𝑀𝑎𝑛h𝑎𝑡𝑡𝑎𝑛</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𝑦</m:t>
                        </m:r>
                      </m:e>
                    </m:d>
                    <m:r>
                      <a:rPr lang="en-US" i="1">
                        <a:solidFill>
                          <a:srgbClr val="0070C0"/>
                        </a:solidFill>
                        <a:latin typeface="Cambria Math" panose="02040503050406030204" pitchFamily="18" charset="0"/>
                      </a:rPr>
                      <m:t>=</m:t>
                    </m:r>
                    <m:nary>
                      <m:naryPr>
                        <m:chr m:val="∑"/>
                        <m:limLoc m:val="undOvr"/>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𝑖</m:t>
                        </m:r>
                      </m:sub>
                      <m:sup/>
                      <m:e>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𝑖</m:t>
                                </m:r>
                              </m:sub>
                            </m:sSub>
                          </m:e>
                        </m:d>
                      </m:e>
                    </m:nary>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a:ln>
                <a:noFill/>
              </a:ln>
            </p:spPr>
            <p:txBody>
              <a:bodyPr/>
              <a:lstStyle/>
              <a:p>
                <a:r>
                  <a:rPr lang="en-US">
                    <a:noFill/>
                  </a:rPr>
                  <a:t> </a:t>
                </a:r>
              </a:p>
            </p:txBody>
          </p:sp>
        </mc:Fallback>
      </mc:AlternateContent>
      <p:pic>
        <p:nvPicPr>
          <p:cNvPr id="4" name="Picture 3" descr="Image result for Manhattan distance">
            <a:extLst>
              <a:ext uri="{FF2B5EF4-FFF2-40B4-BE49-F238E27FC236}">
                <a16:creationId xmlns:a16="http://schemas.microsoft.com/office/drawing/2014/main" id="{E26984FC-95A7-420C-8BEA-4DC0BFAA4C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2251" y="1571625"/>
            <a:ext cx="4933950" cy="4303508"/>
          </a:xfrm>
          <a:prstGeom prst="rect">
            <a:avLst/>
          </a:prstGeom>
          <a:noFill/>
          <a:ln>
            <a:noFill/>
          </a:ln>
        </p:spPr>
      </p:pic>
    </p:spTree>
    <p:extLst>
      <p:ext uri="{BB962C8B-B14F-4D97-AF65-F5344CB8AC3E}">
        <p14:creationId xmlns:p14="http://schemas.microsoft.com/office/powerpoint/2010/main" val="309761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dirty="0"/>
                  <a:t>Minkowski Distance</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𝑑</m:t>
                          </m:r>
                        </m:e>
                        <m:sub>
                          <m:r>
                            <a:rPr lang="en-US" i="1">
                              <a:solidFill>
                                <a:srgbClr val="0070C0"/>
                              </a:solidFill>
                              <a:latin typeface="Cambria Math" panose="02040503050406030204" pitchFamily="18" charset="0"/>
                            </a:rPr>
                            <m:t>𝑀𝑖𝑛𝑘𝑜𝑤𝑠𝑘𝑖</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𝑦</m:t>
                          </m:r>
                        </m:e>
                      </m:d>
                      <m:r>
                        <a:rPr lang="en-US"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d>
                            <m:dPr>
                              <m:ctrlPr>
                                <a:rPr lang="en-US" i="1">
                                  <a:solidFill>
                                    <a:srgbClr val="0070C0"/>
                                  </a:solidFill>
                                  <a:latin typeface="Cambria Math" panose="02040503050406030204" pitchFamily="18" charset="0"/>
                                </a:rPr>
                              </m:ctrlPr>
                            </m:dPr>
                            <m:e>
                              <m:nary>
                                <m:naryPr>
                                  <m:chr m:val="∑"/>
                                  <m:limLoc m:val="undOvr"/>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𝑖</m:t>
                                  </m:r>
                                </m:sub>
                                <m:sup/>
                                <m:e>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𝑖</m:t>
                                              </m:r>
                                            </m:sub>
                                          </m:sSub>
                                        </m:e>
                                      </m:d>
                                    </m:e>
                                    <m:sup>
                                      <m:r>
                                        <a:rPr lang="en-US" i="1">
                                          <a:solidFill>
                                            <a:srgbClr val="0070C0"/>
                                          </a:solidFill>
                                          <a:latin typeface="Cambria Math" panose="02040503050406030204" pitchFamily="18" charset="0"/>
                                        </a:rPr>
                                        <m:t>𝑝</m:t>
                                      </m:r>
                                    </m:sup>
                                  </m:sSup>
                                </m:e>
                              </m:nary>
                            </m:e>
                          </m:d>
                        </m:e>
                        <m:sup>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i="1">
                                  <a:solidFill>
                                    <a:srgbClr val="0070C0"/>
                                  </a:solidFill>
                                  <a:latin typeface="Cambria Math" panose="02040503050406030204" pitchFamily="18" charset="0"/>
                                </a:rPr>
                                <m:t>𝑝</m:t>
                              </m:r>
                            </m:den>
                          </m:f>
                        </m:sup>
                      </m:sSup>
                    </m:oMath>
                  </m:oMathPara>
                </a14:m>
                <a:endParaRPr lang="en-US" dirty="0"/>
              </a:p>
              <a:p>
                <a:pPr marL="0" indent="0">
                  <a:buNone/>
                </a:pPr>
                <a:r>
                  <a:rPr lang="en-US" dirty="0"/>
                  <a:t>Commonly use values of </a:t>
                </a:r>
                <a14:m>
                  <m:oMath xmlns:m="http://schemas.openxmlformats.org/officeDocument/2006/math">
                    <m:r>
                      <a:rPr lang="en-US" i="1">
                        <a:latin typeface="Cambria Math" panose="02040503050406030204" pitchFamily="18" charset="0"/>
                      </a:rPr>
                      <m:t>𝑝</m:t>
                    </m:r>
                  </m:oMath>
                </a14:m>
                <a:r>
                  <a:rPr lang="en-US" dirty="0"/>
                  <a:t>:</a:t>
                </a:r>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=1</m:t>
                    </m:r>
                  </m:oMath>
                </a14:m>
                <a:r>
                  <a:rPr lang="en-US" dirty="0"/>
                  <a:t>: Manhattan distance</a:t>
                </a:r>
                <a:endParaRPr lang="en-US" i="1" dirty="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=2</m:t>
                    </m:r>
                  </m:oMath>
                </a14:m>
                <a:r>
                  <a:rPr lang="en-US" dirty="0"/>
                  <a:t>: Euclidean distance</a:t>
                </a:r>
                <a:endParaRPr lang="en-US" i="1" dirty="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𝑖</m:t>
                            </m:r>
                          </m:lim>
                        </m:limLow>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func>
                  </m:oMath>
                </a14:m>
                <a:endParaRPr lang="en-US" i="1" dirty="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𝑖</m:t>
                            </m:r>
                          </m:lim>
                        </m:limLow>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func>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179766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57339"/>
                <a:ext cx="10372150" cy="4484320"/>
              </a:xfrm>
            </p:spPr>
            <p:txBody>
              <a:bodyPr>
                <a:normAutofit fontScale="85000" lnSpcReduction="20000"/>
              </a:bodyPr>
              <a:lstStyle/>
              <a:p>
                <a:pPr marL="0" indent="0">
                  <a:buNone/>
                </a:pPr>
                <a:r>
                  <a:rPr lang="en-US" b="1" dirty="0"/>
                  <a:t>Normalization</a:t>
                </a:r>
                <a:endParaRPr lang="en-US" dirty="0"/>
              </a:p>
              <a:p>
                <a:pPr marL="0" indent="0">
                  <a:buNone/>
                </a:pPr>
                <a:endParaRPr lang="en-US" sz="1400" dirty="0"/>
              </a:p>
              <a:p>
                <a:pPr marL="0" indent="0" algn="just">
                  <a:buNone/>
                </a:pPr>
                <a:r>
                  <a:rPr lang="en-US" dirty="0"/>
                  <a:t>When measuring distance, certain attributes that have large values can overwhelm the influence of other attributes that are measured on a smaller scale. To avoid this, we should normalize the attribute values.</a:t>
                </a:r>
              </a:p>
              <a:p>
                <a:pPr marL="0" indent="0">
                  <a:buNone/>
                </a:pPr>
                <a:endParaRPr lang="en-US" sz="1400" dirty="0"/>
              </a:p>
              <a:p>
                <a:pPr marL="0" indent="0" algn="just">
                  <a:buNone/>
                </a:pPr>
                <a:r>
                  <a:rPr lang="en-US" dirty="0"/>
                  <a:t>For continuous variables, the min–max normalization or Z-score standardization may be used:</a:t>
                </a:r>
              </a:p>
              <a:p>
                <a:pPr marL="0" indent="0">
                  <a:buNone/>
                </a:pPr>
                <a:endParaRPr lang="en-US" dirty="0"/>
              </a:p>
              <a:p>
                <a:pPr lvl="1"/>
                <a:r>
                  <a:rPr lang="en-US" sz="2800" dirty="0">
                    <a:solidFill>
                      <a:srgbClr val="FF0000"/>
                    </a:solidFill>
                  </a:rPr>
                  <a:t>min–max normalization</a:t>
                </a:r>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𝑋</m:t>
                        </m:r>
                      </m:e>
                      <m:sup>
                        <m:r>
                          <a:rPr lang="en-US" sz="2800" i="1">
                            <a:latin typeface="Cambria Math" panose="02040503050406030204" pitchFamily="18" charset="0"/>
                          </a:rPr>
                          <m:t>∗</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min</m:t>
                            </m:r>
                          </m:fName>
                          <m:e>
                            <m:d>
                              <m:dPr>
                                <m:ctrlPr>
                                  <a:rPr lang="en-US" sz="2800" i="1">
                                    <a:latin typeface="Cambria Math" panose="02040503050406030204" pitchFamily="18" charset="0"/>
                                  </a:rPr>
                                </m:ctrlPr>
                              </m:dPr>
                              <m:e>
                                <m:r>
                                  <a:rPr lang="en-US" sz="2800" i="1">
                                    <a:latin typeface="Cambria Math" panose="02040503050406030204" pitchFamily="18" charset="0"/>
                                  </a:rPr>
                                  <m:t>𝑋</m:t>
                                </m:r>
                              </m:e>
                            </m:d>
                          </m:e>
                        </m:func>
                      </m:num>
                      <m:den>
                        <m:r>
                          <a:rPr lang="en-US" sz="2800" i="1">
                            <a:latin typeface="Cambria Math" panose="02040503050406030204" pitchFamily="18" charset="0"/>
                          </a:rPr>
                          <m:t>𝑟𝑎𝑛𝑔𝑒</m:t>
                        </m:r>
                        <m:d>
                          <m:dPr>
                            <m:ctrlPr>
                              <a:rPr lang="en-US" sz="2800" i="1">
                                <a:latin typeface="Cambria Math" panose="02040503050406030204" pitchFamily="18" charset="0"/>
                              </a:rPr>
                            </m:ctrlPr>
                          </m:dPr>
                          <m:e>
                            <m:r>
                              <a:rPr lang="en-US" sz="2800" i="1">
                                <a:latin typeface="Cambria Math" panose="02040503050406030204" pitchFamily="18" charset="0"/>
                              </a:rPr>
                              <m:t>𝑋</m:t>
                            </m:r>
                          </m:e>
                        </m:d>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min</m:t>
                            </m:r>
                          </m:fName>
                          <m:e>
                            <m:d>
                              <m:dPr>
                                <m:ctrlPr>
                                  <a:rPr lang="en-US" sz="2800" i="1">
                                    <a:latin typeface="Cambria Math" panose="02040503050406030204" pitchFamily="18" charset="0"/>
                                  </a:rPr>
                                </m:ctrlPr>
                              </m:dPr>
                              <m:e>
                                <m:r>
                                  <a:rPr lang="en-US" sz="2800" i="1">
                                    <a:latin typeface="Cambria Math" panose="02040503050406030204" pitchFamily="18" charset="0"/>
                                  </a:rPr>
                                  <m:t>𝑋</m:t>
                                </m:r>
                              </m:e>
                            </m:d>
                          </m:e>
                        </m:func>
                      </m:num>
                      <m:den>
                        <m:r>
                          <a:rPr lang="en-US" sz="2800" i="1">
                            <a:latin typeface="Cambria Math" panose="02040503050406030204" pitchFamily="18" charset="0"/>
                          </a:rPr>
                          <m:t>𝑚𝑎𝑥</m:t>
                        </m:r>
                        <m:d>
                          <m:dPr>
                            <m:ctrlPr>
                              <a:rPr lang="en-US" sz="2800" i="1">
                                <a:latin typeface="Cambria Math" panose="02040503050406030204" pitchFamily="18" charset="0"/>
                              </a:rPr>
                            </m:ctrlPr>
                          </m:dPr>
                          <m:e>
                            <m:r>
                              <a:rPr lang="en-US" sz="2800" i="1">
                                <a:latin typeface="Cambria Math" panose="02040503050406030204" pitchFamily="18" charset="0"/>
                              </a:rPr>
                              <m:t>𝑋</m:t>
                            </m:r>
                          </m:e>
                        </m:d>
                        <m:r>
                          <a:rPr lang="en-US" sz="2800" i="1">
                            <a:latin typeface="Cambria Math" panose="02040503050406030204" pitchFamily="18" charset="0"/>
                          </a:rPr>
                          <m:t>−</m:t>
                        </m:r>
                        <m:r>
                          <m:rPr>
                            <m:sty m:val="p"/>
                          </m:rPr>
                          <a:rPr lang="en-US" sz="2800">
                            <a:latin typeface="Cambria Math" panose="02040503050406030204" pitchFamily="18" charset="0"/>
                          </a:rPr>
                          <m:t>min</m:t>
                        </m:r>
                        <m:r>
                          <a:rPr lang="en-US" sz="2800" i="1">
                            <a:latin typeface="Cambria Math" panose="02040503050406030204" pitchFamily="18" charset="0"/>
                          </a:rPr>
                          <m:t>(</m:t>
                        </m:r>
                        <m:r>
                          <a:rPr lang="en-US" sz="2800" i="1">
                            <a:latin typeface="Cambria Math" panose="02040503050406030204" pitchFamily="18" charset="0"/>
                          </a:rPr>
                          <m:t>𝑋</m:t>
                        </m:r>
                        <m:r>
                          <a:rPr lang="en-US" sz="2800" i="1">
                            <a:latin typeface="Cambria Math" panose="02040503050406030204" pitchFamily="18" charset="0"/>
                          </a:rPr>
                          <m:t>)</m:t>
                        </m:r>
                      </m:den>
                    </m:f>
                  </m:oMath>
                </a14:m>
                <a:endParaRPr lang="en-US" sz="2800" dirty="0"/>
              </a:p>
              <a:p>
                <a:pPr marL="457200" lvl="1" indent="0">
                  <a:buNone/>
                </a:pPr>
                <a:endParaRPr lang="en-US" sz="2800" dirty="0"/>
              </a:p>
              <a:p>
                <a:pPr lvl="1"/>
                <a:r>
                  <a:rPr lang="en-US" sz="2800" dirty="0">
                    <a:solidFill>
                      <a:srgbClr val="FF0000"/>
                    </a:solidFill>
                  </a:rPr>
                  <a:t>Z-score standardization</a:t>
                </a:r>
                <a:r>
                  <a:rPr lang="en-US" sz="2800" dirty="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𝑋</m:t>
                        </m:r>
                      </m:e>
                      <m:sup>
                        <m:r>
                          <a:rPr lang="en-US" sz="2800" i="1">
                            <a:latin typeface="Cambria Math" panose="02040503050406030204" pitchFamily="18" charset="0"/>
                          </a:rPr>
                          <m:t>∗</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𝑋</m:t>
                        </m:r>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mean</m:t>
                            </m:r>
                          </m:fName>
                          <m:e>
                            <m:d>
                              <m:dPr>
                                <m:ctrlPr>
                                  <a:rPr lang="en-US" sz="2800" i="1">
                                    <a:latin typeface="Cambria Math" panose="02040503050406030204" pitchFamily="18" charset="0"/>
                                  </a:rPr>
                                </m:ctrlPr>
                              </m:dPr>
                              <m:e>
                                <m:r>
                                  <a:rPr lang="en-US" sz="2800" i="1">
                                    <a:latin typeface="Cambria Math" panose="02040503050406030204" pitchFamily="18" charset="0"/>
                                  </a:rPr>
                                  <m:t>𝑋</m:t>
                                </m:r>
                              </m:e>
                            </m:d>
                          </m:e>
                        </m:func>
                      </m:num>
                      <m:den>
                        <m:r>
                          <a:rPr lang="en-US" sz="2800" i="1">
                            <a:latin typeface="Cambria Math" panose="02040503050406030204" pitchFamily="18" charset="0"/>
                          </a:rPr>
                          <m:t>𝑆𝑇𝐷</m:t>
                        </m:r>
                        <m:d>
                          <m:dPr>
                            <m:ctrlPr>
                              <a:rPr lang="en-US" sz="2800" i="1">
                                <a:latin typeface="Cambria Math" panose="02040503050406030204" pitchFamily="18" charset="0"/>
                              </a:rPr>
                            </m:ctrlPr>
                          </m:dPr>
                          <m:e>
                            <m:r>
                              <a:rPr lang="en-US" sz="2800" i="1">
                                <a:latin typeface="Cambria Math" panose="02040503050406030204" pitchFamily="18" charset="0"/>
                              </a:rPr>
                              <m:t>𝑋</m:t>
                            </m:r>
                          </m:e>
                        </m:d>
                      </m:den>
                    </m:f>
                  </m:oMath>
                </a14:m>
                <a:endParaRPr lang="en-US" sz="28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57339"/>
                <a:ext cx="10372150" cy="4484320"/>
              </a:xfrm>
              <a:blipFill>
                <a:blip r:embed="rId2"/>
                <a:stretch>
                  <a:fillRect l="-881" t="-3261" r="-881"/>
                </a:stretch>
              </a:blipFill>
            </p:spPr>
            <p:txBody>
              <a:bodyPr/>
              <a:lstStyle/>
              <a:p>
                <a:r>
                  <a:rPr lang="en-US">
                    <a:noFill/>
                  </a:rPr>
                  <a:t> </a:t>
                </a:r>
              </a:p>
            </p:txBody>
          </p:sp>
        </mc:Fallback>
      </mc:AlternateContent>
    </p:spTree>
    <p:extLst>
      <p:ext uri="{BB962C8B-B14F-4D97-AF65-F5344CB8AC3E}">
        <p14:creationId xmlns:p14="http://schemas.microsoft.com/office/powerpoint/2010/main" val="282926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3"/>
                <a:ext cx="10372150" cy="4455745"/>
              </a:xfrm>
            </p:spPr>
            <p:txBody>
              <a:bodyPr>
                <a:normAutofit fontScale="62500" lnSpcReduction="20000"/>
              </a:bodyPr>
              <a:lstStyle/>
              <a:p>
                <a:pPr marL="0" indent="0" algn="just">
                  <a:lnSpc>
                    <a:spcPct val="120000"/>
                  </a:lnSpc>
                  <a:spcBef>
                    <a:spcPts val="0"/>
                  </a:spcBef>
                  <a:buNone/>
                </a:pPr>
                <a:r>
                  <a:rPr lang="en-US" sz="3800" dirty="0"/>
                  <a:t>For categorical variables, the Euclidean distance metric is not appropriate. Instead, a “different from” function used to compare the </a:t>
                </a:r>
                <a14:m>
                  <m:oMath xmlns:m="http://schemas.openxmlformats.org/officeDocument/2006/math">
                    <m:sSup>
                      <m:sSupPr>
                        <m:ctrlPr>
                          <a:rPr lang="en-US" sz="3800" i="1">
                            <a:latin typeface="Cambria Math" panose="02040503050406030204" pitchFamily="18" charset="0"/>
                          </a:rPr>
                        </m:ctrlPr>
                      </m:sSupPr>
                      <m:e>
                        <m:r>
                          <a:rPr lang="en-US" sz="3800" i="1">
                            <a:latin typeface="Cambria Math" panose="02040503050406030204" pitchFamily="18" charset="0"/>
                          </a:rPr>
                          <m:t>𝑖</m:t>
                        </m:r>
                      </m:e>
                      <m:sup>
                        <m:r>
                          <a:rPr lang="en-US" sz="3800" i="1">
                            <a:latin typeface="Cambria Math" panose="02040503050406030204" pitchFamily="18" charset="0"/>
                          </a:rPr>
                          <m:t>𝑡h</m:t>
                        </m:r>
                      </m:sup>
                    </m:sSup>
                  </m:oMath>
                </a14:m>
                <a:r>
                  <a:rPr lang="en-US" sz="3800" dirty="0"/>
                  <a:t> attribute values of a pair of records, should be defined as follows:</a:t>
                </a:r>
              </a:p>
              <a:p>
                <a:pPr marL="0" indent="0" algn="just">
                  <a:lnSpc>
                    <a:spcPct val="120000"/>
                  </a:lnSpc>
                  <a:spcBef>
                    <a:spcPts val="0"/>
                  </a:spcBef>
                  <a:buNone/>
                </a:pPr>
                <a:endParaRPr lang="en-US" sz="3800" dirty="0"/>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sz="3800" i="1" smtClean="0">
                          <a:solidFill>
                            <a:srgbClr val="00B0F0"/>
                          </a:solidFill>
                          <a:latin typeface="Cambria Math" panose="02040503050406030204" pitchFamily="18" charset="0"/>
                        </a:rPr>
                        <m:t>𝑑𝑖𝑓𝑓𝑒𝑟𝑒𝑛𝑡</m:t>
                      </m:r>
                      <m:d>
                        <m:dPr>
                          <m:ctrlPr>
                            <a:rPr lang="en-US" sz="3800" i="1">
                              <a:solidFill>
                                <a:srgbClr val="00B0F0"/>
                              </a:solidFill>
                              <a:latin typeface="Cambria Math" panose="02040503050406030204" pitchFamily="18" charset="0"/>
                            </a:rPr>
                          </m:ctrlPr>
                        </m:dPr>
                        <m:e>
                          <m:sSub>
                            <m:sSubPr>
                              <m:ctrlPr>
                                <a:rPr lang="en-US" sz="3800" i="1">
                                  <a:solidFill>
                                    <a:srgbClr val="00B0F0"/>
                                  </a:solidFill>
                                  <a:latin typeface="Cambria Math" panose="02040503050406030204" pitchFamily="18" charset="0"/>
                                </a:rPr>
                              </m:ctrlPr>
                            </m:sSubPr>
                            <m:e>
                              <m:r>
                                <a:rPr lang="en-US" sz="3800" i="1">
                                  <a:solidFill>
                                    <a:srgbClr val="00B0F0"/>
                                  </a:solidFill>
                                  <a:latin typeface="Cambria Math" panose="02040503050406030204" pitchFamily="18" charset="0"/>
                                </a:rPr>
                                <m:t>𝑥</m:t>
                              </m:r>
                            </m:e>
                            <m:sub>
                              <m:r>
                                <a:rPr lang="en-US" sz="3800" i="1">
                                  <a:solidFill>
                                    <a:srgbClr val="00B0F0"/>
                                  </a:solidFill>
                                  <a:latin typeface="Cambria Math" panose="02040503050406030204" pitchFamily="18" charset="0"/>
                                </a:rPr>
                                <m:t>𝑖</m:t>
                              </m:r>
                            </m:sub>
                          </m:sSub>
                          <m:r>
                            <a:rPr lang="en-US" sz="3800" i="1">
                              <a:solidFill>
                                <a:srgbClr val="00B0F0"/>
                              </a:solidFill>
                              <a:latin typeface="Cambria Math" panose="02040503050406030204" pitchFamily="18" charset="0"/>
                            </a:rPr>
                            <m:t>,</m:t>
                          </m:r>
                          <m:sSub>
                            <m:sSubPr>
                              <m:ctrlPr>
                                <a:rPr lang="en-US" sz="3800" i="1">
                                  <a:solidFill>
                                    <a:srgbClr val="00B0F0"/>
                                  </a:solidFill>
                                  <a:latin typeface="Cambria Math" panose="02040503050406030204" pitchFamily="18" charset="0"/>
                                </a:rPr>
                              </m:ctrlPr>
                            </m:sSubPr>
                            <m:e>
                              <m:r>
                                <a:rPr lang="en-US" sz="3800" i="1">
                                  <a:solidFill>
                                    <a:srgbClr val="00B0F0"/>
                                  </a:solidFill>
                                  <a:latin typeface="Cambria Math" panose="02040503050406030204" pitchFamily="18" charset="0"/>
                                </a:rPr>
                                <m:t>𝑦</m:t>
                              </m:r>
                            </m:e>
                            <m:sub>
                              <m:r>
                                <a:rPr lang="en-US" sz="3800" i="1">
                                  <a:solidFill>
                                    <a:srgbClr val="00B0F0"/>
                                  </a:solidFill>
                                  <a:latin typeface="Cambria Math" panose="02040503050406030204" pitchFamily="18" charset="0"/>
                                </a:rPr>
                                <m:t>𝑖</m:t>
                              </m:r>
                            </m:sub>
                          </m:sSub>
                        </m:e>
                      </m:d>
                      <m:r>
                        <a:rPr lang="en-US" sz="3800" i="1">
                          <a:solidFill>
                            <a:srgbClr val="00B0F0"/>
                          </a:solidFill>
                          <a:latin typeface="Cambria Math" panose="02040503050406030204" pitchFamily="18" charset="0"/>
                        </a:rPr>
                        <m:t>=</m:t>
                      </m:r>
                      <m:d>
                        <m:dPr>
                          <m:begChr m:val="{"/>
                          <m:endChr m:val=""/>
                          <m:ctrlPr>
                            <a:rPr lang="en-US" sz="3800" i="1">
                              <a:solidFill>
                                <a:srgbClr val="00B0F0"/>
                              </a:solidFill>
                              <a:latin typeface="Cambria Math" panose="02040503050406030204" pitchFamily="18" charset="0"/>
                            </a:rPr>
                          </m:ctrlPr>
                        </m:dPr>
                        <m:e>
                          <m:m>
                            <m:mPr>
                              <m:mcs>
                                <m:mc>
                                  <m:mcPr>
                                    <m:count m:val="2"/>
                                    <m:mcJc m:val="center"/>
                                  </m:mcPr>
                                </m:mc>
                              </m:mcs>
                              <m:ctrlPr>
                                <a:rPr lang="en-US" sz="3800" i="1">
                                  <a:solidFill>
                                    <a:srgbClr val="00B0F0"/>
                                  </a:solidFill>
                                  <a:latin typeface="Cambria Math" panose="02040503050406030204" pitchFamily="18" charset="0"/>
                                </a:rPr>
                              </m:ctrlPr>
                            </m:mPr>
                            <m:mr>
                              <m:e>
                                <m:r>
                                  <a:rPr lang="en-US" sz="3800" i="1">
                                    <a:solidFill>
                                      <a:srgbClr val="00B0F0"/>
                                    </a:solidFill>
                                    <a:latin typeface="Cambria Math" panose="02040503050406030204" pitchFamily="18" charset="0"/>
                                  </a:rPr>
                                  <m:t>0</m:t>
                                </m:r>
                              </m:e>
                              <m:e>
                                <m:r>
                                  <a:rPr lang="en-US" sz="3800" i="1">
                                    <a:solidFill>
                                      <a:srgbClr val="00B0F0"/>
                                    </a:solidFill>
                                    <a:latin typeface="Cambria Math" panose="02040503050406030204" pitchFamily="18" charset="0"/>
                                  </a:rPr>
                                  <m:t>𝑖𝑓</m:t>
                                </m:r>
                                <m:r>
                                  <a:rPr lang="en-US" sz="3800" i="1">
                                    <a:solidFill>
                                      <a:srgbClr val="00B0F0"/>
                                    </a:solidFill>
                                    <a:latin typeface="Cambria Math" panose="02040503050406030204" pitchFamily="18" charset="0"/>
                                  </a:rPr>
                                  <m:t> </m:t>
                                </m:r>
                                <m:sSub>
                                  <m:sSubPr>
                                    <m:ctrlPr>
                                      <a:rPr lang="en-US" sz="3800" i="1">
                                        <a:solidFill>
                                          <a:srgbClr val="00B0F0"/>
                                        </a:solidFill>
                                        <a:latin typeface="Cambria Math" panose="02040503050406030204" pitchFamily="18" charset="0"/>
                                      </a:rPr>
                                    </m:ctrlPr>
                                  </m:sSubPr>
                                  <m:e>
                                    <m:r>
                                      <a:rPr lang="en-US" sz="3800" i="1">
                                        <a:solidFill>
                                          <a:srgbClr val="00B0F0"/>
                                        </a:solidFill>
                                        <a:latin typeface="Cambria Math" panose="02040503050406030204" pitchFamily="18" charset="0"/>
                                      </a:rPr>
                                      <m:t>𝑥</m:t>
                                    </m:r>
                                  </m:e>
                                  <m:sub>
                                    <m:r>
                                      <a:rPr lang="en-US" sz="3800" i="1">
                                        <a:solidFill>
                                          <a:srgbClr val="00B0F0"/>
                                        </a:solidFill>
                                        <a:latin typeface="Cambria Math" panose="02040503050406030204" pitchFamily="18" charset="0"/>
                                      </a:rPr>
                                      <m:t>𝑖</m:t>
                                    </m:r>
                                  </m:sub>
                                </m:sSub>
                                <m:r>
                                  <a:rPr lang="en-US" sz="3800" i="1">
                                    <a:solidFill>
                                      <a:srgbClr val="00B0F0"/>
                                    </a:solidFill>
                                    <a:latin typeface="Cambria Math" panose="02040503050406030204" pitchFamily="18" charset="0"/>
                                  </a:rPr>
                                  <m:t>=</m:t>
                                </m:r>
                                <m:sSub>
                                  <m:sSubPr>
                                    <m:ctrlPr>
                                      <a:rPr lang="en-US" sz="3800" i="1">
                                        <a:solidFill>
                                          <a:srgbClr val="00B0F0"/>
                                        </a:solidFill>
                                        <a:latin typeface="Cambria Math" panose="02040503050406030204" pitchFamily="18" charset="0"/>
                                      </a:rPr>
                                    </m:ctrlPr>
                                  </m:sSubPr>
                                  <m:e>
                                    <m:r>
                                      <a:rPr lang="en-US" sz="3800" i="1">
                                        <a:solidFill>
                                          <a:srgbClr val="00B0F0"/>
                                        </a:solidFill>
                                        <a:latin typeface="Cambria Math" panose="02040503050406030204" pitchFamily="18" charset="0"/>
                                      </a:rPr>
                                      <m:t>𝑦</m:t>
                                    </m:r>
                                  </m:e>
                                  <m:sub>
                                    <m:r>
                                      <a:rPr lang="en-US" sz="3800" i="1">
                                        <a:solidFill>
                                          <a:srgbClr val="00B0F0"/>
                                        </a:solidFill>
                                        <a:latin typeface="Cambria Math" panose="02040503050406030204" pitchFamily="18" charset="0"/>
                                      </a:rPr>
                                      <m:t>𝑖</m:t>
                                    </m:r>
                                  </m:sub>
                                </m:sSub>
                              </m:e>
                            </m:mr>
                            <m:mr>
                              <m:e>
                                <m:r>
                                  <a:rPr lang="en-US" sz="3800" i="1">
                                    <a:solidFill>
                                      <a:srgbClr val="00B0F0"/>
                                    </a:solidFill>
                                    <a:latin typeface="Cambria Math" panose="02040503050406030204" pitchFamily="18" charset="0"/>
                                  </a:rPr>
                                  <m:t>1</m:t>
                                </m:r>
                              </m:e>
                              <m:e>
                                <m:r>
                                  <a:rPr lang="en-US" sz="3800" i="1">
                                    <a:solidFill>
                                      <a:srgbClr val="00B0F0"/>
                                    </a:solidFill>
                                    <a:latin typeface="Cambria Math" panose="02040503050406030204" pitchFamily="18" charset="0"/>
                                  </a:rPr>
                                  <m:t>𝑜𝑡h𝑒𝑟𝑤𝑖𝑠𝑒</m:t>
                                </m:r>
                              </m:e>
                            </m:mr>
                          </m:m>
                        </m:e>
                      </m:d>
                    </m:oMath>
                  </m:oMathPara>
                </a14:m>
                <a:endParaRPr lang="en-US" sz="3800" dirty="0"/>
              </a:p>
              <a:p>
                <a:pPr marL="0" indent="0" algn="just">
                  <a:lnSpc>
                    <a:spcPct val="120000"/>
                  </a:lnSpc>
                  <a:spcBef>
                    <a:spcPts val="0"/>
                  </a:spcBef>
                  <a:buNone/>
                </a:pPr>
                <a:r>
                  <a:rPr lang="en-US" sz="3800" u="sng" dirty="0"/>
                  <a:t>Remark</a:t>
                </a:r>
                <a:r>
                  <a:rPr lang="en-US" sz="3800" dirty="0"/>
                  <a:t>:</a:t>
                </a:r>
              </a:p>
              <a:p>
                <a:pPr algn="just">
                  <a:lnSpc>
                    <a:spcPct val="120000"/>
                  </a:lnSpc>
                  <a:spcBef>
                    <a:spcPts val="0"/>
                  </a:spcBef>
                </a:pPr>
                <a:r>
                  <a:rPr lang="en-US" sz="3800" dirty="0"/>
                  <a:t>The min–max normalization will always lie between 0 and 1 while the Z- score standardization usually takes values - 3 &lt; z &lt; 3. Therefore, when mixing categorical and continuous variables, the min–max normalization may be preferred.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3"/>
                <a:ext cx="10372150" cy="4455745"/>
              </a:xfrm>
              <a:blipFill>
                <a:blip r:embed="rId2"/>
                <a:stretch>
                  <a:fillRect l="-881" t="-958" r="-881" b="-1368"/>
                </a:stretch>
              </a:blipFill>
            </p:spPr>
            <p:txBody>
              <a:bodyPr/>
              <a:lstStyle/>
              <a:p>
                <a:r>
                  <a:rPr lang="en-US">
                    <a:noFill/>
                  </a:rPr>
                  <a:t> </a:t>
                </a:r>
              </a:p>
            </p:txBody>
          </p:sp>
        </mc:Fallback>
      </mc:AlternateContent>
    </p:spTree>
    <p:extLst>
      <p:ext uri="{BB962C8B-B14F-4D97-AF65-F5344CB8AC3E}">
        <p14:creationId xmlns:p14="http://schemas.microsoft.com/office/powerpoint/2010/main" val="53999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b="1" dirty="0"/>
              <a:t>Combination Function</a:t>
            </a:r>
            <a:endParaRPr lang="en-US" dirty="0"/>
          </a:p>
          <a:p>
            <a:pPr marL="0" indent="0" algn="just">
              <a:buNone/>
            </a:pPr>
            <a:r>
              <a:rPr lang="en-US" i="1" u="sng" dirty="0">
                <a:solidFill>
                  <a:srgbClr val="FF0000"/>
                </a:solidFill>
              </a:rPr>
              <a:t>Simple unweighted voting</a:t>
            </a:r>
            <a:r>
              <a:rPr lang="en-US" dirty="0">
                <a:solidFill>
                  <a:srgbClr val="FF0000"/>
                </a:solidFill>
              </a:rPr>
              <a:t>:</a:t>
            </a:r>
          </a:p>
          <a:p>
            <a:pPr marL="0" indent="0" algn="just">
              <a:buNone/>
            </a:pPr>
            <a:endParaRPr lang="en-US" dirty="0">
              <a:solidFill>
                <a:srgbClr val="FF0000"/>
              </a:solidFill>
            </a:endParaRPr>
          </a:p>
          <a:p>
            <a:pPr marL="0" indent="0" algn="just">
              <a:buNone/>
            </a:pPr>
            <a:r>
              <a:rPr lang="en-US" dirty="0"/>
              <a:t>The procedure is as follows:</a:t>
            </a:r>
          </a:p>
          <a:p>
            <a:pPr marL="514350" indent="-514350" algn="just">
              <a:buFont typeface="+mj-lt"/>
              <a:buAutoNum type="arabicPeriod"/>
            </a:pPr>
            <a:r>
              <a:rPr lang="en-US" dirty="0"/>
              <a:t>Decide on the value of </a:t>
            </a:r>
            <a:r>
              <a:rPr lang="en-US" i="1" dirty="0"/>
              <a:t>k</a:t>
            </a:r>
            <a:r>
              <a:rPr lang="en-US" dirty="0"/>
              <a:t>, i.e., the number of records that will have a voice in classifying the new record. </a:t>
            </a:r>
          </a:p>
          <a:p>
            <a:pPr marL="514350" indent="-514350" algn="just">
              <a:buFont typeface="+mj-lt"/>
              <a:buAutoNum type="arabicPeriod"/>
            </a:pPr>
            <a:r>
              <a:rPr lang="en-US" dirty="0"/>
              <a:t>Determine the </a:t>
            </a:r>
            <a:r>
              <a:rPr lang="en-US" i="1" dirty="0"/>
              <a:t>k</a:t>
            </a:r>
            <a:r>
              <a:rPr lang="en-US" dirty="0"/>
              <a:t> nearest neighbors that are of minimum distance from the new record. </a:t>
            </a:r>
          </a:p>
          <a:p>
            <a:pPr marL="514350" indent="-514350" algn="just">
              <a:buFont typeface="+mj-lt"/>
              <a:buAutoNum type="arabicPeriod"/>
            </a:pPr>
            <a:r>
              <a:rPr lang="en-US" dirty="0"/>
              <a:t>Classify the new record based on the rule “one record </a:t>
            </a:r>
            <a:r>
              <a:rPr lang="en-US" dirty="0">
                <a:sym typeface="Wingdings" panose="05000000000000000000" pitchFamily="2" charset="2"/>
              </a:rPr>
              <a:t></a:t>
            </a:r>
            <a:r>
              <a:rPr lang="en-US" dirty="0"/>
              <a:t> one vote”. The distances from the new record to the k nearest neighbors are not taken into consideration.</a:t>
            </a:r>
          </a:p>
          <a:p>
            <a:pPr marL="0" indent="0" algn="just">
              <a:buNone/>
            </a:pPr>
            <a:endParaRPr lang="en-US" dirty="0"/>
          </a:p>
        </p:txBody>
      </p:sp>
    </p:spTree>
    <p:extLst>
      <p:ext uri="{BB962C8B-B14F-4D97-AF65-F5344CB8AC3E}">
        <p14:creationId xmlns:p14="http://schemas.microsoft.com/office/powerpoint/2010/main" val="3822655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i="1" u="sng" dirty="0">
                <a:solidFill>
                  <a:srgbClr val="FF0000"/>
                </a:solidFill>
              </a:rPr>
              <a:t>Weighted voting</a:t>
            </a:r>
            <a:r>
              <a:rPr lang="en-US" u="sng" dirty="0">
                <a:solidFill>
                  <a:srgbClr val="FF0000"/>
                </a:solidFill>
              </a:rPr>
              <a:t>:</a:t>
            </a:r>
          </a:p>
          <a:p>
            <a:pPr marL="0" indent="0" algn="just">
              <a:buNone/>
            </a:pPr>
            <a:r>
              <a:rPr lang="en-US" dirty="0"/>
              <a:t>In weighted voting, the influence of a particular record is inversely proportional to the distance of the record from the new record to be classified. </a:t>
            </a:r>
          </a:p>
          <a:p>
            <a:pPr marL="0" indent="0" algn="just">
              <a:buNone/>
            </a:pPr>
            <a:r>
              <a:rPr lang="en-US" dirty="0"/>
              <a:t> </a:t>
            </a:r>
          </a:p>
          <a:p>
            <a:pPr marL="0" indent="0" algn="just">
              <a:buNone/>
            </a:pPr>
            <a:r>
              <a:rPr lang="en-US" u="sng" dirty="0"/>
              <a:t>Example</a:t>
            </a:r>
            <a:r>
              <a:rPr lang="en-US" dirty="0"/>
              <a:t>:  Consider the drug classification for a new patient who is 17 years old with a Na/ K ratio of 12.5 using </a:t>
            </a:r>
            <a:r>
              <a:rPr lang="en-US" i="1" dirty="0"/>
              <a:t>k</a:t>
            </a:r>
            <a:r>
              <a:rPr lang="en-US" dirty="0"/>
              <a:t>=3. Information about the values for age and Na/K ratio (together with min-max normalization values) for the new patient and the three nearest neighbors A,B,C are given as follows:</a:t>
            </a:r>
          </a:p>
          <a:p>
            <a:pPr marL="0" indent="0" algn="just">
              <a:buNone/>
            </a:pPr>
            <a:endParaRPr lang="en-US" dirty="0"/>
          </a:p>
        </p:txBody>
      </p:sp>
    </p:spTree>
    <p:extLst>
      <p:ext uri="{BB962C8B-B14F-4D97-AF65-F5344CB8AC3E}">
        <p14:creationId xmlns:p14="http://schemas.microsoft.com/office/powerpoint/2010/main" val="161031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7: Data Classification</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A69FFE9-DF29-4D22-8DA0-A86293C2F906}"/>
                  </a:ext>
                </a:extLst>
              </p:cNvPr>
              <p:cNvGraphicFramePr>
                <a:graphicFrameLocks noGrp="1"/>
              </p:cNvGraphicFramePr>
              <p:nvPr>
                <p:ph idx="1"/>
                <p:extLst>
                  <p:ext uri="{D42A27DB-BD31-4B8C-83A1-F6EECF244321}">
                    <p14:modId xmlns:p14="http://schemas.microsoft.com/office/powerpoint/2010/main" val="749303485"/>
                  </p:ext>
                </p:extLst>
              </p:nvPr>
            </p:nvGraphicFramePr>
            <p:xfrm>
              <a:off x="2100263" y="2128836"/>
              <a:ext cx="8515350" cy="2771774"/>
            </p:xfrm>
            <a:graphic>
              <a:graphicData uri="http://schemas.openxmlformats.org/drawingml/2006/table">
                <a:tbl>
                  <a:tblPr firstRow="1" firstCol="1" bandRow="1">
                    <a:tableStyleId>{5C22544A-7EE6-4342-B048-85BDC9FD1C3A}</a:tableStyleId>
                  </a:tblPr>
                  <a:tblGrid>
                    <a:gridCol w="2700337">
                      <a:extLst>
                        <a:ext uri="{9D8B030D-6E8A-4147-A177-3AD203B41FA5}">
                          <a16:colId xmlns:a16="http://schemas.microsoft.com/office/drawing/2014/main" val="1916371228"/>
                        </a:ext>
                      </a:extLst>
                    </a:gridCol>
                    <a:gridCol w="1400175">
                      <a:extLst>
                        <a:ext uri="{9D8B030D-6E8A-4147-A177-3AD203B41FA5}">
                          <a16:colId xmlns:a16="http://schemas.microsoft.com/office/drawing/2014/main" val="2350565411"/>
                        </a:ext>
                      </a:extLst>
                    </a:gridCol>
                    <a:gridCol w="1385888">
                      <a:extLst>
                        <a:ext uri="{9D8B030D-6E8A-4147-A177-3AD203B41FA5}">
                          <a16:colId xmlns:a16="http://schemas.microsoft.com/office/drawing/2014/main" val="1041630030"/>
                        </a:ext>
                      </a:extLst>
                    </a:gridCol>
                    <a:gridCol w="1371600">
                      <a:extLst>
                        <a:ext uri="{9D8B030D-6E8A-4147-A177-3AD203B41FA5}">
                          <a16:colId xmlns:a16="http://schemas.microsoft.com/office/drawing/2014/main" val="3260262657"/>
                        </a:ext>
                      </a:extLst>
                    </a:gridCol>
                    <a:gridCol w="1657350">
                      <a:extLst>
                        <a:ext uri="{9D8B030D-6E8A-4147-A177-3AD203B41FA5}">
                          <a16:colId xmlns:a16="http://schemas.microsoft.com/office/drawing/2014/main" val="1305386176"/>
                        </a:ext>
                      </a:extLst>
                    </a:gridCol>
                  </a:tblGrid>
                  <a:tr h="923178">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Record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Age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Na/K</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rPr>
                                    </m:ctrlPr>
                                  </m:sSubPr>
                                  <m:e>
                                    <m:r>
                                      <m:rPr>
                                        <m:sty m:val="p"/>
                                      </m:rPr>
                                      <a:rPr lang="en-US" sz="2400">
                                        <a:effectLst/>
                                        <a:latin typeface="Cambria Math" panose="02040503050406030204" pitchFamily="18" charset="0"/>
                                      </a:rPr>
                                      <m:t>Age</m:t>
                                    </m:r>
                                  </m:e>
                                  <m:sub>
                                    <m:r>
                                      <m:rPr>
                                        <m:sty m:val="p"/>
                                      </m:rPr>
                                      <a:rPr lang="en-US" sz="2400">
                                        <a:effectLst/>
                                        <a:latin typeface="Cambria Math" panose="02040503050406030204" pitchFamily="18" charset="0"/>
                                      </a:rPr>
                                      <m:t>MMN</m:t>
                                    </m:r>
                                  </m:sub>
                                </m:sSub>
                              </m:oMath>
                            </m:oMathPara>
                          </a14:m>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rPr>
                                    </m:ctrlPr>
                                  </m:sSubPr>
                                  <m:e>
                                    <m:f>
                                      <m:fPr>
                                        <m:ctrlPr>
                                          <a:rPr lang="en-US" sz="2400" i="1">
                                            <a:effectLst/>
                                            <a:latin typeface="Cambria Math" panose="02040503050406030204" pitchFamily="18" charset="0"/>
                                          </a:rPr>
                                        </m:ctrlPr>
                                      </m:fPr>
                                      <m:num>
                                        <m:r>
                                          <m:rPr>
                                            <m:sty m:val="p"/>
                                          </m:rPr>
                                          <a:rPr lang="en-US" sz="2400">
                                            <a:effectLst/>
                                            <a:latin typeface="Cambria Math" panose="02040503050406030204" pitchFamily="18" charset="0"/>
                                          </a:rPr>
                                          <m:t>Na</m:t>
                                        </m:r>
                                      </m:num>
                                      <m:den>
                                        <m:r>
                                          <m:rPr>
                                            <m:sty m:val="p"/>
                                          </m:rPr>
                                          <a:rPr lang="en-US" sz="2400">
                                            <a:effectLst/>
                                            <a:latin typeface="Cambria Math" panose="02040503050406030204" pitchFamily="18" charset="0"/>
                                          </a:rPr>
                                          <m:t>K</m:t>
                                        </m:r>
                                      </m:den>
                                    </m:f>
                                  </m:e>
                                  <m:sub>
                                    <m:r>
                                      <m:rPr>
                                        <m:sty m:val="p"/>
                                      </m:rPr>
                                      <a:rPr lang="en-US" sz="2400">
                                        <a:effectLst/>
                                        <a:latin typeface="Cambria Math" panose="02040503050406030204" pitchFamily="18" charset="0"/>
                                      </a:rPr>
                                      <m:t>MMN</m:t>
                                    </m:r>
                                  </m:sub>
                                </m:sSub>
                              </m:oMath>
                            </m:oMathPara>
                          </a14:m>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2148876"/>
                      </a:ext>
                    </a:extLst>
                  </a:tr>
                  <a:tr h="462149">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New</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9262960"/>
                      </a:ext>
                    </a:extLst>
                  </a:tr>
                  <a:tr h="462149">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A (dark gray)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16.8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12.4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0.0467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0.2471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0862705"/>
                      </a:ext>
                    </a:extLst>
                  </a:tr>
                  <a:tr h="462149">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B (medium gray)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17.2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10.5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0.0533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0.1912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9818908"/>
                      </a:ext>
                    </a:extLst>
                  </a:tr>
                  <a:tr h="462149">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C (medium gray)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19.5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13.5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0.0917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0.2794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6290271"/>
                      </a:ext>
                    </a:extLst>
                  </a:tr>
                </a:tbl>
              </a:graphicData>
            </a:graphic>
          </p:graphicFrame>
        </mc:Choice>
        <mc:Fallback xmlns="">
          <p:graphicFrame>
            <p:nvGraphicFramePr>
              <p:cNvPr id="4" name="Content Placeholder 3">
                <a:extLst>
                  <a:ext uri="{FF2B5EF4-FFF2-40B4-BE49-F238E27FC236}">
                    <a16:creationId xmlns:a16="http://schemas.microsoft.com/office/drawing/2014/main" id="{5A69FFE9-DF29-4D22-8DA0-A86293C2F906}"/>
                  </a:ext>
                </a:extLst>
              </p:cNvPr>
              <p:cNvGraphicFramePr>
                <a:graphicFrameLocks noGrp="1"/>
              </p:cNvGraphicFramePr>
              <p:nvPr>
                <p:ph idx="1"/>
                <p:extLst>
                  <p:ext uri="{D42A27DB-BD31-4B8C-83A1-F6EECF244321}">
                    <p14:modId xmlns:p14="http://schemas.microsoft.com/office/powerpoint/2010/main" val="749303485"/>
                  </p:ext>
                </p:extLst>
              </p:nvPr>
            </p:nvGraphicFramePr>
            <p:xfrm>
              <a:off x="2100263" y="2128836"/>
              <a:ext cx="8515350" cy="2771774"/>
            </p:xfrm>
            <a:graphic>
              <a:graphicData uri="http://schemas.openxmlformats.org/drawingml/2006/table">
                <a:tbl>
                  <a:tblPr firstRow="1" firstCol="1" bandRow="1">
                    <a:tableStyleId>{5C22544A-7EE6-4342-B048-85BDC9FD1C3A}</a:tableStyleId>
                  </a:tblPr>
                  <a:tblGrid>
                    <a:gridCol w="2700337">
                      <a:extLst>
                        <a:ext uri="{9D8B030D-6E8A-4147-A177-3AD203B41FA5}">
                          <a16:colId xmlns:a16="http://schemas.microsoft.com/office/drawing/2014/main" val="1916371228"/>
                        </a:ext>
                      </a:extLst>
                    </a:gridCol>
                    <a:gridCol w="1400175">
                      <a:extLst>
                        <a:ext uri="{9D8B030D-6E8A-4147-A177-3AD203B41FA5}">
                          <a16:colId xmlns:a16="http://schemas.microsoft.com/office/drawing/2014/main" val="2350565411"/>
                        </a:ext>
                      </a:extLst>
                    </a:gridCol>
                    <a:gridCol w="1385888">
                      <a:extLst>
                        <a:ext uri="{9D8B030D-6E8A-4147-A177-3AD203B41FA5}">
                          <a16:colId xmlns:a16="http://schemas.microsoft.com/office/drawing/2014/main" val="1041630030"/>
                        </a:ext>
                      </a:extLst>
                    </a:gridCol>
                    <a:gridCol w="1371600">
                      <a:extLst>
                        <a:ext uri="{9D8B030D-6E8A-4147-A177-3AD203B41FA5}">
                          <a16:colId xmlns:a16="http://schemas.microsoft.com/office/drawing/2014/main" val="3260262657"/>
                        </a:ext>
                      </a:extLst>
                    </a:gridCol>
                    <a:gridCol w="1657350">
                      <a:extLst>
                        <a:ext uri="{9D8B030D-6E8A-4147-A177-3AD203B41FA5}">
                          <a16:colId xmlns:a16="http://schemas.microsoft.com/office/drawing/2014/main" val="1305386176"/>
                        </a:ext>
                      </a:extLst>
                    </a:gridCol>
                  </a:tblGrid>
                  <a:tr h="923178">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Record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Age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Na/K</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400889" t="-9211" r="-122667" b="-209868"/>
                          </a:stretch>
                        </a:blipFill>
                      </a:tcPr>
                    </a:tc>
                    <a:tc>
                      <a:txBody>
                        <a:bodyPr/>
                        <a:lstStyle/>
                        <a:p>
                          <a:endParaRPr lang="en-US"/>
                        </a:p>
                      </a:txBody>
                      <a:tcPr marL="68580" marR="68580" marT="0" marB="0">
                        <a:blipFill>
                          <a:blip r:embed="rId2"/>
                          <a:stretch>
                            <a:fillRect l="-414338" t="-9211" r="-1471" b="-209868"/>
                          </a:stretch>
                        </a:blipFill>
                      </a:tcPr>
                    </a:tc>
                    <a:extLst>
                      <a:ext uri="{0D108BD9-81ED-4DB2-BD59-A6C34878D82A}">
                        <a16:rowId xmlns:a16="http://schemas.microsoft.com/office/drawing/2014/main" val="1272148876"/>
                      </a:ext>
                    </a:extLst>
                  </a:tr>
                  <a:tr h="462149">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New</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0.05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9262960"/>
                      </a:ext>
                    </a:extLst>
                  </a:tr>
                  <a:tr h="462149">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A (dark gray)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16.8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12.4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0.0467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0.2471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0862705"/>
                      </a:ext>
                    </a:extLst>
                  </a:tr>
                  <a:tr h="462149">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B (medium gray)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17.2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10.5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0.0533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0.1912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39818908"/>
                      </a:ext>
                    </a:extLst>
                  </a:tr>
                  <a:tr h="462149">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C (medium gray)</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19.5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13.5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0.0917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0.2794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6290271"/>
                      </a:ext>
                    </a:extLst>
                  </a:tr>
                </a:tbl>
              </a:graphicData>
            </a:graphic>
          </p:graphicFrame>
        </mc:Fallback>
      </mc:AlternateContent>
    </p:spTree>
    <p:extLst>
      <p:ext uri="{BB962C8B-B14F-4D97-AF65-F5344CB8AC3E}">
        <p14:creationId xmlns:p14="http://schemas.microsoft.com/office/powerpoint/2010/main" val="366840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nSpc>
                    <a:spcPct val="120000"/>
                  </a:lnSpc>
                  <a:spcBef>
                    <a:spcPts val="0"/>
                  </a:spcBef>
                  <a:buNone/>
                </a:pPr>
                <a:r>
                  <a:rPr lang="en-US" dirty="0"/>
                  <a:t>The distances of records A,B,C from the new records:</a:t>
                </a:r>
              </a:p>
              <a:p>
                <a:pPr marL="0" indent="0">
                  <a:lnSpc>
                    <a:spcPct val="120000"/>
                  </a:lnSpc>
                  <a:spcBef>
                    <a:spcPts val="0"/>
                  </a:spcBef>
                  <a:buNone/>
                </a:pPr>
                <a:endParaRPr lang="en-US" dirty="0"/>
              </a:p>
              <a:p>
                <a:pPr marL="0" indent="0">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𝑁𝑒𝑤</m:t>
                        </m:r>
                        <m:r>
                          <a:rPr lang="en-US" i="1">
                            <a:latin typeface="Cambria Math" panose="02040503050406030204" pitchFamily="18" charset="0"/>
                          </a:rPr>
                          <m:t>,</m:t>
                        </m:r>
                        <m:r>
                          <a:rPr lang="en-US" i="1">
                            <a:latin typeface="Cambria Math" panose="02040503050406030204" pitchFamily="18" charset="0"/>
                          </a:rPr>
                          <m:t>𝐴</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0.05−0.0467</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0.25−0.2471</m:t>
                                </m:r>
                              </m:e>
                            </m:d>
                          </m:e>
                          <m:sup>
                            <m:r>
                              <a:rPr lang="en-US" i="1">
                                <a:latin typeface="Cambria Math" panose="02040503050406030204" pitchFamily="18" charset="0"/>
                              </a:rPr>
                              <m:t>2</m:t>
                            </m:r>
                          </m:sup>
                        </m:sSup>
                      </m:e>
                    </m:rad>
                    <m:r>
                      <a:rPr lang="en-US" i="1">
                        <a:latin typeface="Cambria Math" panose="02040503050406030204" pitchFamily="18" charset="0"/>
                      </a:rPr>
                      <m:t>=0.004393</m:t>
                    </m:r>
                  </m:oMath>
                </a14:m>
                <a:endParaRPr lang="en-US" dirty="0"/>
              </a:p>
              <a:p>
                <a:pPr marL="0" indent="0">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𝑁𝑒𝑤</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0.05−0.0533</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0.25−0.1912</m:t>
                                </m:r>
                              </m:e>
                            </m:d>
                          </m:e>
                          <m:sup>
                            <m:r>
                              <a:rPr lang="en-US" i="1">
                                <a:latin typeface="Cambria Math" panose="02040503050406030204" pitchFamily="18" charset="0"/>
                              </a:rPr>
                              <m:t>2</m:t>
                            </m:r>
                          </m:sup>
                        </m:sSup>
                      </m:e>
                    </m:rad>
                    <m:r>
                      <a:rPr lang="en-US" i="1">
                        <a:latin typeface="Cambria Math" panose="02040503050406030204" pitchFamily="18" charset="0"/>
                      </a:rPr>
                      <m:t>=0.58893</m:t>
                    </m:r>
                  </m:oMath>
                </a14:m>
                <a:r>
                  <a:rPr lang="en-US" dirty="0"/>
                  <a:t>	</a:t>
                </a:r>
              </a:p>
              <a:p>
                <a:pPr marL="0" indent="0">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𝑁𝑒𝑤</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0.05−0.0917</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0.25−0.2794</m:t>
                                </m:r>
                              </m:e>
                            </m:d>
                          </m:e>
                          <m:sup>
                            <m:r>
                              <a:rPr lang="en-US" i="1">
                                <a:latin typeface="Cambria Math" panose="02040503050406030204" pitchFamily="18" charset="0"/>
                              </a:rPr>
                              <m:t>2</m:t>
                            </m:r>
                          </m:sup>
                        </m:sSup>
                      </m:e>
                    </m:rad>
                    <m:r>
                      <a:rPr lang="en-US" i="1">
                        <a:latin typeface="Cambria Math" panose="02040503050406030204" pitchFamily="18" charset="0"/>
                      </a:rPr>
                      <m:t>=0.051022</m:t>
                    </m:r>
                  </m:oMath>
                </a14:m>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If the votes of these records are weighted according to the inverse square of distances, then</a:t>
                </a:r>
              </a:p>
              <a:p>
                <a:pPr marL="0" indent="0">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𝑉𝑜𝑡𝑒</m:t>
                    </m:r>
                    <m:d>
                      <m:dPr>
                        <m:ctrlPr>
                          <a:rPr lang="en-US" i="1">
                            <a:latin typeface="Cambria Math" panose="02040503050406030204" pitchFamily="18" charset="0"/>
                          </a:rPr>
                        </m:ctrlPr>
                      </m:dPr>
                      <m:e>
                        <m:r>
                          <a:rPr lang="en-US" i="1">
                            <a:latin typeface="Cambria Math" panose="02040503050406030204" pitchFamily="18" charset="0"/>
                          </a:rPr>
                          <m:t>𝑑𝑎𝑟𝑘</m:t>
                        </m:r>
                        <m:r>
                          <a:rPr lang="en-US" i="1">
                            <a:latin typeface="Cambria Math" panose="02040503050406030204" pitchFamily="18" charset="0"/>
                          </a:rPr>
                          <m:t> </m:t>
                        </m:r>
                        <m:r>
                          <a:rPr lang="en-US" i="1">
                            <a:latin typeface="Cambria Math" panose="02040503050406030204" pitchFamily="18" charset="0"/>
                          </a:rPr>
                          <m:t>𝑔𝑟𝑎𝑦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𝑛𝑒𝑤</m:t>
                                </m:r>
                                <m:r>
                                  <a:rPr lang="en-US" i="1">
                                    <a:latin typeface="Cambria Math" panose="02040503050406030204" pitchFamily="18" charset="0"/>
                                  </a:rPr>
                                  <m:t>,</m:t>
                                </m:r>
                                <m:r>
                                  <a:rPr lang="en-US" i="1">
                                    <a:latin typeface="Cambria Math" panose="02040503050406030204" pitchFamily="18" charset="0"/>
                                  </a:rPr>
                                  <m:t>𝐴</m:t>
                                </m:r>
                              </m:e>
                            </m:d>
                          </m:e>
                          <m:sup>
                            <m:r>
                              <a:rPr lang="en-US" i="1">
                                <a:latin typeface="Cambria Math" panose="02040503050406030204" pitchFamily="18" charset="0"/>
                              </a:rPr>
                              <m:t>2</m:t>
                            </m:r>
                          </m:sup>
                        </m:sSup>
                      </m:den>
                    </m:f>
                    <m:r>
                      <a:rPr lang="en-US" i="1">
                        <a:latin typeface="Cambria Math" panose="02040503050406030204" pitchFamily="18" charset="0"/>
                      </a:rPr>
                      <m:t>=51,818</m:t>
                    </m:r>
                  </m:oMath>
                </a14:m>
                <a:endParaRPr lang="en-US" dirty="0"/>
              </a:p>
              <a:p>
                <a:pPr marL="0" indent="0">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𝑉𝑜𝑡𝑒</m:t>
                    </m:r>
                    <m:d>
                      <m:dPr>
                        <m:ctrlPr>
                          <a:rPr lang="en-US" i="1">
                            <a:latin typeface="Cambria Math" panose="02040503050406030204" pitchFamily="18" charset="0"/>
                          </a:rPr>
                        </m:ctrlPr>
                      </m:dPr>
                      <m:e>
                        <m:r>
                          <a:rPr lang="en-US" i="1">
                            <a:latin typeface="Cambria Math" panose="02040503050406030204" pitchFamily="18" charset="0"/>
                          </a:rPr>
                          <m:t>𝑚𝑒𝑑𝑖𝑢𝑚</m:t>
                        </m:r>
                        <m:r>
                          <a:rPr lang="en-US" i="1">
                            <a:latin typeface="Cambria Math" panose="02040503050406030204" pitchFamily="18" charset="0"/>
                          </a:rPr>
                          <m:t> </m:t>
                        </m:r>
                        <m:r>
                          <a:rPr lang="en-US" i="1">
                            <a:latin typeface="Cambria Math" panose="02040503050406030204" pitchFamily="18" charset="0"/>
                          </a:rPr>
                          <m:t>𝑔𝑟𝑎𝑦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𝑛𝑒𝑤</m:t>
                                </m:r>
                                <m:r>
                                  <a:rPr lang="en-US" i="1">
                                    <a:latin typeface="Cambria Math" panose="02040503050406030204" pitchFamily="18" charset="0"/>
                                  </a:rPr>
                                  <m:t>,</m:t>
                                </m:r>
                                <m:r>
                                  <a:rPr lang="en-US" i="1">
                                    <a:latin typeface="Cambria Math" panose="02040503050406030204" pitchFamily="18" charset="0"/>
                                  </a:rPr>
                                  <m:t>𝐵</m:t>
                                </m:r>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𝑛𝑒𝑤</m:t>
                                </m:r>
                                <m:r>
                                  <a:rPr lang="en-US" i="1">
                                    <a:latin typeface="Cambria Math" panose="02040503050406030204" pitchFamily="18" charset="0"/>
                                  </a:rPr>
                                  <m:t>,</m:t>
                                </m:r>
                                <m:r>
                                  <a:rPr lang="en-US" i="1">
                                    <a:latin typeface="Cambria Math" panose="02040503050406030204" pitchFamily="18" charset="0"/>
                                  </a:rPr>
                                  <m:t>𝐶</m:t>
                                </m:r>
                              </m:e>
                            </m:d>
                          </m:e>
                          <m:sup>
                            <m:r>
                              <a:rPr lang="en-US" i="1">
                                <a:latin typeface="Cambria Math" panose="02040503050406030204" pitchFamily="18" charset="0"/>
                              </a:rPr>
                              <m:t>2</m:t>
                            </m:r>
                          </m:sup>
                        </m:sSup>
                      </m:den>
                    </m:f>
                    <m:r>
                      <a:rPr lang="en-US" i="1">
                        <a:latin typeface="Cambria Math" panose="02040503050406030204" pitchFamily="18" charset="0"/>
                      </a:rPr>
                      <m:t>=672</m:t>
                    </m:r>
                  </m:oMath>
                </a14:m>
                <a:endParaRPr lang="en-US" dirty="0"/>
              </a:p>
              <a:p>
                <a:pPr marL="0" indent="0">
                  <a:lnSpc>
                    <a:spcPct val="120000"/>
                  </a:lnSpc>
                  <a:spcBef>
                    <a:spcPts val="0"/>
                  </a:spcBef>
                  <a:buNone/>
                </a:pPr>
                <a:endParaRPr lang="en-US" dirty="0"/>
              </a:p>
              <a:p>
                <a:pPr marL="0" indent="0">
                  <a:lnSpc>
                    <a:spcPct val="120000"/>
                  </a:lnSpc>
                  <a:spcBef>
                    <a:spcPts val="0"/>
                  </a:spcBef>
                  <a:buNone/>
                </a:pPr>
                <a:r>
                  <a:rPr lang="en-US" dirty="0"/>
                  <a:t>Then, we should select drug B or C (dark gray) for the new patient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b="-1983"/>
                </a:stretch>
              </a:blipFill>
            </p:spPr>
            <p:txBody>
              <a:bodyPr/>
              <a:lstStyle/>
              <a:p>
                <a:r>
                  <a:rPr lang="en-US">
                    <a:noFill/>
                  </a:rPr>
                  <a:t> </a:t>
                </a:r>
              </a:p>
            </p:txBody>
          </p:sp>
        </mc:Fallback>
      </mc:AlternateContent>
    </p:spTree>
    <p:extLst>
      <p:ext uri="{BB962C8B-B14F-4D97-AF65-F5344CB8AC3E}">
        <p14:creationId xmlns:p14="http://schemas.microsoft.com/office/powerpoint/2010/main" val="299632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b="1" dirty="0"/>
                  <a:t>Stretching the Axes</a:t>
                </a:r>
                <a:endParaRPr lang="en-US" dirty="0"/>
              </a:p>
              <a:p>
                <a:pPr marL="0" indent="0" algn="just">
                  <a:lnSpc>
                    <a:spcPct val="120000"/>
                  </a:lnSpc>
                  <a:spcBef>
                    <a:spcPts val="0"/>
                  </a:spcBef>
                  <a:buNone/>
                </a:pPr>
                <a:r>
                  <a:rPr lang="en-US" b="1" dirty="0"/>
                  <a:t> </a:t>
                </a:r>
                <a:endParaRPr lang="en-US" dirty="0"/>
              </a:p>
              <a:p>
                <a:pPr algn="just">
                  <a:lnSpc>
                    <a:spcPct val="120000"/>
                  </a:lnSpc>
                  <a:spcBef>
                    <a:spcPts val="0"/>
                  </a:spcBef>
                </a:pPr>
                <a:r>
                  <a:rPr lang="en-US" dirty="0"/>
                  <a:t>Not all attributes are relevant to the classification, only those attributes that are helpful to the classification should be taken into considered in the k-nearest neighbor. Analysts may, therefore, consider restricting the algorithm to fields known to be important for classifying new records. </a:t>
                </a:r>
              </a:p>
              <a:p>
                <a:pPr algn="just">
                  <a:lnSpc>
                    <a:spcPct val="120000"/>
                  </a:lnSpc>
                  <a:spcBef>
                    <a:spcPts val="0"/>
                  </a:spcBef>
                </a:pPr>
                <a:r>
                  <a:rPr lang="en-US" dirty="0"/>
                  <a:t>However, there exists an alternative in which rather than restricting fields a priori, the analyst may prefer to indicate which fields are of more or less importance for classifying the target variable. </a:t>
                </a:r>
              </a:p>
              <a:p>
                <a:pPr algn="just">
                  <a:lnSpc>
                    <a:spcPct val="120000"/>
                  </a:lnSpc>
                  <a:spcBef>
                    <a:spcPts val="0"/>
                  </a:spcBef>
                </a:pPr>
                <a:r>
                  <a:rPr lang="en-US" dirty="0"/>
                  <a:t>The problem of determining which fields are more or less important is equivalent to finding a coefficient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oMath>
                </a14:m>
                <a:r>
                  <a:rPr lang="en-US" dirty="0"/>
                  <a:t> by which to multiply the </a:t>
                </a:r>
                <a:r>
                  <a:rPr lang="en-US" i="1" dirty="0" err="1"/>
                  <a:t>j</a:t>
                </a:r>
                <a:r>
                  <a:rPr lang="en-US" dirty="0" err="1"/>
                  <a:t>th</a:t>
                </a:r>
                <a:r>
                  <a:rPr lang="en-US" dirty="0"/>
                  <a:t> axis, with larger values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𝑗</m:t>
                        </m:r>
                      </m:sub>
                    </m:sSub>
                  </m:oMath>
                </a14:m>
                <a:r>
                  <a:rPr lang="en-US" dirty="0"/>
                  <a:t> associated with more important variable axes.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3361150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lnSpc>
                    <a:spcPct val="110000"/>
                  </a:lnSpc>
                  <a:spcBef>
                    <a:spcPts val="0"/>
                  </a:spcBef>
                  <a:buNone/>
                </a:pPr>
                <a:r>
                  <a:rPr lang="en-US" u="sng" dirty="0"/>
                  <a:t>Example</a:t>
                </a:r>
                <a:r>
                  <a:rPr lang="en-US" dirty="0"/>
                  <a:t>: In the problem of classification of drug used for new patient, suppose that the Na/ K ratio was determined to be three times as important as age for drug classification.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f>
                          <m:fPr>
                            <m:ctrlPr>
                              <a:rPr lang="en-US" i="1">
                                <a:latin typeface="Cambria Math" panose="02040503050406030204" pitchFamily="18" charset="0"/>
                              </a:rPr>
                            </m:ctrlPr>
                          </m:fPr>
                          <m:num>
                            <m:r>
                              <a:rPr lang="en-US" i="1">
                                <a:latin typeface="Cambria Math" panose="02040503050406030204" pitchFamily="18" charset="0"/>
                              </a:rPr>
                              <m:t>𝑁𝑎</m:t>
                            </m:r>
                          </m:num>
                          <m:den>
                            <m:r>
                              <a:rPr lang="en-US" i="1">
                                <a:latin typeface="Cambria Math" panose="02040503050406030204" pitchFamily="18" charset="0"/>
                              </a:rPr>
                              <m:t>𝐾</m:t>
                            </m:r>
                          </m:den>
                        </m:f>
                      </m:sub>
                    </m:sSub>
                    <m:r>
                      <a:rPr lang="en-US" i="1">
                        <a:latin typeface="Cambria Math" panose="02040503050406030204" pitchFamily="18" charset="0"/>
                      </a:rPr>
                      <m:t>=3</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𝐴𝑔𝑒</m:t>
                        </m:r>
                      </m:sub>
                    </m:sSub>
                    <m:r>
                      <a:rPr lang="en-US" i="1">
                        <a:latin typeface="Cambria Math" panose="02040503050406030204" pitchFamily="18" charset="0"/>
                      </a:rPr>
                      <m:t>=1</m:t>
                    </m:r>
                  </m:oMath>
                </a14:m>
                <a:r>
                  <a:rPr lang="en-US" dirty="0"/>
                  <a:t>. </a:t>
                </a:r>
              </a:p>
              <a:p>
                <a:pPr marL="0" indent="0">
                  <a:lnSpc>
                    <a:spcPct val="110000"/>
                  </a:lnSpc>
                  <a:spcBef>
                    <a:spcPts val="0"/>
                  </a:spcBef>
                  <a:buNone/>
                </a:pPr>
                <a:r>
                  <a:rPr lang="en-US" dirty="0"/>
                  <a:t> </a:t>
                </a:r>
              </a:p>
              <a:p>
                <a:pPr marL="0" indent="0">
                  <a:lnSpc>
                    <a:spcPct val="110000"/>
                  </a:lnSpc>
                  <a:spcBef>
                    <a:spcPts val="0"/>
                  </a:spcBef>
                  <a:buNone/>
                </a:pPr>
                <a:r>
                  <a:rPr lang="en-US" dirty="0"/>
                  <a:t>The new distances of records A,B,C from the new records:</a:t>
                </a:r>
              </a:p>
              <a:p>
                <a:pPr marL="0" indent="0">
                  <a:lnSpc>
                    <a:spcPct val="110000"/>
                  </a:lnSpc>
                  <a:spcBef>
                    <a:spcPts val="0"/>
                  </a:spcBef>
                  <a:buNone/>
                </a:pP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𝑁𝑒𝑤</m:t>
                        </m:r>
                        <m:r>
                          <a:rPr lang="en-US" i="1">
                            <a:latin typeface="Cambria Math" panose="02040503050406030204" pitchFamily="18" charset="0"/>
                          </a:rPr>
                          <m:t>,</m:t>
                        </m:r>
                        <m:r>
                          <a:rPr lang="en-US" i="1">
                            <a:latin typeface="Cambria Math" panose="02040503050406030204" pitchFamily="18" charset="0"/>
                          </a:rPr>
                          <m:t>𝐴</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0.05−0.0467</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0.25−0.2471</m:t>
                                    </m:r>
                                  </m:e>
                                </m:d>
                              </m:e>
                            </m:d>
                          </m:e>
                          <m:sup>
                            <m:r>
                              <a:rPr lang="en-US" i="1">
                                <a:latin typeface="Cambria Math" panose="02040503050406030204" pitchFamily="18" charset="0"/>
                              </a:rPr>
                              <m:t>2</m:t>
                            </m:r>
                          </m:sup>
                        </m:sSup>
                      </m:e>
                    </m:rad>
                    <m:r>
                      <a:rPr lang="en-US" i="1">
                        <a:latin typeface="Cambria Math" panose="02040503050406030204" pitchFamily="18" charset="0"/>
                      </a:rPr>
                      <m:t>=0.009305</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𝑁𝑒𝑤</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0.05−0.0533</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0.25−0.1912</m:t>
                                    </m:r>
                                  </m:e>
                                </m:d>
                              </m:e>
                            </m:d>
                          </m:e>
                          <m:sup>
                            <m:r>
                              <a:rPr lang="en-US" i="1">
                                <a:latin typeface="Cambria Math" panose="02040503050406030204" pitchFamily="18" charset="0"/>
                              </a:rPr>
                              <m:t>2</m:t>
                            </m:r>
                          </m:sup>
                        </m:sSup>
                      </m:e>
                    </m:rad>
                    <m:r>
                      <a:rPr lang="en-US" i="1">
                        <a:latin typeface="Cambria Math" panose="02040503050406030204" pitchFamily="18" charset="0"/>
                      </a:rPr>
                      <m:t>=0.17643</m:t>
                    </m:r>
                  </m:oMath>
                </a14:m>
                <a:r>
                  <a:rPr lang="en-US" dirty="0"/>
                  <a:t>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𝑁𝑒𝑤</m:t>
                        </m:r>
                        <m:r>
                          <a:rPr lang="en-US" i="1">
                            <a:latin typeface="Cambria Math" panose="02040503050406030204" pitchFamily="18" charset="0"/>
                          </a:rPr>
                          <m:t>,</m:t>
                        </m:r>
                        <m:r>
                          <a:rPr lang="en-US" i="1">
                            <a:latin typeface="Cambria Math" panose="02040503050406030204" pitchFamily="18" charset="0"/>
                          </a:rPr>
                          <m:t>𝐶</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0.05−0.0917</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0.25−0.2794</m:t>
                                    </m:r>
                                  </m:e>
                                </m:d>
                              </m:e>
                            </m:d>
                          </m:e>
                          <m:sup>
                            <m:r>
                              <a:rPr lang="en-US" i="1">
                                <a:latin typeface="Cambria Math" panose="02040503050406030204" pitchFamily="18" charset="0"/>
                              </a:rPr>
                              <m:t>2</m:t>
                            </m:r>
                          </m:sup>
                        </m:sSup>
                      </m:e>
                    </m:rad>
                    <m:r>
                      <a:rPr lang="en-US" i="1">
                        <a:latin typeface="Cambria Math" panose="02040503050406030204" pitchFamily="18" charset="0"/>
                      </a:rPr>
                      <m:t>=0.09756</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a:stretch>
              </a:blipFill>
            </p:spPr>
            <p:txBody>
              <a:bodyPr/>
              <a:lstStyle/>
              <a:p>
                <a:r>
                  <a:rPr lang="en-US">
                    <a:noFill/>
                  </a:rPr>
                  <a:t> </a:t>
                </a:r>
              </a:p>
            </p:txBody>
          </p:sp>
        </mc:Fallback>
      </mc:AlternateContent>
    </p:spTree>
    <p:extLst>
      <p:ext uri="{BB962C8B-B14F-4D97-AF65-F5344CB8AC3E}">
        <p14:creationId xmlns:p14="http://schemas.microsoft.com/office/powerpoint/2010/main" val="231095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 - Procedure</a:t>
            </a:r>
          </a:p>
        </p:txBody>
      </p:sp>
      <p:sp>
        <p:nvSpPr>
          <p:cNvPr id="3" name="Content Placeholder 2"/>
          <p:cNvSpPr>
            <a:spLocks noGrp="1"/>
          </p:cNvSpPr>
          <p:nvPr>
            <p:ph idx="1"/>
          </p:nvPr>
        </p:nvSpPr>
        <p:spPr>
          <a:xfrm>
            <a:off x="1134050" y="1585913"/>
            <a:ext cx="10372150" cy="4600575"/>
          </a:xfrm>
        </p:spPr>
        <p:txBody>
          <a:bodyPr>
            <a:normAutofit fontScale="62500" lnSpcReduction="20000"/>
          </a:bodyPr>
          <a:lstStyle/>
          <a:p>
            <a:pPr marL="0" indent="0" algn="just">
              <a:lnSpc>
                <a:spcPct val="120000"/>
              </a:lnSpc>
              <a:spcBef>
                <a:spcPts val="0"/>
              </a:spcBef>
              <a:buNone/>
            </a:pPr>
            <a:r>
              <a:rPr lang="en-US" sz="3400" b="1" dirty="0"/>
              <a:t>Choosing </a:t>
            </a:r>
            <a:r>
              <a:rPr lang="en-US" sz="3400" b="1" i="1" dirty="0"/>
              <a:t>k</a:t>
            </a:r>
            <a:endParaRPr lang="en-US" sz="3400" dirty="0"/>
          </a:p>
          <a:p>
            <a:pPr marL="0" indent="0" algn="just">
              <a:lnSpc>
                <a:spcPct val="120000"/>
              </a:lnSpc>
              <a:spcBef>
                <a:spcPts val="0"/>
              </a:spcBef>
              <a:buNone/>
            </a:pPr>
            <a:r>
              <a:rPr lang="en-US" sz="3400" dirty="0"/>
              <a:t> </a:t>
            </a:r>
          </a:p>
          <a:p>
            <a:pPr algn="just">
              <a:lnSpc>
                <a:spcPct val="120000"/>
              </a:lnSpc>
              <a:spcBef>
                <a:spcPts val="0"/>
              </a:spcBef>
            </a:pPr>
            <a:r>
              <a:rPr lang="en-US" sz="3400" dirty="0"/>
              <a:t>When choosing a small value for </a:t>
            </a:r>
            <a:r>
              <a:rPr lang="en-US" sz="3400" i="1" dirty="0"/>
              <a:t>k</a:t>
            </a:r>
            <a:r>
              <a:rPr lang="en-US" sz="3400" dirty="0"/>
              <a:t>, it is possible that the classification or estimation may be unduly affected by outliers or unusual observations. With small k, the algorithm will simply return the target value of the nearest observations, which may lead the algorithm toward overfitting, i.e., tending to memorize the training data set at the expense of generalizability. </a:t>
            </a:r>
          </a:p>
          <a:p>
            <a:pPr algn="just">
              <a:lnSpc>
                <a:spcPct val="120000"/>
              </a:lnSpc>
              <a:spcBef>
                <a:spcPts val="0"/>
              </a:spcBef>
            </a:pPr>
            <a:r>
              <a:rPr lang="en-US" sz="3400" dirty="0"/>
              <a:t>Choosing a large value of </a:t>
            </a:r>
            <a:r>
              <a:rPr lang="en-US" sz="3400" i="1" dirty="0"/>
              <a:t>k</a:t>
            </a:r>
            <a:r>
              <a:rPr lang="en-US" sz="3400" dirty="0"/>
              <a:t> will tend to smooth out any idiosyncratic behavior learned from the training set, and hence, locally interesting behavior will be overlooked.</a:t>
            </a:r>
          </a:p>
          <a:p>
            <a:pPr algn="just">
              <a:lnSpc>
                <a:spcPct val="120000"/>
              </a:lnSpc>
              <a:spcBef>
                <a:spcPts val="0"/>
              </a:spcBef>
            </a:pPr>
            <a:r>
              <a:rPr lang="en-US" sz="3400" dirty="0"/>
              <a:t>A cross-validation procedure can be used in which various values of </a:t>
            </a:r>
            <a:r>
              <a:rPr lang="en-US" sz="3400" i="1" dirty="0"/>
              <a:t>k</a:t>
            </a:r>
            <a:r>
              <a:rPr lang="en-US" sz="3400" dirty="0"/>
              <a:t> with different randomly selected </a:t>
            </a:r>
            <a:r>
              <a:rPr lang="en-US" sz="3400" dirty="0">
                <a:solidFill>
                  <a:srgbClr val="0070C0"/>
                </a:solidFill>
              </a:rPr>
              <a:t>training sets </a:t>
            </a:r>
            <a:r>
              <a:rPr lang="en-US" sz="3400" dirty="0"/>
              <a:t>will be applied and then choose the value of </a:t>
            </a:r>
            <a:r>
              <a:rPr lang="en-US" sz="3400" i="1" dirty="0"/>
              <a:t>k</a:t>
            </a:r>
            <a:r>
              <a:rPr lang="en-US" sz="3400" dirty="0"/>
              <a:t> that minimizes the classification error.</a:t>
            </a:r>
            <a:endParaRPr lang="en-US" dirty="0"/>
          </a:p>
        </p:txBody>
      </p:sp>
    </p:spTree>
    <p:extLst>
      <p:ext uri="{BB962C8B-B14F-4D97-AF65-F5344CB8AC3E}">
        <p14:creationId xmlns:p14="http://schemas.microsoft.com/office/powerpoint/2010/main" val="360286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algn="just"/>
            <a:r>
              <a:rPr lang="en-US" dirty="0"/>
              <a:t>Linear regression is used to approximate the relationship between a </a:t>
            </a:r>
            <a:r>
              <a:rPr lang="en-US" dirty="0">
                <a:solidFill>
                  <a:srgbClr val="FF0000"/>
                </a:solidFill>
              </a:rPr>
              <a:t>continuous response variable </a:t>
            </a:r>
            <a:r>
              <a:rPr lang="en-US" dirty="0"/>
              <a:t>and a set of predictor variables.</a:t>
            </a:r>
          </a:p>
          <a:p>
            <a:pPr marL="0" indent="0" algn="just">
              <a:buNone/>
            </a:pPr>
            <a:r>
              <a:rPr lang="en-US" dirty="0"/>
              <a:t> </a:t>
            </a:r>
          </a:p>
          <a:p>
            <a:pPr algn="just"/>
            <a:r>
              <a:rPr lang="en-US" dirty="0"/>
              <a:t>Logistic regression is used to describe the relationship between a </a:t>
            </a:r>
            <a:r>
              <a:rPr lang="en-US" dirty="0">
                <a:solidFill>
                  <a:srgbClr val="FF0000"/>
                </a:solidFill>
              </a:rPr>
              <a:t>categorical response variable </a:t>
            </a:r>
            <a:r>
              <a:rPr lang="en-US" dirty="0"/>
              <a:t>and a set of predictor variables. </a:t>
            </a:r>
          </a:p>
          <a:p>
            <a:pPr marL="0" indent="0" algn="just">
              <a:buNone/>
            </a:pPr>
            <a:r>
              <a:rPr lang="en-US" dirty="0"/>
              <a:t> </a:t>
            </a:r>
          </a:p>
          <a:p>
            <a:pPr algn="just"/>
            <a:r>
              <a:rPr lang="en-US" dirty="0"/>
              <a:t>In this section, we mainly explore the use of logistic regression for </a:t>
            </a:r>
            <a:r>
              <a:rPr lang="en-US" dirty="0">
                <a:solidFill>
                  <a:srgbClr val="0070C0"/>
                </a:solidFill>
              </a:rPr>
              <a:t>binary or dichotomous variables </a:t>
            </a:r>
            <a:r>
              <a:rPr lang="en-US" dirty="0"/>
              <a:t>only.</a:t>
            </a:r>
          </a:p>
          <a:p>
            <a:pPr marL="0" indent="0">
              <a:buNone/>
            </a:pPr>
            <a:endParaRPr lang="en-US" dirty="0"/>
          </a:p>
        </p:txBody>
      </p:sp>
    </p:spTree>
    <p:extLst>
      <p:ext uri="{BB962C8B-B14F-4D97-AF65-F5344CB8AC3E}">
        <p14:creationId xmlns:p14="http://schemas.microsoft.com/office/powerpoint/2010/main" val="3722939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dirty="0"/>
                  <a:t>Example of Logistic Regression</a:t>
                </a:r>
                <a:endParaRPr lang="en-US" dirty="0"/>
              </a:p>
              <a:p>
                <a:pPr marL="0" indent="0">
                  <a:buNone/>
                </a:pPr>
                <a:r>
                  <a:rPr lang="en-US" b="1" dirty="0"/>
                  <a:t> </a:t>
                </a:r>
                <a:endParaRPr lang="en-US" dirty="0"/>
              </a:p>
              <a:p>
                <a:pPr marL="0" indent="0" algn="just">
                  <a:buNone/>
                </a:pPr>
                <a:r>
                  <a:rPr lang="en-US" dirty="0"/>
                  <a:t>Medical researchers are interested in exploring the relationship between patient age (</a:t>
                </a:r>
                <a14:m>
                  <m:oMath xmlns:m="http://schemas.openxmlformats.org/officeDocument/2006/math">
                    <m:r>
                      <a:rPr lang="en-US" i="1">
                        <a:latin typeface="Cambria Math" panose="02040503050406030204" pitchFamily="18" charset="0"/>
                      </a:rPr>
                      <m:t>𝑥</m:t>
                    </m:r>
                  </m:oMath>
                </a14:m>
                <a:r>
                  <a:rPr lang="en-US" dirty="0"/>
                  <a:t>) and the presence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m:t>
                    </m:r>
                  </m:oMath>
                </a14:m>
                <a:r>
                  <a:rPr lang="en-US" dirty="0"/>
                  <a:t>) or absence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=0</m:t>
                    </m:r>
                  </m:oMath>
                </a14:m>
                <a:r>
                  <a:rPr lang="en-US" dirty="0"/>
                  <a:t>) of a particular disease (</a:t>
                </a:r>
                <a14:m>
                  <m:oMath xmlns:m="http://schemas.openxmlformats.org/officeDocument/2006/math">
                    <m:r>
                      <a:rPr lang="en-US" i="1">
                        <a:latin typeface="Cambria Math" panose="02040503050406030204" pitchFamily="18" charset="0"/>
                      </a:rPr>
                      <m:t>𝑦</m:t>
                    </m:r>
                  </m:oMath>
                </a14:m>
                <a:r>
                  <a:rPr lang="en-US" dirty="0"/>
                  <a:t>). The data collected from 20 patients is as follows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151370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graphicFrame>
        <p:nvGraphicFramePr>
          <p:cNvPr id="4" name="Content Placeholder 3">
            <a:extLst>
              <a:ext uri="{FF2B5EF4-FFF2-40B4-BE49-F238E27FC236}">
                <a16:creationId xmlns:a16="http://schemas.microsoft.com/office/drawing/2014/main" id="{1F16109E-ADA8-413A-8E12-1575E842B294}"/>
              </a:ext>
            </a:extLst>
          </p:cNvPr>
          <p:cNvGraphicFramePr>
            <a:graphicFrameLocks noGrp="1"/>
          </p:cNvGraphicFramePr>
          <p:nvPr>
            <p:ph idx="1"/>
            <p:extLst>
              <p:ext uri="{D42A27DB-BD31-4B8C-83A1-F6EECF244321}">
                <p14:modId xmlns:p14="http://schemas.microsoft.com/office/powerpoint/2010/main" val="601896618"/>
              </p:ext>
            </p:extLst>
          </p:nvPr>
        </p:nvGraphicFramePr>
        <p:xfrm>
          <a:off x="2028825" y="1957386"/>
          <a:ext cx="8515347" cy="3586164"/>
        </p:xfrm>
        <a:graphic>
          <a:graphicData uri="http://schemas.openxmlformats.org/drawingml/2006/table">
            <a:tbl>
              <a:tblPr firstRow="1" firstCol="1" bandRow="1">
                <a:tableStyleId>{5C22544A-7EE6-4342-B048-85BDC9FD1C3A}</a:tableStyleId>
              </a:tblPr>
              <a:tblGrid>
                <a:gridCol w="2018297">
                  <a:extLst>
                    <a:ext uri="{9D8B030D-6E8A-4147-A177-3AD203B41FA5}">
                      <a16:colId xmlns:a16="http://schemas.microsoft.com/office/drawing/2014/main" val="508437083"/>
                    </a:ext>
                  </a:extLst>
                </a:gridCol>
                <a:gridCol w="649705">
                  <a:extLst>
                    <a:ext uri="{9D8B030D-6E8A-4147-A177-3AD203B41FA5}">
                      <a16:colId xmlns:a16="http://schemas.microsoft.com/office/drawing/2014/main" val="1163636472"/>
                    </a:ext>
                  </a:extLst>
                </a:gridCol>
                <a:gridCol w="649705">
                  <a:extLst>
                    <a:ext uri="{9D8B030D-6E8A-4147-A177-3AD203B41FA5}">
                      <a16:colId xmlns:a16="http://schemas.microsoft.com/office/drawing/2014/main" val="3071842231"/>
                    </a:ext>
                  </a:extLst>
                </a:gridCol>
                <a:gridCol w="649705">
                  <a:extLst>
                    <a:ext uri="{9D8B030D-6E8A-4147-A177-3AD203B41FA5}">
                      <a16:colId xmlns:a16="http://schemas.microsoft.com/office/drawing/2014/main" val="2376873081"/>
                    </a:ext>
                  </a:extLst>
                </a:gridCol>
                <a:gridCol w="649705">
                  <a:extLst>
                    <a:ext uri="{9D8B030D-6E8A-4147-A177-3AD203B41FA5}">
                      <a16:colId xmlns:a16="http://schemas.microsoft.com/office/drawing/2014/main" val="2745670391"/>
                    </a:ext>
                  </a:extLst>
                </a:gridCol>
                <a:gridCol w="649705">
                  <a:extLst>
                    <a:ext uri="{9D8B030D-6E8A-4147-A177-3AD203B41FA5}">
                      <a16:colId xmlns:a16="http://schemas.microsoft.com/office/drawing/2014/main" val="1396518815"/>
                    </a:ext>
                  </a:extLst>
                </a:gridCol>
                <a:gridCol w="649705">
                  <a:extLst>
                    <a:ext uri="{9D8B030D-6E8A-4147-A177-3AD203B41FA5}">
                      <a16:colId xmlns:a16="http://schemas.microsoft.com/office/drawing/2014/main" val="1397598721"/>
                    </a:ext>
                  </a:extLst>
                </a:gridCol>
                <a:gridCol w="649705">
                  <a:extLst>
                    <a:ext uri="{9D8B030D-6E8A-4147-A177-3AD203B41FA5}">
                      <a16:colId xmlns:a16="http://schemas.microsoft.com/office/drawing/2014/main" val="3790270132"/>
                    </a:ext>
                  </a:extLst>
                </a:gridCol>
                <a:gridCol w="649705">
                  <a:extLst>
                    <a:ext uri="{9D8B030D-6E8A-4147-A177-3AD203B41FA5}">
                      <a16:colId xmlns:a16="http://schemas.microsoft.com/office/drawing/2014/main" val="196902048"/>
                    </a:ext>
                  </a:extLst>
                </a:gridCol>
                <a:gridCol w="649705">
                  <a:extLst>
                    <a:ext uri="{9D8B030D-6E8A-4147-A177-3AD203B41FA5}">
                      <a16:colId xmlns:a16="http://schemas.microsoft.com/office/drawing/2014/main" val="4028973677"/>
                    </a:ext>
                  </a:extLst>
                </a:gridCol>
                <a:gridCol w="649705">
                  <a:extLst>
                    <a:ext uri="{9D8B030D-6E8A-4147-A177-3AD203B41FA5}">
                      <a16:colId xmlns:a16="http://schemas.microsoft.com/office/drawing/2014/main" val="1396412924"/>
                    </a:ext>
                  </a:extLst>
                </a:gridCol>
              </a:tblGrid>
              <a:tr h="597694">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Patient ID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64911247"/>
                  </a:ext>
                </a:extLst>
              </a:tr>
              <a:tr h="597694">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Age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29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30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31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32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2482538"/>
                  </a:ext>
                </a:extLst>
              </a:tr>
              <a:tr h="597694">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Disease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120072"/>
                  </a:ext>
                </a:extLst>
              </a:tr>
              <a:tr h="597694">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Patient ID</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6185840"/>
                  </a:ext>
                </a:extLst>
              </a:tr>
              <a:tr h="597694">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Age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50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59</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60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62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68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72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79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80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81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84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74331139"/>
                  </a:ext>
                </a:extLst>
              </a:tr>
              <a:tr h="597694">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Disease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6622900"/>
                  </a:ext>
                </a:extLst>
              </a:tr>
            </a:tbl>
          </a:graphicData>
        </a:graphic>
      </p:graphicFrame>
    </p:spTree>
    <p:extLst>
      <p:ext uri="{BB962C8B-B14F-4D97-AF65-F5344CB8AC3E}">
        <p14:creationId xmlns:p14="http://schemas.microsoft.com/office/powerpoint/2010/main" val="162571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pic>
        <p:nvPicPr>
          <p:cNvPr id="4" name="Content Placeholder 3">
            <a:extLst>
              <a:ext uri="{FF2B5EF4-FFF2-40B4-BE49-F238E27FC236}">
                <a16:creationId xmlns:a16="http://schemas.microsoft.com/office/drawing/2014/main" id="{6A211248-050C-4A08-8D78-EF72F2F1DBEB}"/>
              </a:ext>
            </a:extLst>
          </p:cNvPr>
          <p:cNvPicPr>
            <a:picLocks noGrp="1"/>
          </p:cNvPicPr>
          <p:nvPr>
            <p:ph idx="1"/>
          </p:nvPr>
        </p:nvPicPr>
        <p:blipFill>
          <a:blip r:embed="rId2"/>
          <a:stretch>
            <a:fillRect/>
          </a:stretch>
        </p:blipFill>
        <p:spPr>
          <a:xfrm>
            <a:off x="2514600" y="1738313"/>
            <a:ext cx="6935209" cy="4303712"/>
          </a:xfrm>
          <a:prstGeom prst="rect">
            <a:avLst/>
          </a:prstGeom>
        </p:spPr>
      </p:pic>
    </p:spTree>
    <p:extLst>
      <p:ext uri="{BB962C8B-B14F-4D97-AF65-F5344CB8AC3E}">
        <p14:creationId xmlns:p14="http://schemas.microsoft.com/office/powerpoint/2010/main" val="3426295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The plot shows the </a:t>
            </a:r>
            <a:r>
              <a:rPr lang="en-US" dirty="0">
                <a:solidFill>
                  <a:srgbClr val="FF0000"/>
                </a:solidFill>
              </a:rPr>
              <a:t>least-squares regression line </a:t>
            </a:r>
            <a:r>
              <a:rPr lang="en-US" dirty="0"/>
              <a:t>(dotted straight line), and the </a:t>
            </a:r>
            <a:r>
              <a:rPr lang="en-US" dirty="0">
                <a:solidFill>
                  <a:srgbClr val="FF0000"/>
                </a:solidFill>
              </a:rPr>
              <a:t>logistic regression line </a:t>
            </a:r>
            <a:r>
              <a:rPr lang="en-US" dirty="0"/>
              <a:t>(solid curved line), along with the estimation error for patient 11 (age = 50, disease = 0) for both lines.</a:t>
            </a:r>
          </a:p>
          <a:p>
            <a:pPr marL="0" indent="0" algn="just">
              <a:buNone/>
            </a:pPr>
            <a:r>
              <a:rPr lang="en-US" dirty="0"/>
              <a:t> </a:t>
            </a:r>
          </a:p>
          <a:p>
            <a:pPr algn="just"/>
            <a:r>
              <a:rPr lang="en-US" dirty="0"/>
              <a:t>The least-squares regression line is </a:t>
            </a:r>
            <a:r>
              <a:rPr lang="en-US" dirty="0">
                <a:solidFill>
                  <a:srgbClr val="0070C0"/>
                </a:solidFill>
              </a:rPr>
              <a:t>linear</a:t>
            </a:r>
            <a:r>
              <a:rPr lang="en-US" dirty="0"/>
              <a:t> while the logistic regression line is </a:t>
            </a:r>
            <a:r>
              <a:rPr lang="en-US" dirty="0">
                <a:solidFill>
                  <a:srgbClr val="0070C0"/>
                </a:solidFill>
              </a:rPr>
              <a:t>nonlinear</a:t>
            </a:r>
            <a:r>
              <a:rPr lang="en-US" dirty="0"/>
              <a:t>.</a:t>
            </a:r>
          </a:p>
          <a:p>
            <a:pPr algn="just"/>
            <a:r>
              <a:rPr lang="en-US" dirty="0"/>
              <a:t>The prediction errors for all patients are greater for the linear regression as compared to logistic regression</a:t>
            </a:r>
          </a:p>
          <a:p>
            <a:pPr marL="0" indent="0" algn="just">
              <a:buNone/>
            </a:pPr>
            <a:endParaRPr lang="en-US" dirty="0"/>
          </a:p>
        </p:txBody>
      </p:sp>
    </p:spTree>
    <p:extLst>
      <p:ext uri="{BB962C8B-B14F-4D97-AF65-F5344CB8AC3E}">
        <p14:creationId xmlns:p14="http://schemas.microsoft.com/office/powerpoint/2010/main" val="252463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buNone/>
            </a:pPr>
            <a:r>
              <a:rPr lang="en-US" dirty="0"/>
              <a:t>The most common data mining task is that of classification. </a:t>
            </a:r>
          </a:p>
          <a:p>
            <a:pPr marL="0" indent="0">
              <a:buNone/>
            </a:pPr>
            <a:endParaRPr lang="en-US" dirty="0"/>
          </a:p>
          <a:p>
            <a:pPr marL="0" indent="0">
              <a:buNone/>
            </a:pPr>
            <a:r>
              <a:rPr lang="en-US" u="sng" dirty="0"/>
              <a:t>Examples</a:t>
            </a:r>
            <a:r>
              <a:rPr lang="en-US" dirty="0"/>
              <a:t>: </a:t>
            </a:r>
          </a:p>
          <a:p>
            <a:pPr marL="0" indent="0">
              <a:buNone/>
            </a:pPr>
            <a:endParaRPr lang="en-US" dirty="0"/>
          </a:p>
          <a:p>
            <a:pPr lvl="0"/>
            <a:r>
              <a:rPr lang="en-US" dirty="0"/>
              <a:t>Banking: Determining whether a particular credit card transaction is fraudulent. </a:t>
            </a:r>
          </a:p>
          <a:p>
            <a:pPr marL="0" indent="0">
              <a:buNone/>
            </a:pPr>
            <a:endParaRPr lang="en-US" dirty="0"/>
          </a:p>
          <a:p>
            <a:pPr lvl="0"/>
            <a:r>
              <a:rPr lang="en-US" dirty="0"/>
              <a:t>Medicine: Diagnosing whether a particular disease is present. </a:t>
            </a:r>
          </a:p>
          <a:p>
            <a:pPr marL="0" indent="0">
              <a:buNone/>
            </a:pPr>
            <a:endParaRPr lang="en-US" dirty="0"/>
          </a:p>
          <a:p>
            <a:r>
              <a:rPr lang="en-US" dirty="0"/>
              <a:t>In classification, </a:t>
            </a:r>
            <a:r>
              <a:rPr lang="en-US" dirty="0">
                <a:solidFill>
                  <a:srgbClr val="FF0000"/>
                </a:solidFill>
              </a:rPr>
              <a:t>a target categorical variable </a:t>
            </a:r>
            <a:r>
              <a:rPr lang="en-US" dirty="0"/>
              <a:t>will be partitioned into predetermined classes or categories</a:t>
            </a:r>
          </a:p>
          <a:p>
            <a:pPr marL="0" indent="0">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Consider the conditional mean of </a:t>
                </a:r>
                <a14:m>
                  <m:oMath xmlns:m="http://schemas.openxmlformats.org/officeDocument/2006/math">
                    <m:r>
                      <a:rPr lang="en-US" i="1">
                        <a:latin typeface="Cambria Math" panose="02040503050406030204" pitchFamily="18" charset="0"/>
                      </a:rPr>
                      <m:t>𝑌</m:t>
                    </m:r>
                  </m:oMath>
                </a14:m>
                <a:r>
                  <a:rPr lang="en-US" dirty="0"/>
                  <a:t> given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oMath>
                </a14:m>
                <a:r>
                  <a:rPr lang="en-US" dirty="0"/>
                  <a:t>,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𝑌</m:t>
                        </m:r>
                      </m:e>
                      <m:e>
                        <m:r>
                          <a:rPr lang="en-US" i="1">
                            <a:latin typeface="Cambria Math" panose="02040503050406030204" pitchFamily="18" charset="0"/>
                          </a:rPr>
                          <m:t>𝑥</m:t>
                        </m:r>
                      </m:e>
                    </m:d>
                  </m:oMath>
                </a14:m>
                <a:r>
                  <a:rPr lang="en-US" dirty="0"/>
                  <a:t>:</a:t>
                </a:r>
              </a:p>
              <a:p>
                <a:pPr marL="0" indent="0">
                  <a:buNone/>
                </a:pPr>
                <a:r>
                  <a:rPr lang="en-US" dirty="0"/>
                  <a:t> </a:t>
                </a:r>
              </a:p>
              <a:p>
                <a:pPr marL="0" indent="0">
                  <a:buNone/>
                </a:pPr>
                <a:r>
                  <a:rPr lang="en-US" u="sng" dirty="0"/>
                  <a:t>For linear regression</a:t>
                </a:r>
                <a:r>
                  <a:rPr lang="en-US" dirty="0"/>
                  <a:t>: </a:t>
                </a:r>
              </a:p>
              <a:p>
                <a:pPr marL="0" indent="0">
                  <a:buNone/>
                </a:pP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𝜀</m:t>
                    </m:r>
                  </m:oMath>
                </a14:m>
                <a:r>
                  <a:rPr lang="en-US" dirty="0"/>
                  <a:t>   in which  </a:t>
                </a:r>
                <a14:m>
                  <m:oMath xmlns:m="http://schemas.openxmlformats.org/officeDocument/2006/math">
                    <m:r>
                      <a:rPr lang="en-US" i="1">
                        <a:latin typeface="Cambria Math" panose="02040503050406030204" pitchFamily="18" charset="0"/>
                      </a:rPr>
                      <m:t>𝜀</m:t>
                    </m:r>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0,</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e>
                    </m:d>
                  </m:oMath>
                </a14:m>
                <a:r>
                  <a:rPr lang="en-US" dirty="0"/>
                  <a:t> </a:t>
                </a:r>
              </a:p>
              <a:p>
                <a:pPr marL="0" indent="0">
                  <a:buNone/>
                </a:pPr>
                <a:r>
                  <a:rPr lang="en-US" dirty="0"/>
                  <a:t> </a:t>
                </a:r>
              </a:p>
              <a:p>
                <a:pPr marL="0" indent="0">
                  <a:buNone/>
                </a:pP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𝑌</m:t>
                        </m:r>
                      </m:e>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𝑥</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3927820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buNone/>
                </a:pPr>
                <a:r>
                  <a:rPr lang="en-US" u="sng" dirty="0"/>
                  <a:t>For logistic regression</a:t>
                </a:r>
                <a:r>
                  <a:rPr lang="en-US" dirty="0"/>
                  <a:t>: denote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𝑌</m:t>
                        </m:r>
                      </m:e>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dirty="0"/>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𝑥</m:t>
                          </m:r>
                        </m:e>
                      </m:d>
                      <m:r>
                        <a:rPr lang="en-US" b="0"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r>
                                <a:rPr lang="en-US" b="0"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r>
                                <a:rPr lang="en-US" b="0" i="1">
                                  <a:solidFill>
                                    <a:srgbClr val="0070C0"/>
                                  </a:solidFill>
                                  <a:latin typeface="Cambria Math" panose="02040503050406030204" pitchFamily="18" charset="0"/>
                                </a:rPr>
                                <m:t>𝑥</m:t>
                              </m:r>
                            </m:sup>
                          </m:sSup>
                        </m:num>
                        <m:den>
                          <m:r>
                            <a:rPr lang="en-US" b="0"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r>
                                <a:rPr lang="en-US" b="0"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r>
                                <a:rPr lang="en-US" b="0" i="1">
                                  <a:solidFill>
                                    <a:srgbClr val="0070C0"/>
                                  </a:solidFill>
                                  <a:latin typeface="Cambria Math" panose="02040503050406030204" pitchFamily="18" charset="0"/>
                                </a:rPr>
                                <m:t>𝑥</m:t>
                              </m:r>
                            </m:sup>
                          </m:sSup>
                        </m:den>
                      </m:f>
                    </m:oMath>
                  </m:oMathPara>
                </a14:m>
                <a:endParaRPr lang="en-US" dirty="0"/>
              </a:p>
              <a:p>
                <a:pPr marL="0" indent="0" algn="just">
                  <a:buNone/>
                </a:pPr>
                <a:r>
                  <a:rPr lang="en-US" dirty="0"/>
                  <a:t> </a:t>
                </a:r>
              </a:p>
              <a:p>
                <a:pPr marL="0" indent="0" algn="just">
                  <a:buNone/>
                </a:pPr>
                <a:r>
                  <a:rPr lang="en-US" dirty="0"/>
                  <a:t>Note that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oMath>
                </a14:m>
                <a:r>
                  <a:rPr lang="en-US" dirty="0"/>
                  <a:t> and can be expressed as a probability in which</a:t>
                </a:r>
              </a:p>
              <a:p>
                <a:pPr marL="0" indent="0" algn="just">
                  <a:buNone/>
                </a:pPr>
                <a:r>
                  <a:rPr lang="en-US" dirty="0"/>
                  <a:t> </a:t>
                </a:r>
              </a:p>
              <a:p>
                <a:pPr algn="just"/>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the probability that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=1</m:t>
                    </m:r>
                  </m:oMath>
                </a14:m>
                <a:r>
                  <a:rPr lang="en-US" dirty="0"/>
                  <a:t> (i.e., positive outcome or disease) for the record with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oMath>
                </a14:m>
                <a:r>
                  <a:rPr lang="en-US" dirty="0"/>
                  <a:t> </a:t>
                </a:r>
                <a:endParaRPr lang="en-US" i="1" dirty="0"/>
              </a:p>
              <a:p>
                <a:pPr algn="just"/>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the probability that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=0</m:t>
                    </m:r>
                  </m:oMath>
                </a14:m>
                <a:r>
                  <a:rPr lang="en-US" dirty="0"/>
                  <a:t> (i.e., absence of positive outcome or disease) for the record with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oMath>
                </a14:m>
                <a:r>
                  <a:rPr lang="en-US" dirty="0"/>
                  <a: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2691" r="-881" b="-283"/>
                </a:stretch>
              </a:blipFill>
            </p:spPr>
            <p:txBody>
              <a:bodyPr/>
              <a:lstStyle/>
              <a:p>
                <a:r>
                  <a:rPr lang="en-US">
                    <a:noFill/>
                  </a:rPr>
                  <a:t> </a:t>
                </a:r>
              </a:p>
            </p:txBody>
          </p:sp>
        </mc:Fallback>
      </mc:AlternateContent>
    </p:spTree>
    <p:extLst>
      <p:ext uri="{BB962C8B-B14F-4D97-AF65-F5344CB8AC3E}">
        <p14:creationId xmlns:p14="http://schemas.microsoft.com/office/powerpoint/2010/main" val="339994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u="sng" dirty="0"/>
                  <a:t>Assumption on errors of logistic regression</a:t>
                </a:r>
                <a:r>
                  <a:rPr lang="en-US" dirty="0"/>
                  <a:t>:</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Due to the response is dichotomous, the errors can take only one of two possible forms: </a:t>
                </a:r>
              </a:p>
              <a:p>
                <a:pPr marL="0" indent="0" algn="just">
                  <a:lnSpc>
                    <a:spcPct val="120000"/>
                  </a:lnSpc>
                  <a:spcBef>
                    <a:spcPts val="0"/>
                  </a:spcBef>
                  <a:buNone/>
                </a:pPr>
                <a:r>
                  <a:rPr lang="en-US" dirty="0"/>
                  <a:t> </a:t>
                </a:r>
              </a:p>
              <a:p>
                <a:pPr algn="just">
                  <a:lnSpc>
                    <a:spcPct val="120000"/>
                  </a:lnSpc>
                  <a:spcBef>
                    <a:spcPts val="0"/>
                  </a:spcBef>
                </a:pPr>
                <a:r>
                  <a:rPr lang="en-US" dirty="0"/>
                  <a:t>If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=1</m:t>
                    </m:r>
                  </m:oMath>
                </a14:m>
                <a:r>
                  <a:rPr lang="en-US" dirty="0"/>
                  <a:t>, which occurs with probability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then </a:t>
                </a:r>
                <a14:m>
                  <m:oMath xmlns:m="http://schemas.openxmlformats.org/officeDocument/2006/math">
                    <m:r>
                      <a:rPr lang="en-US" i="1">
                        <a:latin typeface="Cambria Math" panose="02040503050406030204" pitchFamily="18" charset="0"/>
                      </a:rPr>
                      <m:t>𝜀</m:t>
                    </m:r>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the vertical distance between the data point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=1</m:t>
                    </m:r>
                  </m:oMath>
                </a14:m>
                <a:r>
                  <a:rPr lang="en-US" dirty="0"/>
                  <a:t> and the curve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𝑥</m:t>
                            </m:r>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𝑥</m:t>
                            </m:r>
                          </m:sup>
                        </m:sSup>
                      </m:den>
                    </m:f>
                  </m:oMath>
                </a14:m>
                <a:r>
                  <a:rPr lang="en-US" dirty="0"/>
                  <a:t> directly below it, for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oMath>
                </a14:m>
                <a:endParaRPr lang="en-US" dirty="0"/>
              </a:p>
              <a:p>
                <a:pPr algn="just">
                  <a:lnSpc>
                    <a:spcPct val="120000"/>
                  </a:lnSpc>
                  <a:spcBef>
                    <a:spcPts val="0"/>
                  </a:spcBef>
                </a:pPr>
                <a:r>
                  <a:rPr lang="en-US" dirty="0"/>
                  <a:t>If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=0</m:t>
                    </m:r>
                  </m:oMath>
                </a14:m>
                <a:r>
                  <a:rPr lang="en-US" dirty="0"/>
                  <a:t>, which occurs with probability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then </a:t>
                </a:r>
                <a14:m>
                  <m:oMath xmlns:m="http://schemas.openxmlformats.org/officeDocument/2006/math">
                    <m:r>
                      <a:rPr lang="en-US" i="1">
                        <a:latin typeface="Cambria Math" panose="02040503050406030204" pitchFamily="18" charset="0"/>
                      </a:rPr>
                      <m:t>𝜀</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the vertical distance between the data point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=0</m:t>
                    </m:r>
                  </m:oMath>
                </a14:m>
                <a:r>
                  <a:rPr lang="en-US" dirty="0"/>
                  <a:t> and the curve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𝑥</m:t>
                            </m:r>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𝑥</m:t>
                            </m:r>
                          </m:sup>
                        </m:sSup>
                      </m:den>
                    </m:f>
                  </m:oMath>
                </a14:m>
                <a:r>
                  <a:rPr lang="en-US" dirty="0"/>
                  <a:t> directly above it, for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b="-567"/>
                </a:stretch>
              </a:blipFill>
            </p:spPr>
            <p:txBody>
              <a:bodyPr/>
              <a:lstStyle/>
              <a:p>
                <a:r>
                  <a:rPr lang="en-US">
                    <a:noFill/>
                  </a:rPr>
                  <a:t> </a:t>
                </a:r>
              </a:p>
            </p:txBody>
          </p:sp>
        </mc:Fallback>
      </mc:AlternateContent>
    </p:spTree>
    <p:extLst>
      <p:ext uri="{BB962C8B-B14F-4D97-AF65-F5344CB8AC3E}">
        <p14:creationId xmlns:p14="http://schemas.microsoft.com/office/powerpoint/2010/main" val="2447456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a:ln>
                <a:noFill/>
              </a:ln>
            </p:spPr>
            <p:txBody>
              <a:bodyPr>
                <a:normAutofit fontScale="85000" lnSpcReduction="10000"/>
              </a:bodyPr>
              <a:lstStyle/>
              <a:p>
                <a:pPr marL="0" indent="0" algn="just">
                  <a:lnSpc>
                    <a:spcPct val="110000"/>
                  </a:lnSpc>
                  <a:spcBef>
                    <a:spcPts val="0"/>
                  </a:spcBef>
                  <a:buNone/>
                </a:pPr>
                <a:r>
                  <a:rPr lang="en-US" dirty="0"/>
                  <a:t>So, the error </a:t>
                </a:r>
                <a14:m>
                  <m:oMath xmlns:m="http://schemas.openxmlformats.org/officeDocument/2006/math">
                    <m:r>
                      <a:rPr lang="en-US" i="1">
                        <a:latin typeface="Cambria Math" panose="02040503050406030204" pitchFamily="18" charset="0"/>
                      </a:rPr>
                      <m:t>𝜀</m:t>
                    </m:r>
                  </m:oMath>
                </a14:m>
                <a:r>
                  <a:rPr lang="en-US" dirty="0"/>
                  <a:t> follows the </a:t>
                </a:r>
                <a:r>
                  <a:rPr lang="en-US" dirty="0">
                    <a:solidFill>
                      <a:srgbClr val="0070C0"/>
                    </a:solidFill>
                  </a:rPr>
                  <a:t>Bernoulli distribution </a:t>
                </a:r>
                <a:r>
                  <a:rPr lang="en-US" dirty="0"/>
                  <a:t>(a special case of Binomial distribution where a single trial is conducted)  with variance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e>
                    </m:d>
                  </m:oMath>
                </a14:m>
                <a:r>
                  <a:rPr lang="en-US" dirty="0"/>
                  <a:t>.  </a:t>
                </a:r>
              </a:p>
              <a:p>
                <a:pPr marL="0" indent="0" algn="just">
                  <a:lnSpc>
                    <a:spcPct val="110000"/>
                  </a:lnSpc>
                  <a:spcBef>
                    <a:spcPts val="0"/>
                  </a:spcBef>
                  <a:buNone/>
                </a:pPr>
                <a:r>
                  <a:rPr lang="en-US" dirty="0"/>
                  <a:t> </a:t>
                </a:r>
              </a:p>
              <a:p>
                <a:pPr marL="0" indent="0" algn="just">
                  <a:lnSpc>
                    <a:spcPct val="110000"/>
                  </a:lnSpc>
                  <a:spcBef>
                    <a:spcPts val="0"/>
                  </a:spcBef>
                  <a:buNone/>
                </a:pPr>
                <a:r>
                  <a:rPr lang="en-US" dirty="0"/>
                  <a:t>Hence, the response variable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𝜀</m:t>
                    </m:r>
                  </m:oMath>
                </a14:m>
                <a:r>
                  <a:rPr lang="en-US" dirty="0"/>
                  <a:t> in logistic regression also follow </a:t>
                </a:r>
                <a:r>
                  <a:rPr lang="en-US" dirty="0">
                    <a:solidFill>
                      <a:srgbClr val="0070C0"/>
                    </a:solidFill>
                  </a:rPr>
                  <a:t>Bernoulli distribution </a:t>
                </a:r>
                <a:r>
                  <a:rPr lang="en-US" dirty="0"/>
                  <a:t>with probability of success (i.e.,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dirty="0"/>
              </a:p>
              <a:p>
                <a:pPr marL="0" indent="0" algn="just">
                  <a:lnSpc>
                    <a:spcPct val="110000"/>
                  </a:lnSpc>
                  <a:spcBef>
                    <a:spcPts val="0"/>
                  </a:spcBef>
                  <a:buNone/>
                </a:pPr>
                <a:endParaRPr lang="en-US" dirty="0"/>
              </a:p>
              <a:p>
                <a:pPr marL="0" indent="0" algn="just">
                  <a:lnSpc>
                    <a:spcPct val="110000"/>
                  </a:lnSpc>
                  <a:spcBef>
                    <a:spcPts val="0"/>
                  </a:spcBef>
                  <a:buNone/>
                </a:pPr>
                <a:r>
                  <a:rPr lang="en-US" dirty="0"/>
                  <a:t>A useful transformation for logistic regression which exhibits several attractive properties of the linear regression model is the logit transformation </a:t>
                </a: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𝑔</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𝑥</m:t>
                          </m:r>
                        </m:e>
                      </m:d>
                      <m:r>
                        <a:rPr lang="en-US" b="0" i="1">
                          <a:solidFill>
                            <a:srgbClr val="FF0000"/>
                          </a:solidFill>
                          <a:latin typeface="Cambria Math" panose="02040503050406030204" pitchFamily="18" charset="0"/>
                        </a:rPr>
                        <m:t>=</m:t>
                      </m:r>
                      <m:r>
                        <a:rPr lang="en-US" b="0" i="1">
                          <a:solidFill>
                            <a:srgbClr val="FF0000"/>
                          </a:solidFill>
                          <a:latin typeface="Cambria Math" panose="02040503050406030204" pitchFamily="18" charset="0"/>
                        </a:rPr>
                        <m:t>𝑙𝑛</m:t>
                      </m:r>
                      <m:d>
                        <m:dPr>
                          <m:begChr m:val="["/>
                          <m:endChr m:val="]"/>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r>
                                <a:rPr lang="en-US" b="0" i="1">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𝑥</m:t>
                                  </m:r>
                                </m:e>
                              </m:d>
                            </m:num>
                            <m:den>
                              <m:r>
                                <a:rPr lang="en-US" b="0" i="1">
                                  <a:solidFill>
                                    <a:srgbClr val="FF0000"/>
                                  </a:solidFill>
                                  <a:latin typeface="Cambria Math" panose="02040503050406030204" pitchFamily="18" charset="0"/>
                                </a:rPr>
                                <m:t>1−</m:t>
                              </m:r>
                              <m:r>
                                <a:rPr lang="en-US" b="0" i="1">
                                  <a:solidFill>
                                    <a:srgbClr val="FF0000"/>
                                  </a:solidFill>
                                  <a:latin typeface="Cambria Math" panose="02040503050406030204" pitchFamily="18" charset="0"/>
                                </a:rPr>
                                <m:t>𝜋</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𝑥</m:t>
                                  </m:r>
                                </m:e>
                              </m:d>
                            </m:den>
                          </m:f>
                        </m:e>
                      </m:d>
                      <m:r>
                        <a:rPr lang="en-US" b="0"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𝛽</m:t>
                          </m:r>
                        </m:e>
                        <m:sub>
                          <m:r>
                            <a:rPr lang="en-US" b="0" i="1">
                              <a:solidFill>
                                <a:srgbClr val="FF0000"/>
                              </a:solidFill>
                              <a:latin typeface="Cambria Math" panose="02040503050406030204" pitchFamily="18" charset="0"/>
                            </a:rPr>
                            <m:t>0</m:t>
                          </m:r>
                        </m:sub>
                      </m:sSub>
                      <m:r>
                        <a:rPr lang="en-US" b="0"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𝛽</m:t>
                          </m:r>
                        </m:e>
                        <m:sub>
                          <m:r>
                            <a:rPr lang="en-US" b="0" i="1">
                              <a:solidFill>
                                <a:srgbClr val="FF0000"/>
                              </a:solidFill>
                              <a:latin typeface="Cambria Math" panose="02040503050406030204" pitchFamily="18" charset="0"/>
                            </a:rPr>
                            <m:t>1</m:t>
                          </m:r>
                        </m:sub>
                      </m:sSub>
                      <m:r>
                        <a:rPr lang="en-US" b="0" i="1">
                          <a:solidFill>
                            <a:srgbClr val="FF0000"/>
                          </a:solidFill>
                          <a:latin typeface="Cambria Math" panose="02040503050406030204" pitchFamily="18" charset="0"/>
                        </a:rPr>
                        <m:t>𝑥</m:t>
                      </m:r>
                    </m:oMath>
                  </m:oMathPara>
                </a14:m>
                <a:endParaRPr lang="en-US"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90522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b="1" dirty="0"/>
                  <a:t>Maximum Likelihood Estimation</a:t>
                </a:r>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Maximum-likelihood estimation (not least-squares method), which finds estimates of the parameters for which the likelihood of observing the observed data is maximized, is used to estimate the parameters of the logistic model. </a:t>
                </a:r>
              </a:p>
              <a:p>
                <a:pPr marL="0" indent="0" algn="just">
                  <a:lnSpc>
                    <a:spcPct val="120000"/>
                  </a:lnSpc>
                  <a:spcBef>
                    <a:spcPts val="0"/>
                  </a:spcBef>
                  <a:buNone/>
                </a:pPr>
                <a:r>
                  <a:rPr lang="en-US" dirty="0"/>
                  <a:t> </a:t>
                </a:r>
              </a:p>
              <a:p>
                <a:pPr algn="just">
                  <a:lnSpc>
                    <a:spcPct val="120000"/>
                  </a:lnSpc>
                  <a:spcBef>
                    <a:spcPts val="0"/>
                  </a:spcBef>
                </a:pPr>
                <a:r>
                  <a:rPr lang="en-US" dirty="0"/>
                  <a:t>The likelihood function </a:t>
                </a:r>
                <a14:m>
                  <m:oMath xmlns:m="http://schemas.openxmlformats.org/officeDocument/2006/math">
                    <m:r>
                      <a:rPr lang="en-US" i="1">
                        <a:latin typeface="Cambria Math" panose="02040503050406030204" pitchFamily="18" charset="0"/>
                      </a:rPr>
                      <m:t>𝑙</m:t>
                    </m:r>
                    <m:d>
                      <m:dPr>
                        <m:ctrlPr>
                          <a:rPr lang="en-US" i="1">
                            <a:latin typeface="Cambria Math" panose="02040503050406030204" pitchFamily="18" charset="0"/>
                          </a:rPr>
                        </m:ctrlPr>
                      </m:dPr>
                      <m:e>
                        <m:r>
                          <a:rPr lang="en-US" b="1" i="1">
                            <a:latin typeface="Cambria Math" panose="02040503050406030204" pitchFamily="18" charset="0"/>
                          </a:rPr>
                          <m:t>𝜷</m:t>
                        </m:r>
                      </m:e>
                      <m:e>
                        <m:r>
                          <a:rPr lang="en-US" i="1">
                            <a:latin typeface="Cambria Math" panose="02040503050406030204" pitchFamily="18" charset="0"/>
                          </a:rPr>
                          <m:t>𝑥</m:t>
                        </m:r>
                      </m:e>
                    </m:d>
                  </m:oMath>
                </a14:m>
                <a:r>
                  <a:rPr lang="en-US" dirty="0"/>
                  <a:t> is a function of the parameters </a:t>
                </a:r>
                <a14:m>
                  <m:oMath xmlns:m="http://schemas.openxmlformats.org/officeDocument/2006/math">
                    <m:r>
                      <a:rPr lang="en-US" b="1" i="1">
                        <a:latin typeface="Cambria Math" panose="02040503050406030204" pitchFamily="18" charset="0"/>
                      </a:rPr>
                      <m:t>𝜷</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𝑚</m:t>
                            </m:r>
                          </m:sub>
                        </m:sSub>
                      </m:e>
                    </m:d>
                  </m:oMath>
                </a14:m>
                <a:r>
                  <a:rPr lang="en-US" dirty="0"/>
                  <a:t> that expresses the </a:t>
                </a:r>
                <a:r>
                  <a:rPr lang="en-US" dirty="0">
                    <a:solidFill>
                      <a:srgbClr val="FF0000"/>
                    </a:solidFill>
                  </a:rPr>
                  <a:t>probability</a:t>
                </a:r>
                <a:r>
                  <a:rPr lang="en-US" dirty="0"/>
                  <a:t> of the observed data, </a:t>
                </a:r>
                <a14:m>
                  <m:oMath xmlns:m="http://schemas.openxmlformats.org/officeDocument/2006/math">
                    <m:r>
                      <a:rPr lang="en-US" i="1">
                        <a:latin typeface="Cambria Math" panose="02040503050406030204" pitchFamily="18" charset="0"/>
                      </a:rPr>
                      <m:t>𝑥</m:t>
                    </m:r>
                  </m:oMath>
                </a14:m>
                <a:r>
                  <a:rPr lang="en-US" dirty="0"/>
                  <a:t>. </a:t>
                </a:r>
              </a:p>
              <a:p>
                <a:pPr algn="just">
                  <a:lnSpc>
                    <a:spcPct val="120000"/>
                  </a:lnSpc>
                  <a:spcBef>
                    <a:spcPts val="0"/>
                  </a:spcBef>
                </a:pPr>
                <a:r>
                  <a:rPr lang="en-US" dirty="0"/>
                  <a:t>By finding the values of </a:t>
                </a:r>
                <a14:m>
                  <m:oMath xmlns:m="http://schemas.openxmlformats.org/officeDocument/2006/math">
                    <m:r>
                      <a:rPr lang="en-US" b="1" i="1">
                        <a:latin typeface="Cambria Math" panose="02040503050406030204" pitchFamily="18" charset="0"/>
                      </a:rPr>
                      <m:t>𝜷</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𝑚</m:t>
                            </m:r>
                          </m:sub>
                        </m:sSub>
                      </m:e>
                    </m:d>
                  </m:oMath>
                </a14:m>
                <a:r>
                  <a:rPr lang="en-US" dirty="0"/>
                  <a:t>, which maximize </a:t>
                </a:r>
                <a14:m>
                  <m:oMath xmlns:m="http://schemas.openxmlformats.org/officeDocument/2006/math">
                    <m:r>
                      <a:rPr lang="en-US" i="1">
                        <a:latin typeface="Cambria Math" panose="02040503050406030204" pitchFamily="18" charset="0"/>
                      </a:rPr>
                      <m:t>𝑙</m:t>
                    </m:r>
                    <m:d>
                      <m:dPr>
                        <m:ctrlPr>
                          <a:rPr lang="en-US" i="1">
                            <a:latin typeface="Cambria Math" panose="02040503050406030204" pitchFamily="18" charset="0"/>
                          </a:rPr>
                        </m:ctrlPr>
                      </m:dPr>
                      <m:e>
                        <m:r>
                          <a:rPr lang="en-US" b="1" i="1">
                            <a:latin typeface="Cambria Math" panose="02040503050406030204" pitchFamily="18" charset="0"/>
                          </a:rPr>
                          <m:t>𝜷</m:t>
                        </m:r>
                      </m:e>
                      <m:e>
                        <m:r>
                          <a:rPr lang="en-US" i="1">
                            <a:latin typeface="Cambria Math" panose="02040503050406030204" pitchFamily="18" charset="0"/>
                          </a:rPr>
                          <m:t>𝑥</m:t>
                        </m:r>
                      </m:e>
                    </m:d>
                  </m:oMath>
                </a14:m>
                <a:r>
                  <a:rPr lang="en-US" dirty="0"/>
                  <a:t>, we can determine the </a:t>
                </a:r>
                <a:r>
                  <a:rPr lang="en-US" dirty="0">
                    <a:solidFill>
                      <a:srgbClr val="FF0000"/>
                    </a:solidFill>
                  </a:rPr>
                  <a:t>maximum-likelihood estimators</a:t>
                </a:r>
                <a:r>
                  <a:rPr lang="en-US" dirty="0"/>
                  <a:t>, i.e., the parameter values </a:t>
                </a:r>
                <a:r>
                  <a:rPr lang="en-US" dirty="0">
                    <a:solidFill>
                      <a:srgbClr val="0070C0"/>
                    </a:solidFill>
                  </a:rPr>
                  <a:t>most favored </a:t>
                </a:r>
                <a:r>
                  <a:rPr lang="en-US" dirty="0"/>
                  <a:t>by the observed data.</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301058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Note that</a:t>
                </a:r>
              </a:p>
              <a:p>
                <a:pPr marL="0" indent="0" algn="just">
                  <a:lnSpc>
                    <a:spcPct val="120000"/>
                  </a:lnSpc>
                  <a:spcBef>
                    <a:spcPts val="0"/>
                  </a:spcBef>
                  <a:buNone/>
                </a:pPr>
                <a:r>
                  <a:rPr lang="en-US" dirty="0"/>
                  <a:t> </a:t>
                </a:r>
              </a:p>
              <a:p>
                <a:pPr algn="just">
                  <a:lnSpc>
                    <a:spcPct val="120000"/>
                  </a:lnSpc>
                  <a:spcBef>
                    <a:spcPts val="0"/>
                  </a:spcBef>
                </a:pP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=1</m:t>
                        </m:r>
                      </m:e>
                      <m:e>
                        <m:r>
                          <a:rPr lang="en-US" i="1">
                            <a:latin typeface="Cambria Math" panose="02040503050406030204" pitchFamily="18" charset="0"/>
                          </a:rPr>
                          <m:t>𝑥</m:t>
                        </m:r>
                      </m:e>
                    </m:d>
                  </m:oMath>
                </a14:m>
                <a:r>
                  <a:rPr lang="en-US" dirty="0"/>
                  <a:t> is the probability of a positive response, and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=0</m:t>
                        </m:r>
                      </m:e>
                      <m:e>
                        <m:r>
                          <a:rPr lang="en-US" i="1">
                            <a:latin typeface="Cambria Math" panose="02040503050406030204" pitchFamily="18" charset="0"/>
                          </a:rPr>
                          <m:t>𝑥</m:t>
                        </m:r>
                      </m:e>
                    </m:d>
                  </m:oMath>
                </a14:m>
                <a:r>
                  <a:rPr lang="en-US" dirty="0"/>
                  <a:t> is the probability of a negative response given the data </a:t>
                </a:r>
                <a14:m>
                  <m:oMath xmlns:m="http://schemas.openxmlformats.org/officeDocument/2006/math">
                    <m:r>
                      <a:rPr lang="en-US" i="1">
                        <a:latin typeface="Cambria Math" panose="02040503050406030204" pitchFamily="18" charset="0"/>
                      </a:rPr>
                      <m:t>𝑥</m:t>
                    </m:r>
                  </m:oMath>
                </a14:m>
                <a:r>
                  <a:rPr lang="en-US" dirty="0"/>
                  <a:t>. </a:t>
                </a:r>
              </a:p>
              <a:p>
                <a:pPr marL="0" indent="0" algn="just">
                  <a:lnSpc>
                    <a:spcPct val="120000"/>
                  </a:lnSpc>
                  <a:spcBef>
                    <a:spcPts val="0"/>
                  </a:spcBef>
                  <a:buNone/>
                </a:pPr>
                <a:endParaRPr lang="en-US" dirty="0"/>
              </a:p>
              <a:p>
                <a:pPr algn="just">
                  <a:lnSpc>
                    <a:spcPct val="120000"/>
                  </a:lnSpc>
                  <a:spcBef>
                    <a:spcPts val="0"/>
                  </a:spcBef>
                </a:pPr>
                <a:r>
                  <a:rPr lang="en-US" dirty="0"/>
                  <a:t>Observations where the response is positive,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=1</m:t>
                        </m:r>
                      </m:e>
                    </m:d>
                  </m:oMath>
                </a14:m>
                <a:r>
                  <a:rPr lang="en-US" dirty="0"/>
                  <a:t> , will contribute probability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to the likelihood, while observations where the response is negative,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=0</m:t>
                        </m:r>
                      </m:e>
                    </m:d>
                  </m:oMath>
                </a14:m>
                <a:r>
                  <a:rPr lang="en-US" dirty="0"/>
                  <a:t>, will contribute probability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to the likelihood. So, the contribution to the likelihood of the </a:t>
                </a:r>
                <a:r>
                  <a:rPr lang="en-US" dirty="0" err="1"/>
                  <a:t>i</a:t>
                </a:r>
                <a:r>
                  <a:rPr lang="en-US" baseline="30000" dirty="0" err="1"/>
                  <a:t>th</a:t>
                </a:r>
                <a:r>
                  <a:rPr lang="en-US" dirty="0"/>
                  <a:t> observation may be expressed as</a:t>
                </a:r>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sSup>
                        <m:sSupPr>
                          <m:ctrlPr>
                            <a:rPr lang="en-US" i="1" smtClean="0">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𝑖</m:t>
                                      </m:r>
                                    </m:sub>
                                  </m:sSub>
                                </m:e>
                              </m:d>
                            </m:e>
                          </m:d>
                        </m:e>
                        <m:sup>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𝑖</m:t>
                              </m:r>
                            </m:sub>
                          </m:sSub>
                        </m:sup>
                      </m:sSup>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𝑖</m:t>
                                      </m:r>
                                    </m:sub>
                                  </m:sSub>
                                </m:e>
                              </m:d>
                            </m:e>
                          </m:d>
                        </m:e>
                        <m:sup>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𝑖</m:t>
                              </m:r>
                            </m:sub>
                          </m:sSub>
                        </m:sup>
                      </m:sSup>
                    </m:oMath>
                  </m:oMathPara>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341110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lvl="0" indent="0">
                  <a:buNone/>
                </a:pPr>
                <a:r>
                  <a:rPr lang="en-US" dirty="0"/>
                  <a:t>Assuming that the observations are independent, the likelihood function can be expressed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𝑙</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𝜷</m:t>
                          </m:r>
                        </m:e>
                        <m:e>
                          <m:r>
                            <a:rPr lang="en-US" b="0" i="1">
                              <a:solidFill>
                                <a:srgbClr val="0070C0"/>
                              </a:solidFill>
                              <a:latin typeface="Cambria Math" panose="02040503050406030204" pitchFamily="18" charset="0"/>
                            </a:rPr>
                            <m:t>𝑥</m:t>
                          </m:r>
                        </m:e>
                      </m:d>
                      <m:r>
                        <a:rPr lang="en-US" b="0" i="1">
                          <a:solidFill>
                            <a:srgbClr val="0070C0"/>
                          </a:solidFill>
                          <a:latin typeface="Cambria Math" panose="02040503050406030204" pitchFamily="18" charset="0"/>
                        </a:rPr>
                        <m:t>=</m:t>
                      </m:r>
                      <m:nary>
                        <m:naryPr>
                          <m:chr m:val="∏"/>
                          <m:limLoc m:val="undOvr"/>
                          <m:ctrlPr>
                            <a:rPr lang="en-US" i="1">
                              <a:solidFill>
                                <a:srgbClr val="0070C0"/>
                              </a:solidFill>
                              <a:latin typeface="Cambria Math" panose="02040503050406030204" pitchFamily="18" charset="0"/>
                            </a:rPr>
                          </m:ctrlPr>
                        </m:naryPr>
                        <m:sub>
                          <m:r>
                            <a:rPr lang="en-US" b="0" i="1">
                              <a:solidFill>
                                <a:srgbClr val="0070C0"/>
                              </a:solidFill>
                              <a:latin typeface="Cambria Math" panose="02040503050406030204" pitchFamily="18" charset="0"/>
                            </a:rPr>
                            <m:t>𝑖</m:t>
                          </m:r>
                          <m:r>
                            <a:rPr lang="en-US" b="0" i="1">
                              <a:solidFill>
                                <a:srgbClr val="0070C0"/>
                              </a:solidFill>
                              <a:latin typeface="Cambria Math" panose="02040503050406030204" pitchFamily="18" charset="0"/>
                            </a:rPr>
                            <m:t>=1</m:t>
                          </m:r>
                        </m:sub>
                        <m:sup>
                          <m:r>
                            <a:rPr lang="en-US" b="0" i="1">
                              <a:solidFill>
                                <a:srgbClr val="0070C0"/>
                              </a:solidFill>
                              <a:latin typeface="Cambria Math" panose="02040503050406030204" pitchFamily="18" charset="0"/>
                            </a:rPr>
                            <m:t>𝑛</m:t>
                          </m:r>
                        </m:sup>
                        <m:e>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𝑥</m:t>
                                          </m:r>
                                        </m:e>
                                        <m:sub>
                                          <m:r>
                                            <a:rPr lang="en-US" b="0" i="1">
                                              <a:solidFill>
                                                <a:srgbClr val="0070C0"/>
                                              </a:solidFill>
                                              <a:latin typeface="Cambria Math" panose="02040503050406030204" pitchFamily="18" charset="0"/>
                                            </a:rPr>
                                            <m:t>𝑖</m:t>
                                          </m:r>
                                        </m:sub>
                                      </m:sSub>
                                    </m:e>
                                  </m:d>
                                </m:e>
                              </m:d>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𝑦</m:t>
                                  </m:r>
                                </m:e>
                                <m:sub>
                                  <m:r>
                                    <a:rPr lang="en-US" b="0" i="1">
                                      <a:solidFill>
                                        <a:srgbClr val="0070C0"/>
                                      </a:solidFill>
                                      <a:latin typeface="Cambria Math" panose="02040503050406030204" pitchFamily="18" charset="0"/>
                                    </a:rPr>
                                    <m:t>𝑖</m:t>
                                  </m:r>
                                </m:sub>
                              </m:sSub>
                            </m:sup>
                          </m:sSup>
                          <m:sSup>
                            <m:sSupPr>
                              <m:ctrlPr>
                                <a:rPr lang="en-US" i="1">
                                  <a:solidFill>
                                    <a:srgbClr val="0070C0"/>
                                  </a:solidFill>
                                  <a:latin typeface="Cambria Math" panose="02040503050406030204" pitchFamily="18" charset="0"/>
                                </a:rPr>
                              </m:ctrlPr>
                            </m:sSupPr>
                            <m:e>
                              <m:d>
                                <m:dPr>
                                  <m:begChr m:val="["/>
                                  <m:endChr m:val="]"/>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𝑥</m:t>
                                          </m:r>
                                        </m:e>
                                        <m:sub>
                                          <m:r>
                                            <a:rPr lang="en-US" b="0" i="1">
                                              <a:solidFill>
                                                <a:srgbClr val="0070C0"/>
                                              </a:solidFill>
                                              <a:latin typeface="Cambria Math" panose="02040503050406030204" pitchFamily="18" charset="0"/>
                                            </a:rPr>
                                            <m:t>𝑖</m:t>
                                          </m:r>
                                        </m:sub>
                                      </m:sSub>
                                    </m:e>
                                  </m:d>
                                </m:e>
                              </m:d>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𝑦</m:t>
                                  </m:r>
                                </m:e>
                                <m:sub>
                                  <m:r>
                                    <a:rPr lang="en-US" b="0" i="1">
                                      <a:solidFill>
                                        <a:srgbClr val="0070C0"/>
                                      </a:solidFill>
                                      <a:latin typeface="Cambria Math" panose="02040503050406030204" pitchFamily="18" charset="0"/>
                                    </a:rPr>
                                    <m:t>𝑖</m:t>
                                  </m:r>
                                </m:sub>
                              </m:sSub>
                            </m:sup>
                          </m:sSup>
                        </m:e>
                      </m:nary>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080073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lvl="0" indent="0">
                  <a:lnSpc>
                    <a:spcPct val="110000"/>
                  </a:lnSpc>
                  <a:spcBef>
                    <a:spcPts val="0"/>
                  </a:spcBef>
                  <a:buNone/>
                </a:pPr>
                <a:r>
                  <a:rPr lang="en-US" dirty="0"/>
                  <a:t>The log-likelihood function is computationally more tractable</a:t>
                </a:r>
              </a:p>
              <a:p>
                <a:pPr marL="0" indent="0">
                  <a:lnSpc>
                    <a:spcPct val="110000"/>
                  </a:lnSpc>
                  <a:spcBef>
                    <a:spcPts val="0"/>
                  </a:spcBef>
                  <a:buNone/>
                </a:pPr>
                <a:r>
                  <a:rPr lang="en-US" dirty="0"/>
                  <a:t> </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𝐿</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𝜷</m:t>
                          </m:r>
                        </m:e>
                        <m:e>
                          <m:r>
                            <a:rPr lang="en-US" b="0" i="1">
                              <a:solidFill>
                                <a:srgbClr val="0070C0"/>
                              </a:solidFill>
                              <a:latin typeface="Cambria Math" panose="02040503050406030204" pitchFamily="18" charset="0"/>
                            </a:rPr>
                            <m:t>𝑥</m:t>
                          </m:r>
                        </m:e>
                      </m:d>
                      <m:r>
                        <a:rPr lang="en-US" b="0" i="1">
                          <a:solidFill>
                            <a:srgbClr val="0070C0"/>
                          </a:solidFill>
                          <a:latin typeface="Cambria Math" panose="02040503050406030204" pitchFamily="18" charset="0"/>
                        </a:rPr>
                        <m:t>=</m:t>
                      </m:r>
                      <m:r>
                        <a:rPr lang="en-US" b="0" i="1">
                          <a:solidFill>
                            <a:srgbClr val="0070C0"/>
                          </a:solidFill>
                          <a:latin typeface="Cambria Math" panose="02040503050406030204" pitchFamily="18" charset="0"/>
                        </a:rPr>
                        <m:t>𝑙𝑛</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𝑙</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𝜷</m:t>
                              </m:r>
                            </m:e>
                            <m:e>
                              <m:r>
                                <a:rPr lang="en-US" b="0" i="1">
                                  <a:solidFill>
                                    <a:srgbClr val="0070C0"/>
                                  </a:solidFill>
                                  <a:latin typeface="Cambria Math" panose="02040503050406030204" pitchFamily="18" charset="0"/>
                                </a:rPr>
                                <m:t>𝑥</m:t>
                              </m:r>
                            </m:e>
                          </m:d>
                        </m:e>
                      </m:d>
                      <m:r>
                        <a:rPr lang="en-US" b="0" i="1">
                          <a:solidFill>
                            <a:srgbClr val="0070C0"/>
                          </a:solidFill>
                          <a:latin typeface="Cambria Math" panose="02040503050406030204" pitchFamily="18" charset="0"/>
                        </a:rPr>
                        <m:t>=</m:t>
                      </m:r>
                      <m:nary>
                        <m:naryPr>
                          <m:chr m:val="∑"/>
                          <m:limLoc m:val="undOvr"/>
                          <m:ctrlPr>
                            <a:rPr lang="en-US" i="1">
                              <a:solidFill>
                                <a:srgbClr val="0070C0"/>
                              </a:solidFill>
                              <a:latin typeface="Cambria Math" panose="02040503050406030204" pitchFamily="18" charset="0"/>
                            </a:rPr>
                          </m:ctrlPr>
                        </m:naryPr>
                        <m:sub>
                          <m:r>
                            <a:rPr lang="en-US" b="0" i="1">
                              <a:solidFill>
                                <a:srgbClr val="0070C0"/>
                              </a:solidFill>
                              <a:latin typeface="Cambria Math" panose="02040503050406030204" pitchFamily="18" charset="0"/>
                            </a:rPr>
                            <m:t>𝑖</m:t>
                          </m:r>
                          <m:r>
                            <a:rPr lang="en-US" b="0" i="1">
                              <a:solidFill>
                                <a:srgbClr val="0070C0"/>
                              </a:solidFill>
                              <a:latin typeface="Cambria Math" panose="02040503050406030204" pitchFamily="18" charset="0"/>
                            </a:rPr>
                            <m:t>=1</m:t>
                          </m:r>
                        </m:sub>
                        <m:sup>
                          <m:r>
                            <a:rPr lang="en-US" b="0" i="1">
                              <a:solidFill>
                                <a:srgbClr val="0070C0"/>
                              </a:solidFill>
                              <a:latin typeface="Cambria Math" panose="02040503050406030204" pitchFamily="18" charset="0"/>
                            </a:rPr>
                            <m:t>𝑛</m:t>
                          </m:r>
                        </m:sup>
                        <m:e>
                          <m:d>
                            <m:dPr>
                              <m:begChr m:val="{"/>
                              <m:endChr m:val="}"/>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𝑦</m:t>
                                  </m:r>
                                </m:e>
                                <m:sub>
                                  <m:r>
                                    <a:rPr lang="en-US" b="0" i="1">
                                      <a:solidFill>
                                        <a:srgbClr val="0070C0"/>
                                      </a:solidFill>
                                      <a:latin typeface="Cambria Math" panose="02040503050406030204" pitchFamily="18" charset="0"/>
                                    </a:rPr>
                                    <m:t>𝑖</m:t>
                                  </m:r>
                                </m:sub>
                              </m:sSub>
                              <m:r>
                                <a:rPr lang="en-US" b="0" i="1">
                                  <a:solidFill>
                                    <a:srgbClr val="0070C0"/>
                                  </a:solidFill>
                                  <a:latin typeface="Cambria Math" panose="02040503050406030204" pitchFamily="18" charset="0"/>
                                </a:rPr>
                                <m:t>𝑙𝑛</m:t>
                              </m:r>
                              <m:d>
                                <m:dPr>
                                  <m:begChr m:val="["/>
                                  <m:endChr m:val="]"/>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𝑥</m:t>
                                          </m:r>
                                        </m:e>
                                        <m:sub>
                                          <m:r>
                                            <a:rPr lang="en-US" b="0" i="1">
                                              <a:solidFill>
                                                <a:srgbClr val="0070C0"/>
                                              </a:solidFill>
                                              <a:latin typeface="Cambria Math" panose="02040503050406030204" pitchFamily="18" charset="0"/>
                                            </a:rPr>
                                            <m:t>𝑖</m:t>
                                          </m:r>
                                        </m:sub>
                                      </m:sSub>
                                    </m:e>
                                  </m:d>
                                </m:e>
                              </m:d>
                              <m:r>
                                <a:rPr lang="en-US" b="0" i="1">
                                  <a:solidFill>
                                    <a:srgbClr val="0070C0"/>
                                  </a:solidFill>
                                  <a:latin typeface="Cambria Math" panose="02040503050406030204" pitchFamily="18" charset="0"/>
                                </a:rPr>
                                <m:t>+</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𝑦</m:t>
                                      </m:r>
                                    </m:e>
                                    <m:sub>
                                      <m:r>
                                        <a:rPr lang="en-US" b="0" i="1">
                                          <a:solidFill>
                                            <a:srgbClr val="0070C0"/>
                                          </a:solidFill>
                                          <a:latin typeface="Cambria Math" panose="02040503050406030204" pitchFamily="18" charset="0"/>
                                        </a:rPr>
                                        <m:t>𝑖</m:t>
                                      </m:r>
                                    </m:sub>
                                  </m:sSub>
                                </m:e>
                              </m:d>
                              <m:r>
                                <a:rPr lang="en-US" b="0" i="1">
                                  <a:solidFill>
                                    <a:srgbClr val="0070C0"/>
                                  </a:solidFill>
                                  <a:latin typeface="Cambria Math" panose="02040503050406030204" pitchFamily="18" charset="0"/>
                                </a:rPr>
                                <m:t>𝑙𝑛</m:t>
                              </m:r>
                              <m:d>
                                <m:dPr>
                                  <m:begChr m:val="["/>
                                  <m:endChr m:val="]"/>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𝑥</m:t>
                                          </m:r>
                                        </m:e>
                                        <m:sub>
                                          <m:r>
                                            <a:rPr lang="en-US" b="0" i="1">
                                              <a:solidFill>
                                                <a:srgbClr val="0070C0"/>
                                              </a:solidFill>
                                              <a:latin typeface="Cambria Math" panose="02040503050406030204" pitchFamily="18" charset="0"/>
                                            </a:rPr>
                                            <m:t>𝑖</m:t>
                                          </m:r>
                                        </m:sub>
                                      </m:sSub>
                                    </m:e>
                                  </m:d>
                                </m:e>
                              </m:d>
                            </m:e>
                          </m:d>
                        </m:e>
                      </m:nary>
                    </m:oMath>
                  </m:oMathPara>
                </a14:m>
                <a:endParaRPr lang="en-US" dirty="0"/>
              </a:p>
              <a:p>
                <a:pPr marL="0" indent="0">
                  <a:lnSpc>
                    <a:spcPct val="110000"/>
                  </a:lnSpc>
                  <a:spcBef>
                    <a:spcPts val="0"/>
                  </a:spcBef>
                  <a:buNone/>
                </a:pPr>
                <a:r>
                  <a:rPr lang="en-US" dirty="0"/>
                  <a:t> </a:t>
                </a:r>
              </a:p>
              <a:p>
                <a:pPr marL="0" indent="0">
                  <a:lnSpc>
                    <a:spcPct val="110000"/>
                  </a:lnSpc>
                  <a:spcBef>
                    <a:spcPts val="0"/>
                  </a:spcBef>
                  <a:buNone/>
                </a:pPr>
                <a:r>
                  <a:rPr lang="en-US" dirty="0"/>
                  <a:t>The maximum-likelihood estimators may be found by differentiating with respect to each parameter, and setting the resulting derivatives equal to zero. But, </a:t>
                </a:r>
                <a:r>
                  <a:rPr lang="en-US" dirty="0">
                    <a:solidFill>
                      <a:srgbClr val="FF0000"/>
                    </a:solidFill>
                  </a:rPr>
                  <a:t>closed-form solutions for these differentiations are not available</a:t>
                </a:r>
                <a:r>
                  <a:rPr lang="en-US" dirty="0"/>
                  <a:t>. Numerical methods must be applied to find the solution.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r="-940"/>
                </a:stretch>
              </a:blipFill>
            </p:spPr>
            <p:txBody>
              <a:bodyPr/>
              <a:lstStyle/>
              <a:p>
                <a:r>
                  <a:rPr lang="en-US">
                    <a:noFill/>
                  </a:rPr>
                  <a:t> </a:t>
                </a:r>
              </a:p>
            </p:txBody>
          </p:sp>
        </mc:Fallback>
      </mc:AlternateContent>
    </p:spTree>
    <p:extLst>
      <p:ext uri="{BB962C8B-B14F-4D97-AF65-F5344CB8AC3E}">
        <p14:creationId xmlns:p14="http://schemas.microsoft.com/office/powerpoint/2010/main" val="2366670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dirty="0"/>
              <a:t>Interpreting Logistic Regression Output</a:t>
            </a:r>
            <a:endParaRPr lang="en-US" dirty="0"/>
          </a:p>
          <a:p>
            <a:pPr marL="0" indent="0">
              <a:buNone/>
            </a:pPr>
            <a:r>
              <a:rPr lang="en-US" dirty="0"/>
              <a:t>Consider the effect of age on disease problem</a:t>
            </a:r>
          </a:p>
          <a:p>
            <a:pPr marL="0" indent="0">
              <a:buNone/>
            </a:pPr>
            <a:endParaRPr lang="en-US" dirty="0"/>
          </a:p>
        </p:txBody>
      </p:sp>
      <p:graphicFrame>
        <p:nvGraphicFramePr>
          <p:cNvPr id="6" name="Table 5">
            <a:extLst>
              <a:ext uri="{FF2B5EF4-FFF2-40B4-BE49-F238E27FC236}">
                <a16:creationId xmlns:a16="http://schemas.microsoft.com/office/drawing/2014/main" id="{4C61EE58-698E-4D59-9450-24DB459BD826}"/>
              </a:ext>
            </a:extLst>
          </p:cNvPr>
          <p:cNvGraphicFramePr>
            <a:graphicFrameLocks noGrp="1"/>
          </p:cNvGraphicFramePr>
          <p:nvPr>
            <p:extLst>
              <p:ext uri="{D42A27DB-BD31-4B8C-83A1-F6EECF244321}">
                <p14:modId xmlns:p14="http://schemas.microsoft.com/office/powerpoint/2010/main" val="103284622"/>
              </p:ext>
            </p:extLst>
          </p:nvPr>
        </p:nvGraphicFramePr>
        <p:xfrm>
          <a:off x="2143117" y="2800350"/>
          <a:ext cx="8343902" cy="3241308"/>
        </p:xfrm>
        <a:graphic>
          <a:graphicData uri="http://schemas.openxmlformats.org/drawingml/2006/table">
            <a:tbl>
              <a:tblPr firstRow="1" firstCol="1" bandRow="1">
                <a:tableStyleId>{5C22544A-7EE6-4342-B048-85BDC9FD1C3A}</a:tableStyleId>
              </a:tblPr>
              <a:tblGrid>
                <a:gridCol w="1507362">
                  <a:extLst>
                    <a:ext uri="{9D8B030D-6E8A-4147-A177-3AD203B41FA5}">
                      <a16:colId xmlns:a16="http://schemas.microsoft.com/office/drawing/2014/main" val="1278407334"/>
                    </a:ext>
                  </a:extLst>
                </a:gridCol>
                <a:gridCol w="683654">
                  <a:extLst>
                    <a:ext uri="{9D8B030D-6E8A-4147-A177-3AD203B41FA5}">
                      <a16:colId xmlns:a16="http://schemas.microsoft.com/office/drawing/2014/main" val="57871230"/>
                    </a:ext>
                  </a:extLst>
                </a:gridCol>
                <a:gridCol w="683654">
                  <a:extLst>
                    <a:ext uri="{9D8B030D-6E8A-4147-A177-3AD203B41FA5}">
                      <a16:colId xmlns:a16="http://schemas.microsoft.com/office/drawing/2014/main" val="2469952734"/>
                    </a:ext>
                  </a:extLst>
                </a:gridCol>
                <a:gridCol w="683654">
                  <a:extLst>
                    <a:ext uri="{9D8B030D-6E8A-4147-A177-3AD203B41FA5}">
                      <a16:colId xmlns:a16="http://schemas.microsoft.com/office/drawing/2014/main" val="1648715875"/>
                    </a:ext>
                  </a:extLst>
                </a:gridCol>
                <a:gridCol w="683654">
                  <a:extLst>
                    <a:ext uri="{9D8B030D-6E8A-4147-A177-3AD203B41FA5}">
                      <a16:colId xmlns:a16="http://schemas.microsoft.com/office/drawing/2014/main" val="3795016868"/>
                    </a:ext>
                  </a:extLst>
                </a:gridCol>
                <a:gridCol w="683654">
                  <a:extLst>
                    <a:ext uri="{9D8B030D-6E8A-4147-A177-3AD203B41FA5}">
                      <a16:colId xmlns:a16="http://schemas.microsoft.com/office/drawing/2014/main" val="1432319282"/>
                    </a:ext>
                  </a:extLst>
                </a:gridCol>
                <a:gridCol w="683654">
                  <a:extLst>
                    <a:ext uri="{9D8B030D-6E8A-4147-A177-3AD203B41FA5}">
                      <a16:colId xmlns:a16="http://schemas.microsoft.com/office/drawing/2014/main" val="3596597887"/>
                    </a:ext>
                  </a:extLst>
                </a:gridCol>
                <a:gridCol w="683654">
                  <a:extLst>
                    <a:ext uri="{9D8B030D-6E8A-4147-A177-3AD203B41FA5}">
                      <a16:colId xmlns:a16="http://schemas.microsoft.com/office/drawing/2014/main" val="111691987"/>
                    </a:ext>
                  </a:extLst>
                </a:gridCol>
                <a:gridCol w="683654">
                  <a:extLst>
                    <a:ext uri="{9D8B030D-6E8A-4147-A177-3AD203B41FA5}">
                      <a16:colId xmlns:a16="http://schemas.microsoft.com/office/drawing/2014/main" val="2269283993"/>
                    </a:ext>
                  </a:extLst>
                </a:gridCol>
                <a:gridCol w="683654">
                  <a:extLst>
                    <a:ext uri="{9D8B030D-6E8A-4147-A177-3AD203B41FA5}">
                      <a16:colId xmlns:a16="http://schemas.microsoft.com/office/drawing/2014/main" val="856182233"/>
                    </a:ext>
                  </a:extLst>
                </a:gridCol>
                <a:gridCol w="683654">
                  <a:extLst>
                    <a:ext uri="{9D8B030D-6E8A-4147-A177-3AD203B41FA5}">
                      <a16:colId xmlns:a16="http://schemas.microsoft.com/office/drawing/2014/main" val="941670007"/>
                    </a:ext>
                  </a:extLst>
                </a:gridCol>
              </a:tblGrid>
              <a:tr h="54021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Patient ID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7</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9956219"/>
                  </a:ext>
                </a:extLst>
              </a:tr>
              <a:tr h="540218">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Age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25</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32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06697031"/>
                  </a:ext>
                </a:extLst>
              </a:tr>
              <a:tr h="540218">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Disease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5162137"/>
                  </a:ext>
                </a:extLst>
              </a:tr>
              <a:tr h="540218">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Patient ID</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16</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69681227"/>
                  </a:ext>
                </a:extLst>
              </a:tr>
              <a:tr h="540218">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Age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59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72</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79</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80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81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84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19069600"/>
                  </a:ext>
                </a:extLst>
              </a:tr>
              <a:tr h="540218">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Disease</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239251"/>
                  </a:ext>
                </a:extLst>
              </a:tr>
            </a:tbl>
          </a:graphicData>
        </a:graphic>
      </p:graphicFrame>
    </p:spTree>
    <p:extLst>
      <p:ext uri="{BB962C8B-B14F-4D97-AF65-F5344CB8AC3E}">
        <p14:creationId xmlns:p14="http://schemas.microsoft.com/office/powerpoint/2010/main" val="2717838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85913"/>
                <a:ext cx="10372150" cy="4455745"/>
              </a:xfrm>
            </p:spPr>
            <p:txBody>
              <a:bodyPr>
                <a:normAutofit lnSpcReduction="10000"/>
              </a:bodyPr>
              <a:lstStyle/>
              <a:p>
                <a:pPr marL="0" indent="0">
                  <a:buNone/>
                </a:pPr>
                <a:r>
                  <a:rPr lang="en-US" sz="2400" dirty="0"/>
                  <a:t>The results of the logistic regression of </a:t>
                </a:r>
                <a:r>
                  <a:rPr lang="en-US" sz="2400" i="1" dirty="0"/>
                  <a:t>disease on age</a:t>
                </a:r>
                <a:r>
                  <a:rPr lang="en-US" sz="2400" dirty="0"/>
                  <a:t> (using Minitab) are as follows: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From the results: the estimates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0</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oMath>
                </a14:m>
                <a:r>
                  <a:rPr lang="en-US" sz="2400" dirty="0"/>
                  <a:t> are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0</m:t>
                        </m:r>
                      </m:sub>
                    </m:sSub>
                    <m:r>
                      <a:rPr lang="en-US" sz="2400" i="1">
                        <a:latin typeface="Cambria Math" panose="02040503050406030204" pitchFamily="18" charset="0"/>
                      </a:rPr>
                      <m:t>=−4.372</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1</m:t>
                        </m:r>
                      </m:sub>
                    </m:sSub>
                    <m:r>
                      <a:rPr lang="en-US" sz="2400" i="1">
                        <a:latin typeface="Cambria Math" panose="02040503050406030204" pitchFamily="18" charset="0"/>
                      </a:rPr>
                      <m:t>=0.06696</m:t>
                    </m:r>
                  </m:oMath>
                </a14:m>
                <a:r>
                  <a:rPr lang="en-US" sz="2400" dirty="0"/>
                  <a:t>, and the log-likelihood </a:t>
                </a:r>
                <a14:m>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b="1" i="1">
                            <a:latin typeface="Cambria Math" panose="02040503050406030204" pitchFamily="18" charset="0"/>
                          </a:rPr>
                          <m:t>𝜷</m:t>
                        </m:r>
                      </m:e>
                      <m:e>
                        <m:r>
                          <a:rPr lang="en-US" sz="2400" i="1">
                            <a:latin typeface="Cambria Math" panose="02040503050406030204" pitchFamily="18" charset="0"/>
                          </a:rPr>
                          <m:t>𝑥</m:t>
                        </m:r>
                      </m:e>
                    </m:d>
                    <m:r>
                      <a:rPr lang="en-US" sz="2400" i="1">
                        <a:latin typeface="Cambria Math" panose="02040503050406030204" pitchFamily="18" charset="0"/>
                      </a:rPr>
                      <m:t>=−10.101</m:t>
                    </m:r>
                  </m:oMath>
                </a14:m>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85913"/>
                <a:ext cx="10372150" cy="4455745"/>
              </a:xfrm>
              <a:blipFill>
                <a:blip r:embed="rId2"/>
                <a:stretch>
                  <a:fillRect l="-881" t="-2599" r="-1410" b="-2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184AFEA-7422-42B8-B3B2-07280F3331AA}"/>
              </a:ext>
            </a:extLst>
          </p:cNvPr>
          <p:cNvPicPr>
            <a:picLocks noChangeAspect="1"/>
          </p:cNvPicPr>
          <p:nvPr/>
        </p:nvPicPr>
        <p:blipFill>
          <a:blip r:embed="rId3"/>
          <a:stretch>
            <a:fillRect/>
          </a:stretch>
        </p:blipFill>
        <p:spPr>
          <a:xfrm>
            <a:off x="1271046" y="2384291"/>
            <a:ext cx="10098157" cy="2602545"/>
          </a:xfrm>
          <a:prstGeom prst="rect">
            <a:avLst/>
          </a:prstGeom>
        </p:spPr>
      </p:pic>
    </p:spTree>
    <p:extLst>
      <p:ext uri="{BB962C8B-B14F-4D97-AF65-F5344CB8AC3E}">
        <p14:creationId xmlns:p14="http://schemas.microsoft.com/office/powerpoint/2010/main" val="216903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514475"/>
            <a:ext cx="10372150" cy="4527184"/>
          </a:xfrm>
        </p:spPr>
        <p:txBody>
          <a:bodyPr>
            <a:normAutofit fontScale="92500" lnSpcReduction="20000"/>
          </a:bodyPr>
          <a:lstStyle/>
          <a:p>
            <a:pPr marL="0" indent="0">
              <a:buNone/>
            </a:pPr>
            <a:r>
              <a:rPr lang="en-US" u="sng" dirty="0"/>
              <a:t>Example</a:t>
            </a:r>
            <a:r>
              <a:rPr lang="en-US" dirty="0"/>
              <a:t>:  </a:t>
            </a:r>
            <a:r>
              <a:rPr lang="en-US" i="1" dirty="0"/>
              <a:t>Income bracket</a:t>
            </a:r>
            <a:r>
              <a:rPr lang="en-US" dirty="0"/>
              <a:t> is categorized as high income, middle income, and low income.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data mining model examines a large set of records, each record contains information on the </a:t>
            </a:r>
            <a:r>
              <a:rPr lang="en-US" dirty="0">
                <a:solidFill>
                  <a:srgbClr val="FF0000"/>
                </a:solidFill>
              </a:rPr>
              <a:t>target variable </a:t>
            </a:r>
            <a:r>
              <a:rPr lang="en-US" dirty="0"/>
              <a:t>as well as a set of inputs or </a:t>
            </a:r>
            <a:r>
              <a:rPr lang="en-US" dirty="0">
                <a:solidFill>
                  <a:srgbClr val="0070C0"/>
                </a:solidFill>
              </a:rPr>
              <a:t>predictor variables</a:t>
            </a:r>
            <a:r>
              <a:rPr lang="en-US" dirty="0"/>
              <a:t>. </a:t>
            </a:r>
          </a:p>
          <a:p>
            <a:pPr marL="0" indent="0">
              <a:buNone/>
            </a:pPr>
            <a:endParaRPr lang="en-US" dirty="0"/>
          </a:p>
        </p:txBody>
      </p:sp>
      <p:graphicFrame>
        <p:nvGraphicFramePr>
          <p:cNvPr id="8" name="Table 7">
            <a:extLst>
              <a:ext uri="{FF2B5EF4-FFF2-40B4-BE49-F238E27FC236}">
                <a16:creationId xmlns:a16="http://schemas.microsoft.com/office/drawing/2014/main" id="{2CA21ED0-963F-4349-8C60-65D8E4375F36}"/>
              </a:ext>
            </a:extLst>
          </p:cNvPr>
          <p:cNvGraphicFramePr>
            <a:graphicFrameLocks noGrp="1"/>
          </p:cNvGraphicFramePr>
          <p:nvPr>
            <p:extLst>
              <p:ext uri="{D42A27DB-BD31-4B8C-83A1-F6EECF244321}">
                <p14:modId xmlns:p14="http://schemas.microsoft.com/office/powerpoint/2010/main" val="2005322432"/>
              </p:ext>
            </p:extLst>
          </p:nvPr>
        </p:nvGraphicFramePr>
        <p:xfrm>
          <a:off x="2955235" y="2226972"/>
          <a:ext cx="6400800" cy="2636838"/>
        </p:xfrm>
        <a:graphic>
          <a:graphicData uri="http://schemas.openxmlformats.org/drawingml/2006/table">
            <a:tbl>
              <a:tblPr firstRow="1" firstCol="1" bandRow="1">
                <a:tableStyleId>{5C22544A-7EE6-4342-B048-85BDC9FD1C3A}</a:tableStyleId>
              </a:tblPr>
              <a:tblGrid>
                <a:gridCol w="1126435">
                  <a:extLst>
                    <a:ext uri="{9D8B030D-6E8A-4147-A177-3AD203B41FA5}">
                      <a16:colId xmlns:a16="http://schemas.microsoft.com/office/drawing/2014/main" val="1776735168"/>
                    </a:ext>
                  </a:extLst>
                </a:gridCol>
                <a:gridCol w="649356">
                  <a:extLst>
                    <a:ext uri="{9D8B030D-6E8A-4147-A177-3AD203B41FA5}">
                      <a16:colId xmlns:a16="http://schemas.microsoft.com/office/drawing/2014/main" val="3600285442"/>
                    </a:ext>
                  </a:extLst>
                </a:gridCol>
                <a:gridCol w="1152939">
                  <a:extLst>
                    <a:ext uri="{9D8B030D-6E8A-4147-A177-3AD203B41FA5}">
                      <a16:colId xmlns:a16="http://schemas.microsoft.com/office/drawing/2014/main" val="1010405147"/>
                    </a:ext>
                  </a:extLst>
                </a:gridCol>
                <a:gridCol w="1746012">
                  <a:extLst>
                    <a:ext uri="{9D8B030D-6E8A-4147-A177-3AD203B41FA5}">
                      <a16:colId xmlns:a16="http://schemas.microsoft.com/office/drawing/2014/main" val="3080682237"/>
                    </a:ext>
                  </a:extLst>
                </a:gridCol>
                <a:gridCol w="1726058">
                  <a:extLst>
                    <a:ext uri="{9D8B030D-6E8A-4147-A177-3AD203B41FA5}">
                      <a16:colId xmlns:a16="http://schemas.microsoft.com/office/drawing/2014/main" val="2657597835"/>
                    </a:ext>
                  </a:extLst>
                </a:gridCol>
              </a:tblGrid>
              <a:tr h="404019">
                <a:tc>
                  <a:txBody>
                    <a:bodyPr/>
                    <a:lstStyle/>
                    <a:p>
                      <a:pPr marL="0" marR="0" algn="ctr">
                        <a:spcBef>
                          <a:spcPts val="0"/>
                        </a:spcBef>
                        <a:spcAft>
                          <a:spcPts val="0"/>
                        </a:spcAft>
                      </a:pPr>
                      <a:r>
                        <a:rPr lang="en-US" sz="2000" dirty="0">
                          <a:effectLst/>
                        </a:rPr>
                        <a:t>Subject</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Age</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Gender</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Occupation</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Income Bracket</a:t>
                      </a:r>
                      <a:endParaRPr lang="en-US"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744135161"/>
                  </a:ext>
                </a:extLst>
              </a:tr>
              <a:tr h="404019">
                <a:tc>
                  <a:txBody>
                    <a:bodyPr/>
                    <a:lstStyle/>
                    <a:p>
                      <a:pPr marL="0" marR="0" algn="ctr">
                        <a:spcBef>
                          <a:spcPts val="0"/>
                        </a:spcBef>
                        <a:spcAft>
                          <a:spcPts val="0"/>
                        </a:spcAft>
                      </a:pPr>
                      <a:r>
                        <a:rPr lang="en-US" sz="2000" dirty="0">
                          <a:effectLst/>
                        </a:rPr>
                        <a:t>001</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47</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F</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Software Engineer</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High</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2931235"/>
                  </a:ext>
                </a:extLst>
              </a:tr>
              <a:tr h="404019">
                <a:tc>
                  <a:txBody>
                    <a:bodyPr/>
                    <a:lstStyle/>
                    <a:p>
                      <a:pPr marL="0" marR="0" algn="ctr">
                        <a:spcBef>
                          <a:spcPts val="0"/>
                        </a:spcBef>
                        <a:spcAft>
                          <a:spcPts val="0"/>
                        </a:spcAft>
                      </a:pPr>
                      <a:r>
                        <a:rPr lang="en-US" sz="2000">
                          <a:effectLst/>
                        </a:rPr>
                        <a:t>002</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28</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M</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Marketing Consultant</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Middle</a:t>
                      </a:r>
                      <a:endParaRPr lang="en-US"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14973586"/>
                  </a:ext>
                </a:extLst>
              </a:tr>
              <a:tr h="404019">
                <a:tc>
                  <a:txBody>
                    <a:bodyPr/>
                    <a:lstStyle/>
                    <a:p>
                      <a:pPr marL="0" marR="0" algn="ctr">
                        <a:spcBef>
                          <a:spcPts val="0"/>
                        </a:spcBef>
                        <a:spcAft>
                          <a:spcPts val="0"/>
                        </a:spcAft>
                      </a:pPr>
                      <a:r>
                        <a:rPr lang="en-US" sz="2000">
                          <a:effectLst/>
                        </a:rPr>
                        <a:t>003</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35</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M</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Unemployed</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Low</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53487199"/>
                  </a:ext>
                </a:extLst>
              </a:tr>
              <a:tr h="404019">
                <a:tc>
                  <a:txBody>
                    <a:bodyPr/>
                    <a:lstStyle/>
                    <a:p>
                      <a:pPr marL="0" marR="0" algn="ctr">
                        <a:spcBef>
                          <a:spcPts val="0"/>
                        </a:spcBef>
                        <a:spcAft>
                          <a:spcPts val="0"/>
                        </a:spcAft>
                      </a:pPr>
                      <a:r>
                        <a:rPr lang="en-US" sz="2000">
                          <a:effectLst/>
                        </a:rPr>
                        <a:t>…</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94536243"/>
                  </a:ext>
                </a:extLst>
              </a:tr>
            </a:tbl>
          </a:graphicData>
        </a:graphic>
      </p:graphicFrame>
    </p:spTree>
    <p:extLst>
      <p:ext uri="{BB962C8B-B14F-4D97-AF65-F5344CB8AC3E}">
        <p14:creationId xmlns:p14="http://schemas.microsoft.com/office/powerpoint/2010/main" val="137739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buNone/>
                </a:pPr>
                <a:r>
                  <a:rPr lang="en-US" dirty="0"/>
                  <a:t>Hence,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estimated as:</a:t>
                </a: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−4.372+0.06696</m:t>
                              </m:r>
                              <m:d>
                                <m:dPr>
                                  <m:ctrlPr>
                                    <a:rPr lang="en-US" i="1">
                                      <a:latin typeface="Cambria Math" panose="02040503050406030204" pitchFamily="18" charset="0"/>
                                    </a:rPr>
                                  </m:ctrlPr>
                                </m:dPr>
                                <m:e>
                                  <m:r>
                                    <a:rPr lang="en-US" i="1">
                                      <a:latin typeface="Cambria Math" panose="02040503050406030204" pitchFamily="18" charset="0"/>
                                    </a:rPr>
                                    <m:t>𝑎𝑔𝑒</m:t>
                                  </m:r>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−4.372+0.06696</m:t>
                              </m:r>
                              <m:d>
                                <m:dPr>
                                  <m:ctrlPr>
                                    <a:rPr lang="en-US" i="1">
                                      <a:latin typeface="Cambria Math" panose="02040503050406030204" pitchFamily="18" charset="0"/>
                                    </a:rPr>
                                  </m:ctrlPr>
                                </m:dPr>
                                <m:e>
                                  <m:r>
                                    <a:rPr lang="en-US" i="1">
                                      <a:latin typeface="Cambria Math" panose="02040503050406030204" pitchFamily="18" charset="0"/>
                                    </a:rPr>
                                    <m:t>𝑎𝑔𝑒</m:t>
                                  </m:r>
                                </m:e>
                              </m:d>
                            </m:sup>
                          </m:sSup>
                        </m:den>
                      </m:f>
                    </m:oMath>
                  </m:oMathPara>
                </a14:m>
                <a:endParaRPr lang="en-US" dirty="0"/>
              </a:p>
              <a:p>
                <a:pPr marL="0" indent="0" algn="just">
                  <a:buNone/>
                </a:pPr>
                <a:r>
                  <a:rPr lang="en-US" dirty="0"/>
                  <a:t> </a:t>
                </a:r>
              </a:p>
              <a:p>
                <a:pPr marL="0" indent="0" algn="just">
                  <a:buNone/>
                </a:pPr>
                <a:r>
                  <a:rPr lang="en-US" dirty="0"/>
                  <a:t>The estimated logit: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=−4.372+0.06696</m:t>
                    </m:r>
                    <m:d>
                      <m:dPr>
                        <m:ctrlPr>
                          <a:rPr lang="en-US" i="1">
                            <a:latin typeface="Cambria Math" panose="02040503050406030204" pitchFamily="18" charset="0"/>
                          </a:rPr>
                        </m:ctrlPr>
                      </m:dPr>
                      <m:e>
                        <m:r>
                          <a:rPr lang="en-US" i="1">
                            <a:latin typeface="Cambria Math" panose="02040503050406030204" pitchFamily="18" charset="0"/>
                          </a:rPr>
                          <m:t>𝑎𝑔𝑒</m:t>
                        </m:r>
                      </m:e>
                    </m:d>
                  </m:oMath>
                </a14:m>
                <a:endParaRPr lang="en-US" dirty="0"/>
              </a:p>
              <a:p>
                <a:pPr marL="0" indent="0" algn="just">
                  <a:buNone/>
                </a:pPr>
                <a:r>
                  <a:rPr lang="en-US" dirty="0"/>
                  <a:t> </a:t>
                </a:r>
              </a:p>
              <a:p>
                <a:pPr marL="0" indent="0" algn="just">
                  <a:buNone/>
                </a:pPr>
                <a:r>
                  <a:rPr lang="en-US" dirty="0"/>
                  <a:t>We can use the above results to estimate the probability that the disease is presented in a particular patient, with age 72 for instance, as follows:</a:t>
                </a:r>
              </a:p>
              <a:p>
                <a:pPr marL="0" indent="0" algn="just">
                  <a:buNone/>
                </a:pPr>
                <a:r>
                  <a:rPr lang="en-US" dirty="0"/>
                  <a:t> </a:t>
                </a:r>
              </a:p>
              <a:p>
                <a:pPr marL="0" indent="0" algn="just">
                  <a:buNone/>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=−4.372+0.06696</m:t>
                    </m:r>
                    <m:d>
                      <m:dPr>
                        <m:ctrlPr>
                          <a:rPr lang="en-US" i="1">
                            <a:latin typeface="Cambria Math" panose="02040503050406030204" pitchFamily="18" charset="0"/>
                          </a:rPr>
                        </m:ctrlPr>
                      </m:dPr>
                      <m:e>
                        <m:r>
                          <a:rPr lang="en-US" i="1">
                            <a:latin typeface="Cambria Math" panose="02040503050406030204" pitchFamily="18" charset="0"/>
                          </a:rPr>
                          <m:t>72</m:t>
                        </m:r>
                      </m:e>
                    </m:d>
                    <m:r>
                      <a:rPr lang="en-US" i="1">
                        <a:latin typeface="Cambria Math" panose="02040503050406030204" pitchFamily="18" charset="0"/>
                      </a:rPr>
                      <m:t>=0.449</m:t>
                    </m:r>
                  </m:oMath>
                </a14:m>
                <a:endParaRPr lang="en-US" dirty="0"/>
              </a:p>
              <a:p>
                <a:pPr marL="0" indent="0" algn="just">
                  <a:buNone/>
                </a:pP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0.449</m:t>
                            </m:r>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0.449</m:t>
                            </m:r>
                          </m:sup>
                        </m:sSup>
                      </m:den>
                    </m:f>
                    <m:r>
                      <a:rPr lang="en-US" i="1">
                        <a:latin typeface="Cambria Math" panose="02040503050406030204" pitchFamily="18" charset="0"/>
                      </a:rPr>
                      <m:t>=0.61</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116" r="-705"/>
                </a:stretch>
              </a:blipFill>
            </p:spPr>
            <p:txBody>
              <a:bodyPr/>
              <a:lstStyle/>
              <a:p>
                <a:r>
                  <a:rPr lang="en-US">
                    <a:noFill/>
                  </a:rPr>
                  <a:t> </a:t>
                </a:r>
              </a:p>
            </p:txBody>
          </p:sp>
        </mc:Fallback>
      </mc:AlternateContent>
    </p:spTree>
    <p:extLst>
      <p:ext uri="{BB962C8B-B14F-4D97-AF65-F5344CB8AC3E}">
        <p14:creationId xmlns:p14="http://schemas.microsoft.com/office/powerpoint/2010/main" val="3150952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i="1" u="sng" dirty="0">
                <a:solidFill>
                  <a:srgbClr val="00B050"/>
                </a:solidFill>
              </a:rPr>
              <a:t>Significance of the Model</a:t>
            </a:r>
            <a:endParaRPr lang="en-US" dirty="0">
              <a:solidFill>
                <a:srgbClr val="00B050"/>
              </a:solidFill>
            </a:endParaRPr>
          </a:p>
          <a:p>
            <a:pPr marL="0" indent="0">
              <a:buNone/>
            </a:pPr>
            <a:r>
              <a:rPr lang="en-US" b="1" dirty="0"/>
              <a:t> </a:t>
            </a:r>
            <a:endParaRPr lang="en-US" dirty="0"/>
          </a:p>
          <a:p>
            <a:pPr marL="0" indent="0">
              <a:buNone/>
            </a:pPr>
            <a:r>
              <a:rPr lang="en-US" u="sng" dirty="0"/>
              <a:t>Question</a:t>
            </a:r>
            <a:r>
              <a:rPr lang="en-US" dirty="0"/>
              <a:t>:  whether the model that includes particular predictors provides a substantially better fit to the response variable than a model that does not include these predictors.</a:t>
            </a:r>
          </a:p>
          <a:p>
            <a:pPr marL="0" indent="0">
              <a:buNone/>
            </a:pPr>
            <a:endParaRPr lang="en-US" dirty="0"/>
          </a:p>
        </p:txBody>
      </p:sp>
    </p:spTree>
    <p:extLst>
      <p:ext uri="{BB962C8B-B14F-4D97-AF65-F5344CB8AC3E}">
        <p14:creationId xmlns:p14="http://schemas.microsoft.com/office/powerpoint/2010/main" val="393932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50505"/>
                <a:ext cx="10372150" cy="4491154"/>
              </a:xfrm>
            </p:spPr>
            <p:txBody>
              <a:bodyPr>
                <a:normAutofit fontScale="62500" lnSpcReduction="20000"/>
              </a:bodyPr>
              <a:lstStyle/>
              <a:p>
                <a:pPr marL="0" indent="0" algn="just">
                  <a:lnSpc>
                    <a:spcPct val="120000"/>
                  </a:lnSpc>
                  <a:spcBef>
                    <a:spcPts val="0"/>
                  </a:spcBef>
                  <a:buNone/>
                </a:pPr>
                <a:r>
                  <a:rPr lang="en-US" sz="3400" u="sng" dirty="0"/>
                  <a:t>Definition</a:t>
                </a:r>
                <a:r>
                  <a:rPr lang="en-US" sz="3400" dirty="0"/>
                  <a:t>: A </a:t>
                </a:r>
                <a:r>
                  <a:rPr lang="en-US" sz="3400" i="1" dirty="0">
                    <a:solidFill>
                      <a:srgbClr val="FF0000"/>
                    </a:solidFill>
                  </a:rPr>
                  <a:t>saturated model</a:t>
                </a:r>
                <a:r>
                  <a:rPr lang="en-US" sz="3400" dirty="0">
                    <a:solidFill>
                      <a:srgbClr val="FF0000"/>
                    </a:solidFill>
                  </a:rPr>
                  <a:t> </a:t>
                </a:r>
                <a:r>
                  <a:rPr lang="en-US" sz="3400" dirty="0"/>
                  <a:t>is the model that contains </a:t>
                </a:r>
                <a:r>
                  <a:rPr lang="en-US" sz="3400" dirty="0">
                    <a:solidFill>
                      <a:srgbClr val="0070C0"/>
                    </a:solidFill>
                  </a:rPr>
                  <a:t>as many parameters as data points</a:t>
                </a:r>
                <a:r>
                  <a:rPr lang="en-US" sz="3400" dirty="0"/>
                  <a:t>. </a:t>
                </a:r>
              </a:p>
              <a:p>
                <a:pPr marL="0" indent="0" algn="just">
                  <a:lnSpc>
                    <a:spcPct val="120000"/>
                  </a:lnSpc>
                  <a:spcBef>
                    <a:spcPts val="0"/>
                  </a:spcBef>
                  <a:buNone/>
                </a:pPr>
                <a:r>
                  <a:rPr lang="en-US" sz="3400" dirty="0"/>
                  <a:t> </a:t>
                </a:r>
              </a:p>
              <a:p>
                <a:pPr algn="just">
                  <a:lnSpc>
                    <a:spcPct val="120000"/>
                  </a:lnSpc>
                  <a:spcBef>
                    <a:spcPts val="0"/>
                  </a:spcBef>
                </a:pPr>
                <a:r>
                  <a:rPr lang="en-US" sz="3400" dirty="0"/>
                  <a:t>The saturated model predicts the response variable perfectly because there is </a:t>
                </a:r>
                <a:r>
                  <a:rPr lang="en-US" sz="3400" dirty="0">
                    <a:solidFill>
                      <a:srgbClr val="FF0000"/>
                    </a:solidFill>
                  </a:rPr>
                  <a:t>no prediction error</a:t>
                </a:r>
                <a:r>
                  <a:rPr lang="en-US" sz="3400" dirty="0"/>
                  <a:t>. </a:t>
                </a:r>
              </a:p>
              <a:p>
                <a:pPr algn="just">
                  <a:lnSpc>
                    <a:spcPct val="120000"/>
                  </a:lnSpc>
                  <a:spcBef>
                    <a:spcPts val="0"/>
                  </a:spcBef>
                </a:pPr>
                <a:r>
                  <a:rPr lang="en-US" sz="3400" dirty="0"/>
                  <a:t>The observed values of the response variable can be considered as the predicted values from the saturated model. </a:t>
                </a:r>
              </a:p>
              <a:p>
                <a:pPr algn="just">
                  <a:lnSpc>
                    <a:spcPct val="120000"/>
                  </a:lnSpc>
                  <a:spcBef>
                    <a:spcPts val="0"/>
                  </a:spcBef>
                </a:pPr>
                <a:r>
                  <a:rPr lang="en-US" sz="3400" dirty="0"/>
                  <a:t>To compare the values predicted by the fitted model (with fewer parameters than data points) to the values predicted by the saturated model, we use </a:t>
                </a:r>
                <a:r>
                  <a:rPr lang="en-US" sz="3400" dirty="0">
                    <a:solidFill>
                      <a:srgbClr val="0070C0"/>
                    </a:solidFill>
                  </a:rPr>
                  <a:t>the deviance</a:t>
                </a:r>
              </a:p>
              <a:p>
                <a:pPr marL="0" indent="0" algn="just">
                  <a:lnSpc>
                    <a:spcPct val="120000"/>
                  </a:lnSpc>
                  <a:spcBef>
                    <a:spcPts val="0"/>
                  </a:spcBef>
                  <a:buNone/>
                </a:pPr>
                <a:r>
                  <a:rPr lang="en-US" sz="3400" dirty="0"/>
                  <a:t> </a:t>
                </a:r>
              </a:p>
              <a:p>
                <a:pPr marL="0" indent="0" algn="ctr">
                  <a:lnSpc>
                    <a:spcPct val="120000"/>
                  </a:lnSpc>
                  <a:spcBef>
                    <a:spcPts val="0"/>
                  </a:spcBef>
                  <a:buNone/>
                </a:pPr>
                <a:r>
                  <a:rPr lang="en-US" sz="3400" dirty="0">
                    <a:solidFill>
                      <a:srgbClr val="00B050"/>
                    </a:solidFill>
                  </a:rPr>
                  <a:t>Deviance </a:t>
                </a:r>
                <a14:m>
                  <m:oMath xmlns:m="http://schemas.openxmlformats.org/officeDocument/2006/math">
                    <m:r>
                      <a:rPr lang="en-US" sz="3400" b="0" i="1">
                        <a:solidFill>
                          <a:srgbClr val="00B050"/>
                        </a:solidFill>
                        <a:latin typeface="Cambria Math" panose="02040503050406030204" pitchFamily="18" charset="0"/>
                      </a:rPr>
                      <m:t>𝐷</m:t>
                    </m:r>
                    <m:r>
                      <a:rPr lang="en-US" sz="3400" b="0" i="1">
                        <a:solidFill>
                          <a:srgbClr val="00B050"/>
                        </a:solidFill>
                        <a:latin typeface="Cambria Math" panose="02040503050406030204" pitchFamily="18" charset="0"/>
                      </a:rPr>
                      <m:t>=−2</m:t>
                    </m:r>
                    <m:r>
                      <a:rPr lang="en-US" sz="3400" b="0" i="1">
                        <a:solidFill>
                          <a:srgbClr val="00B050"/>
                        </a:solidFill>
                        <a:latin typeface="Cambria Math" panose="02040503050406030204" pitchFamily="18" charset="0"/>
                      </a:rPr>
                      <m:t>𝑙𝑛</m:t>
                    </m:r>
                    <m:d>
                      <m:dPr>
                        <m:ctrlPr>
                          <a:rPr lang="en-US" sz="3400" i="1">
                            <a:solidFill>
                              <a:srgbClr val="00B050"/>
                            </a:solidFill>
                            <a:latin typeface="Cambria Math" panose="02040503050406030204" pitchFamily="18" charset="0"/>
                          </a:rPr>
                        </m:ctrlPr>
                      </m:dPr>
                      <m:e>
                        <m:f>
                          <m:fPr>
                            <m:ctrlPr>
                              <a:rPr lang="en-US" sz="3400" i="1">
                                <a:solidFill>
                                  <a:srgbClr val="00B050"/>
                                </a:solidFill>
                                <a:latin typeface="Cambria Math" panose="02040503050406030204" pitchFamily="18" charset="0"/>
                              </a:rPr>
                            </m:ctrlPr>
                          </m:fPr>
                          <m:num>
                            <m:r>
                              <a:rPr lang="en-US" sz="3400" b="0" i="1">
                                <a:solidFill>
                                  <a:srgbClr val="00B050"/>
                                </a:solidFill>
                                <a:latin typeface="Cambria Math" panose="02040503050406030204" pitchFamily="18" charset="0"/>
                              </a:rPr>
                              <m:t>𝑙𝑖𝑘𝑒𝑙𝑖h𝑜𝑜𝑑</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𝑜𝑓</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𝑡h𝑒</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𝑓𝑖𝑡𝑡𝑒𝑑</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𝑚𝑜𝑑𝑒𝑙</m:t>
                            </m:r>
                          </m:num>
                          <m:den>
                            <m:r>
                              <a:rPr lang="en-US" sz="3400" b="0" i="1">
                                <a:solidFill>
                                  <a:srgbClr val="00B050"/>
                                </a:solidFill>
                                <a:latin typeface="Cambria Math" panose="02040503050406030204" pitchFamily="18" charset="0"/>
                              </a:rPr>
                              <m:t>𝑙𝑖𝑘𝑒𝑙𝑖h𝑜𝑜𝑑</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𝑜𝑓</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𝑡h𝑒</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𝑠𝑎𝑡𝑢𝑟𝑎𝑡𝑒𝑑</m:t>
                            </m:r>
                            <m:r>
                              <a:rPr lang="en-US" sz="3400" b="0" i="1">
                                <a:solidFill>
                                  <a:srgbClr val="00B050"/>
                                </a:solidFill>
                                <a:latin typeface="Cambria Math" panose="02040503050406030204" pitchFamily="18" charset="0"/>
                              </a:rPr>
                              <m:t> </m:t>
                            </m:r>
                            <m:r>
                              <a:rPr lang="en-US" sz="3400" b="0" i="1">
                                <a:solidFill>
                                  <a:srgbClr val="00B050"/>
                                </a:solidFill>
                                <a:latin typeface="Cambria Math" panose="02040503050406030204" pitchFamily="18" charset="0"/>
                              </a:rPr>
                              <m:t>𝑚𝑜𝑑𝑒𝑙</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50505"/>
                <a:ext cx="10372150" cy="4491154"/>
              </a:xfrm>
              <a:blipFill>
                <a:blip r:embed="rId2"/>
                <a:stretch>
                  <a:fillRect l="-705" t="-814" r="-646"/>
                </a:stretch>
              </a:blipFill>
            </p:spPr>
            <p:txBody>
              <a:bodyPr/>
              <a:lstStyle/>
              <a:p>
                <a:r>
                  <a:rPr lang="en-US">
                    <a:noFill/>
                  </a:rPr>
                  <a:t> </a:t>
                </a:r>
              </a:p>
            </p:txBody>
          </p:sp>
        </mc:Fallback>
      </mc:AlternateContent>
    </p:spTree>
    <p:extLst>
      <p:ext uri="{BB962C8B-B14F-4D97-AF65-F5344CB8AC3E}">
        <p14:creationId xmlns:p14="http://schemas.microsoft.com/office/powerpoint/2010/main" val="1765537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solidFill>
                      <a:srgbClr val="FF0000"/>
                    </a:solidFill>
                  </a:rPr>
                  <a:t>Likelihood Ratio Test for Logistic Regression:</a:t>
                </a:r>
              </a:p>
              <a:p>
                <a:pPr marL="0" indent="0">
                  <a:buNone/>
                </a:pPr>
                <a:r>
                  <a:rPr lang="en-US" dirty="0"/>
                  <a:t> </a:t>
                </a:r>
              </a:p>
              <a:p>
                <a:pPr marL="0" indent="0">
                  <a:buNone/>
                </a:pPr>
                <a:r>
                  <a:rPr lang="en-US" dirty="0"/>
                  <a:t>From the definition of the likelihood function: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𝑙</m:t>
                      </m:r>
                      <m:d>
                        <m:dPr>
                          <m:ctrlPr>
                            <a:rPr lang="en-US" i="1">
                              <a:latin typeface="Cambria Math" panose="02040503050406030204" pitchFamily="18" charset="0"/>
                            </a:rPr>
                          </m:ctrlPr>
                        </m:dPr>
                        <m:e>
                          <m:r>
                            <a:rPr lang="en-US" b="1" i="1">
                              <a:latin typeface="Cambria Math" panose="02040503050406030204" pitchFamily="18" charset="0"/>
                            </a:rPr>
                            <m:t>𝜷</m:t>
                          </m:r>
                        </m:e>
                        <m:e>
                          <m:r>
                            <a:rPr lang="en-US" i="1">
                              <a:latin typeface="Cambria Math" panose="02040503050406030204" pitchFamily="18" charset="0"/>
                            </a:rPr>
                            <m:t>𝑥</m:t>
                          </m:r>
                        </m:e>
                      </m:d>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d>
                            </m:e>
                            <m:sup>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e>
                              </m:d>
                            </m:e>
                            <m:sup>
                              <m:sSub>
                                <m:sSubPr>
                                  <m:ctrlPr>
                                    <a:rPr lang="en-US" i="1">
                                      <a:latin typeface="Cambria Math" panose="02040503050406030204" pitchFamily="18" charset="0"/>
                                    </a:rPr>
                                  </m:ctrlPr>
                                </m:sSubPr>
                                <m:e>
                                  <m:r>
                                    <a:rPr lang="en-US" i="1">
                                      <a:latin typeface="Cambria Math" panose="02040503050406030204" pitchFamily="18" charset="0"/>
                                    </a:rPr>
                                    <m:t>1−</m:t>
                                  </m:r>
                                  <m:r>
                                    <a:rPr lang="en-US" i="1">
                                      <a:latin typeface="Cambria Math" panose="02040503050406030204" pitchFamily="18" charset="0"/>
                                    </a:rPr>
                                    <m:t>𝑦</m:t>
                                  </m:r>
                                </m:e>
                                <m:sub>
                                  <m:r>
                                    <a:rPr lang="en-US" i="1">
                                      <a:latin typeface="Cambria Math" panose="02040503050406030204" pitchFamily="18" charset="0"/>
                                    </a:rPr>
                                    <m:t>𝑖</m:t>
                                  </m:r>
                                </m:sub>
                              </m:sSub>
                            </m:sup>
                          </m:sSup>
                        </m:e>
                      </m:nary>
                    </m:oMath>
                  </m:oMathPara>
                </a14:m>
                <a:endParaRPr lang="en-US" dirty="0"/>
              </a:p>
              <a:p>
                <a:pPr marL="0" indent="0">
                  <a:buNone/>
                </a:pPr>
                <a:r>
                  <a:rPr lang="en-US" dirty="0"/>
                  <a:t>The likelihood of the saturated model is:</a:t>
                </a:r>
                <a:br>
                  <a:rPr lang="en-US" dirty="0"/>
                </a:b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sup>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sup>
                              <m:sSub>
                                <m:sSubPr>
                                  <m:ctrlPr>
                                    <a:rPr lang="en-US" i="1">
                                      <a:latin typeface="Cambria Math" panose="02040503050406030204" pitchFamily="18" charset="0"/>
                                    </a:rPr>
                                  </m:ctrlPr>
                                </m:sSubPr>
                                <m:e>
                                  <m:r>
                                    <a:rPr lang="en-US" i="1">
                                      <a:latin typeface="Cambria Math" panose="02040503050406030204" pitchFamily="18" charset="0"/>
                                    </a:rPr>
                                    <m:t>1−</m:t>
                                  </m:r>
                                  <m:r>
                                    <a:rPr lang="en-US" i="1">
                                      <a:latin typeface="Cambria Math" panose="02040503050406030204" pitchFamily="18" charset="0"/>
                                    </a:rPr>
                                    <m:t>𝑦</m:t>
                                  </m:r>
                                </m:e>
                                <m:sub>
                                  <m:r>
                                    <a:rPr lang="en-US" i="1">
                                      <a:latin typeface="Cambria Math" panose="02040503050406030204" pitchFamily="18" charset="0"/>
                                    </a:rPr>
                                    <m:t>𝑖</m:t>
                                  </m:r>
                                </m:sub>
                              </m:sSub>
                            </m:sup>
                          </m:sSup>
                        </m:e>
                      </m:nary>
                      <m:r>
                        <a:rPr lang="en-US" i="1">
                          <a:latin typeface="Cambria Math" panose="02040503050406030204" pitchFamily="18" charset="0"/>
                        </a:rPr>
                        <m:t>=</m:t>
                      </m:r>
                      <m:r>
                        <a:rPr lang="en-US" i="1" smtClean="0">
                          <a:solidFill>
                            <a:srgbClr val="0070C0"/>
                          </a:solidFill>
                          <a:latin typeface="Cambria Math" panose="02040503050406030204" pitchFamily="18" charset="0"/>
                        </a:rPr>
                        <m:t>1</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464782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buNone/>
                </a:pPr>
                <a:r>
                  <a:rPr lang="en-US" dirty="0"/>
                  <a:t>Denote the estimate of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from the fitted model to be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𝜋</m:t>
                            </m:r>
                          </m:e>
                        </m:acc>
                      </m:e>
                      <m:sub>
                        <m:r>
                          <a:rPr lang="en-US" i="1">
                            <a:latin typeface="Cambria Math" panose="02040503050406030204" pitchFamily="18" charset="0"/>
                          </a:rPr>
                          <m:t>𝑖</m:t>
                        </m:r>
                      </m:sub>
                    </m:sSub>
                  </m:oMath>
                </a14:m>
                <a:r>
                  <a:rPr lang="en-US" dirty="0"/>
                  <a:t>, We have</a:t>
                </a:r>
              </a:p>
              <a:p>
                <a:pPr marL="0" indent="0">
                  <a:buNone/>
                </a:pPr>
                <a:r>
                  <a:rPr lang="en-US" dirty="0"/>
                  <a:t> </a:t>
                </a:r>
              </a:p>
              <a:p>
                <a:pPr marL="0" indent="0">
                  <a:buNone/>
                </a:pPr>
                <a:r>
                  <a:rPr lang="en-US" dirty="0"/>
                  <a:t>Deviance:</a:t>
                </a:r>
                <a:br>
                  <a:rPr lang="en-US" dirty="0"/>
                </a:b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𝐷</m:t>
                      </m:r>
                      <m:r>
                        <a:rPr lang="en-US" b="0" i="1" smtClean="0">
                          <a:solidFill>
                            <a:srgbClr val="FF0000"/>
                          </a:solidFill>
                          <a:latin typeface="Cambria Math" panose="02040503050406030204" pitchFamily="18" charset="0"/>
                        </a:rPr>
                        <m:t>=−2</m:t>
                      </m:r>
                      <m:nary>
                        <m:naryPr>
                          <m:chr m:val="∑"/>
                          <m:limLoc m:val="undOvr"/>
                          <m:ctrlPr>
                            <a:rPr lang="en-US" i="1">
                              <a:solidFill>
                                <a:srgbClr val="FF0000"/>
                              </a:solidFill>
                              <a:latin typeface="Cambria Math" panose="02040503050406030204" pitchFamily="18" charset="0"/>
                            </a:rPr>
                          </m:ctrlPr>
                        </m:naryPr>
                        <m:sub>
                          <m:r>
                            <a:rPr lang="en-US" b="0" i="1">
                              <a:solidFill>
                                <a:srgbClr val="FF0000"/>
                              </a:solidFill>
                              <a:latin typeface="Cambria Math" panose="02040503050406030204" pitchFamily="18" charset="0"/>
                            </a:rPr>
                            <m:t>𝑖</m:t>
                          </m:r>
                          <m:r>
                            <a:rPr lang="en-US" b="0" i="1">
                              <a:solidFill>
                                <a:srgbClr val="FF0000"/>
                              </a:solidFill>
                              <a:latin typeface="Cambria Math" panose="02040503050406030204" pitchFamily="18" charset="0"/>
                            </a:rPr>
                            <m:t>=1</m:t>
                          </m:r>
                        </m:sub>
                        <m:sup>
                          <m:r>
                            <a:rPr lang="en-US" b="0" i="1">
                              <a:solidFill>
                                <a:srgbClr val="FF0000"/>
                              </a:solidFill>
                              <a:latin typeface="Cambria Math" panose="02040503050406030204" pitchFamily="18" charset="0"/>
                            </a:rPr>
                            <m:t>𝑛</m:t>
                          </m:r>
                        </m:sup>
                        <m:e>
                          <m:d>
                            <m:dPr>
                              <m:begChr m:val="{"/>
                              <m:endChr m:val="}"/>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𝑦</m:t>
                                  </m:r>
                                </m:e>
                                <m:sub>
                                  <m:r>
                                    <a:rPr lang="en-US" b="0" i="1">
                                      <a:solidFill>
                                        <a:srgbClr val="FF0000"/>
                                      </a:solidFill>
                                      <a:latin typeface="Cambria Math" panose="02040503050406030204" pitchFamily="18" charset="0"/>
                                    </a:rPr>
                                    <m:t>𝑖</m:t>
                                  </m:r>
                                </m:sub>
                              </m:sSub>
                              <m:r>
                                <a:rPr lang="en-US" b="0" i="1">
                                  <a:solidFill>
                                    <a:srgbClr val="FF0000"/>
                                  </a:solidFill>
                                  <a:latin typeface="Cambria Math" panose="02040503050406030204" pitchFamily="18" charset="0"/>
                                </a:rPr>
                                <m:t>𝑙𝑛</m:t>
                              </m:r>
                              <m:d>
                                <m:dPr>
                                  <m:begChr m:val="["/>
                                  <m:endChr m:val="]"/>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𝜋</m:t>
                                              </m:r>
                                            </m:e>
                                          </m:acc>
                                        </m:e>
                                        <m:sub>
                                          <m:r>
                                            <a:rPr lang="en-US" b="0" i="1">
                                              <a:solidFill>
                                                <a:srgbClr val="FF0000"/>
                                              </a:solidFill>
                                              <a:latin typeface="Cambria Math" panose="02040503050406030204" pitchFamily="18" charset="0"/>
                                            </a:rPr>
                                            <m:t>𝑖</m:t>
                                          </m:r>
                                        </m:sub>
                                      </m:sSub>
                                    </m:num>
                                    <m:den>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𝑦</m:t>
                                          </m:r>
                                        </m:e>
                                        <m:sub>
                                          <m:r>
                                            <a:rPr lang="en-US" b="0" i="1">
                                              <a:solidFill>
                                                <a:srgbClr val="FF0000"/>
                                              </a:solidFill>
                                              <a:latin typeface="Cambria Math" panose="02040503050406030204" pitchFamily="18" charset="0"/>
                                            </a:rPr>
                                            <m:t>𝑖</m:t>
                                          </m:r>
                                        </m:sub>
                                      </m:sSub>
                                    </m:den>
                                  </m:f>
                                </m:e>
                              </m:d>
                              <m:r>
                                <a:rPr lang="en-US" b="0"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1−</m:t>
                                  </m:r>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𝑦</m:t>
                                      </m:r>
                                    </m:e>
                                    <m:sub>
                                      <m:r>
                                        <a:rPr lang="en-US" b="0" i="1">
                                          <a:solidFill>
                                            <a:srgbClr val="FF0000"/>
                                          </a:solidFill>
                                          <a:latin typeface="Cambria Math" panose="02040503050406030204" pitchFamily="18" charset="0"/>
                                        </a:rPr>
                                        <m:t>𝑖</m:t>
                                      </m:r>
                                    </m:sub>
                                  </m:sSub>
                                </m:e>
                              </m:d>
                              <m:r>
                                <a:rPr lang="en-US" b="0" i="1">
                                  <a:solidFill>
                                    <a:srgbClr val="FF0000"/>
                                  </a:solidFill>
                                  <a:latin typeface="Cambria Math" panose="02040503050406030204" pitchFamily="18" charset="0"/>
                                </a:rPr>
                                <m:t>𝑙𝑛</m:t>
                              </m:r>
                              <m:d>
                                <m:dPr>
                                  <m:begChr m:val="["/>
                                  <m:endChr m:val="]"/>
                                  <m:ctrlPr>
                                    <a:rPr lang="en-US" i="1">
                                      <a:solidFill>
                                        <a:srgbClr val="FF0000"/>
                                      </a:solidFill>
                                      <a:latin typeface="Cambria Math" panose="02040503050406030204" pitchFamily="18" charset="0"/>
                                    </a:rPr>
                                  </m:ctrlPr>
                                </m:dPr>
                                <m:e>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1−</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𝜋</m:t>
                                              </m:r>
                                            </m:e>
                                          </m:acc>
                                        </m:e>
                                        <m:sub>
                                          <m:r>
                                            <a:rPr lang="en-US" b="0" i="1">
                                              <a:solidFill>
                                                <a:srgbClr val="FF0000"/>
                                              </a:solidFill>
                                              <a:latin typeface="Cambria Math" panose="02040503050406030204" pitchFamily="18" charset="0"/>
                                            </a:rPr>
                                            <m:t>𝑖</m:t>
                                          </m:r>
                                        </m:sub>
                                      </m:sSub>
                                    </m:num>
                                    <m:den>
                                      <m:r>
                                        <a:rPr lang="en-US" b="0" i="1">
                                          <a:solidFill>
                                            <a:srgbClr val="FF0000"/>
                                          </a:solidFill>
                                          <a:latin typeface="Cambria Math" panose="02040503050406030204" pitchFamily="18" charset="0"/>
                                        </a:rPr>
                                        <m:t>1−</m:t>
                                      </m:r>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𝑦</m:t>
                                          </m:r>
                                        </m:e>
                                        <m:sub>
                                          <m:r>
                                            <a:rPr lang="en-US" b="0" i="1">
                                              <a:solidFill>
                                                <a:srgbClr val="FF0000"/>
                                              </a:solidFill>
                                              <a:latin typeface="Cambria Math" panose="02040503050406030204" pitchFamily="18" charset="0"/>
                                            </a:rPr>
                                            <m:t>𝑖</m:t>
                                          </m:r>
                                        </m:sub>
                                      </m:sSub>
                                    </m:den>
                                  </m:f>
                                </m:e>
                              </m:d>
                            </m:e>
                          </m:d>
                        </m:e>
                      </m:nary>
                    </m:oMath>
                  </m:oMathPara>
                </a14:m>
                <a:endParaRPr lang="en-US" dirty="0"/>
              </a:p>
              <a:p>
                <a:pPr marL="0" indent="0">
                  <a:buNone/>
                </a:pPr>
                <a:r>
                  <a:rPr lang="en-US" dirty="0"/>
                  <a:t>Or simply: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𝐷</m:t>
                      </m:r>
                      <m:r>
                        <a:rPr lang="en-US" b="0" i="1" smtClean="0">
                          <a:solidFill>
                            <a:srgbClr val="FF0000"/>
                          </a:solidFill>
                          <a:latin typeface="Cambria Math" panose="02040503050406030204" pitchFamily="18" charset="0"/>
                        </a:rPr>
                        <m:t>=−2</m:t>
                      </m:r>
                      <m:nary>
                        <m:naryPr>
                          <m:chr m:val="∑"/>
                          <m:limLoc m:val="undOvr"/>
                          <m:ctrlPr>
                            <a:rPr lang="en-US" i="1">
                              <a:solidFill>
                                <a:srgbClr val="FF0000"/>
                              </a:solidFill>
                              <a:latin typeface="Cambria Math" panose="02040503050406030204" pitchFamily="18" charset="0"/>
                            </a:rPr>
                          </m:ctrlPr>
                        </m:naryPr>
                        <m:sub>
                          <m:r>
                            <a:rPr lang="en-US" b="0" i="1">
                              <a:solidFill>
                                <a:srgbClr val="FF0000"/>
                              </a:solidFill>
                              <a:latin typeface="Cambria Math" panose="02040503050406030204" pitchFamily="18" charset="0"/>
                            </a:rPr>
                            <m:t>𝑖</m:t>
                          </m:r>
                          <m:r>
                            <a:rPr lang="en-US" b="0" i="1">
                              <a:solidFill>
                                <a:srgbClr val="FF0000"/>
                              </a:solidFill>
                              <a:latin typeface="Cambria Math" panose="02040503050406030204" pitchFamily="18" charset="0"/>
                            </a:rPr>
                            <m:t>=1</m:t>
                          </m:r>
                        </m:sub>
                        <m:sup>
                          <m:r>
                            <a:rPr lang="en-US" b="0" i="1">
                              <a:solidFill>
                                <a:srgbClr val="FF0000"/>
                              </a:solidFill>
                              <a:latin typeface="Cambria Math" panose="02040503050406030204" pitchFamily="18" charset="0"/>
                            </a:rPr>
                            <m:t>𝑛</m:t>
                          </m:r>
                        </m:sup>
                        <m:e>
                          <m:d>
                            <m:dPr>
                              <m:begChr m:val="["/>
                              <m:endChr m:val="]"/>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𝑦</m:t>
                                  </m:r>
                                </m:e>
                                <m:sub>
                                  <m:r>
                                    <a:rPr lang="en-US" b="0" i="1">
                                      <a:solidFill>
                                        <a:srgbClr val="FF0000"/>
                                      </a:solidFill>
                                      <a:latin typeface="Cambria Math" panose="02040503050406030204" pitchFamily="18" charset="0"/>
                                    </a:rPr>
                                    <m:t>𝑖</m:t>
                                  </m:r>
                                </m:sub>
                              </m:sSub>
                              <m:r>
                                <a:rPr lang="en-US" b="0" i="1">
                                  <a:solidFill>
                                    <a:srgbClr val="FF0000"/>
                                  </a:solidFill>
                                  <a:latin typeface="Cambria Math" panose="02040503050406030204" pitchFamily="18" charset="0"/>
                                </a:rPr>
                                <m:t>𝑙𝑛</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𝜋</m:t>
                                          </m:r>
                                        </m:e>
                                      </m:acc>
                                    </m:e>
                                    <m:sub>
                                      <m:r>
                                        <a:rPr lang="en-US" b="0" i="1">
                                          <a:solidFill>
                                            <a:srgbClr val="FF0000"/>
                                          </a:solidFill>
                                          <a:latin typeface="Cambria Math" panose="02040503050406030204" pitchFamily="18" charset="0"/>
                                        </a:rPr>
                                        <m:t>𝑖</m:t>
                                      </m:r>
                                    </m:sub>
                                  </m:sSub>
                                </m:e>
                              </m:d>
                              <m:r>
                                <a:rPr lang="en-US" b="0"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b="0" i="1">
                                      <a:solidFill>
                                        <a:srgbClr val="FF0000"/>
                                      </a:solidFill>
                                      <a:latin typeface="Cambria Math" panose="02040503050406030204" pitchFamily="18" charset="0"/>
                                    </a:rPr>
                                    <m:t>1−</m:t>
                                  </m:r>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𝑦</m:t>
                                      </m:r>
                                    </m:e>
                                    <m:sub>
                                      <m:r>
                                        <a:rPr lang="en-US" b="0" i="1">
                                          <a:solidFill>
                                            <a:srgbClr val="FF0000"/>
                                          </a:solidFill>
                                          <a:latin typeface="Cambria Math" panose="02040503050406030204" pitchFamily="18" charset="0"/>
                                        </a:rPr>
                                        <m:t>𝑖</m:t>
                                      </m:r>
                                    </m:sub>
                                  </m:sSub>
                                </m:e>
                              </m:d>
                              <m:r>
                                <a:rPr lang="en-US" b="0" i="1">
                                  <a:solidFill>
                                    <a:srgbClr val="FF0000"/>
                                  </a:solidFill>
                                  <a:latin typeface="Cambria Math" panose="02040503050406030204" pitchFamily="18" charset="0"/>
                                </a:rPr>
                                <m:t>𝑙𝑛</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b="0" i="1">
                                          <a:solidFill>
                                            <a:srgbClr val="FF0000"/>
                                          </a:solidFill>
                                          <a:latin typeface="Cambria Math" panose="02040503050406030204" pitchFamily="18" charset="0"/>
                                        </a:rPr>
                                        <m:t>1−</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𝜋</m:t>
                                          </m:r>
                                        </m:e>
                                      </m:acc>
                                    </m:e>
                                    <m:sub>
                                      <m:r>
                                        <a:rPr lang="en-US" b="0" i="1">
                                          <a:solidFill>
                                            <a:srgbClr val="FF0000"/>
                                          </a:solidFill>
                                          <a:latin typeface="Cambria Math" panose="02040503050406030204" pitchFamily="18" charset="0"/>
                                        </a:rPr>
                                        <m:t>𝑖</m:t>
                                      </m:r>
                                    </m:sub>
                                  </m:sSub>
                                </m:e>
                              </m:d>
                            </m:e>
                          </m:d>
                        </m:e>
                      </m:nary>
                    </m:oMath>
                  </m:oMathPara>
                </a14:m>
                <a:endParaRPr lang="en-US" dirty="0"/>
              </a:p>
              <a:p>
                <a:pPr marL="0" indent="0">
                  <a:buNone/>
                </a:pPr>
                <a:r>
                  <a:rPr lang="en-US" dirty="0"/>
                  <a:t> </a:t>
                </a:r>
              </a:p>
              <a:p>
                <a:pPr marL="0" indent="0">
                  <a:buNone/>
                </a:pPr>
                <a:r>
                  <a:rPr lang="en-US" dirty="0">
                    <a:solidFill>
                      <a:srgbClr val="0070C0"/>
                    </a:solidFill>
                  </a:rPr>
                  <a:t>The deviance represents the error left over in the model, after the predictors have been accounted for (analogous to the sum of squares error in linear regression)</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074" r="-294" b="-425"/>
                </a:stretch>
              </a:blipFill>
            </p:spPr>
            <p:txBody>
              <a:bodyPr/>
              <a:lstStyle/>
              <a:p>
                <a:r>
                  <a:rPr lang="en-US">
                    <a:noFill/>
                  </a:rPr>
                  <a:t> </a:t>
                </a:r>
              </a:p>
            </p:txBody>
          </p:sp>
        </mc:Fallback>
      </mc:AlternateContent>
    </p:spTree>
    <p:extLst>
      <p:ext uri="{BB962C8B-B14F-4D97-AF65-F5344CB8AC3E}">
        <p14:creationId xmlns:p14="http://schemas.microsoft.com/office/powerpoint/2010/main" val="303217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47500" lnSpcReduction="20000"/>
              </a:bodyPr>
              <a:lstStyle/>
              <a:p>
                <a:pPr marL="0" indent="0">
                  <a:lnSpc>
                    <a:spcPct val="120000"/>
                  </a:lnSpc>
                  <a:spcBef>
                    <a:spcPts val="0"/>
                  </a:spcBef>
                  <a:buNone/>
                </a:pPr>
                <a:r>
                  <a:rPr lang="en-US" sz="4200" b="1" dirty="0"/>
                  <a:t>The test statistic</a:t>
                </a:r>
                <a:r>
                  <a:rPr lang="en-US" sz="4200" dirty="0"/>
                  <a:t>:</a:t>
                </a:r>
              </a:p>
              <a:p>
                <a:pPr marL="0" indent="0">
                  <a:lnSpc>
                    <a:spcPct val="120000"/>
                  </a:lnSpc>
                  <a:spcBef>
                    <a:spcPts val="0"/>
                  </a:spcBef>
                  <a:buNone/>
                </a:pPr>
                <a:r>
                  <a:rPr lang="en-US" sz="4200" dirty="0"/>
                  <a:t>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r>
                        <a:rPr lang="en-US" sz="4200" b="1" i="1" smtClean="0">
                          <a:solidFill>
                            <a:srgbClr val="0070C0"/>
                          </a:solidFill>
                          <a:latin typeface="Cambria Math" panose="02040503050406030204" pitchFamily="18" charset="0"/>
                        </a:rPr>
                        <m:t>𝑮</m:t>
                      </m:r>
                      <m:r>
                        <a:rPr lang="en-US" sz="4200" b="1" i="1" smtClean="0">
                          <a:solidFill>
                            <a:srgbClr val="0070C0"/>
                          </a:solidFill>
                          <a:latin typeface="Cambria Math" panose="02040503050406030204" pitchFamily="18" charset="0"/>
                        </a:rPr>
                        <m:t>=</m:t>
                      </m:r>
                      <m:r>
                        <a:rPr lang="en-US" sz="4200" b="1" i="1">
                          <a:solidFill>
                            <a:srgbClr val="0070C0"/>
                          </a:solidFill>
                          <a:latin typeface="Cambria Math" panose="02040503050406030204" pitchFamily="18" charset="0"/>
                        </a:rPr>
                        <m:t>𝐃𝐞𝐯𝐢𝐚𝐧𝐜𝐞</m:t>
                      </m:r>
                      <m:d>
                        <m:dPr>
                          <m:ctrlPr>
                            <a:rPr lang="en-US" sz="4200" b="1" i="1">
                              <a:solidFill>
                                <a:srgbClr val="0070C0"/>
                              </a:solidFill>
                              <a:latin typeface="Cambria Math" panose="02040503050406030204" pitchFamily="18" charset="0"/>
                            </a:rPr>
                          </m:ctrlPr>
                        </m:dPr>
                        <m:e>
                          <m:r>
                            <a:rPr lang="en-US" sz="4200" b="1" i="1">
                              <a:solidFill>
                                <a:srgbClr val="0070C0"/>
                              </a:solidFill>
                              <a:latin typeface="Cambria Math" panose="02040503050406030204" pitchFamily="18" charset="0"/>
                            </a:rPr>
                            <m:t>𝒎𝒐𝒅𝒆𝒍</m:t>
                          </m:r>
                          <m:r>
                            <a:rPr lang="en-US" sz="4200" b="1" i="1">
                              <a:solidFill>
                                <a:srgbClr val="0070C0"/>
                              </a:solidFill>
                              <a:latin typeface="Cambria Math" panose="02040503050406030204" pitchFamily="18" charset="0"/>
                            </a:rPr>
                            <m:t> </m:t>
                          </m:r>
                          <m:r>
                            <a:rPr lang="en-US" sz="4200" b="1" i="1">
                              <a:solidFill>
                                <a:srgbClr val="0070C0"/>
                              </a:solidFill>
                              <a:latin typeface="Cambria Math" panose="02040503050406030204" pitchFamily="18" charset="0"/>
                            </a:rPr>
                            <m:t>𝒘𝒊𝒕𝒉𝒐𝒖𝒕</m:t>
                          </m:r>
                          <m:r>
                            <a:rPr lang="en-US" sz="4200" b="1" i="1">
                              <a:solidFill>
                                <a:srgbClr val="0070C0"/>
                              </a:solidFill>
                              <a:latin typeface="Cambria Math" panose="02040503050406030204" pitchFamily="18" charset="0"/>
                            </a:rPr>
                            <m:t> </m:t>
                          </m:r>
                          <m:r>
                            <a:rPr lang="en-US" sz="4200" b="1" i="1">
                              <a:solidFill>
                                <a:srgbClr val="0070C0"/>
                              </a:solidFill>
                              <a:latin typeface="Cambria Math" panose="02040503050406030204" pitchFamily="18" charset="0"/>
                            </a:rPr>
                            <m:t>𝒑𝒓𝒆𝒅𝒊𝒄𝒕𝒐𝒓</m:t>
                          </m:r>
                        </m:e>
                      </m:d>
                      <m:r>
                        <a:rPr lang="en-US" sz="4200" b="1" i="1">
                          <a:solidFill>
                            <a:srgbClr val="0070C0"/>
                          </a:solidFill>
                          <a:latin typeface="Cambria Math" panose="02040503050406030204" pitchFamily="18" charset="0"/>
                        </a:rPr>
                        <m:t>−</m:t>
                      </m:r>
                      <m:r>
                        <a:rPr lang="en-US" sz="4200" b="1" i="1">
                          <a:solidFill>
                            <a:srgbClr val="0070C0"/>
                          </a:solidFill>
                          <a:latin typeface="Cambria Math" panose="02040503050406030204" pitchFamily="18" charset="0"/>
                        </a:rPr>
                        <m:t>𝐃𝐞𝐯𝐢𝐚𝐧𝐜𝐞</m:t>
                      </m:r>
                      <m:d>
                        <m:dPr>
                          <m:ctrlPr>
                            <a:rPr lang="en-US" sz="4200" b="1" i="1">
                              <a:solidFill>
                                <a:srgbClr val="0070C0"/>
                              </a:solidFill>
                              <a:latin typeface="Cambria Math" panose="02040503050406030204" pitchFamily="18" charset="0"/>
                            </a:rPr>
                          </m:ctrlPr>
                        </m:dPr>
                        <m:e>
                          <m:r>
                            <a:rPr lang="en-US" sz="4200" b="1" i="1">
                              <a:solidFill>
                                <a:srgbClr val="0070C0"/>
                              </a:solidFill>
                              <a:latin typeface="Cambria Math" panose="02040503050406030204" pitchFamily="18" charset="0"/>
                            </a:rPr>
                            <m:t>𝒎𝒐𝒅𝒆𝒍</m:t>
                          </m:r>
                          <m:r>
                            <a:rPr lang="en-US" sz="4200" b="1" i="1">
                              <a:solidFill>
                                <a:srgbClr val="0070C0"/>
                              </a:solidFill>
                              <a:latin typeface="Cambria Math" panose="02040503050406030204" pitchFamily="18" charset="0"/>
                            </a:rPr>
                            <m:t> </m:t>
                          </m:r>
                          <m:r>
                            <a:rPr lang="en-US" sz="4200" b="1" i="1">
                              <a:solidFill>
                                <a:srgbClr val="0070C0"/>
                              </a:solidFill>
                              <a:latin typeface="Cambria Math" panose="02040503050406030204" pitchFamily="18" charset="0"/>
                            </a:rPr>
                            <m:t>𝒘𝒊𝒕𝒉</m:t>
                          </m:r>
                          <m:r>
                            <a:rPr lang="en-US" sz="4200" b="1" i="1">
                              <a:solidFill>
                                <a:srgbClr val="0070C0"/>
                              </a:solidFill>
                              <a:latin typeface="Cambria Math" panose="02040503050406030204" pitchFamily="18" charset="0"/>
                            </a:rPr>
                            <m:t> </m:t>
                          </m:r>
                          <m:r>
                            <a:rPr lang="en-US" sz="4200" b="1" i="1">
                              <a:solidFill>
                                <a:srgbClr val="0070C0"/>
                              </a:solidFill>
                              <a:latin typeface="Cambria Math" panose="02040503050406030204" pitchFamily="18" charset="0"/>
                            </a:rPr>
                            <m:t>𝒑𝒓𝒆𝒅𝒊𝒄𝒕𝒐𝒓</m:t>
                          </m:r>
                        </m:e>
                      </m:d>
                    </m:oMath>
                  </m:oMathPara>
                </a14:m>
                <a:endParaRPr lang="en-US" sz="4200" b="1" dirty="0"/>
              </a:p>
              <a:p>
                <a:pPr marL="0" indent="0">
                  <a:lnSpc>
                    <a:spcPct val="120000"/>
                  </a:lnSpc>
                  <a:spcBef>
                    <a:spcPts val="0"/>
                  </a:spcBef>
                  <a:buNone/>
                </a:pPr>
                <a:r>
                  <a:rPr lang="en-US" sz="4200" dirty="0"/>
                  <a:t> </a:t>
                </a:r>
              </a:p>
              <a:p>
                <a:pPr marL="0" indent="0">
                  <a:lnSpc>
                    <a:spcPct val="120000"/>
                  </a:lnSpc>
                  <a:spcBef>
                    <a:spcPts val="0"/>
                  </a:spcBef>
                  <a:buNone/>
                </a:pPr>
                <a14:m>
                  <m:oMath xmlns:m="http://schemas.openxmlformats.org/officeDocument/2006/math">
                    <m:r>
                      <m:rPr>
                        <m:sty m:val="p"/>
                      </m:rPr>
                      <a:rPr lang="en-US" sz="4200">
                        <a:latin typeface="Cambria Math" panose="02040503050406030204" pitchFamily="18" charset="0"/>
                      </a:rPr>
                      <m:t>Deviance</m:t>
                    </m:r>
                    <m:d>
                      <m:dPr>
                        <m:ctrlPr>
                          <a:rPr lang="en-US" sz="4200" i="1">
                            <a:latin typeface="Cambria Math" panose="02040503050406030204" pitchFamily="18" charset="0"/>
                          </a:rPr>
                        </m:ctrlPr>
                      </m:dPr>
                      <m:e>
                        <m:r>
                          <a:rPr lang="en-US" sz="4200" i="1">
                            <a:latin typeface="Cambria Math" panose="02040503050406030204" pitchFamily="18" charset="0"/>
                          </a:rPr>
                          <m:t>𝑚𝑜𝑑𝑒𝑙</m:t>
                        </m:r>
                        <m:r>
                          <a:rPr lang="en-US" sz="4200" i="1">
                            <a:latin typeface="Cambria Math" panose="02040503050406030204" pitchFamily="18" charset="0"/>
                          </a:rPr>
                          <m:t> </m:t>
                        </m:r>
                        <m:r>
                          <a:rPr lang="en-US" sz="4200" i="1">
                            <a:latin typeface="Cambria Math" panose="02040503050406030204" pitchFamily="18" charset="0"/>
                          </a:rPr>
                          <m:t>𝑤𝑖𝑡h𝑜𝑢𝑡</m:t>
                        </m:r>
                        <m:r>
                          <a:rPr lang="en-US" sz="4200" i="1">
                            <a:latin typeface="Cambria Math" panose="02040503050406030204" pitchFamily="18" charset="0"/>
                          </a:rPr>
                          <m:t> </m:t>
                        </m:r>
                        <m:r>
                          <a:rPr lang="en-US" sz="4200" i="1">
                            <a:latin typeface="Cambria Math" panose="02040503050406030204" pitchFamily="18" charset="0"/>
                          </a:rPr>
                          <m:t>𝑝𝑟𝑒𝑑𝑖𝑐𝑡𝑜𝑟</m:t>
                        </m:r>
                      </m:e>
                    </m:d>
                  </m:oMath>
                </a14:m>
                <a:r>
                  <a:rPr lang="en-US" sz="4200" dirty="0"/>
                  <a:t> is determined as:</a:t>
                </a:r>
              </a:p>
              <a:p>
                <a:pPr marL="0" indent="0">
                  <a:lnSpc>
                    <a:spcPct val="120000"/>
                  </a:lnSpc>
                  <a:spcBef>
                    <a:spcPts val="0"/>
                  </a:spcBef>
                  <a:buNone/>
                </a:pPr>
                <a:r>
                  <a:rPr lang="en-US" sz="4200" dirty="0"/>
                  <a:t>	</a:t>
                </a:r>
                <a14:m>
                  <m:oMath xmlns:m="http://schemas.openxmlformats.org/officeDocument/2006/math">
                    <m:r>
                      <a:rPr lang="en-US" sz="4200" i="1">
                        <a:latin typeface="Cambria Math" panose="02040503050406030204" pitchFamily="18" charset="0"/>
                      </a:rPr>
                      <m:t>𝐷</m:t>
                    </m:r>
                    <m:r>
                      <a:rPr lang="en-US" sz="4200" i="1">
                        <a:latin typeface="Cambria Math" panose="02040503050406030204" pitchFamily="18" charset="0"/>
                      </a:rPr>
                      <m:t>=−2</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begChr m:val="{"/>
                            <m:endChr m:val="}"/>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r>
                              <a:rPr lang="en-US" sz="4200" i="1">
                                <a:latin typeface="Cambria Math" panose="02040503050406030204" pitchFamily="18" charset="0"/>
                              </a:rPr>
                              <m:t>𝑙𝑛</m:t>
                            </m:r>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nary>
                                      <m:naryPr>
                                        <m:chr m:val="∑"/>
                                        <m:limLoc m:val="undOvr"/>
                                        <m:subHide m:val="on"/>
                                        <m:supHide m:val="on"/>
                                        <m:ctrlPr>
                                          <a:rPr lang="en-US" sz="4200" i="1">
                                            <a:latin typeface="Cambria Math" panose="02040503050406030204" pitchFamily="18" charset="0"/>
                                          </a:rPr>
                                        </m:ctrlPr>
                                      </m:naryPr>
                                      <m:sub/>
                                      <m:sup/>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nary>
                                  </m:num>
                                  <m:den>
                                    <m:r>
                                      <a:rPr lang="en-US" sz="4200" i="1">
                                        <a:latin typeface="Cambria Math" panose="02040503050406030204" pitchFamily="18" charset="0"/>
                                      </a:rPr>
                                      <m:t>𝑛</m:t>
                                    </m:r>
                                  </m:den>
                                </m:f>
                              </m:e>
                            </m:d>
                            <m:r>
                              <a:rPr lang="en-US" sz="4200" i="1">
                                <a:latin typeface="Cambria Math" panose="02040503050406030204" pitchFamily="18" charset="0"/>
                              </a:rPr>
                              <m:t>+</m:t>
                            </m:r>
                            <m:d>
                              <m:dPr>
                                <m:ctrlPr>
                                  <a:rPr lang="en-US" sz="4200" i="1">
                                    <a:latin typeface="Cambria Math" panose="02040503050406030204" pitchFamily="18" charset="0"/>
                                  </a:rPr>
                                </m:ctrlPr>
                              </m:dPr>
                              <m:e>
                                <m:r>
                                  <a:rPr lang="en-US" sz="4200" i="1">
                                    <a:latin typeface="Cambria Math" panose="02040503050406030204" pitchFamily="18" charset="0"/>
                                  </a:rPr>
                                  <m:t>1−</m:t>
                                </m:r>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d>
                            <m:r>
                              <a:rPr lang="en-US" sz="4200" i="1">
                                <a:latin typeface="Cambria Math" panose="02040503050406030204" pitchFamily="18" charset="0"/>
                              </a:rPr>
                              <m:t>𝑙𝑛</m:t>
                            </m:r>
                            <m:d>
                              <m:dPr>
                                <m:ctrlPr>
                                  <a:rPr lang="en-US" sz="4200" i="1">
                                    <a:latin typeface="Cambria Math" panose="02040503050406030204" pitchFamily="18" charset="0"/>
                                  </a:rPr>
                                </m:ctrlPr>
                              </m:dPr>
                              <m:e>
                                <m:r>
                                  <a:rPr lang="en-US" sz="4200" i="1">
                                    <a:latin typeface="Cambria Math" panose="02040503050406030204" pitchFamily="18" charset="0"/>
                                  </a:rPr>
                                  <m:t>1−</m:t>
                                </m:r>
                                <m:f>
                                  <m:fPr>
                                    <m:ctrlPr>
                                      <a:rPr lang="en-US" sz="4200" i="1">
                                        <a:latin typeface="Cambria Math" panose="02040503050406030204" pitchFamily="18" charset="0"/>
                                      </a:rPr>
                                    </m:ctrlPr>
                                  </m:fPr>
                                  <m:num>
                                    <m:nary>
                                      <m:naryPr>
                                        <m:chr m:val="∑"/>
                                        <m:limLoc m:val="undOvr"/>
                                        <m:subHide m:val="on"/>
                                        <m:supHide m:val="on"/>
                                        <m:ctrlPr>
                                          <a:rPr lang="en-US" sz="4200" i="1">
                                            <a:latin typeface="Cambria Math" panose="02040503050406030204" pitchFamily="18" charset="0"/>
                                          </a:rPr>
                                        </m:ctrlPr>
                                      </m:naryPr>
                                      <m:sub/>
                                      <m:sup/>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nary>
                                  </m:num>
                                  <m:den>
                                    <m:r>
                                      <a:rPr lang="en-US" sz="4200" i="1">
                                        <a:latin typeface="Cambria Math" panose="02040503050406030204" pitchFamily="18" charset="0"/>
                                      </a:rPr>
                                      <m:t>𝑛</m:t>
                                    </m:r>
                                  </m:den>
                                </m:f>
                              </m:e>
                            </m:d>
                          </m:e>
                        </m:d>
                      </m:e>
                    </m:nary>
                  </m:oMath>
                </a14:m>
                <a:endParaRPr lang="en-US" sz="4200" dirty="0"/>
              </a:p>
              <a:p>
                <a:pPr marL="0" indent="0">
                  <a:lnSpc>
                    <a:spcPct val="120000"/>
                  </a:lnSpc>
                  <a:spcBef>
                    <a:spcPts val="0"/>
                  </a:spcBef>
                  <a:buNone/>
                </a:pPr>
                <a:r>
                  <a:rPr lang="en-US" sz="4200" dirty="0"/>
                  <a:t>   	</a:t>
                </a:r>
                <a14:m>
                  <m:oMath xmlns:m="http://schemas.openxmlformats.org/officeDocument/2006/math">
                    <m:r>
                      <a:rPr lang="en-US" sz="4200" i="1">
                        <a:latin typeface="Cambria Math" panose="02040503050406030204" pitchFamily="18" charset="0"/>
                      </a:rPr>
                      <m:t>=−2</m:t>
                    </m:r>
                    <m:d>
                      <m:dPr>
                        <m:begChr m:val="["/>
                        <m:endChr m:val="]"/>
                        <m:ctrlPr>
                          <a:rPr lang="en-US" sz="4200" i="1">
                            <a:latin typeface="Cambria Math" panose="02040503050406030204" pitchFamily="18" charset="0"/>
                          </a:rPr>
                        </m:ctrlPr>
                      </m:dPr>
                      <m:e>
                        <m:eqArr>
                          <m:eqArrPr>
                            <m:ctrlPr>
                              <a:rPr lang="en-US" sz="4200" i="1">
                                <a:latin typeface="Cambria Math" panose="02040503050406030204" pitchFamily="18" charset="0"/>
                              </a:rPr>
                            </m:ctrlPr>
                          </m:eqArrPr>
                          <m:e>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r>
                                      <a:rPr lang="en-US" sz="4200" i="1">
                                        <a:latin typeface="Cambria Math" panose="02040503050406030204" pitchFamily="18" charset="0"/>
                                      </a:rPr>
                                      <m:t>𝑙𝑛</m:t>
                                    </m:r>
                                    <m:d>
                                      <m:dPr>
                                        <m:ctrlPr>
                                          <a:rPr lang="en-US" sz="4200" i="1">
                                            <a:latin typeface="Cambria Math" panose="02040503050406030204" pitchFamily="18" charset="0"/>
                                          </a:rPr>
                                        </m:ctrlPr>
                                      </m:dPr>
                                      <m:e>
                                        <m:nary>
                                          <m:naryPr>
                                            <m:chr m:val="∑"/>
                                            <m:limLoc m:val="undOvr"/>
                                            <m:subHide m:val="on"/>
                                            <m:supHide m:val="on"/>
                                            <m:ctrlPr>
                                              <a:rPr lang="en-US" sz="4200" i="1">
                                                <a:latin typeface="Cambria Math" panose="02040503050406030204" pitchFamily="18" charset="0"/>
                                              </a:rPr>
                                            </m:ctrlPr>
                                          </m:naryPr>
                                          <m:sub/>
                                          <m:sup/>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nary>
                                      </m:e>
                                    </m:d>
                                  </m:e>
                                </m:d>
                              </m:e>
                            </m:nary>
                            <m:r>
                              <a:rPr lang="en-US" sz="4200" i="1">
                                <a:latin typeface="Cambria Math" panose="02040503050406030204" pitchFamily="18" charset="0"/>
                              </a:rPr>
                              <m:t>+</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ctrlPr>
                                      <a:rPr lang="en-US" sz="4200" i="1">
                                        <a:latin typeface="Cambria Math" panose="02040503050406030204" pitchFamily="18" charset="0"/>
                                      </a:rPr>
                                    </m:ctrlPr>
                                  </m:dPr>
                                  <m:e>
                                    <m:d>
                                      <m:dPr>
                                        <m:ctrlPr>
                                          <a:rPr lang="en-US" sz="4200" i="1">
                                            <a:latin typeface="Cambria Math" panose="02040503050406030204" pitchFamily="18" charset="0"/>
                                          </a:rPr>
                                        </m:ctrlPr>
                                      </m:dPr>
                                      <m:e>
                                        <m:r>
                                          <a:rPr lang="en-US" sz="4200" i="1">
                                            <a:latin typeface="Cambria Math" panose="02040503050406030204" pitchFamily="18" charset="0"/>
                                          </a:rPr>
                                          <m:t>1−</m:t>
                                        </m:r>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d>
                                    <m:r>
                                      <a:rPr lang="en-US" sz="4200" i="1">
                                        <a:latin typeface="Cambria Math" panose="02040503050406030204" pitchFamily="18" charset="0"/>
                                      </a:rPr>
                                      <m:t>𝑙𝑛</m:t>
                                    </m:r>
                                    <m:d>
                                      <m:dPr>
                                        <m:ctrlPr>
                                          <a:rPr lang="en-US" sz="4200" i="1">
                                            <a:latin typeface="Cambria Math" panose="02040503050406030204" pitchFamily="18" charset="0"/>
                                          </a:rPr>
                                        </m:ctrlPr>
                                      </m:dPr>
                                      <m:e>
                                        <m:r>
                                          <a:rPr lang="en-US" sz="4200" i="1">
                                            <a:latin typeface="Cambria Math" panose="02040503050406030204" pitchFamily="18" charset="0"/>
                                          </a:rPr>
                                          <m:t>𝑛</m:t>
                                        </m:r>
                                        <m:r>
                                          <a:rPr lang="en-US" sz="4200" i="1">
                                            <a:latin typeface="Cambria Math" panose="02040503050406030204" pitchFamily="18" charset="0"/>
                                          </a:rPr>
                                          <m:t>−</m:t>
                                        </m:r>
                                        <m:nary>
                                          <m:naryPr>
                                            <m:chr m:val="∑"/>
                                            <m:limLoc m:val="undOvr"/>
                                            <m:subHide m:val="on"/>
                                            <m:supHide m:val="on"/>
                                            <m:ctrlPr>
                                              <a:rPr lang="en-US" sz="4200" i="1">
                                                <a:latin typeface="Cambria Math" panose="02040503050406030204" pitchFamily="18" charset="0"/>
                                              </a:rPr>
                                            </m:ctrlPr>
                                          </m:naryPr>
                                          <m:sub/>
                                          <m:sup/>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nary>
                                      </m:e>
                                    </m:d>
                                  </m:e>
                                </m:d>
                              </m:e>
                            </m:nary>
                            <m:r>
                              <a:rPr lang="en-US" sz="4200" i="1">
                                <a:latin typeface="Cambria Math" panose="02040503050406030204" pitchFamily="18" charset="0"/>
                              </a:rPr>
                              <m:t>−</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r>
                                      <a:rPr lang="en-US" sz="4200" i="1">
                                        <a:latin typeface="Cambria Math" panose="02040503050406030204" pitchFamily="18" charset="0"/>
                                      </a:rPr>
                                      <m:t>𝑙𝑛</m:t>
                                    </m:r>
                                    <m:d>
                                      <m:dPr>
                                        <m:ctrlPr>
                                          <a:rPr lang="en-US" sz="4200" i="1">
                                            <a:latin typeface="Cambria Math" panose="02040503050406030204" pitchFamily="18" charset="0"/>
                                          </a:rPr>
                                        </m:ctrlPr>
                                      </m:dPr>
                                      <m:e>
                                        <m:r>
                                          <a:rPr lang="en-US" sz="4200" i="1">
                                            <a:latin typeface="Cambria Math" panose="02040503050406030204" pitchFamily="18" charset="0"/>
                                          </a:rPr>
                                          <m:t>𝑛</m:t>
                                        </m:r>
                                      </m:e>
                                    </m:d>
                                  </m:e>
                                </m:d>
                              </m:e>
                            </m:nary>
                          </m:e>
                          <m:e>
                            <m:r>
                              <a:rPr lang="en-US" sz="4200" i="1">
                                <a:latin typeface="Cambria Math" panose="02040503050406030204" pitchFamily="18" charset="0"/>
                              </a:rPr>
                              <m:t>−</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ctrlPr>
                                      <a:rPr lang="en-US" sz="4200" i="1">
                                        <a:latin typeface="Cambria Math" panose="02040503050406030204" pitchFamily="18" charset="0"/>
                                      </a:rPr>
                                    </m:ctrlPr>
                                  </m:dPr>
                                  <m:e>
                                    <m:d>
                                      <m:dPr>
                                        <m:ctrlPr>
                                          <a:rPr lang="en-US" sz="4200" i="1">
                                            <a:latin typeface="Cambria Math" panose="02040503050406030204" pitchFamily="18" charset="0"/>
                                          </a:rPr>
                                        </m:ctrlPr>
                                      </m:dPr>
                                      <m:e>
                                        <m:r>
                                          <a:rPr lang="en-US" sz="4200" i="1">
                                            <a:latin typeface="Cambria Math" panose="02040503050406030204" pitchFamily="18" charset="0"/>
                                          </a:rPr>
                                          <m:t>1−</m:t>
                                        </m:r>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d>
                                    <m:r>
                                      <a:rPr lang="en-US" sz="4200" i="1">
                                        <a:latin typeface="Cambria Math" panose="02040503050406030204" pitchFamily="18" charset="0"/>
                                      </a:rPr>
                                      <m:t>𝑙𝑛</m:t>
                                    </m:r>
                                    <m:d>
                                      <m:dPr>
                                        <m:ctrlPr>
                                          <a:rPr lang="en-US" sz="4200" i="1">
                                            <a:latin typeface="Cambria Math" panose="02040503050406030204" pitchFamily="18" charset="0"/>
                                          </a:rPr>
                                        </m:ctrlPr>
                                      </m:dPr>
                                      <m:e>
                                        <m:r>
                                          <a:rPr lang="en-US" sz="4200" i="1">
                                            <a:latin typeface="Cambria Math" panose="02040503050406030204" pitchFamily="18" charset="0"/>
                                          </a:rPr>
                                          <m:t>𝑛</m:t>
                                        </m:r>
                                      </m:e>
                                    </m:d>
                                  </m:e>
                                </m:d>
                              </m:e>
                            </m:nary>
                          </m:e>
                        </m:eqArr>
                      </m:e>
                    </m:d>
                  </m:oMath>
                </a14:m>
                <a:endParaRPr lang="en-US" sz="4200" dirty="0"/>
              </a:p>
              <a:p>
                <a:pPr marL="0" indent="0">
                  <a:lnSpc>
                    <a:spcPct val="120000"/>
                  </a:lnSpc>
                  <a:spcBef>
                    <a:spcPts val="0"/>
                  </a:spcBef>
                  <a:buNone/>
                </a:pPr>
                <a:r>
                  <a:rPr lang="en-US" sz="4200" dirty="0"/>
                  <a:t>   	</a:t>
                </a:r>
                <a14:m>
                  <m:oMath xmlns:m="http://schemas.openxmlformats.org/officeDocument/2006/math">
                    <m:r>
                      <a:rPr lang="en-US" sz="4200" i="1">
                        <a:latin typeface="Cambria Math" panose="02040503050406030204" pitchFamily="18" charset="0"/>
                      </a:rPr>
                      <m:t>=−2</m:t>
                    </m:r>
                    <m:d>
                      <m:dPr>
                        <m:begChr m:val="["/>
                        <m:endChr m:val="]"/>
                        <m:ctrlPr>
                          <a:rPr lang="en-US" sz="4200" i="1">
                            <a:latin typeface="Cambria Math" panose="02040503050406030204" pitchFamily="18" charset="0"/>
                          </a:rPr>
                        </m:ctrlPr>
                      </m:dPr>
                      <m:e>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r>
                                  <a:rPr lang="en-US" sz="4200" i="1">
                                    <a:latin typeface="Cambria Math" panose="02040503050406030204" pitchFamily="18" charset="0"/>
                                  </a:rPr>
                                  <m:t>𝑙𝑛</m:t>
                                </m:r>
                                <m:d>
                                  <m:dPr>
                                    <m:ctrlPr>
                                      <a:rPr lang="en-US" sz="4200" i="1">
                                        <a:latin typeface="Cambria Math" panose="02040503050406030204" pitchFamily="18" charset="0"/>
                                      </a:rPr>
                                    </m:ctrlPr>
                                  </m:dPr>
                                  <m:e>
                                    <m:nary>
                                      <m:naryPr>
                                        <m:chr m:val="∑"/>
                                        <m:limLoc m:val="undOvr"/>
                                        <m:subHide m:val="on"/>
                                        <m:supHide m:val="on"/>
                                        <m:ctrlPr>
                                          <a:rPr lang="en-US" sz="4200" i="1">
                                            <a:latin typeface="Cambria Math" panose="02040503050406030204" pitchFamily="18" charset="0"/>
                                          </a:rPr>
                                        </m:ctrlPr>
                                      </m:naryPr>
                                      <m:sub/>
                                      <m:sup/>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nary>
                                  </m:e>
                                </m:d>
                              </m:e>
                            </m:d>
                          </m:e>
                        </m:nary>
                        <m:r>
                          <a:rPr lang="en-US" sz="4200" i="1">
                            <a:latin typeface="Cambria Math" panose="02040503050406030204" pitchFamily="18" charset="0"/>
                          </a:rPr>
                          <m:t>+</m:t>
                        </m:r>
                        <m:nary>
                          <m:naryPr>
                            <m:chr m:val="∑"/>
                            <m:limLoc m:val="undOvr"/>
                            <m:ctrlPr>
                              <a:rPr lang="en-US" sz="4200" i="1">
                                <a:latin typeface="Cambria Math" panose="02040503050406030204" pitchFamily="18" charset="0"/>
                              </a:rPr>
                            </m:ctrlPr>
                          </m:naryPr>
                          <m:sub>
                            <m:r>
                              <a:rPr lang="en-US" sz="4200" i="1">
                                <a:latin typeface="Cambria Math" panose="02040503050406030204" pitchFamily="18" charset="0"/>
                              </a:rPr>
                              <m:t>𝑖</m:t>
                            </m:r>
                            <m:r>
                              <a:rPr lang="en-US" sz="4200" i="1">
                                <a:latin typeface="Cambria Math" panose="02040503050406030204" pitchFamily="18" charset="0"/>
                              </a:rPr>
                              <m:t>=1</m:t>
                            </m:r>
                          </m:sub>
                          <m:sup>
                            <m:r>
                              <a:rPr lang="en-US" sz="4200" i="1">
                                <a:latin typeface="Cambria Math" panose="02040503050406030204" pitchFamily="18" charset="0"/>
                              </a:rPr>
                              <m:t>𝑛</m:t>
                            </m:r>
                          </m:sup>
                          <m:e>
                            <m:d>
                              <m:dPr>
                                <m:ctrlPr>
                                  <a:rPr lang="en-US" sz="4200" i="1">
                                    <a:latin typeface="Cambria Math" panose="02040503050406030204" pitchFamily="18" charset="0"/>
                                  </a:rPr>
                                </m:ctrlPr>
                              </m:dPr>
                              <m:e>
                                <m:d>
                                  <m:dPr>
                                    <m:ctrlPr>
                                      <a:rPr lang="en-US" sz="4200" i="1">
                                        <a:latin typeface="Cambria Math" panose="02040503050406030204" pitchFamily="18" charset="0"/>
                                      </a:rPr>
                                    </m:ctrlPr>
                                  </m:dPr>
                                  <m:e>
                                    <m:r>
                                      <a:rPr lang="en-US" sz="4200" i="1">
                                        <a:latin typeface="Cambria Math" panose="02040503050406030204" pitchFamily="18" charset="0"/>
                                      </a:rPr>
                                      <m:t>1−</m:t>
                                    </m:r>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d>
                                <m:r>
                                  <a:rPr lang="en-US" sz="4200" i="1">
                                    <a:latin typeface="Cambria Math" panose="02040503050406030204" pitchFamily="18" charset="0"/>
                                  </a:rPr>
                                  <m:t>𝑙𝑛</m:t>
                                </m:r>
                                <m:d>
                                  <m:dPr>
                                    <m:ctrlPr>
                                      <a:rPr lang="en-US" sz="4200" i="1">
                                        <a:latin typeface="Cambria Math" panose="02040503050406030204" pitchFamily="18" charset="0"/>
                                      </a:rPr>
                                    </m:ctrlPr>
                                  </m:dPr>
                                  <m:e>
                                    <m:nary>
                                      <m:naryPr>
                                        <m:chr m:val="∑"/>
                                        <m:limLoc m:val="undOvr"/>
                                        <m:subHide m:val="on"/>
                                        <m:supHide m:val="on"/>
                                        <m:ctrlPr>
                                          <a:rPr lang="en-US" sz="4200" i="1">
                                            <a:latin typeface="Cambria Math" panose="02040503050406030204" pitchFamily="18" charset="0"/>
                                          </a:rPr>
                                        </m:ctrlPr>
                                      </m:naryPr>
                                      <m:sub/>
                                      <m:sup/>
                                      <m:e>
                                        <m:d>
                                          <m:dPr>
                                            <m:ctrlPr>
                                              <a:rPr lang="en-US" sz="4200" i="1">
                                                <a:latin typeface="Cambria Math" panose="02040503050406030204" pitchFamily="18" charset="0"/>
                                              </a:rPr>
                                            </m:ctrlPr>
                                          </m:dPr>
                                          <m:e>
                                            <m:r>
                                              <a:rPr lang="en-US" sz="4200" i="1">
                                                <a:latin typeface="Cambria Math" panose="02040503050406030204" pitchFamily="18" charset="0"/>
                                              </a:rPr>
                                              <m:t>1−</m:t>
                                            </m:r>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d>
                                      </m:e>
                                    </m:nary>
                                  </m:e>
                                </m:d>
                              </m:e>
                            </m:d>
                          </m:e>
                        </m:nary>
                        <m:r>
                          <a:rPr lang="en-US" sz="4200" i="1">
                            <a:latin typeface="Cambria Math" panose="02040503050406030204" pitchFamily="18" charset="0"/>
                          </a:rPr>
                          <m:t>−</m:t>
                        </m:r>
                        <m:r>
                          <a:rPr lang="en-US" sz="4200" i="1">
                            <a:latin typeface="Cambria Math" panose="02040503050406030204" pitchFamily="18" charset="0"/>
                          </a:rPr>
                          <m:t>𝑛𝑙𝑛</m:t>
                        </m:r>
                        <m:d>
                          <m:dPr>
                            <m:ctrlPr>
                              <a:rPr lang="en-US" sz="4200" i="1">
                                <a:latin typeface="Cambria Math" panose="02040503050406030204" pitchFamily="18" charset="0"/>
                              </a:rPr>
                            </m:ctrlPr>
                          </m:dPr>
                          <m:e>
                            <m:r>
                              <a:rPr lang="en-US" sz="4200" i="1">
                                <a:latin typeface="Cambria Math" panose="02040503050406030204" pitchFamily="18" charset="0"/>
                              </a:rPr>
                              <m:t>𝑛</m:t>
                            </m:r>
                          </m:e>
                        </m:d>
                      </m:e>
                    </m:d>
                  </m:oMath>
                </a14:m>
                <a:endParaRPr lang="en-US" sz="4200" dirty="0"/>
              </a:p>
              <a:p>
                <a:pPr marL="0" indent="0">
                  <a:lnSpc>
                    <a:spcPct val="120000"/>
                  </a:lnSpc>
                  <a:spcBef>
                    <a:spcPts val="0"/>
                  </a:spcBef>
                  <a:buNone/>
                </a:pPr>
                <a:r>
                  <a:rPr lang="en-US" sz="4200" dirty="0"/>
                  <a:t>  	 </a:t>
                </a:r>
                <a14:m>
                  <m:oMath xmlns:m="http://schemas.openxmlformats.org/officeDocument/2006/math">
                    <m:r>
                      <a:rPr lang="en-US" sz="4200" i="1">
                        <a:latin typeface="Cambria Math" panose="02040503050406030204" pitchFamily="18" charset="0"/>
                      </a:rPr>
                      <m:t>=−2</m:t>
                    </m:r>
                    <m:d>
                      <m:dPr>
                        <m:begChr m:val="["/>
                        <m:endChr m:val="]"/>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𝑛</m:t>
                            </m:r>
                          </m:e>
                          <m:sub>
                            <m:r>
                              <a:rPr lang="en-US" sz="4200" i="1">
                                <a:latin typeface="Cambria Math" panose="02040503050406030204" pitchFamily="18" charset="0"/>
                              </a:rPr>
                              <m:t>1</m:t>
                            </m:r>
                          </m:sub>
                        </m:sSub>
                        <m:r>
                          <a:rPr lang="en-US" sz="4200" i="1">
                            <a:latin typeface="Cambria Math" panose="02040503050406030204" pitchFamily="18" charset="0"/>
                          </a:rPr>
                          <m:t>𝑙𝑛</m:t>
                        </m:r>
                        <m:d>
                          <m:dPr>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𝑛</m:t>
                                </m:r>
                              </m:e>
                              <m:sub>
                                <m:r>
                                  <a:rPr lang="en-US" sz="4200" i="1">
                                    <a:latin typeface="Cambria Math" panose="02040503050406030204" pitchFamily="18" charset="0"/>
                                  </a:rPr>
                                  <m:t>1</m:t>
                                </m:r>
                              </m:sub>
                            </m:sSub>
                          </m:e>
                        </m:d>
                        <m:r>
                          <a:rPr lang="en-US" sz="4200" i="1">
                            <a:latin typeface="Cambria Math" panose="02040503050406030204" pitchFamily="18" charset="0"/>
                          </a:rPr>
                          <m:t>+</m:t>
                        </m:r>
                        <m:sSub>
                          <m:sSubPr>
                            <m:ctrlPr>
                              <a:rPr lang="en-US" sz="4200" i="1">
                                <a:latin typeface="Cambria Math" panose="02040503050406030204" pitchFamily="18" charset="0"/>
                              </a:rPr>
                            </m:ctrlPr>
                          </m:sSubPr>
                          <m:e>
                            <m:r>
                              <a:rPr lang="en-US" sz="4200" i="1">
                                <a:latin typeface="Cambria Math" panose="02040503050406030204" pitchFamily="18" charset="0"/>
                              </a:rPr>
                              <m:t>𝑛</m:t>
                            </m:r>
                          </m:e>
                          <m:sub>
                            <m:r>
                              <a:rPr lang="en-US" sz="4200" i="1">
                                <a:latin typeface="Cambria Math" panose="02040503050406030204" pitchFamily="18" charset="0"/>
                              </a:rPr>
                              <m:t>0</m:t>
                            </m:r>
                          </m:sub>
                        </m:sSub>
                        <m:r>
                          <a:rPr lang="en-US" sz="4200" i="1">
                            <a:latin typeface="Cambria Math" panose="02040503050406030204" pitchFamily="18" charset="0"/>
                          </a:rPr>
                          <m:t>𝑙𝑛</m:t>
                        </m:r>
                        <m:d>
                          <m:dPr>
                            <m:ctrlPr>
                              <a:rPr lang="en-US" sz="4200" i="1">
                                <a:latin typeface="Cambria Math" panose="02040503050406030204" pitchFamily="18" charset="0"/>
                              </a:rPr>
                            </m:ctrlPr>
                          </m:dPr>
                          <m:e>
                            <m:sSub>
                              <m:sSubPr>
                                <m:ctrlPr>
                                  <a:rPr lang="en-US" sz="4200" i="1">
                                    <a:latin typeface="Cambria Math" panose="02040503050406030204" pitchFamily="18" charset="0"/>
                                  </a:rPr>
                                </m:ctrlPr>
                              </m:sSubPr>
                              <m:e>
                                <m:r>
                                  <a:rPr lang="en-US" sz="4200" i="1">
                                    <a:latin typeface="Cambria Math" panose="02040503050406030204" pitchFamily="18" charset="0"/>
                                  </a:rPr>
                                  <m:t>𝑛</m:t>
                                </m:r>
                              </m:e>
                              <m:sub>
                                <m:r>
                                  <a:rPr lang="en-US" sz="4200" i="1">
                                    <a:latin typeface="Cambria Math" panose="02040503050406030204" pitchFamily="18" charset="0"/>
                                  </a:rPr>
                                  <m:t>0</m:t>
                                </m:r>
                              </m:sub>
                            </m:sSub>
                          </m:e>
                        </m:d>
                        <m:r>
                          <a:rPr lang="en-US" sz="4200" i="1">
                            <a:latin typeface="Cambria Math" panose="02040503050406030204" pitchFamily="18" charset="0"/>
                          </a:rPr>
                          <m:t>−</m:t>
                        </m:r>
                        <m:r>
                          <a:rPr lang="en-US" sz="4200" i="1">
                            <a:latin typeface="Cambria Math" panose="02040503050406030204" pitchFamily="18" charset="0"/>
                          </a:rPr>
                          <m:t>𝑛𝑙𝑛</m:t>
                        </m:r>
                        <m:d>
                          <m:dPr>
                            <m:ctrlPr>
                              <a:rPr lang="en-US" sz="4200" i="1">
                                <a:latin typeface="Cambria Math" panose="02040503050406030204" pitchFamily="18" charset="0"/>
                              </a:rPr>
                            </m:ctrlPr>
                          </m:dPr>
                          <m:e>
                            <m:r>
                              <a:rPr lang="en-US" sz="4200" i="1">
                                <a:latin typeface="Cambria Math" panose="02040503050406030204" pitchFamily="18" charset="0"/>
                              </a:rPr>
                              <m:t>𝑛</m:t>
                            </m:r>
                          </m:e>
                        </m:d>
                      </m:e>
                    </m:d>
                  </m:oMath>
                </a14:m>
                <a:endParaRPr lang="en-US" sz="4200" dirty="0"/>
              </a:p>
              <a:p>
                <a:pPr marL="0" indent="0">
                  <a:lnSpc>
                    <a:spcPct val="120000"/>
                  </a:lnSpc>
                  <a:spcBef>
                    <a:spcPts val="0"/>
                  </a:spcBef>
                  <a:buNone/>
                </a:pPr>
                <a:r>
                  <a:rPr lang="en-US" sz="4200" dirty="0"/>
                  <a:t> </a:t>
                </a:r>
              </a:p>
              <a:p>
                <a:pPr marL="0" indent="0">
                  <a:lnSpc>
                    <a:spcPct val="120000"/>
                  </a:lnSpc>
                  <a:spcBef>
                    <a:spcPts val="0"/>
                  </a:spcBef>
                  <a:buNone/>
                </a:pPr>
                <a:r>
                  <a:rPr lang="en-US" sz="4200" dirty="0"/>
                  <a:t>In which: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𝑛</m:t>
                        </m:r>
                      </m:e>
                      <m:sub>
                        <m:r>
                          <a:rPr lang="en-US" sz="4200" i="1">
                            <a:latin typeface="Cambria Math" panose="02040503050406030204" pitchFamily="18" charset="0"/>
                          </a:rPr>
                          <m:t>1</m:t>
                        </m:r>
                      </m:sub>
                    </m:sSub>
                    <m:r>
                      <a:rPr lang="en-US" sz="4200" i="1">
                        <a:latin typeface="Cambria Math" panose="02040503050406030204" pitchFamily="18" charset="0"/>
                      </a:rPr>
                      <m:t>=</m:t>
                    </m:r>
                    <m:nary>
                      <m:naryPr>
                        <m:chr m:val="∑"/>
                        <m:limLoc m:val="undOvr"/>
                        <m:subHide m:val="on"/>
                        <m:supHide m:val="on"/>
                        <m:ctrlPr>
                          <a:rPr lang="en-US" sz="4200" i="1">
                            <a:latin typeface="Cambria Math" panose="02040503050406030204" pitchFamily="18" charset="0"/>
                          </a:rPr>
                        </m:ctrlPr>
                      </m:naryPr>
                      <m:sub/>
                      <m:sup/>
                      <m:e>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nary>
                  </m:oMath>
                </a14:m>
                <a:r>
                  <a:rPr lang="en-US" sz="4200" dirty="0"/>
                  <a:t>, </a:t>
                </a:r>
                <a14:m>
                  <m:oMath xmlns:m="http://schemas.openxmlformats.org/officeDocument/2006/math">
                    <m:sSub>
                      <m:sSubPr>
                        <m:ctrlPr>
                          <a:rPr lang="en-US" sz="4200" i="1">
                            <a:latin typeface="Cambria Math" panose="02040503050406030204" pitchFamily="18" charset="0"/>
                          </a:rPr>
                        </m:ctrlPr>
                      </m:sSubPr>
                      <m:e>
                        <m:r>
                          <a:rPr lang="en-US" sz="4200" i="1">
                            <a:latin typeface="Cambria Math" panose="02040503050406030204" pitchFamily="18" charset="0"/>
                          </a:rPr>
                          <m:t>𝑛</m:t>
                        </m:r>
                      </m:e>
                      <m:sub>
                        <m:r>
                          <a:rPr lang="en-US" sz="4200" i="1">
                            <a:latin typeface="Cambria Math" panose="02040503050406030204" pitchFamily="18" charset="0"/>
                          </a:rPr>
                          <m:t>1</m:t>
                        </m:r>
                      </m:sub>
                    </m:sSub>
                    <m:r>
                      <a:rPr lang="en-US" sz="4200" i="1">
                        <a:latin typeface="Cambria Math" panose="02040503050406030204" pitchFamily="18" charset="0"/>
                      </a:rPr>
                      <m:t>=</m:t>
                    </m:r>
                    <m:nary>
                      <m:naryPr>
                        <m:chr m:val="∑"/>
                        <m:limLoc m:val="undOvr"/>
                        <m:subHide m:val="on"/>
                        <m:supHide m:val="on"/>
                        <m:ctrlPr>
                          <a:rPr lang="en-US" sz="4200" i="1">
                            <a:latin typeface="Cambria Math" panose="02040503050406030204" pitchFamily="18" charset="0"/>
                          </a:rPr>
                        </m:ctrlPr>
                      </m:naryPr>
                      <m:sub/>
                      <m:sup/>
                      <m:e>
                        <m:d>
                          <m:dPr>
                            <m:ctrlPr>
                              <a:rPr lang="en-US" sz="4200" i="1">
                                <a:latin typeface="Cambria Math" panose="02040503050406030204" pitchFamily="18" charset="0"/>
                              </a:rPr>
                            </m:ctrlPr>
                          </m:dPr>
                          <m:e>
                            <m:r>
                              <a:rPr lang="en-US" sz="4200" i="1">
                                <a:latin typeface="Cambria Math" panose="02040503050406030204" pitchFamily="18" charset="0"/>
                              </a:rPr>
                              <m:t>1−</m:t>
                            </m:r>
                            <m:sSub>
                              <m:sSubPr>
                                <m:ctrlPr>
                                  <a:rPr lang="en-US" sz="4200" i="1">
                                    <a:latin typeface="Cambria Math" panose="02040503050406030204" pitchFamily="18" charset="0"/>
                                  </a:rPr>
                                </m:ctrlPr>
                              </m:sSubPr>
                              <m:e>
                                <m:r>
                                  <a:rPr lang="en-US" sz="4200" i="1">
                                    <a:latin typeface="Cambria Math" panose="02040503050406030204" pitchFamily="18" charset="0"/>
                                  </a:rPr>
                                  <m:t>𝑦</m:t>
                                </m:r>
                              </m:e>
                              <m:sub>
                                <m:r>
                                  <a:rPr lang="en-US" sz="4200" i="1">
                                    <a:latin typeface="Cambria Math" panose="02040503050406030204" pitchFamily="18" charset="0"/>
                                  </a:rPr>
                                  <m:t>𝑖</m:t>
                                </m:r>
                              </m:sub>
                            </m:sSub>
                          </m:e>
                        </m:d>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b="-13173"/>
                </a:stretch>
              </a:blipFill>
            </p:spPr>
            <p:txBody>
              <a:bodyPr/>
              <a:lstStyle/>
              <a:p>
                <a:r>
                  <a:rPr lang="en-US">
                    <a:noFill/>
                  </a:rPr>
                  <a:t> </a:t>
                </a:r>
              </a:p>
            </p:txBody>
          </p:sp>
        </mc:Fallback>
      </mc:AlternateContent>
    </p:spTree>
    <p:extLst>
      <p:ext uri="{BB962C8B-B14F-4D97-AF65-F5344CB8AC3E}">
        <p14:creationId xmlns:p14="http://schemas.microsoft.com/office/powerpoint/2010/main" val="1109392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buNone/>
                </a:pPr>
                <a:r>
                  <a:rPr lang="en-US" sz="2600" dirty="0"/>
                  <a:t>So,  </a:t>
                </a:r>
              </a:p>
              <a:p>
                <a:pPr marL="0" indent="0">
                  <a:buNone/>
                </a:pPr>
                <a14:m>
                  <m:oMathPara xmlns:m="http://schemas.openxmlformats.org/officeDocument/2006/math">
                    <m:oMathParaPr>
                      <m:jc m:val="centerGroup"/>
                    </m:oMathParaPr>
                    <m:oMath xmlns:m="http://schemas.openxmlformats.org/officeDocument/2006/math">
                      <m:r>
                        <a:rPr lang="en-US" sz="2600" i="1" smtClean="0">
                          <a:solidFill>
                            <a:srgbClr val="FF0000"/>
                          </a:solidFill>
                          <a:latin typeface="Cambria Math" panose="02040503050406030204" pitchFamily="18" charset="0"/>
                        </a:rPr>
                        <m:t>𝐺</m:t>
                      </m:r>
                      <m:r>
                        <a:rPr lang="en-US" sz="2600" i="1" smtClean="0">
                          <a:solidFill>
                            <a:srgbClr val="FF0000"/>
                          </a:solidFill>
                          <a:latin typeface="Cambria Math" panose="02040503050406030204" pitchFamily="18" charset="0"/>
                        </a:rPr>
                        <m:t>=2</m:t>
                      </m:r>
                      <m:d>
                        <m:dPr>
                          <m:begChr m:val="{"/>
                          <m:endChr m:val="}"/>
                          <m:ctrlPr>
                            <a:rPr lang="en-US" sz="2600" i="1">
                              <a:solidFill>
                                <a:srgbClr val="FF0000"/>
                              </a:solidFill>
                              <a:latin typeface="Cambria Math" panose="02040503050406030204" pitchFamily="18" charset="0"/>
                            </a:rPr>
                          </m:ctrlPr>
                        </m:dPr>
                        <m:e>
                          <m:nary>
                            <m:naryPr>
                              <m:chr m:val="∑"/>
                              <m:limLoc m:val="undOvr"/>
                              <m:ctrlPr>
                                <a:rPr lang="en-US" sz="2600" i="1">
                                  <a:solidFill>
                                    <a:srgbClr val="FF0000"/>
                                  </a:solidFill>
                                  <a:latin typeface="Cambria Math" panose="02040503050406030204" pitchFamily="18" charset="0"/>
                                </a:rPr>
                              </m:ctrlPr>
                            </m:naryPr>
                            <m:sub>
                              <m:r>
                                <a:rPr lang="en-US" sz="2600" i="1">
                                  <a:solidFill>
                                    <a:srgbClr val="FF0000"/>
                                  </a:solidFill>
                                  <a:latin typeface="Cambria Math" panose="02040503050406030204" pitchFamily="18" charset="0"/>
                                </a:rPr>
                                <m:t>𝑖</m:t>
                              </m:r>
                              <m:r>
                                <a:rPr lang="en-US" sz="2600" i="1">
                                  <a:solidFill>
                                    <a:srgbClr val="FF0000"/>
                                  </a:solidFill>
                                  <a:latin typeface="Cambria Math" panose="02040503050406030204" pitchFamily="18" charset="0"/>
                                </a:rPr>
                                <m:t>=1</m:t>
                              </m:r>
                            </m:sub>
                            <m:sup>
                              <m:r>
                                <a:rPr lang="en-US" sz="2600" i="1">
                                  <a:solidFill>
                                    <a:srgbClr val="FF0000"/>
                                  </a:solidFill>
                                  <a:latin typeface="Cambria Math" panose="02040503050406030204" pitchFamily="18" charset="0"/>
                                </a:rPr>
                                <m:t>𝑛</m:t>
                              </m:r>
                            </m:sup>
                            <m:e>
                              <m:d>
                                <m:dPr>
                                  <m:begChr m:val="["/>
                                  <m:endChr m:val="]"/>
                                  <m:ctrlPr>
                                    <a:rPr lang="en-US" sz="2600" i="1">
                                      <a:solidFill>
                                        <a:srgbClr val="FF0000"/>
                                      </a:solidFill>
                                      <a:latin typeface="Cambria Math" panose="02040503050406030204" pitchFamily="18" charset="0"/>
                                    </a:rPr>
                                  </m:ctrlPr>
                                </m:dPr>
                                <m:e>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𝑦</m:t>
                                      </m:r>
                                    </m:e>
                                    <m:sub>
                                      <m:r>
                                        <a:rPr lang="en-US" sz="2600" i="1">
                                          <a:solidFill>
                                            <a:srgbClr val="FF0000"/>
                                          </a:solidFill>
                                          <a:latin typeface="Cambria Math" panose="02040503050406030204" pitchFamily="18" charset="0"/>
                                        </a:rPr>
                                        <m:t>𝑖</m:t>
                                      </m:r>
                                    </m:sub>
                                  </m:sSub>
                                  <m:r>
                                    <a:rPr lang="en-US" sz="2600" i="1">
                                      <a:solidFill>
                                        <a:srgbClr val="FF0000"/>
                                      </a:solidFill>
                                      <a:latin typeface="Cambria Math" panose="02040503050406030204" pitchFamily="18" charset="0"/>
                                    </a:rPr>
                                    <m:t>𝑙𝑛</m:t>
                                  </m:r>
                                  <m:d>
                                    <m:dPr>
                                      <m:ctrlPr>
                                        <a:rPr lang="en-US" sz="2600" i="1">
                                          <a:solidFill>
                                            <a:srgbClr val="FF0000"/>
                                          </a:solidFill>
                                          <a:latin typeface="Cambria Math" panose="02040503050406030204" pitchFamily="18" charset="0"/>
                                        </a:rPr>
                                      </m:ctrlPr>
                                    </m:dPr>
                                    <m:e>
                                      <m:sSub>
                                        <m:sSubPr>
                                          <m:ctrlPr>
                                            <a:rPr lang="en-US" sz="2600" i="1">
                                              <a:solidFill>
                                                <a:srgbClr val="FF0000"/>
                                              </a:solidFill>
                                              <a:latin typeface="Cambria Math" panose="02040503050406030204" pitchFamily="18" charset="0"/>
                                            </a:rPr>
                                          </m:ctrlPr>
                                        </m:sSubPr>
                                        <m:e>
                                          <m:acc>
                                            <m:accPr>
                                              <m:chr m:val="̂"/>
                                              <m:ctrlPr>
                                                <a:rPr lang="en-US" sz="2600" i="1">
                                                  <a:solidFill>
                                                    <a:srgbClr val="FF0000"/>
                                                  </a:solidFill>
                                                  <a:latin typeface="Cambria Math" panose="02040503050406030204" pitchFamily="18" charset="0"/>
                                                </a:rPr>
                                              </m:ctrlPr>
                                            </m:accPr>
                                            <m:e>
                                              <m:r>
                                                <a:rPr lang="en-US" sz="2600" i="1">
                                                  <a:solidFill>
                                                    <a:srgbClr val="FF0000"/>
                                                  </a:solidFill>
                                                  <a:latin typeface="Cambria Math" panose="02040503050406030204" pitchFamily="18" charset="0"/>
                                                </a:rPr>
                                                <m:t>𝜋</m:t>
                                              </m:r>
                                            </m:e>
                                          </m:acc>
                                        </m:e>
                                        <m:sub>
                                          <m:r>
                                            <a:rPr lang="en-US" sz="2600" i="1">
                                              <a:solidFill>
                                                <a:srgbClr val="FF0000"/>
                                              </a:solidFill>
                                              <a:latin typeface="Cambria Math" panose="02040503050406030204" pitchFamily="18" charset="0"/>
                                            </a:rPr>
                                            <m:t>𝑖</m:t>
                                          </m:r>
                                        </m:sub>
                                      </m:sSub>
                                    </m:e>
                                  </m:d>
                                  <m:r>
                                    <a:rPr lang="en-US" sz="2600" i="1">
                                      <a:solidFill>
                                        <a:srgbClr val="FF0000"/>
                                      </a:solidFill>
                                      <a:latin typeface="Cambria Math" panose="02040503050406030204" pitchFamily="18" charset="0"/>
                                    </a:rPr>
                                    <m:t>+</m:t>
                                  </m:r>
                                  <m:d>
                                    <m:dPr>
                                      <m:ctrlPr>
                                        <a:rPr lang="en-US" sz="2600" i="1">
                                          <a:solidFill>
                                            <a:srgbClr val="FF0000"/>
                                          </a:solidFill>
                                          <a:latin typeface="Cambria Math" panose="02040503050406030204" pitchFamily="18" charset="0"/>
                                        </a:rPr>
                                      </m:ctrlPr>
                                    </m:dPr>
                                    <m:e>
                                      <m:r>
                                        <a:rPr lang="en-US" sz="2600" i="1">
                                          <a:solidFill>
                                            <a:srgbClr val="FF0000"/>
                                          </a:solidFill>
                                          <a:latin typeface="Cambria Math" panose="02040503050406030204" pitchFamily="18" charset="0"/>
                                        </a:rPr>
                                        <m:t>1−</m:t>
                                      </m:r>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𝑦</m:t>
                                          </m:r>
                                        </m:e>
                                        <m:sub>
                                          <m:r>
                                            <a:rPr lang="en-US" sz="2600" i="1">
                                              <a:solidFill>
                                                <a:srgbClr val="FF0000"/>
                                              </a:solidFill>
                                              <a:latin typeface="Cambria Math" panose="02040503050406030204" pitchFamily="18" charset="0"/>
                                            </a:rPr>
                                            <m:t>𝑖</m:t>
                                          </m:r>
                                        </m:sub>
                                      </m:sSub>
                                    </m:e>
                                  </m:d>
                                  <m:r>
                                    <a:rPr lang="en-US" sz="2600" i="1">
                                      <a:solidFill>
                                        <a:srgbClr val="FF0000"/>
                                      </a:solidFill>
                                      <a:latin typeface="Cambria Math" panose="02040503050406030204" pitchFamily="18" charset="0"/>
                                    </a:rPr>
                                    <m:t>𝑙𝑛</m:t>
                                  </m:r>
                                  <m:d>
                                    <m:dPr>
                                      <m:ctrlPr>
                                        <a:rPr lang="en-US" sz="2600" i="1">
                                          <a:solidFill>
                                            <a:srgbClr val="FF0000"/>
                                          </a:solidFill>
                                          <a:latin typeface="Cambria Math" panose="02040503050406030204" pitchFamily="18" charset="0"/>
                                        </a:rPr>
                                      </m:ctrlPr>
                                    </m:dPr>
                                    <m:e>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1−</m:t>
                                          </m:r>
                                          <m:acc>
                                            <m:accPr>
                                              <m:chr m:val="̂"/>
                                              <m:ctrlPr>
                                                <a:rPr lang="en-US" sz="2600" i="1">
                                                  <a:solidFill>
                                                    <a:srgbClr val="FF0000"/>
                                                  </a:solidFill>
                                                  <a:latin typeface="Cambria Math" panose="02040503050406030204" pitchFamily="18" charset="0"/>
                                                </a:rPr>
                                              </m:ctrlPr>
                                            </m:accPr>
                                            <m:e>
                                              <m:r>
                                                <a:rPr lang="en-US" sz="2600" i="1">
                                                  <a:solidFill>
                                                    <a:srgbClr val="FF0000"/>
                                                  </a:solidFill>
                                                  <a:latin typeface="Cambria Math" panose="02040503050406030204" pitchFamily="18" charset="0"/>
                                                </a:rPr>
                                                <m:t>𝜋</m:t>
                                              </m:r>
                                            </m:e>
                                          </m:acc>
                                        </m:e>
                                        <m:sub>
                                          <m:r>
                                            <a:rPr lang="en-US" sz="2600" i="1">
                                              <a:solidFill>
                                                <a:srgbClr val="FF0000"/>
                                              </a:solidFill>
                                              <a:latin typeface="Cambria Math" panose="02040503050406030204" pitchFamily="18" charset="0"/>
                                            </a:rPr>
                                            <m:t>𝑖</m:t>
                                          </m:r>
                                        </m:sub>
                                      </m:sSub>
                                    </m:e>
                                  </m:d>
                                </m:e>
                              </m:d>
                            </m:e>
                          </m:nary>
                          <m:r>
                            <a:rPr lang="en-US" sz="2600" i="1">
                              <a:solidFill>
                                <a:srgbClr val="FF0000"/>
                              </a:solidFill>
                              <a:latin typeface="Cambria Math" panose="02040503050406030204" pitchFamily="18" charset="0"/>
                            </a:rPr>
                            <m:t>−</m:t>
                          </m:r>
                          <m:d>
                            <m:dPr>
                              <m:begChr m:val="["/>
                              <m:endChr m:val="]"/>
                              <m:ctrlPr>
                                <a:rPr lang="en-US" sz="2600" i="1">
                                  <a:solidFill>
                                    <a:srgbClr val="FF0000"/>
                                  </a:solidFill>
                                  <a:latin typeface="Cambria Math" panose="02040503050406030204" pitchFamily="18" charset="0"/>
                                </a:rPr>
                              </m:ctrlPr>
                            </m:dPr>
                            <m:e>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𝑛</m:t>
                                  </m:r>
                                </m:e>
                                <m:sub>
                                  <m:r>
                                    <a:rPr lang="en-US" sz="2600" i="1">
                                      <a:solidFill>
                                        <a:srgbClr val="FF0000"/>
                                      </a:solidFill>
                                      <a:latin typeface="Cambria Math" panose="02040503050406030204" pitchFamily="18" charset="0"/>
                                    </a:rPr>
                                    <m:t>1</m:t>
                                  </m:r>
                                </m:sub>
                              </m:sSub>
                              <m:r>
                                <a:rPr lang="en-US" sz="2600" i="1">
                                  <a:solidFill>
                                    <a:srgbClr val="FF0000"/>
                                  </a:solidFill>
                                  <a:latin typeface="Cambria Math" panose="02040503050406030204" pitchFamily="18" charset="0"/>
                                </a:rPr>
                                <m:t>𝑙𝑛</m:t>
                              </m:r>
                              <m:d>
                                <m:dPr>
                                  <m:ctrlPr>
                                    <a:rPr lang="en-US" sz="2600" i="1">
                                      <a:solidFill>
                                        <a:srgbClr val="FF0000"/>
                                      </a:solidFill>
                                      <a:latin typeface="Cambria Math" panose="02040503050406030204" pitchFamily="18" charset="0"/>
                                    </a:rPr>
                                  </m:ctrlPr>
                                </m:dPr>
                                <m:e>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𝑛</m:t>
                                      </m:r>
                                    </m:e>
                                    <m:sub>
                                      <m:r>
                                        <a:rPr lang="en-US" sz="2600" i="1">
                                          <a:solidFill>
                                            <a:srgbClr val="FF0000"/>
                                          </a:solidFill>
                                          <a:latin typeface="Cambria Math" panose="02040503050406030204" pitchFamily="18" charset="0"/>
                                        </a:rPr>
                                        <m:t>1</m:t>
                                      </m:r>
                                    </m:sub>
                                  </m:sSub>
                                </m:e>
                              </m:d>
                              <m:r>
                                <a:rPr lang="en-US" sz="2600" i="1">
                                  <a:solidFill>
                                    <a:srgbClr val="FF0000"/>
                                  </a:solidFill>
                                  <a:latin typeface="Cambria Math" panose="02040503050406030204" pitchFamily="18" charset="0"/>
                                </a:rPr>
                                <m:t>+</m:t>
                              </m:r>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𝑛</m:t>
                                  </m:r>
                                </m:e>
                                <m:sub>
                                  <m:r>
                                    <a:rPr lang="en-US" sz="2600" i="1">
                                      <a:solidFill>
                                        <a:srgbClr val="FF0000"/>
                                      </a:solidFill>
                                      <a:latin typeface="Cambria Math" panose="02040503050406030204" pitchFamily="18" charset="0"/>
                                    </a:rPr>
                                    <m:t>0</m:t>
                                  </m:r>
                                </m:sub>
                              </m:sSub>
                              <m:r>
                                <a:rPr lang="en-US" sz="2600" i="1">
                                  <a:solidFill>
                                    <a:srgbClr val="FF0000"/>
                                  </a:solidFill>
                                  <a:latin typeface="Cambria Math" panose="02040503050406030204" pitchFamily="18" charset="0"/>
                                </a:rPr>
                                <m:t>𝑙𝑛</m:t>
                              </m:r>
                              <m:d>
                                <m:dPr>
                                  <m:ctrlPr>
                                    <a:rPr lang="en-US" sz="2600" i="1">
                                      <a:solidFill>
                                        <a:srgbClr val="FF0000"/>
                                      </a:solidFill>
                                      <a:latin typeface="Cambria Math" panose="02040503050406030204" pitchFamily="18" charset="0"/>
                                    </a:rPr>
                                  </m:ctrlPr>
                                </m:dPr>
                                <m:e>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𝑛</m:t>
                                      </m:r>
                                    </m:e>
                                    <m:sub>
                                      <m:r>
                                        <a:rPr lang="en-US" sz="2600" i="1">
                                          <a:solidFill>
                                            <a:srgbClr val="FF0000"/>
                                          </a:solidFill>
                                          <a:latin typeface="Cambria Math" panose="02040503050406030204" pitchFamily="18" charset="0"/>
                                        </a:rPr>
                                        <m:t>0</m:t>
                                      </m:r>
                                    </m:sub>
                                  </m:sSub>
                                </m:e>
                              </m:d>
                              <m:r>
                                <a:rPr lang="en-US" sz="2600" i="1">
                                  <a:solidFill>
                                    <a:srgbClr val="FF0000"/>
                                  </a:solidFill>
                                  <a:latin typeface="Cambria Math" panose="02040503050406030204" pitchFamily="18" charset="0"/>
                                </a:rPr>
                                <m:t>−</m:t>
                              </m:r>
                              <m:r>
                                <a:rPr lang="en-US" sz="2600" i="1">
                                  <a:solidFill>
                                    <a:srgbClr val="FF0000"/>
                                  </a:solidFill>
                                  <a:latin typeface="Cambria Math" panose="02040503050406030204" pitchFamily="18" charset="0"/>
                                </a:rPr>
                                <m:t>𝑛𝑙𝑛</m:t>
                              </m:r>
                              <m:d>
                                <m:dPr>
                                  <m:ctrlPr>
                                    <a:rPr lang="en-US" sz="2600" i="1">
                                      <a:solidFill>
                                        <a:srgbClr val="FF0000"/>
                                      </a:solidFill>
                                      <a:latin typeface="Cambria Math" panose="02040503050406030204" pitchFamily="18" charset="0"/>
                                    </a:rPr>
                                  </m:ctrlPr>
                                </m:dPr>
                                <m:e>
                                  <m:r>
                                    <a:rPr lang="en-US" sz="2600" i="1">
                                      <a:solidFill>
                                        <a:srgbClr val="FF0000"/>
                                      </a:solidFill>
                                      <a:latin typeface="Cambria Math" panose="02040503050406030204" pitchFamily="18" charset="0"/>
                                    </a:rPr>
                                    <m:t>𝑛</m:t>
                                  </m:r>
                                </m:e>
                              </m:d>
                            </m:e>
                          </m:d>
                        </m:e>
                      </m:d>
                    </m:oMath>
                  </m:oMathPara>
                </a14:m>
                <a:endParaRPr lang="en-US" sz="2600" dirty="0"/>
              </a:p>
              <a:p>
                <a:pPr marL="0" indent="0">
                  <a:buNone/>
                </a:pPr>
                <a:r>
                  <a:rPr lang="en-US" sz="2600" u="sng" dirty="0"/>
                  <a:t>Example</a:t>
                </a:r>
                <a:r>
                  <a:rPr lang="en-US" sz="2600" dirty="0"/>
                  <a:t>:  For the effect of age on disease problem</a:t>
                </a:r>
              </a:p>
              <a:p>
                <a:pPr marL="0" indent="0">
                  <a:buNone/>
                </a:pPr>
                <a:r>
                  <a:rPr lang="en-US" sz="2600" dirty="0"/>
                  <a:t> </a:t>
                </a:r>
              </a:p>
              <a:p>
                <a:pPr marL="0" indent="0">
                  <a:buNone/>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rPr>
                        <m:t>𝐺</m:t>
                      </m:r>
                      <m:r>
                        <a:rPr lang="en-US" sz="2600" i="1">
                          <a:latin typeface="Cambria Math" panose="02040503050406030204" pitchFamily="18" charset="0"/>
                        </a:rPr>
                        <m:t>=2</m:t>
                      </m:r>
                      <m:d>
                        <m:dPr>
                          <m:begChr m:val="{"/>
                          <m:endChr m:val="}"/>
                          <m:ctrlPr>
                            <a:rPr lang="en-US" sz="2600" i="1">
                              <a:latin typeface="Cambria Math" panose="02040503050406030204" pitchFamily="18" charset="0"/>
                            </a:rPr>
                          </m:ctrlPr>
                        </m:dPr>
                        <m:e>
                          <m:r>
                            <a:rPr lang="en-US" sz="2600" i="1">
                              <a:latin typeface="Cambria Math" panose="02040503050406030204" pitchFamily="18" charset="0"/>
                            </a:rPr>
                            <m:t>−10.101−</m:t>
                          </m:r>
                          <m:d>
                            <m:dPr>
                              <m:begChr m:val="["/>
                              <m:endChr m:val="]"/>
                              <m:ctrlPr>
                                <a:rPr lang="en-US" sz="2600" i="1">
                                  <a:latin typeface="Cambria Math" panose="02040503050406030204" pitchFamily="18" charset="0"/>
                                </a:rPr>
                              </m:ctrlPr>
                            </m:dPr>
                            <m:e>
                              <m:r>
                                <a:rPr lang="en-US" sz="2600" i="1">
                                  <a:latin typeface="Cambria Math" panose="02040503050406030204" pitchFamily="18" charset="0"/>
                                </a:rPr>
                                <m:t>7</m:t>
                              </m:r>
                              <m:r>
                                <a:rPr lang="en-US" sz="2600" i="1">
                                  <a:latin typeface="Cambria Math" panose="02040503050406030204" pitchFamily="18" charset="0"/>
                                </a:rPr>
                                <m:t>𝑙𝑛</m:t>
                              </m:r>
                              <m:d>
                                <m:dPr>
                                  <m:ctrlPr>
                                    <a:rPr lang="en-US" sz="2600" i="1">
                                      <a:latin typeface="Cambria Math" panose="02040503050406030204" pitchFamily="18" charset="0"/>
                                    </a:rPr>
                                  </m:ctrlPr>
                                </m:dPr>
                                <m:e>
                                  <m:r>
                                    <a:rPr lang="en-US" sz="2600" i="1">
                                      <a:latin typeface="Cambria Math" panose="02040503050406030204" pitchFamily="18" charset="0"/>
                                    </a:rPr>
                                    <m:t>7</m:t>
                                  </m:r>
                                </m:e>
                              </m:d>
                              <m:r>
                                <a:rPr lang="en-US" sz="2600" i="1">
                                  <a:latin typeface="Cambria Math" panose="02040503050406030204" pitchFamily="18" charset="0"/>
                                </a:rPr>
                                <m:t>+13</m:t>
                              </m:r>
                              <m:r>
                                <a:rPr lang="en-US" sz="2600" i="1">
                                  <a:latin typeface="Cambria Math" panose="02040503050406030204" pitchFamily="18" charset="0"/>
                                </a:rPr>
                                <m:t>𝑙𝑛</m:t>
                              </m:r>
                              <m:d>
                                <m:dPr>
                                  <m:ctrlPr>
                                    <a:rPr lang="en-US" sz="2600" i="1">
                                      <a:latin typeface="Cambria Math" panose="02040503050406030204" pitchFamily="18" charset="0"/>
                                    </a:rPr>
                                  </m:ctrlPr>
                                </m:dPr>
                                <m:e>
                                  <m:r>
                                    <a:rPr lang="en-US" sz="2600" i="1">
                                      <a:latin typeface="Cambria Math" panose="02040503050406030204" pitchFamily="18" charset="0"/>
                                    </a:rPr>
                                    <m:t>13</m:t>
                                  </m:r>
                                </m:e>
                              </m:d>
                              <m:r>
                                <a:rPr lang="en-US" sz="2600" i="1">
                                  <a:latin typeface="Cambria Math" panose="02040503050406030204" pitchFamily="18" charset="0"/>
                                </a:rPr>
                                <m:t>−20</m:t>
                              </m:r>
                              <m:r>
                                <a:rPr lang="en-US" sz="2600" i="1">
                                  <a:latin typeface="Cambria Math" panose="02040503050406030204" pitchFamily="18" charset="0"/>
                                </a:rPr>
                                <m:t>𝑙𝑛</m:t>
                              </m:r>
                              <m:d>
                                <m:dPr>
                                  <m:ctrlPr>
                                    <a:rPr lang="en-US" sz="2600" i="1">
                                      <a:latin typeface="Cambria Math" panose="02040503050406030204" pitchFamily="18" charset="0"/>
                                    </a:rPr>
                                  </m:ctrlPr>
                                </m:dPr>
                                <m:e>
                                  <m:r>
                                    <a:rPr lang="en-US" sz="2600" i="1">
                                      <a:latin typeface="Cambria Math" panose="02040503050406030204" pitchFamily="18" charset="0"/>
                                    </a:rPr>
                                    <m:t>20</m:t>
                                  </m:r>
                                </m:e>
                              </m:d>
                            </m:e>
                          </m:d>
                        </m:e>
                      </m:d>
                      <m:r>
                        <a:rPr lang="en-US" sz="2600" i="1">
                          <a:latin typeface="Cambria Math" panose="02040503050406030204" pitchFamily="18" charset="0"/>
                        </a:rPr>
                        <m:t>=5.696</m:t>
                      </m:r>
                    </m:oMath>
                  </m:oMathPara>
                </a14:m>
                <a:endParaRPr lang="en-US" sz="2600" dirty="0"/>
              </a:p>
              <a:p>
                <a:pPr marL="0" indent="0">
                  <a:buNone/>
                </a:pPr>
                <a:r>
                  <a:rPr lang="en-US" sz="2600" dirty="0"/>
                  <a:t> </a:t>
                </a:r>
              </a:p>
              <a:p>
                <a:pPr algn="just"/>
                <a:r>
                  <a:rPr lang="en-US" sz="2600" dirty="0"/>
                  <a:t>The test statistic G follows a chi-square distribution with 1 degree of freedom.  So, </a:t>
                </a:r>
                <a14:m>
                  <m:oMath xmlns:m="http://schemas.openxmlformats.org/officeDocument/2006/math">
                    <m:r>
                      <a:rPr lang="en-US" sz="2600" i="1">
                        <a:latin typeface="Cambria Math" panose="02040503050406030204" pitchFamily="18" charset="0"/>
                      </a:rPr>
                      <m:t>𝑝</m:t>
                    </m:r>
                    <m:r>
                      <a:rPr lang="en-US" sz="2600" i="1">
                        <a:latin typeface="Cambria Math" panose="02040503050406030204" pitchFamily="18" charset="0"/>
                      </a:rPr>
                      <m:t>−</m:t>
                    </m:r>
                    <m:r>
                      <a:rPr lang="en-US" sz="2600" i="1">
                        <a:latin typeface="Cambria Math" panose="02040503050406030204" pitchFamily="18" charset="0"/>
                      </a:rPr>
                      <m:t>𝑣𝑎𝑙𝑢𝑒</m:t>
                    </m:r>
                    <m:r>
                      <a:rPr lang="en-US" sz="2600" i="1">
                        <a:latin typeface="Cambria Math" panose="02040503050406030204" pitchFamily="18" charset="0"/>
                      </a:rPr>
                      <m:t>= </m:t>
                    </m:r>
                    <m:r>
                      <a:rPr lang="en-US" sz="2600" i="1">
                        <a:latin typeface="Cambria Math" panose="02040503050406030204" pitchFamily="18" charset="0"/>
                      </a:rPr>
                      <m:t>𝑃</m:t>
                    </m:r>
                    <m:d>
                      <m:dPr>
                        <m:ctrlPr>
                          <a:rPr lang="en-US" sz="2600" i="1">
                            <a:latin typeface="Cambria Math" panose="02040503050406030204" pitchFamily="18" charset="0"/>
                          </a:rPr>
                        </m:ctrlPr>
                      </m:dPr>
                      <m:e>
                        <m:sSubSup>
                          <m:sSubSupPr>
                            <m:ctrlPr>
                              <a:rPr lang="en-US" sz="2600" i="1">
                                <a:latin typeface="Cambria Math" panose="02040503050406030204" pitchFamily="18" charset="0"/>
                              </a:rPr>
                            </m:ctrlPr>
                          </m:sSubSupPr>
                          <m:e>
                            <m:r>
                              <a:rPr lang="en-US" sz="2600" i="1">
                                <a:latin typeface="Cambria Math" panose="02040503050406030204" pitchFamily="18" charset="0"/>
                              </a:rPr>
                              <m:t>𝜒</m:t>
                            </m:r>
                          </m:e>
                          <m:sub>
                            <m:r>
                              <a:rPr lang="en-US" sz="2600" i="1">
                                <a:latin typeface="Cambria Math" panose="02040503050406030204" pitchFamily="18" charset="0"/>
                              </a:rPr>
                              <m:t>1</m:t>
                            </m:r>
                          </m:sub>
                          <m:sup>
                            <m:r>
                              <a:rPr lang="en-US" sz="2600" i="1">
                                <a:latin typeface="Cambria Math" panose="02040503050406030204" pitchFamily="18" charset="0"/>
                              </a:rPr>
                              <m:t>2</m:t>
                            </m:r>
                          </m:sup>
                        </m:sSubSup>
                        <m:r>
                          <a:rPr lang="en-US" sz="2600" i="1">
                            <a:latin typeface="Cambria Math" panose="02040503050406030204" pitchFamily="18" charset="0"/>
                          </a:rPr>
                          <m:t>&gt;</m:t>
                        </m:r>
                        <m:sSub>
                          <m:sSubPr>
                            <m:ctrlPr>
                              <a:rPr lang="en-US" sz="2600" i="1">
                                <a:latin typeface="Cambria Math" panose="02040503050406030204" pitchFamily="18" charset="0"/>
                              </a:rPr>
                            </m:ctrlPr>
                          </m:sSubPr>
                          <m:e>
                            <m:r>
                              <a:rPr lang="en-US" sz="2600" i="1">
                                <a:latin typeface="Cambria Math" panose="02040503050406030204" pitchFamily="18" charset="0"/>
                              </a:rPr>
                              <m:t>𝐺</m:t>
                            </m:r>
                          </m:e>
                          <m:sub>
                            <m:r>
                              <a:rPr lang="en-US" sz="2600" i="1">
                                <a:latin typeface="Cambria Math" panose="02040503050406030204" pitchFamily="18" charset="0"/>
                              </a:rPr>
                              <m:t>𝑜𝑏𝑠𝑒𝑟𝑣𝑒𝑑</m:t>
                            </m:r>
                          </m:sub>
                        </m:sSub>
                        <m:r>
                          <a:rPr lang="en-US" sz="2600" i="1">
                            <a:latin typeface="Cambria Math" panose="02040503050406030204" pitchFamily="18" charset="0"/>
                          </a:rPr>
                          <m:t>=5.696</m:t>
                        </m:r>
                      </m:e>
                    </m:d>
                    <m:r>
                      <a:rPr lang="en-US" sz="2600" i="1">
                        <a:latin typeface="Cambria Math" panose="02040503050406030204" pitchFamily="18" charset="0"/>
                      </a:rPr>
                      <m:t>=0.017</m:t>
                    </m:r>
                  </m:oMath>
                </a14:m>
                <a:r>
                  <a:rPr lang="en-US" sz="2600" dirty="0"/>
                  <a:t>.  Hence, the model is useful in predicting the presence of disease.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841" r="-881" b="-283"/>
                </a:stretch>
              </a:blipFill>
            </p:spPr>
            <p:txBody>
              <a:bodyPr/>
              <a:lstStyle/>
              <a:p>
                <a:r>
                  <a:rPr lang="en-US">
                    <a:noFill/>
                  </a:rPr>
                  <a:t> </a:t>
                </a:r>
              </a:p>
            </p:txBody>
          </p:sp>
        </mc:Fallback>
      </mc:AlternateContent>
    </p:spTree>
    <p:extLst>
      <p:ext uri="{BB962C8B-B14F-4D97-AF65-F5344CB8AC3E}">
        <p14:creationId xmlns:p14="http://schemas.microsoft.com/office/powerpoint/2010/main" val="877772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i="1" u="sng" dirty="0">
                    <a:solidFill>
                      <a:srgbClr val="00B050"/>
                    </a:solidFill>
                  </a:rPr>
                  <a:t>Significance of a predictor</a:t>
                </a:r>
                <a:endParaRPr lang="en-US" dirty="0">
                  <a:solidFill>
                    <a:srgbClr val="00B050"/>
                  </a:solidFill>
                </a:endParaRPr>
              </a:p>
              <a:p>
                <a:pPr marL="0" indent="0" algn="just">
                  <a:buNone/>
                </a:pPr>
                <a:r>
                  <a:rPr lang="en-US" dirty="0"/>
                  <a:t> </a:t>
                </a:r>
              </a:p>
              <a:p>
                <a:pPr marL="0" indent="0" algn="just">
                  <a:buNone/>
                </a:pPr>
                <a:r>
                  <a:rPr lang="en-US" u="sng" dirty="0"/>
                  <a:t>Question</a:t>
                </a:r>
                <a:r>
                  <a:rPr lang="en-US" dirty="0"/>
                  <a:t>:  whether a particular predictor is significant and should be included in the model.</a:t>
                </a:r>
              </a:p>
              <a:p>
                <a:pPr marL="0" indent="0" algn="just">
                  <a:buNone/>
                </a:pPr>
                <a:r>
                  <a:rPr lang="en-US" dirty="0"/>
                  <a:t> </a:t>
                </a:r>
              </a:p>
              <a:p>
                <a:pPr marL="0" indent="0" algn="just">
                  <a:buNone/>
                </a:pPr>
                <a:r>
                  <a:rPr lang="en-US" dirty="0"/>
                  <a:t>Hypotheses: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=0,  </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r>
                      <a:rPr lang="en-US" i="1">
                        <a:latin typeface="Cambria Math" panose="02040503050406030204" pitchFamily="18" charset="0"/>
                      </a:rPr>
                      <m:t>≠0</m:t>
                    </m:r>
                  </m:oMath>
                </a14:m>
                <a:endParaRPr lang="en-US" dirty="0"/>
              </a:p>
              <a:p>
                <a:pPr marL="0" indent="0" algn="just">
                  <a:buNone/>
                </a:pPr>
                <a:r>
                  <a:rPr lang="en-US" dirty="0"/>
                  <a:t> </a:t>
                </a:r>
              </a:p>
              <a:p>
                <a:pPr marL="0" indent="0" algn="just">
                  <a:buNone/>
                </a:pPr>
                <a:r>
                  <a:rPr lang="en-US" u="sng" dirty="0">
                    <a:solidFill>
                      <a:srgbClr val="0070C0"/>
                    </a:solidFill>
                  </a:rPr>
                  <a:t>Wald Test</a:t>
                </a:r>
                <a:r>
                  <a:rPr lang="en-US" dirty="0"/>
                  <a:t>: If the null hypothesis hold true then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𝑊𝑎𝑙𝑑</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num>
                      <m:den>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den>
                    </m:f>
                  </m:oMath>
                </a14:m>
                <a:r>
                  <a:rPr lang="en-US" dirty="0"/>
                  <a:t> follows a standard normal distribution </a:t>
                </a:r>
              </a:p>
              <a:p>
                <a:pPr marL="0" indent="0" algn="just">
                  <a:buNone/>
                </a:pPr>
                <a:r>
                  <a:rPr lang="en-US" dirty="0"/>
                  <a:t> </a:t>
                </a:r>
              </a:p>
              <a:p>
                <a:pPr algn="just"/>
                <a14:m>
                  <m:oMath xmlns:m="http://schemas.openxmlformats.org/officeDocument/2006/math">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oMath>
                </a14:m>
                <a:r>
                  <a:rPr lang="en-US" dirty="0"/>
                  <a:t> is the standard error of the coefficient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r="-881"/>
                </a:stretch>
              </a:blipFill>
            </p:spPr>
            <p:txBody>
              <a:bodyPr/>
              <a:lstStyle/>
              <a:p>
                <a:r>
                  <a:rPr lang="en-US">
                    <a:noFill/>
                  </a:rPr>
                  <a:t> </a:t>
                </a:r>
              </a:p>
            </p:txBody>
          </p:sp>
        </mc:Fallback>
      </mc:AlternateContent>
    </p:spTree>
    <p:extLst>
      <p:ext uri="{BB962C8B-B14F-4D97-AF65-F5344CB8AC3E}">
        <p14:creationId xmlns:p14="http://schemas.microsoft.com/office/powerpoint/2010/main" val="87483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u="sng" dirty="0"/>
                  <a:t>Example</a:t>
                </a:r>
                <a:r>
                  <a:rPr lang="en-US" dirty="0"/>
                  <a:t>:  for the effect of age on disease problem</a:t>
                </a:r>
              </a:p>
              <a:p>
                <a:pPr marL="0" indent="0" algn="just">
                  <a:buNone/>
                </a:pPr>
                <a:r>
                  <a:rPr lang="en-US" dirty="0"/>
                  <a:t> </a:t>
                </a:r>
              </a:p>
              <a:p>
                <a:pPr marL="0" indent="0" algn="just">
                  <a:buNone/>
                </a:pPr>
                <a:r>
                  <a:rPr lang="en-US" dirty="0"/>
                  <a:t>	</a:t>
                </a:r>
                <a14:m>
                  <m:oMath xmlns:m="http://schemas.openxmlformats.org/officeDocument/2006/math">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=0.03232</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𝑊𝑎𝑙𝑑</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0.06696</m:t>
                        </m:r>
                      </m:num>
                      <m:den>
                        <m:r>
                          <a:rPr lang="en-US" i="1">
                            <a:latin typeface="Cambria Math" panose="02040503050406030204" pitchFamily="18" charset="0"/>
                          </a:rPr>
                          <m:t>0.03232</m:t>
                        </m:r>
                      </m:den>
                    </m:f>
                    <m:r>
                      <a:rPr lang="en-US" i="1">
                        <a:latin typeface="Cambria Math" panose="02040503050406030204" pitchFamily="18" charset="0"/>
                      </a:rPr>
                      <m:t>=2.08</m:t>
                    </m:r>
                  </m:oMath>
                </a14:m>
                <a:endParaRPr lang="en-US" dirty="0"/>
              </a:p>
              <a:p>
                <a:pPr marL="0" indent="0" algn="just">
                  <a:buNone/>
                </a:pPr>
                <a:r>
                  <a:rPr lang="en-US" dirty="0"/>
                  <a:t> </a:t>
                </a:r>
              </a:p>
              <a:p>
                <a:pPr marL="0" indent="0" algn="just">
                  <a:buNone/>
                </a:pPr>
                <a:r>
                  <a:rPr lang="en-US" dirty="0"/>
                  <a:t>So,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i="1">
                        <a:latin typeface="Cambria Math" panose="02040503050406030204" pitchFamily="18" charset="0"/>
                      </a:rPr>
                      <m:t>=2</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&gt;2.08</m:t>
                        </m:r>
                      </m:e>
                    </m:d>
                    <m:r>
                      <a:rPr lang="en-US" i="1">
                        <a:latin typeface="Cambria Math" panose="02040503050406030204" pitchFamily="18" charset="0"/>
                      </a:rPr>
                      <m:t>=0.038</m:t>
                    </m:r>
                  </m:oMath>
                </a14:m>
                <a:r>
                  <a:rPr lang="en-US" dirty="0"/>
                  <a:t>: age if significant for predicting disease</a:t>
                </a:r>
              </a:p>
              <a:p>
                <a:pPr marL="0" indent="0" algn="just">
                  <a:buNone/>
                </a:pPr>
                <a:r>
                  <a:rPr lang="en-US" dirty="0"/>
                  <a:t> </a:t>
                </a:r>
              </a:p>
              <a:p>
                <a:pPr marL="0" indent="0" algn="just">
                  <a:buNone/>
                </a:pPr>
                <a:r>
                  <a:rPr lang="en-US" dirty="0"/>
                  <a:t>The </a:t>
                </a:r>
                <a14:m>
                  <m:oMath xmlns:m="http://schemas.openxmlformats.org/officeDocument/2006/math">
                    <m:r>
                      <a:rPr lang="en-US" i="1">
                        <a:latin typeface="Cambria Math" panose="02040503050406030204" pitchFamily="18" charset="0"/>
                      </a:rPr>
                      <m:t>100</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r>
                      <a:rPr lang="en-US" i="1">
                        <a:latin typeface="Cambria Math" panose="02040503050406030204" pitchFamily="18" charset="0"/>
                      </a:rPr>
                      <m:t>%</m:t>
                    </m:r>
                  </m:oMath>
                </a14:m>
                <a:r>
                  <a:rPr lang="en-US" dirty="0"/>
                  <a:t> confidence interval for the coefficient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oMath>
                </a14:m>
                <a:r>
                  <a:rPr lang="en-US" dirty="0"/>
                  <a:t> of the logistic regression model can be constructed as</a:t>
                </a: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2</m:t>
                              </m:r>
                            </m:den>
                          </m:f>
                        </m:sub>
                      </m:sSub>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0.00379,0.13013</m:t>
                          </m:r>
                        </m:e>
                      </m:d>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r="-881" b="-13881"/>
                </a:stretch>
              </a:blipFill>
            </p:spPr>
            <p:txBody>
              <a:bodyPr/>
              <a:lstStyle/>
              <a:p>
                <a:r>
                  <a:rPr lang="en-US">
                    <a:noFill/>
                  </a:rPr>
                  <a:t> </a:t>
                </a:r>
              </a:p>
            </p:txBody>
          </p:sp>
        </mc:Fallback>
      </mc:AlternateContent>
    </p:spTree>
    <p:extLst>
      <p:ext uri="{BB962C8B-B14F-4D97-AF65-F5344CB8AC3E}">
        <p14:creationId xmlns:p14="http://schemas.microsoft.com/office/powerpoint/2010/main" val="626622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90261"/>
                <a:ext cx="10372150" cy="4492487"/>
              </a:xfrm>
            </p:spPr>
            <p:txBody>
              <a:bodyPr>
                <a:normAutofit fontScale="70000" lnSpcReduction="20000"/>
              </a:bodyPr>
              <a:lstStyle/>
              <a:p>
                <a:pPr marL="0" indent="0" algn="just">
                  <a:lnSpc>
                    <a:spcPct val="120000"/>
                  </a:lnSpc>
                  <a:spcBef>
                    <a:spcPts val="0"/>
                  </a:spcBef>
                  <a:buNone/>
                </a:pPr>
                <a:r>
                  <a:rPr lang="en-US" sz="3200" b="1" dirty="0"/>
                  <a:t>Odd Ratio and Relative Risk</a:t>
                </a:r>
                <a:endParaRPr lang="en-US" sz="3200" dirty="0"/>
              </a:p>
              <a:p>
                <a:pPr marL="0" indent="0" algn="just">
                  <a:lnSpc>
                    <a:spcPct val="120000"/>
                  </a:lnSpc>
                  <a:spcBef>
                    <a:spcPts val="0"/>
                  </a:spcBef>
                  <a:buNone/>
                </a:pPr>
                <a:r>
                  <a:rPr lang="en-US" sz="3200" b="1" dirty="0"/>
                  <a:t> </a:t>
                </a:r>
                <a:endParaRPr lang="en-US" sz="3200" dirty="0"/>
              </a:p>
              <a:p>
                <a:pPr marL="0" indent="0" algn="just">
                  <a:lnSpc>
                    <a:spcPct val="120000"/>
                  </a:lnSpc>
                  <a:spcBef>
                    <a:spcPts val="0"/>
                  </a:spcBef>
                  <a:buNone/>
                </a:pPr>
                <a:r>
                  <a:rPr lang="en-US" sz="3200" dirty="0">
                    <a:solidFill>
                      <a:srgbClr val="0070C0"/>
                    </a:solidFill>
                  </a:rPr>
                  <a:t>Odds</a:t>
                </a:r>
                <a:r>
                  <a:rPr lang="en-US" sz="3200" dirty="0"/>
                  <a:t> is the probability that an event occurs divided by the probability that the event does not occur. </a:t>
                </a:r>
              </a:p>
              <a:p>
                <a:pPr marL="0" indent="0" algn="just">
                  <a:lnSpc>
                    <a:spcPct val="120000"/>
                  </a:lnSpc>
                  <a:spcBef>
                    <a:spcPts val="0"/>
                  </a:spcBef>
                  <a:buNone/>
                </a:pPr>
                <a:r>
                  <a:rPr lang="en-US" sz="3200" dirty="0"/>
                  <a:t> </a:t>
                </a:r>
              </a:p>
              <a:p>
                <a:pPr marL="0" indent="0" algn="just">
                  <a:lnSpc>
                    <a:spcPct val="120000"/>
                  </a:lnSpc>
                  <a:spcBef>
                    <a:spcPts val="0"/>
                  </a:spcBef>
                  <a:buNone/>
                </a:pPr>
                <a:r>
                  <a:rPr lang="en-US" sz="3200" u="sng" dirty="0"/>
                  <a:t>Example</a:t>
                </a:r>
                <a:r>
                  <a:rPr lang="en-US" sz="3200" dirty="0"/>
                  <a:t>: The estimated probability that a 72-year-old patient has the disease is 61%, and the estimated probability that the 72-year-old patient does not have the disease is 39%. Thus, the odds of a 72-year-old patient is </a:t>
                </a:r>
                <a14:m>
                  <m:oMath xmlns:m="http://schemas.openxmlformats.org/officeDocument/2006/math">
                    <m:r>
                      <m:rPr>
                        <m:sty m:val="p"/>
                      </m:rPr>
                      <a:rPr lang="en-US" sz="3200" smtClean="0">
                        <a:solidFill>
                          <a:srgbClr val="0070C0"/>
                        </a:solidFill>
                        <a:latin typeface="Cambria Math" panose="02040503050406030204" pitchFamily="18" charset="0"/>
                      </a:rPr>
                      <m:t>Odds</m:t>
                    </m:r>
                    <m:r>
                      <a:rPr lang="en-US" sz="3200" i="1">
                        <a:solidFill>
                          <a:srgbClr val="0070C0"/>
                        </a:solidFill>
                        <a:latin typeface="Cambria Math" panose="02040503050406030204" pitchFamily="18" charset="0"/>
                      </a:rPr>
                      <m:t>= </m:t>
                    </m:r>
                    <m:f>
                      <m:fPr>
                        <m:ctrlPr>
                          <a:rPr lang="en-US" sz="3200" i="1">
                            <a:solidFill>
                              <a:srgbClr val="0070C0"/>
                            </a:solidFill>
                            <a:latin typeface="Cambria Math" panose="02040503050406030204" pitchFamily="18" charset="0"/>
                          </a:rPr>
                        </m:ctrlPr>
                      </m:fPr>
                      <m:num>
                        <m:r>
                          <a:rPr lang="en-US" sz="3200" i="1">
                            <a:solidFill>
                              <a:srgbClr val="0070C0"/>
                            </a:solidFill>
                            <a:latin typeface="Cambria Math" panose="02040503050406030204" pitchFamily="18" charset="0"/>
                          </a:rPr>
                          <m:t>0.61</m:t>
                        </m:r>
                      </m:num>
                      <m:den>
                        <m:r>
                          <a:rPr lang="en-US" sz="3200" i="1">
                            <a:solidFill>
                              <a:srgbClr val="0070C0"/>
                            </a:solidFill>
                            <a:latin typeface="Cambria Math" panose="02040503050406030204" pitchFamily="18" charset="0"/>
                          </a:rPr>
                          <m:t>0.39</m:t>
                        </m:r>
                      </m:den>
                    </m:f>
                    <m:r>
                      <a:rPr lang="en-US" sz="3200" i="1">
                        <a:solidFill>
                          <a:srgbClr val="0070C0"/>
                        </a:solidFill>
                        <a:latin typeface="Cambria Math" panose="02040503050406030204" pitchFamily="18" charset="0"/>
                      </a:rPr>
                      <m:t>=1.56</m:t>
                    </m:r>
                  </m:oMath>
                </a14:m>
                <a:r>
                  <a:rPr lang="en-US" sz="3200" dirty="0"/>
                  <a:t> </a:t>
                </a:r>
              </a:p>
              <a:p>
                <a:pPr marL="0" indent="0" algn="just">
                  <a:lnSpc>
                    <a:spcPct val="120000"/>
                  </a:lnSpc>
                  <a:spcBef>
                    <a:spcPts val="0"/>
                  </a:spcBef>
                  <a:buNone/>
                </a:pPr>
                <a:r>
                  <a:rPr lang="en-US" sz="3200" dirty="0"/>
                  <a:t> </a:t>
                </a:r>
              </a:p>
              <a:p>
                <a:pPr lvl="1" algn="just">
                  <a:lnSpc>
                    <a:spcPct val="120000"/>
                  </a:lnSpc>
                  <a:spcBef>
                    <a:spcPts val="0"/>
                  </a:spcBef>
                </a:pPr>
                <a:r>
                  <a:rPr lang="en-US" sz="3200" dirty="0"/>
                  <a:t>When the event is more likely than not to occur, then </a:t>
                </a:r>
                <a14:m>
                  <m:oMath xmlns:m="http://schemas.openxmlformats.org/officeDocument/2006/math">
                    <m:r>
                      <m:rPr>
                        <m:sty m:val="p"/>
                      </m:rPr>
                      <a:rPr lang="en-US" sz="3200">
                        <a:latin typeface="Cambria Math" panose="02040503050406030204" pitchFamily="18" charset="0"/>
                      </a:rPr>
                      <m:t>odds</m:t>
                    </m:r>
                    <m:r>
                      <a:rPr lang="en-US" sz="3200">
                        <a:latin typeface="Cambria Math" panose="02040503050406030204" pitchFamily="18" charset="0"/>
                      </a:rPr>
                      <m:t> &gt;1</m:t>
                    </m:r>
                  </m:oMath>
                </a14:m>
                <a:endParaRPr lang="en-US" sz="3200" dirty="0"/>
              </a:p>
              <a:p>
                <a:pPr lvl="1" algn="just">
                  <a:lnSpc>
                    <a:spcPct val="120000"/>
                  </a:lnSpc>
                  <a:spcBef>
                    <a:spcPts val="0"/>
                  </a:spcBef>
                </a:pPr>
                <a:r>
                  <a:rPr lang="en-US" sz="3200" dirty="0"/>
                  <a:t>When the event is less likely than not to occur, then </a:t>
                </a:r>
                <a14:m>
                  <m:oMath xmlns:m="http://schemas.openxmlformats.org/officeDocument/2006/math">
                    <m:r>
                      <m:rPr>
                        <m:sty m:val="p"/>
                      </m:rPr>
                      <a:rPr lang="en-US" sz="3200">
                        <a:latin typeface="Cambria Math" panose="02040503050406030204" pitchFamily="18" charset="0"/>
                      </a:rPr>
                      <m:t>odds</m:t>
                    </m:r>
                    <m:r>
                      <a:rPr lang="en-US" sz="3200">
                        <a:latin typeface="Cambria Math" panose="02040503050406030204" pitchFamily="18" charset="0"/>
                      </a:rPr>
                      <m:t>&lt;1</m:t>
                    </m:r>
                  </m:oMath>
                </a14:m>
                <a:r>
                  <a:rPr lang="en-US" sz="3200" dirty="0"/>
                  <a:t> </a:t>
                </a:r>
              </a:p>
              <a:p>
                <a:pPr lvl="1" algn="just">
                  <a:lnSpc>
                    <a:spcPct val="120000"/>
                  </a:lnSpc>
                  <a:spcBef>
                    <a:spcPts val="0"/>
                  </a:spcBef>
                </a:pPr>
                <a:r>
                  <a:rPr lang="en-US" sz="3200" dirty="0"/>
                  <a:t>When the event is just as likely as not to occur, then </a:t>
                </a:r>
                <a14:m>
                  <m:oMath xmlns:m="http://schemas.openxmlformats.org/officeDocument/2006/math">
                    <m:r>
                      <m:rPr>
                        <m:sty m:val="p"/>
                      </m:rPr>
                      <a:rPr lang="en-US" sz="3200">
                        <a:latin typeface="Cambria Math" panose="02040503050406030204" pitchFamily="18" charset="0"/>
                      </a:rPr>
                      <m:t>odds</m:t>
                    </m:r>
                    <m:r>
                      <a:rPr lang="en-US" sz="3200">
                        <a:latin typeface="Cambria Math" panose="02040503050406030204" pitchFamily="18" charset="0"/>
                      </a:rPr>
                      <m:t>=1</m:t>
                    </m:r>
                  </m:oMath>
                </a14:m>
                <a:r>
                  <a:rPr lang="en-US" sz="3200"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90261"/>
                <a:ext cx="10372150" cy="4492487"/>
              </a:xfrm>
              <a:blipFill>
                <a:blip r:embed="rId2"/>
                <a:stretch>
                  <a:fillRect l="-764" t="-814" r="-705"/>
                </a:stretch>
              </a:blipFill>
            </p:spPr>
            <p:txBody>
              <a:bodyPr/>
              <a:lstStyle/>
              <a:p>
                <a:r>
                  <a:rPr lang="en-US">
                    <a:noFill/>
                  </a:rPr>
                  <a:t> </a:t>
                </a:r>
              </a:p>
            </p:txBody>
          </p:sp>
        </mc:Fallback>
      </mc:AlternateContent>
    </p:spTree>
    <p:extLst>
      <p:ext uri="{BB962C8B-B14F-4D97-AF65-F5344CB8AC3E}">
        <p14:creationId xmlns:p14="http://schemas.microsoft.com/office/powerpoint/2010/main" val="124334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600203"/>
            <a:ext cx="10372150" cy="4614862"/>
          </a:xfrm>
        </p:spPr>
        <p:txBody>
          <a:bodyPr>
            <a:normAutofit fontScale="62500" lnSpcReduction="20000"/>
          </a:bodyPr>
          <a:lstStyle/>
          <a:p>
            <a:pPr marL="0" indent="0" algn="just">
              <a:lnSpc>
                <a:spcPct val="120000"/>
              </a:lnSpc>
              <a:spcBef>
                <a:spcPts val="0"/>
              </a:spcBef>
              <a:buNone/>
            </a:pPr>
            <a:r>
              <a:rPr lang="en-US" sz="3200" b="1" dirty="0"/>
              <a:t>Classification task</a:t>
            </a:r>
            <a:r>
              <a:rPr lang="en-US" sz="3200" dirty="0"/>
              <a:t>: to classify the income bracket of persons not currently in the database, based on the other characteristics associated with that person, such as </a:t>
            </a:r>
            <a:r>
              <a:rPr lang="en-US" sz="3200" dirty="0">
                <a:solidFill>
                  <a:srgbClr val="0070C0"/>
                </a:solidFill>
              </a:rPr>
              <a:t>age, gender, and occupation</a:t>
            </a:r>
            <a:r>
              <a:rPr lang="en-US" sz="3200" dirty="0"/>
              <a:t>.</a:t>
            </a:r>
          </a:p>
          <a:p>
            <a:pPr marL="0" indent="0" algn="just">
              <a:lnSpc>
                <a:spcPct val="120000"/>
              </a:lnSpc>
              <a:spcBef>
                <a:spcPts val="0"/>
              </a:spcBef>
              <a:buNone/>
            </a:pPr>
            <a:endParaRPr lang="en-US" sz="3200" dirty="0"/>
          </a:p>
          <a:p>
            <a:pPr marL="0" indent="0" algn="just">
              <a:lnSpc>
                <a:spcPct val="120000"/>
              </a:lnSpc>
              <a:spcBef>
                <a:spcPts val="0"/>
              </a:spcBef>
              <a:buNone/>
            </a:pPr>
            <a:r>
              <a:rPr lang="en-US" sz="3200" dirty="0"/>
              <a:t>How classification algorithm work?</a:t>
            </a:r>
          </a:p>
          <a:p>
            <a:pPr marL="0" indent="0" algn="just">
              <a:lnSpc>
                <a:spcPct val="120000"/>
              </a:lnSpc>
              <a:spcBef>
                <a:spcPts val="0"/>
              </a:spcBef>
              <a:buNone/>
            </a:pPr>
            <a:endParaRPr lang="en-US" sz="3200" dirty="0"/>
          </a:p>
          <a:p>
            <a:pPr lvl="0" algn="just">
              <a:lnSpc>
                <a:spcPct val="120000"/>
              </a:lnSpc>
              <a:spcBef>
                <a:spcPts val="0"/>
              </a:spcBef>
            </a:pPr>
            <a:r>
              <a:rPr lang="en-US" sz="3200" dirty="0"/>
              <a:t>The algorithm would firstly examine the </a:t>
            </a:r>
            <a:r>
              <a:rPr lang="en-US" sz="3200" dirty="0">
                <a:solidFill>
                  <a:srgbClr val="FF0000"/>
                </a:solidFill>
              </a:rPr>
              <a:t>training data set </a:t>
            </a:r>
            <a:r>
              <a:rPr lang="en-US" sz="3200" dirty="0"/>
              <a:t>containing both the predictor variables and the </a:t>
            </a:r>
            <a:r>
              <a:rPr lang="en-US" sz="3200" i="1" dirty="0">
                <a:solidFill>
                  <a:srgbClr val="0070C0"/>
                </a:solidFill>
              </a:rPr>
              <a:t>already classified</a:t>
            </a:r>
            <a:r>
              <a:rPr lang="en-US" sz="3200" dirty="0">
                <a:solidFill>
                  <a:srgbClr val="0070C0"/>
                </a:solidFill>
              </a:rPr>
              <a:t> </a:t>
            </a:r>
            <a:r>
              <a:rPr lang="en-US" sz="3200" dirty="0"/>
              <a:t>target variable to learn about which combinations of variables are associated with which category/class of the target variable (e.g., older females may be associated with the high-income bracket). </a:t>
            </a:r>
          </a:p>
          <a:p>
            <a:pPr lvl="0" algn="just">
              <a:lnSpc>
                <a:spcPct val="120000"/>
              </a:lnSpc>
              <a:spcBef>
                <a:spcPts val="0"/>
              </a:spcBef>
            </a:pPr>
            <a:r>
              <a:rPr lang="en-US" sz="3200" dirty="0"/>
              <a:t>Then the algorithm would look at new records for which no information about category/class of the target variable is available. Based on the classifications in the training set, the algorithm would assign classifications to the new records (e.g., a 63-year-old female professor might be classified in the high-income bracket).</a:t>
            </a:r>
          </a:p>
          <a:p>
            <a:pPr marL="0" indent="0">
              <a:buNone/>
            </a:pPr>
            <a:endParaRPr lang="en-US" dirty="0"/>
          </a:p>
        </p:txBody>
      </p:sp>
    </p:spTree>
    <p:extLst>
      <p:ext uri="{BB962C8B-B14F-4D97-AF65-F5344CB8AC3E}">
        <p14:creationId xmlns:p14="http://schemas.microsoft.com/office/powerpoint/2010/main" val="2582960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50505"/>
                <a:ext cx="10372150" cy="4491154"/>
              </a:xfrm>
            </p:spPr>
            <p:txBody>
              <a:bodyPr>
                <a:normAutofit fontScale="70000" lnSpcReduction="20000"/>
              </a:bodyPr>
              <a:lstStyle/>
              <a:p>
                <a:pPr marL="0" indent="0">
                  <a:lnSpc>
                    <a:spcPct val="120000"/>
                  </a:lnSpc>
                  <a:spcBef>
                    <a:spcPts val="0"/>
                  </a:spcBef>
                  <a:buNone/>
                </a:pPr>
                <a:r>
                  <a:rPr lang="en-US" dirty="0"/>
                  <a:t>In </a:t>
                </a:r>
                <a:r>
                  <a:rPr lang="en-US" dirty="0">
                    <a:solidFill>
                      <a:srgbClr val="FF0000"/>
                    </a:solidFill>
                  </a:rPr>
                  <a:t>binary</a:t>
                </a:r>
                <a:r>
                  <a:rPr lang="en-US" dirty="0"/>
                  <a:t> logistic regression with a </a:t>
                </a:r>
                <a:r>
                  <a:rPr lang="en-US" dirty="0">
                    <a:solidFill>
                      <a:srgbClr val="FF0000"/>
                    </a:solidFill>
                  </a:rPr>
                  <a:t>dichotomous</a:t>
                </a:r>
                <a:r>
                  <a:rPr lang="en-US" dirty="0"/>
                  <a:t> predictor</a:t>
                </a:r>
              </a:p>
              <a:p>
                <a:pPr marL="0" indent="0">
                  <a:lnSpc>
                    <a:spcPct val="120000"/>
                  </a:lnSpc>
                  <a:spcBef>
                    <a:spcPts val="0"/>
                  </a:spcBef>
                  <a:buNone/>
                </a:pPr>
                <a:r>
                  <a:rPr lang="en-US" dirty="0"/>
                  <a:t> </a:t>
                </a:r>
              </a:p>
              <a:p>
                <a:pPr marL="0" lvl="0" indent="0">
                  <a:lnSpc>
                    <a:spcPct val="120000"/>
                  </a:lnSpc>
                  <a:spcBef>
                    <a:spcPts val="0"/>
                  </a:spcBef>
                  <a:buNone/>
                </a:pPr>
                <a:r>
                  <a:rPr lang="en-US" dirty="0"/>
                  <a:t>The odds that the response variable occurred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m:t>
                    </m:r>
                  </m:oMath>
                </a14:m>
                <a:r>
                  <a:rPr lang="en-US" dirty="0"/>
                  <a:t>) for records with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is</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e>
                          </m:d>
                        </m:num>
                        <m:den>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e>
                          </m:d>
                        </m:den>
                      </m:f>
                      <m:r>
                        <a:rPr lang="en-US" b="0"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f>
                            <m:fPr>
                              <m:ctrlPr>
                                <a:rPr lang="en-US" i="1">
                                  <a:solidFill>
                                    <a:srgbClr val="0070C0"/>
                                  </a:solidFill>
                                  <a:latin typeface="Cambria Math" panose="02040503050406030204" pitchFamily="18" charset="0"/>
                                </a:rPr>
                              </m:ctrlPr>
                            </m:fPr>
                            <m:num>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r>
                                    <a:rPr lang="en-US" b="0"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sup>
                              </m:sSup>
                            </m:num>
                            <m:den>
                              <m:r>
                                <a:rPr lang="en-US" b="0"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r>
                                    <a:rPr lang="en-US" b="0"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sup>
                              </m:sSup>
                            </m:den>
                          </m:f>
                        </m:num>
                        <m:den>
                          <m:f>
                            <m:fPr>
                              <m:ctrlPr>
                                <a:rPr lang="en-US" i="1">
                                  <a:solidFill>
                                    <a:srgbClr val="0070C0"/>
                                  </a:solidFill>
                                  <a:latin typeface="Cambria Math" panose="02040503050406030204" pitchFamily="18" charset="0"/>
                                </a:rPr>
                              </m:ctrlPr>
                            </m:fPr>
                            <m:num>
                              <m:r>
                                <a:rPr lang="en-US" b="0" i="1">
                                  <a:solidFill>
                                    <a:srgbClr val="0070C0"/>
                                  </a:solidFill>
                                  <a:latin typeface="Cambria Math" panose="02040503050406030204" pitchFamily="18" charset="0"/>
                                </a:rPr>
                                <m:t>1</m:t>
                              </m:r>
                            </m:num>
                            <m:den>
                              <m:r>
                                <a:rPr lang="en-US" b="0"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r>
                                    <a:rPr lang="en-US" b="0"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sup>
                              </m:sSup>
                            </m:den>
                          </m:f>
                        </m:den>
                      </m:f>
                      <m:r>
                        <a:rPr lang="en-US" b="0"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r>
                            <a:rPr lang="en-US" b="0"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sup>
                      </m:sSup>
                    </m:oMath>
                  </m:oMathPara>
                </a14:m>
                <a:endParaRPr lang="en-US" dirty="0"/>
              </a:p>
              <a:p>
                <a:pPr marL="0" lvl="0" indent="0">
                  <a:lnSpc>
                    <a:spcPct val="120000"/>
                  </a:lnSpc>
                  <a:spcBef>
                    <a:spcPts val="0"/>
                  </a:spcBef>
                  <a:buNone/>
                </a:pPr>
                <a:endParaRPr lang="en-US" dirty="0"/>
              </a:p>
              <a:p>
                <a:pPr marL="0" lvl="0" indent="0">
                  <a:lnSpc>
                    <a:spcPct val="120000"/>
                  </a:lnSpc>
                  <a:spcBef>
                    <a:spcPts val="0"/>
                  </a:spcBef>
                  <a:buNone/>
                </a:pPr>
                <a:r>
                  <a:rPr lang="en-US" dirty="0"/>
                  <a:t>The odds that the response variable occurred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m:t>
                    </m:r>
                  </m:oMath>
                </a14:m>
                <a:r>
                  <a:rPr lang="en-US" dirty="0"/>
                  <a:t>) for records with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r>
                  <a:rPr lang="en-US" dirty="0"/>
                  <a:t> is</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0</m:t>
                              </m:r>
                            </m:e>
                          </m:d>
                        </m:num>
                        <m:den>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0</m:t>
                              </m:r>
                            </m:e>
                          </m:d>
                        </m:den>
                      </m:f>
                      <m:r>
                        <a:rPr lang="en-US" b="0"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f>
                            <m:fPr>
                              <m:ctrlPr>
                                <a:rPr lang="en-US" i="1">
                                  <a:solidFill>
                                    <a:srgbClr val="0070C0"/>
                                  </a:solidFill>
                                  <a:latin typeface="Cambria Math" panose="02040503050406030204" pitchFamily="18" charset="0"/>
                                </a:rPr>
                              </m:ctrlPr>
                            </m:fPr>
                            <m:num>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sup>
                              </m:sSup>
                            </m:num>
                            <m:den>
                              <m:r>
                                <a:rPr lang="en-US" b="0"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sup>
                              </m:sSup>
                            </m:den>
                          </m:f>
                        </m:num>
                        <m:den>
                          <m:f>
                            <m:fPr>
                              <m:ctrlPr>
                                <a:rPr lang="en-US" i="1">
                                  <a:solidFill>
                                    <a:srgbClr val="0070C0"/>
                                  </a:solidFill>
                                  <a:latin typeface="Cambria Math" panose="02040503050406030204" pitchFamily="18" charset="0"/>
                                </a:rPr>
                              </m:ctrlPr>
                            </m:fPr>
                            <m:num>
                              <m:r>
                                <a:rPr lang="en-US" b="0" i="1">
                                  <a:solidFill>
                                    <a:srgbClr val="0070C0"/>
                                  </a:solidFill>
                                  <a:latin typeface="Cambria Math" panose="02040503050406030204" pitchFamily="18" charset="0"/>
                                </a:rPr>
                                <m:t>1</m:t>
                              </m:r>
                            </m:num>
                            <m:den>
                              <m:r>
                                <a:rPr lang="en-US" b="0"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sup>
                              </m:sSup>
                            </m:den>
                          </m:f>
                        </m:den>
                      </m:f>
                      <m:r>
                        <a:rPr lang="en-US" b="0"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0</m:t>
                              </m:r>
                            </m:sub>
                          </m:sSub>
                        </m:sup>
                      </m:sSup>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50505"/>
                <a:ext cx="10372150" cy="4491154"/>
              </a:xfrm>
              <a:blipFill>
                <a:blip r:embed="rId2"/>
                <a:stretch>
                  <a:fillRect l="-588" t="-543"/>
                </a:stretch>
              </a:blipFill>
            </p:spPr>
            <p:txBody>
              <a:bodyPr/>
              <a:lstStyle/>
              <a:p>
                <a:r>
                  <a:rPr lang="en-US">
                    <a:noFill/>
                  </a:rPr>
                  <a:t> </a:t>
                </a:r>
              </a:p>
            </p:txBody>
          </p:sp>
        </mc:Fallback>
      </mc:AlternateContent>
    </p:spTree>
    <p:extLst>
      <p:ext uri="{BB962C8B-B14F-4D97-AF65-F5344CB8AC3E}">
        <p14:creationId xmlns:p14="http://schemas.microsoft.com/office/powerpoint/2010/main" val="3012070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i="1" dirty="0">
                    <a:solidFill>
                      <a:srgbClr val="FF0000"/>
                    </a:solidFill>
                  </a:rPr>
                  <a:t>Odds ratio </a:t>
                </a:r>
                <a:r>
                  <a:rPr lang="en-US" dirty="0"/>
                  <a:t>(OR) is defined as the ratio between the odds that the response variable occurred for records with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and the odds that the response variable occurred for records with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𝑂𝑅</m:t>
                      </m:r>
                      <m:r>
                        <a:rPr lang="en-US" b="0"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f>
                            <m:fPr>
                              <m:type m:val="lin"/>
                              <m:ctrlPr>
                                <a:rPr lang="en-US" i="1">
                                  <a:solidFill>
                                    <a:srgbClr val="0070C0"/>
                                  </a:solidFill>
                                  <a:latin typeface="Cambria Math" panose="02040503050406030204" pitchFamily="18" charset="0"/>
                                </a:rPr>
                              </m:ctrlPr>
                            </m:fPr>
                            <m:num>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e>
                              </m:d>
                            </m:num>
                            <m:den>
                              <m:d>
                                <m:dPr>
                                  <m:begChr m:val="["/>
                                  <m:endChr m:val="]"/>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e>
                                  </m:d>
                                </m:e>
                              </m:d>
                            </m:den>
                          </m:f>
                        </m:num>
                        <m:den>
                          <m:f>
                            <m:fPr>
                              <m:type m:val="lin"/>
                              <m:ctrlPr>
                                <a:rPr lang="en-US" i="1">
                                  <a:solidFill>
                                    <a:srgbClr val="0070C0"/>
                                  </a:solidFill>
                                  <a:latin typeface="Cambria Math" panose="02040503050406030204" pitchFamily="18" charset="0"/>
                                </a:rPr>
                              </m:ctrlPr>
                            </m:fPr>
                            <m:num>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0</m:t>
                                  </m:r>
                                </m:e>
                              </m:d>
                            </m:num>
                            <m:den>
                              <m:d>
                                <m:dPr>
                                  <m:begChr m:val="["/>
                                  <m:endChr m:val="]"/>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1−</m:t>
                                  </m:r>
                                  <m:r>
                                    <a:rPr lang="en-US" b="0"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b="0" i="1">
                                          <a:solidFill>
                                            <a:srgbClr val="0070C0"/>
                                          </a:solidFill>
                                          <a:latin typeface="Cambria Math" panose="02040503050406030204" pitchFamily="18" charset="0"/>
                                        </a:rPr>
                                        <m:t>0</m:t>
                                      </m:r>
                                    </m:e>
                                  </m:d>
                                </m:e>
                              </m:d>
                            </m:den>
                          </m:f>
                        </m:den>
                      </m:f>
                      <m:r>
                        <a:rPr lang="en-US" b="0"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b="0" i="1">
                              <a:solidFill>
                                <a:srgbClr val="0070C0"/>
                              </a:solidFill>
                              <a:latin typeface="Cambria Math" panose="02040503050406030204" pitchFamily="18" charset="0"/>
                            </a:rPr>
                            <m:t>𝑒</m:t>
                          </m:r>
                        </m:e>
                        <m:sup>
                          <m:sSub>
                            <m:sSubPr>
                              <m:ctrlPr>
                                <a:rPr lang="en-US" i="1">
                                  <a:solidFill>
                                    <a:srgbClr val="0070C0"/>
                                  </a:solidFill>
                                  <a:latin typeface="Cambria Math" panose="02040503050406030204" pitchFamily="18" charset="0"/>
                                </a:rPr>
                              </m:ctrlPr>
                            </m:sSubPr>
                            <m:e>
                              <m:r>
                                <a:rPr lang="en-US" b="0" i="1">
                                  <a:solidFill>
                                    <a:srgbClr val="0070C0"/>
                                  </a:solidFill>
                                  <a:latin typeface="Cambria Math" panose="02040503050406030204" pitchFamily="18" charset="0"/>
                                </a:rPr>
                                <m:t>𝛽</m:t>
                              </m:r>
                            </m:e>
                            <m:sub>
                              <m:r>
                                <a:rPr lang="en-US" b="0" i="1">
                                  <a:solidFill>
                                    <a:srgbClr val="0070C0"/>
                                  </a:solidFill>
                                  <a:latin typeface="Cambria Math" panose="02040503050406030204" pitchFamily="18" charset="0"/>
                                </a:rPr>
                                <m:t>1</m:t>
                              </m:r>
                            </m:sub>
                          </m:sSub>
                        </m:sup>
                      </m:sSup>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268646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dirty="0"/>
                  <a:t>The </a:t>
                </a:r>
                <a:r>
                  <a:rPr lang="en-US" i="1" dirty="0">
                    <a:solidFill>
                      <a:srgbClr val="FF0000"/>
                    </a:solidFill>
                  </a:rPr>
                  <a:t>relative risk </a:t>
                </a:r>
                <a:r>
                  <a:rPr lang="en-US" dirty="0"/>
                  <a:t>is defined as ratio between the probability that the response occurs for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and the probability that the response occurs for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endParaRPr lang="en-US" dirty="0"/>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m:rPr>
                          <m:sty m:val="p"/>
                        </m:rPr>
                        <a:rPr lang="en-US" smtClean="0">
                          <a:solidFill>
                            <a:srgbClr val="0070C0"/>
                          </a:solidFill>
                          <a:latin typeface="Cambria Math" panose="02040503050406030204" pitchFamily="18" charset="0"/>
                        </a:rPr>
                        <m:t>Relative</m:t>
                      </m:r>
                      <m:r>
                        <a:rPr lang="en-US" smtClean="0">
                          <a:solidFill>
                            <a:srgbClr val="0070C0"/>
                          </a:solidFill>
                          <a:latin typeface="Cambria Math" panose="02040503050406030204" pitchFamily="18" charset="0"/>
                        </a:rPr>
                        <m:t> </m:t>
                      </m:r>
                      <m:r>
                        <m:rPr>
                          <m:sty m:val="p"/>
                        </m:rPr>
                        <a:rPr lang="en-US" smtClean="0">
                          <a:solidFill>
                            <a:srgbClr val="0070C0"/>
                          </a:solidFill>
                          <a:latin typeface="Cambria Math" panose="02040503050406030204" pitchFamily="18" charset="0"/>
                        </a:rPr>
                        <m:t>Risk</m:t>
                      </m:r>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1</m:t>
                              </m:r>
                            </m:e>
                          </m:d>
                        </m:num>
                        <m:den>
                          <m:r>
                            <a:rPr lang="en-US"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0</m:t>
                              </m:r>
                            </m:e>
                          </m:d>
                        </m:den>
                      </m:f>
                    </m:oMath>
                  </m:oMathPara>
                </a14:m>
                <a:endParaRPr lang="en-US" dirty="0"/>
              </a:p>
              <a:p>
                <a:pPr marL="0" indent="0" algn="just">
                  <a:buNone/>
                </a:pPr>
                <a:r>
                  <a:rPr lang="en-US" dirty="0"/>
                  <a:t> </a:t>
                </a:r>
              </a:p>
              <a:p>
                <a:pPr algn="just"/>
                <a:r>
                  <a:rPr lang="en-US" dirty="0"/>
                  <a:t>The OR is sometimes used to estimate the relative risk.  This approximation is accurate only when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m:t>
                            </m:r>
                          </m:e>
                        </m:d>
                      </m:num>
                      <m:den>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m:t>
                            </m:r>
                          </m:e>
                        </m:d>
                      </m:den>
                    </m:f>
                    <m:r>
                      <a:rPr lang="en-US" i="1">
                        <a:latin typeface="Cambria Math" panose="02040503050406030204" pitchFamily="18" charset="0"/>
                      </a:rPr>
                      <m:t>≈1</m:t>
                    </m:r>
                  </m:oMath>
                </a14:m>
                <a:r>
                  <a:rPr lang="en-US" dirty="0"/>
                  <a:t>, which may happen when the probabilities for the response to occur are small for both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m:t>
                    </m:r>
                  </m:oMath>
                </a14:m>
                <a:r>
                  <a:rPr lang="en-US" dirty="0"/>
                  <a:t> and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m:t>
                    </m:r>
                  </m:oMath>
                </a14:m>
                <a:r>
                  <a:rPr lang="en-US" dirty="0"/>
                  <a:t> are small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r="-999" b="-2550"/>
                </a:stretch>
              </a:blipFill>
            </p:spPr>
            <p:txBody>
              <a:bodyPr/>
              <a:lstStyle/>
              <a:p>
                <a:r>
                  <a:rPr lang="en-US">
                    <a:noFill/>
                  </a:rPr>
                  <a:t> </a:t>
                </a:r>
              </a:p>
            </p:txBody>
          </p:sp>
        </mc:Fallback>
      </mc:AlternateContent>
    </p:spTree>
    <p:extLst>
      <p:ext uri="{BB962C8B-B14F-4D97-AF65-F5344CB8AC3E}">
        <p14:creationId xmlns:p14="http://schemas.microsoft.com/office/powerpoint/2010/main" val="2868651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a:t>
            </a:r>
            <a:r>
              <a:rPr lang="en-US" dirty="0"/>
              <a:t>: </a:t>
            </a:r>
          </a:p>
          <a:p>
            <a:pPr marL="0" indent="0" algn="just">
              <a:buNone/>
            </a:pPr>
            <a:endParaRPr lang="en-US" dirty="0"/>
          </a:p>
          <a:p>
            <a:pPr marL="0" indent="0" algn="just">
              <a:buNone/>
            </a:pPr>
            <a:r>
              <a:rPr lang="en-US" dirty="0"/>
              <a:t>The OR for lung cancer among smokers and non-smokers is reported to be 2.0.  This may be interpreted as smokers are two times more likely to develop lung cancer than are non-smokers. This interpretation is valid because the probabilities to develop lung cancer for both groups, i.e., smokers and non-smokers, are small.</a:t>
            </a:r>
          </a:p>
          <a:p>
            <a:pPr marL="0" indent="0">
              <a:buNone/>
            </a:pPr>
            <a:endParaRPr lang="en-US" dirty="0"/>
          </a:p>
        </p:txBody>
      </p:sp>
    </p:spTree>
    <p:extLst>
      <p:ext uri="{BB962C8B-B14F-4D97-AF65-F5344CB8AC3E}">
        <p14:creationId xmlns:p14="http://schemas.microsoft.com/office/powerpoint/2010/main" val="461460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b="1" dirty="0"/>
              <a:t>Interpreting Logistic Regression for a Dichotomous Predictor</a:t>
            </a:r>
            <a:endParaRPr lang="en-US" dirty="0"/>
          </a:p>
          <a:p>
            <a:pPr marL="0" indent="0" algn="just">
              <a:buNone/>
            </a:pPr>
            <a:r>
              <a:rPr lang="en-US" b="1" dirty="0"/>
              <a:t> </a:t>
            </a:r>
            <a:endParaRPr lang="en-US" dirty="0"/>
          </a:p>
          <a:p>
            <a:pPr marL="0" indent="0" algn="just">
              <a:buNone/>
            </a:pPr>
            <a:r>
              <a:rPr lang="en-US" dirty="0"/>
              <a:t>Consider the </a:t>
            </a:r>
            <a:r>
              <a:rPr lang="en-US" dirty="0">
                <a:solidFill>
                  <a:srgbClr val="FF0000"/>
                </a:solidFill>
              </a:rPr>
              <a:t>churn problem </a:t>
            </a:r>
            <a:r>
              <a:rPr lang="en-US" dirty="0"/>
              <a:t>where we were interested in predicting whether a customer would leave the cell phone company's service (i.e., churn), based on a set of predictor variables. </a:t>
            </a:r>
          </a:p>
          <a:p>
            <a:pPr marL="0" indent="0" algn="just">
              <a:buNone/>
            </a:pPr>
            <a:r>
              <a:rPr lang="en-US" dirty="0"/>
              <a:t> </a:t>
            </a:r>
          </a:p>
          <a:p>
            <a:pPr marL="0" indent="0" algn="just">
              <a:buNone/>
            </a:pPr>
            <a:r>
              <a:rPr lang="en-US" dirty="0"/>
              <a:t>Let first consider </a:t>
            </a:r>
            <a:r>
              <a:rPr lang="en-US" dirty="0">
                <a:solidFill>
                  <a:srgbClr val="0070C0"/>
                </a:solidFill>
              </a:rPr>
              <a:t>only one predictor </a:t>
            </a:r>
            <a:r>
              <a:rPr lang="en-US" dirty="0"/>
              <a:t>which is </a:t>
            </a:r>
            <a:r>
              <a:rPr lang="en-US" dirty="0">
                <a:solidFill>
                  <a:srgbClr val="0070C0"/>
                </a:solidFill>
              </a:rPr>
              <a:t>Voice Mail Plan</a:t>
            </a:r>
            <a:r>
              <a:rPr lang="en-US" dirty="0"/>
              <a:t>, a flag variable indicating membership in the plan.</a:t>
            </a:r>
          </a:p>
        </p:txBody>
      </p:sp>
    </p:spTree>
    <p:extLst>
      <p:ext uri="{BB962C8B-B14F-4D97-AF65-F5344CB8AC3E}">
        <p14:creationId xmlns:p14="http://schemas.microsoft.com/office/powerpoint/2010/main" val="2595951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u="sng" dirty="0"/>
              <a:t>Churn by membership in the voice mail plan</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F441552-4908-407C-85CA-52F960F76CCE}"/>
                  </a:ext>
                </a:extLst>
              </p:cNvPr>
              <p:cNvGraphicFramePr>
                <a:graphicFrameLocks noGrp="1"/>
              </p:cNvGraphicFramePr>
              <p:nvPr>
                <p:extLst>
                  <p:ext uri="{D42A27DB-BD31-4B8C-83A1-F6EECF244321}">
                    <p14:modId xmlns:p14="http://schemas.microsoft.com/office/powerpoint/2010/main" val="849659552"/>
                  </p:ext>
                </p:extLst>
              </p:nvPr>
            </p:nvGraphicFramePr>
            <p:xfrm>
              <a:off x="1745226" y="2385391"/>
              <a:ext cx="9149798" cy="3656267"/>
            </p:xfrm>
            <a:graphic>
              <a:graphicData uri="http://schemas.openxmlformats.org/drawingml/2006/table">
                <a:tbl>
                  <a:tblPr firstRow="1" firstCol="1" bandRow="1">
                    <a:tableStyleId>{5C22544A-7EE6-4342-B048-85BDC9FD1C3A}</a:tableStyleId>
                  </a:tblPr>
                  <a:tblGrid>
                    <a:gridCol w="3546616">
                      <a:extLst>
                        <a:ext uri="{9D8B030D-6E8A-4147-A177-3AD203B41FA5}">
                          <a16:colId xmlns:a16="http://schemas.microsoft.com/office/drawing/2014/main" val="2814181"/>
                        </a:ext>
                      </a:extLst>
                    </a:gridCol>
                    <a:gridCol w="1838545">
                      <a:extLst>
                        <a:ext uri="{9D8B030D-6E8A-4147-A177-3AD203B41FA5}">
                          <a16:colId xmlns:a16="http://schemas.microsoft.com/office/drawing/2014/main" val="2941996261"/>
                        </a:ext>
                      </a:extLst>
                    </a:gridCol>
                    <a:gridCol w="2013643">
                      <a:extLst>
                        <a:ext uri="{9D8B030D-6E8A-4147-A177-3AD203B41FA5}">
                          <a16:colId xmlns:a16="http://schemas.microsoft.com/office/drawing/2014/main" val="3871574485"/>
                        </a:ext>
                      </a:extLst>
                    </a:gridCol>
                    <a:gridCol w="1750994">
                      <a:extLst>
                        <a:ext uri="{9D8B030D-6E8A-4147-A177-3AD203B41FA5}">
                          <a16:colId xmlns:a16="http://schemas.microsoft.com/office/drawing/2014/main" val="1863715555"/>
                        </a:ext>
                      </a:extLst>
                    </a:gridCol>
                  </a:tblGrid>
                  <a:tr h="1044648">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Vmail = No</a:t>
                          </a: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𝒙</m:t>
                                </m:r>
                                <m:r>
                                  <a:rPr lang="en-US" sz="2400">
                                    <a:effectLst/>
                                    <a:latin typeface="Cambria Math" panose="02040503050406030204" pitchFamily="18" charset="0"/>
                                  </a:rPr>
                                  <m:t>=</m:t>
                                </m:r>
                                <m:r>
                                  <a:rPr lang="en-US" sz="2400">
                                    <a:effectLst/>
                                    <a:latin typeface="Cambria Math" panose="02040503050406030204" pitchFamily="18" charset="0"/>
                                  </a:rPr>
                                  <m:t>𝟎</m:t>
                                </m:r>
                              </m:oMath>
                            </m:oMathPara>
                          </a14:m>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Vmail = Yes</a:t>
                          </a: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𝒙</m:t>
                                </m:r>
                                <m:r>
                                  <a:rPr lang="en-US" sz="2400">
                                    <a:effectLst/>
                                    <a:latin typeface="Cambria Math" panose="02040503050406030204" pitchFamily="18" charset="0"/>
                                  </a:rPr>
                                  <m:t>=</m:t>
                                </m:r>
                                <m:r>
                                  <a:rPr lang="en-US" sz="2400">
                                    <a:effectLst/>
                                    <a:latin typeface="Cambria Math" panose="02040503050406030204" pitchFamily="18" charset="0"/>
                                  </a:rPr>
                                  <m:t>𝟏</m:t>
                                </m:r>
                              </m:oMath>
                            </m:oMathPara>
                          </a14:m>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Total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13196628"/>
                      </a:ext>
                    </a:extLst>
                  </a:tr>
                  <a:tr h="1044648">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Churn = False</a:t>
                          </a: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𝒚</m:t>
                                </m:r>
                                <m:r>
                                  <a:rPr lang="en-US" sz="2400">
                                    <a:effectLst/>
                                    <a:latin typeface="Cambria Math" panose="02040503050406030204" pitchFamily="18" charset="0"/>
                                  </a:rPr>
                                  <m:t>=</m:t>
                                </m:r>
                                <m:r>
                                  <a:rPr lang="en-US" sz="2400">
                                    <a:effectLst/>
                                    <a:latin typeface="Cambria Math" panose="02040503050406030204" pitchFamily="18" charset="0"/>
                                  </a:rPr>
                                  <m:t>𝟎</m:t>
                                </m:r>
                              </m:oMath>
                            </m:oMathPara>
                          </a14:m>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2008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842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2850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2168166"/>
                      </a:ext>
                    </a:extLst>
                  </a:tr>
                  <a:tr h="1044648">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Churn = True</a:t>
                          </a:r>
                        </a:p>
                        <a:p>
                          <a:pPr marL="0" marR="0" algn="l">
                            <a:spcBef>
                              <a:spcPts val="0"/>
                            </a:spcBef>
                            <a:spcAft>
                              <a:spcPts val="0"/>
                            </a:spcAft>
                          </a:pPr>
                          <a14:m>
                            <m:oMathPara xmlns:m="http://schemas.openxmlformats.org/officeDocument/2006/math">
                              <m:oMathParaPr>
                                <m:jc m:val="centerGroup"/>
                              </m:oMathParaPr>
                              <m:oMath xmlns:m="http://schemas.openxmlformats.org/officeDocument/2006/math">
                                <m:r>
                                  <a:rPr lang="en-US" sz="2400">
                                    <a:effectLst/>
                                    <a:latin typeface="Cambria Math" panose="02040503050406030204" pitchFamily="18" charset="0"/>
                                  </a:rPr>
                                  <m:t>𝒚</m:t>
                                </m:r>
                                <m:r>
                                  <a:rPr lang="en-US" sz="2400">
                                    <a:effectLst/>
                                    <a:latin typeface="Cambria Math" panose="02040503050406030204" pitchFamily="18" charset="0"/>
                                  </a:rPr>
                                  <m:t>=</m:t>
                                </m:r>
                                <m:r>
                                  <a:rPr lang="en-US" sz="2400">
                                    <a:effectLst/>
                                    <a:latin typeface="Cambria Math" panose="02040503050406030204" pitchFamily="18" charset="0"/>
                                  </a:rPr>
                                  <m:t>𝟏</m:t>
                                </m:r>
                              </m:oMath>
                            </m:oMathPara>
                          </a14:m>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403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80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483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3448564"/>
                      </a:ext>
                    </a:extLst>
                  </a:tr>
                  <a:tr h="522323">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Total</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2411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922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3333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9059252"/>
                      </a:ext>
                    </a:extLst>
                  </a:tr>
                </a:tbl>
              </a:graphicData>
            </a:graphic>
          </p:graphicFrame>
        </mc:Choice>
        <mc:Fallback xmlns="">
          <p:graphicFrame>
            <p:nvGraphicFramePr>
              <p:cNvPr id="4" name="Table 3">
                <a:extLst>
                  <a:ext uri="{FF2B5EF4-FFF2-40B4-BE49-F238E27FC236}">
                    <a16:creationId xmlns:a16="http://schemas.microsoft.com/office/drawing/2014/main" id="{8F441552-4908-407C-85CA-52F960F76CCE}"/>
                  </a:ext>
                </a:extLst>
              </p:cNvPr>
              <p:cNvGraphicFramePr>
                <a:graphicFrameLocks noGrp="1"/>
              </p:cNvGraphicFramePr>
              <p:nvPr>
                <p:extLst>
                  <p:ext uri="{D42A27DB-BD31-4B8C-83A1-F6EECF244321}">
                    <p14:modId xmlns:p14="http://schemas.microsoft.com/office/powerpoint/2010/main" val="849659552"/>
                  </p:ext>
                </p:extLst>
              </p:nvPr>
            </p:nvGraphicFramePr>
            <p:xfrm>
              <a:off x="1745226" y="2385391"/>
              <a:ext cx="9149798" cy="3656267"/>
            </p:xfrm>
            <a:graphic>
              <a:graphicData uri="http://schemas.openxmlformats.org/drawingml/2006/table">
                <a:tbl>
                  <a:tblPr firstRow="1" firstCol="1" bandRow="1">
                    <a:tableStyleId>{5C22544A-7EE6-4342-B048-85BDC9FD1C3A}</a:tableStyleId>
                  </a:tblPr>
                  <a:tblGrid>
                    <a:gridCol w="3546616">
                      <a:extLst>
                        <a:ext uri="{9D8B030D-6E8A-4147-A177-3AD203B41FA5}">
                          <a16:colId xmlns:a16="http://schemas.microsoft.com/office/drawing/2014/main" val="2814181"/>
                        </a:ext>
                      </a:extLst>
                    </a:gridCol>
                    <a:gridCol w="1838545">
                      <a:extLst>
                        <a:ext uri="{9D8B030D-6E8A-4147-A177-3AD203B41FA5}">
                          <a16:colId xmlns:a16="http://schemas.microsoft.com/office/drawing/2014/main" val="2941996261"/>
                        </a:ext>
                      </a:extLst>
                    </a:gridCol>
                    <a:gridCol w="2013643">
                      <a:extLst>
                        <a:ext uri="{9D8B030D-6E8A-4147-A177-3AD203B41FA5}">
                          <a16:colId xmlns:a16="http://schemas.microsoft.com/office/drawing/2014/main" val="3871574485"/>
                        </a:ext>
                      </a:extLst>
                    </a:gridCol>
                    <a:gridCol w="1750994">
                      <a:extLst>
                        <a:ext uri="{9D8B030D-6E8A-4147-A177-3AD203B41FA5}">
                          <a16:colId xmlns:a16="http://schemas.microsoft.com/office/drawing/2014/main" val="1863715555"/>
                        </a:ext>
                      </a:extLst>
                    </a:gridCol>
                  </a:tblGrid>
                  <a:tr h="1044648">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2"/>
                          <a:stretch>
                            <a:fillRect l="-193046" t="-581" r="-205960" b="-259884"/>
                          </a:stretch>
                        </a:blipFill>
                      </a:tcPr>
                    </a:tc>
                    <a:tc>
                      <a:txBody>
                        <a:bodyPr/>
                        <a:lstStyle/>
                        <a:p>
                          <a:endParaRPr lang="en-US"/>
                        </a:p>
                      </a:txBody>
                      <a:tcPr marL="68580" marR="68580" marT="0" marB="0" anchor="ctr">
                        <a:blipFill>
                          <a:blip r:embed="rId2"/>
                          <a:stretch>
                            <a:fillRect l="-267372" t="-581" r="-87915" b="-259884"/>
                          </a:stretch>
                        </a:blipFill>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Total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13196628"/>
                      </a:ext>
                    </a:extLst>
                  </a:tr>
                  <a:tr h="1044648">
                    <a:tc>
                      <a:txBody>
                        <a:bodyPr/>
                        <a:lstStyle/>
                        <a:p>
                          <a:endParaRPr lang="en-US"/>
                        </a:p>
                      </a:txBody>
                      <a:tcPr marL="68580" marR="68580" marT="0" marB="0" anchor="ctr">
                        <a:blipFill>
                          <a:blip r:embed="rId2"/>
                          <a:stretch>
                            <a:fillRect l="-172" t="-101170" r="-158763" b="-161404"/>
                          </a:stretch>
                        </a:blipFill>
                      </a:tcP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2008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842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2850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2168166"/>
                      </a:ext>
                    </a:extLst>
                  </a:tr>
                  <a:tr h="1044648">
                    <a:tc>
                      <a:txBody>
                        <a:bodyPr/>
                        <a:lstStyle/>
                        <a:p>
                          <a:endParaRPr lang="en-US"/>
                        </a:p>
                      </a:txBody>
                      <a:tcPr marL="68580" marR="68580" marT="0" marB="0" anchor="ctr">
                        <a:blipFill>
                          <a:blip r:embed="rId2"/>
                          <a:stretch>
                            <a:fillRect l="-172" t="-200000" r="-158763" b="-60465"/>
                          </a:stretch>
                        </a:blipFill>
                      </a:tcP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403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80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483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3448564"/>
                      </a:ext>
                    </a:extLst>
                  </a:tr>
                  <a:tr h="522323">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Total</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2411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a:effectLst/>
                              <a:latin typeface="Arial" panose="020B0604020202020204" pitchFamily="34" charset="0"/>
                              <a:cs typeface="Arial" panose="020B0604020202020204" pitchFamily="34" charset="0"/>
                            </a:rPr>
                            <a:t>922</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400" dirty="0">
                              <a:effectLst/>
                              <a:latin typeface="Arial" panose="020B0604020202020204" pitchFamily="34" charset="0"/>
                              <a:cs typeface="Arial" panose="020B0604020202020204" pitchFamily="34" charset="0"/>
                            </a:rPr>
                            <a:t>3333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9059252"/>
                      </a:ext>
                    </a:extLst>
                  </a:tr>
                </a:tbl>
              </a:graphicData>
            </a:graphic>
          </p:graphicFrame>
        </mc:Fallback>
      </mc:AlternateContent>
    </p:spTree>
    <p:extLst>
      <p:ext uri="{BB962C8B-B14F-4D97-AF65-F5344CB8AC3E}">
        <p14:creationId xmlns:p14="http://schemas.microsoft.com/office/powerpoint/2010/main" val="2506321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Results of Logistic Regression from Minitab</a:t>
            </a:r>
          </a:p>
          <a:p>
            <a:pPr marL="0" indent="0">
              <a:buNone/>
            </a:pPr>
            <a:endParaRPr lang="en-US" dirty="0"/>
          </a:p>
        </p:txBody>
      </p:sp>
      <p:pic>
        <p:nvPicPr>
          <p:cNvPr id="4" name="Picture 3">
            <a:extLst>
              <a:ext uri="{FF2B5EF4-FFF2-40B4-BE49-F238E27FC236}">
                <a16:creationId xmlns:a16="http://schemas.microsoft.com/office/drawing/2014/main" id="{6C146BBA-8AF3-45E8-BA04-394F08E32053}"/>
              </a:ext>
            </a:extLst>
          </p:cNvPr>
          <p:cNvPicPr/>
          <p:nvPr/>
        </p:nvPicPr>
        <p:blipFill>
          <a:blip r:embed="rId2"/>
          <a:stretch>
            <a:fillRect/>
          </a:stretch>
        </p:blipFill>
        <p:spPr>
          <a:xfrm>
            <a:off x="1792288" y="2349761"/>
            <a:ext cx="8322365" cy="3599131"/>
          </a:xfrm>
          <a:prstGeom prst="rect">
            <a:avLst/>
          </a:prstGeom>
        </p:spPr>
      </p:pic>
    </p:spTree>
    <p:extLst>
      <p:ext uri="{BB962C8B-B14F-4D97-AF65-F5344CB8AC3E}">
        <p14:creationId xmlns:p14="http://schemas.microsoft.com/office/powerpoint/2010/main" val="3951293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From the results:</a:t>
                </a:r>
              </a:p>
              <a:p>
                <a:pPr marL="0" indent="0">
                  <a:buNone/>
                </a:pPr>
                <a:r>
                  <a:rPr lang="en-US" dirty="0"/>
                  <a:t> </a:t>
                </a:r>
              </a:p>
              <a:p>
                <a:r>
                  <a:rPr lang="en-US" dirty="0"/>
                  <a:t>The probability of churning for a customer belonging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=1</m:t>
                        </m:r>
                      </m:e>
                    </m:d>
                  </m:oMath>
                </a14:m>
                <a:r>
                  <a:rPr lang="en-US" dirty="0"/>
                  <a:t> or not belonging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=0</m:t>
                        </m:r>
                      </m:e>
                    </m:d>
                  </m:oMath>
                </a14:m>
                <a:r>
                  <a:rPr lang="en-US" dirty="0"/>
                  <a:t> to the voice mail plan is estimated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−1.60596−0.747795</m:t>
                              </m:r>
                              <m:d>
                                <m:dPr>
                                  <m:ctrlPr>
                                    <a:rPr lang="en-US" i="1">
                                      <a:latin typeface="Cambria Math" panose="02040503050406030204" pitchFamily="18" charset="0"/>
                                    </a:rPr>
                                  </m:ctrlPr>
                                </m:dPr>
                                <m:e>
                                  <m:r>
                                    <a:rPr lang="en-US" i="1">
                                      <a:latin typeface="Cambria Math" panose="02040503050406030204" pitchFamily="18" charset="0"/>
                                    </a:rPr>
                                    <m:t>𝑥</m:t>
                                  </m:r>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−1.60596−0.747795</m:t>
                              </m:r>
                              <m:d>
                                <m:dPr>
                                  <m:ctrlPr>
                                    <a:rPr lang="en-US" i="1">
                                      <a:latin typeface="Cambria Math" panose="02040503050406030204" pitchFamily="18" charset="0"/>
                                    </a:rPr>
                                  </m:ctrlPr>
                                </m:dPr>
                                <m:e>
                                  <m:r>
                                    <a:rPr lang="en-US" i="1">
                                      <a:latin typeface="Cambria Math" panose="02040503050406030204" pitchFamily="18" charset="0"/>
                                    </a:rPr>
                                    <m:t>𝑥</m:t>
                                  </m:r>
                                </m:e>
                              </m:d>
                            </m:sup>
                          </m:sSup>
                        </m:den>
                      </m:f>
                    </m:oMath>
                  </m:oMathPara>
                </a14:m>
                <a:endParaRPr lang="en-US" dirty="0"/>
              </a:p>
              <a:p>
                <a:pPr marL="0" indent="0">
                  <a:buNone/>
                </a:pPr>
                <a:r>
                  <a:rPr lang="en-US" dirty="0"/>
                  <a:t> </a:t>
                </a:r>
              </a:p>
              <a:p>
                <a:pPr marL="0" indent="0">
                  <a:buNone/>
                </a:pPr>
                <a:r>
                  <a:rPr lang="en-US" dirty="0"/>
                  <a:t>With the logit: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=−1.60596−0.747795</m:t>
                    </m:r>
                    <m:d>
                      <m:dPr>
                        <m:ctrlPr>
                          <a:rPr lang="en-US" i="1">
                            <a:latin typeface="Cambria Math" panose="02040503050406030204" pitchFamily="18" charset="0"/>
                          </a:rPr>
                        </m:ctrlPr>
                      </m:dPr>
                      <m:e>
                        <m:r>
                          <a:rPr lang="en-US" i="1">
                            <a:latin typeface="Cambria Math" panose="02040503050406030204" pitchFamily="18" charset="0"/>
                          </a:rPr>
                          <m:t>𝑥</m:t>
                        </m:r>
                      </m:e>
                    </m:d>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469" b="-2266"/>
                </a:stretch>
              </a:blipFill>
            </p:spPr>
            <p:txBody>
              <a:bodyPr/>
              <a:lstStyle/>
              <a:p>
                <a:r>
                  <a:rPr lang="en-US">
                    <a:noFill/>
                  </a:rPr>
                  <a:t> </a:t>
                </a:r>
              </a:p>
            </p:txBody>
          </p:sp>
        </mc:Fallback>
      </mc:AlternateContent>
    </p:spTree>
    <p:extLst>
      <p:ext uri="{BB962C8B-B14F-4D97-AF65-F5344CB8AC3E}">
        <p14:creationId xmlns:p14="http://schemas.microsoft.com/office/powerpoint/2010/main" val="1578598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nSpc>
                    <a:spcPct val="100000"/>
                  </a:lnSpc>
                  <a:spcBef>
                    <a:spcPts val="0"/>
                  </a:spcBef>
                  <a:buNone/>
                </a:pPr>
                <a:r>
                  <a:rPr lang="en-US" u="sng" dirty="0">
                    <a:solidFill>
                      <a:srgbClr val="0070C0"/>
                    </a:solidFill>
                  </a:rPr>
                  <a:t>For </a:t>
                </a:r>
                <a14:m>
                  <m:oMath xmlns:m="http://schemas.openxmlformats.org/officeDocument/2006/math">
                    <m:r>
                      <a:rPr lang="en-US" i="1" u="sng">
                        <a:solidFill>
                          <a:srgbClr val="0070C0"/>
                        </a:solidFill>
                        <a:latin typeface="Cambria Math" panose="02040503050406030204" pitchFamily="18" charset="0"/>
                      </a:rPr>
                      <m:t>𝑥</m:t>
                    </m:r>
                    <m:r>
                      <a:rPr lang="en-US" i="1" u="sng">
                        <a:solidFill>
                          <a:srgbClr val="0070C0"/>
                        </a:solidFill>
                        <a:latin typeface="Cambria Math" panose="02040503050406030204" pitchFamily="18" charset="0"/>
                      </a:rPr>
                      <m:t>=1</m:t>
                    </m:r>
                  </m:oMath>
                </a14:m>
                <a:r>
                  <a:rPr lang="en-US" dirty="0">
                    <a:solidFill>
                      <a:srgbClr val="0070C0"/>
                    </a:solidFill>
                  </a:rPr>
                  <a:t>:  </a:t>
                </a:r>
              </a:p>
              <a:p>
                <a:pPr marL="0" indent="0" algn="ctr">
                  <a:lnSpc>
                    <a:spcPct val="100000"/>
                  </a:lnSpc>
                  <a:spcBef>
                    <a:spcPts val="0"/>
                  </a:spcBef>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=−2.3538</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=0.0868</m:t>
                    </m:r>
                  </m:oMath>
                </a14:m>
                <a:r>
                  <a:rPr lang="en-US" dirty="0"/>
                  <a:t> </a:t>
                </a:r>
              </a:p>
              <a:p>
                <a:pPr marL="0" indent="0" algn="ctr">
                  <a:lnSpc>
                    <a:spcPct val="100000"/>
                  </a:lnSpc>
                  <a:spcBef>
                    <a:spcPts val="0"/>
                  </a:spcBef>
                  <a:buNone/>
                </a:pPr>
                <a:r>
                  <a:rPr lang="en-US" dirty="0"/>
                  <a:t>(this probability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 can be found from raw data,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80</m:t>
                        </m:r>
                      </m:num>
                      <m:den>
                        <m:r>
                          <a:rPr lang="en-US" i="1">
                            <a:latin typeface="Cambria Math" panose="02040503050406030204" pitchFamily="18" charset="0"/>
                          </a:rPr>
                          <m:t>922</m:t>
                        </m:r>
                      </m:den>
                    </m:f>
                  </m:oMath>
                </a14:m>
                <a:r>
                  <a:rPr lang="en-US" dirty="0"/>
                  <a:t>)</a:t>
                </a:r>
              </a:p>
              <a:p>
                <a:pPr marL="0" indent="0">
                  <a:lnSpc>
                    <a:spcPct val="100000"/>
                  </a:lnSpc>
                  <a:spcBef>
                    <a:spcPts val="0"/>
                  </a:spcBef>
                  <a:buNone/>
                </a:pPr>
                <a:endParaRPr lang="en-US" dirty="0"/>
              </a:p>
              <a:p>
                <a:pPr marL="0" indent="0" algn="just">
                  <a:lnSpc>
                    <a:spcPct val="100000"/>
                  </a:lnSpc>
                  <a:spcBef>
                    <a:spcPts val="0"/>
                  </a:spcBef>
                  <a:buNone/>
                </a:pPr>
                <a:r>
                  <a:rPr lang="en-US" dirty="0">
                    <a:solidFill>
                      <a:srgbClr val="FF0000"/>
                    </a:solidFill>
                  </a:rPr>
                  <a:t>Meaning</a:t>
                </a:r>
                <a:r>
                  <a:rPr lang="en-US" dirty="0"/>
                  <a:t>: the estimated probability that a customer who belongs to the voice mail plan will churn is only 8.68%, which is less than the overall proportion of churners in the data set, 14.5%, indicating that belonging to the voice mail plan protects against churn</a:t>
                </a:r>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2566712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solidFill>
                      <a:srgbClr val="0070C0"/>
                    </a:solidFill>
                  </a:rPr>
                  <a:t>For </a:t>
                </a:r>
                <a14:m>
                  <m:oMath xmlns:m="http://schemas.openxmlformats.org/officeDocument/2006/math">
                    <m:r>
                      <a:rPr lang="en-US" i="1" u="sng">
                        <a:solidFill>
                          <a:srgbClr val="0070C0"/>
                        </a:solidFill>
                        <a:latin typeface="Cambria Math" panose="02040503050406030204" pitchFamily="18" charset="0"/>
                      </a:rPr>
                      <m:t>𝑥</m:t>
                    </m:r>
                    <m:r>
                      <a:rPr lang="en-US" i="1" u="sng">
                        <a:solidFill>
                          <a:srgbClr val="0070C0"/>
                        </a:solidFill>
                        <a:latin typeface="Cambria Math" panose="02040503050406030204" pitchFamily="18" charset="0"/>
                      </a:rPr>
                      <m:t>=0</m:t>
                    </m:r>
                  </m:oMath>
                </a14:m>
                <a:r>
                  <a:rPr lang="en-US" dirty="0">
                    <a:solidFill>
                      <a:srgbClr val="0070C0"/>
                    </a:solidFill>
                  </a:rPr>
                  <a:t>:  </a:t>
                </a:r>
              </a:p>
              <a:p>
                <a:pPr marL="0" indent="0" algn="ctr">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=−1.60596</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=0.16715</m:t>
                    </m:r>
                  </m:oMath>
                </a14:m>
                <a:r>
                  <a:rPr lang="en-US" dirty="0"/>
                  <a:t> </a:t>
                </a:r>
              </a:p>
              <a:p>
                <a:pPr marL="0" indent="0" algn="ctr">
                  <a:buNone/>
                </a:pPr>
                <a:r>
                  <a:rPr lang="en-US" dirty="0"/>
                  <a:t>(this probability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can be found from raw data,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403</m:t>
                        </m:r>
                      </m:num>
                      <m:den>
                        <m:r>
                          <a:rPr lang="en-US" i="1">
                            <a:latin typeface="Cambria Math" panose="02040503050406030204" pitchFamily="18" charset="0"/>
                          </a:rPr>
                          <m:t>2411</m:t>
                        </m:r>
                      </m:den>
                    </m:f>
                  </m:oMath>
                </a14:m>
                <a:r>
                  <a:rPr lang="en-US" dirty="0"/>
                  <a:t>)</a:t>
                </a:r>
              </a:p>
              <a:p>
                <a:pPr marL="0" indent="0">
                  <a:buNone/>
                </a:pPr>
                <a:endParaRPr lang="en-US" dirty="0"/>
              </a:p>
              <a:p>
                <a:pPr marL="0" indent="0" algn="just">
                  <a:buNone/>
                </a:pPr>
                <a:r>
                  <a:rPr lang="en-US" dirty="0">
                    <a:solidFill>
                      <a:srgbClr val="FF0000"/>
                    </a:solidFill>
                  </a:rPr>
                  <a:t>Meaning:</a:t>
                </a:r>
                <a:r>
                  <a:rPr lang="en-US" dirty="0"/>
                  <a:t> the estimated probability that a customer who does not belong to the voice mail plan will churn is only 16.72%, which is slightly higher than the overall proportion of churners in the data set, 14.5%, indicating that </a:t>
                </a:r>
                <a:r>
                  <a:rPr lang="en-US" dirty="0">
                    <a:solidFill>
                      <a:srgbClr val="0070C0"/>
                    </a:solidFill>
                  </a:rPr>
                  <a:t>not belonging to the voice mail plan may be slightly indicative of churning</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b="-2125"/>
                </a:stretch>
              </a:blipFill>
            </p:spPr>
            <p:txBody>
              <a:bodyPr/>
              <a:lstStyle/>
              <a:p>
                <a:r>
                  <a:rPr lang="en-US">
                    <a:noFill/>
                  </a:rPr>
                  <a:t> </a:t>
                </a:r>
              </a:p>
            </p:txBody>
          </p:sp>
        </mc:Fallback>
      </mc:AlternateContent>
    </p:spTree>
    <p:extLst>
      <p:ext uri="{BB962C8B-B14F-4D97-AF65-F5344CB8AC3E}">
        <p14:creationId xmlns:p14="http://schemas.microsoft.com/office/powerpoint/2010/main" val="416390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a:t>
            </a:r>
          </a:p>
        </p:txBody>
      </p:sp>
      <p:pic>
        <p:nvPicPr>
          <p:cNvPr id="4" name="Picture 3">
            <a:extLst>
              <a:ext uri="{FF2B5EF4-FFF2-40B4-BE49-F238E27FC236}">
                <a16:creationId xmlns:a16="http://schemas.microsoft.com/office/drawing/2014/main" id="{6E51E625-8F6F-4022-A765-AA0BAEAFCE3D}"/>
              </a:ext>
            </a:extLst>
          </p:cNvPr>
          <p:cNvPicPr/>
          <p:nvPr/>
        </p:nvPicPr>
        <p:blipFill>
          <a:blip r:embed="rId2"/>
          <a:stretch>
            <a:fillRect/>
          </a:stretch>
        </p:blipFill>
        <p:spPr>
          <a:xfrm>
            <a:off x="5629592" y="1830598"/>
            <a:ext cx="5733415" cy="4118610"/>
          </a:xfrm>
          <a:prstGeom prst="rect">
            <a:avLst/>
          </a:prstGeom>
        </p:spPr>
      </p:pic>
      <p:sp>
        <p:nvSpPr>
          <p:cNvPr id="6" name="TextBox 5">
            <a:extLst>
              <a:ext uri="{FF2B5EF4-FFF2-40B4-BE49-F238E27FC236}">
                <a16:creationId xmlns:a16="http://schemas.microsoft.com/office/drawing/2014/main" id="{20159790-A4D8-429E-AA30-5CFF0961DFAD}"/>
              </a:ext>
            </a:extLst>
          </p:cNvPr>
          <p:cNvSpPr txBox="1"/>
          <p:nvPr/>
        </p:nvSpPr>
        <p:spPr>
          <a:xfrm>
            <a:off x="785813" y="1830598"/>
            <a:ext cx="4843779" cy="3816429"/>
          </a:xfrm>
          <a:prstGeom prst="rect">
            <a:avLst/>
          </a:prstGeom>
          <a:noFill/>
        </p:spPr>
        <p:txBody>
          <a:bodyPr wrap="square" rtlCol="0">
            <a:spAutoFit/>
          </a:bodyPr>
          <a:lstStyle/>
          <a:p>
            <a:pPr algn="just"/>
            <a:r>
              <a:rPr lang="en-US" sz="2800" u="sng" dirty="0"/>
              <a:t>Example</a:t>
            </a:r>
            <a:r>
              <a:rPr lang="en-US" sz="2800" dirty="0"/>
              <a:t>:  suppose we are interested in classifying the type of drug a patient should be prescribed, based on the age of the patient, and the patient's sodium/ potassium ratio. Data for a sample of 200 patients is available.</a:t>
            </a:r>
          </a:p>
          <a:p>
            <a:endParaRPr lang="en-US" dirty="0"/>
          </a:p>
        </p:txBody>
      </p:sp>
    </p:spTree>
    <p:extLst>
      <p:ext uri="{BB962C8B-B14F-4D97-AF65-F5344CB8AC3E}">
        <p14:creationId xmlns:p14="http://schemas.microsoft.com/office/powerpoint/2010/main" val="288665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r>
                  <a:rPr lang="en-US" dirty="0"/>
                  <a:t>It can be checked that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Odds</m:t>
                      </m:r>
                      <m:r>
                        <a:rPr lang="en-US">
                          <a:latin typeface="Cambria Math" panose="02040503050406030204" pitchFamily="18" charset="0"/>
                        </a:rPr>
                        <m:t> </m:t>
                      </m:r>
                      <m:r>
                        <m:rPr>
                          <m:sty m:val="p"/>
                        </m:rPr>
                        <a:rPr lang="en-US">
                          <a:latin typeface="Cambria Math" panose="02040503050406030204" pitchFamily="18" charset="0"/>
                        </a:rPr>
                        <m:t>Ratio</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−0.747795</m:t>
                          </m:r>
                        </m:sup>
                      </m:sSup>
                      <m:r>
                        <a:rPr lang="en-US" i="1">
                          <a:latin typeface="Cambria Math" panose="02040503050406030204" pitchFamily="18" charset="0"/>
                        </a:rPr>
                        <m:t>=0.47</m:t>
                      </m:r>
                    </m:oMath>
                  </m:oMathPara>
                </a14:m>
                <a:endParaRPr lang="en-US" dirty="0"/>
              </a:p>
              <a:p>
                <a:pPr marL="0" indent="0">
                  <a:buNone/>
                </a:pPr>
                <a:r>
                  <a:rPr lang="en-US" dirty="0"/>
                  <a:t> </a:t>
                </a:r>
              </a:p>
              <a:p>
                <a:pPr marL="0" indent="0">
                  <a:buNone/>
                </a:pPr>
                <a:r>
                  <a:rPr lang="en-US" dirty="0"/>
                  <a:t>The odds ratio can be determined from the raw data as follows:</a:t>
                </a:r>
              </a:p>
              <a:p>
                <a:pPr marL="0" indent="0">
                  <a:buNone/>
                </a:pPr>
                <a:r>
                  <a:rPr lang="en-US" dirty="0"/>
                  <a:t>	</a:t>
                </a:r>
                <a:r>
                  <a:rPr lang="en-US" sz="2400" dirty="0"/>
                  <a:t>Odds of those with </a:t>
                </a:r>
                <a:r>
                  <a:rPr lang="en-US" sz="2400" i="1" dirty="0"/>
                  <a:t>Voice Mail Plan </a:t>
                </a:r>
                <a:r>
                  <a:rPr lang="en-US" sz="2400" dirty="0"/>
                  <a:t>churning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𝜋</m:t>
                        </m:r>
                        <m:d>
                          <m:dPr>
                            <m:ctrlPr>
                              <a:rPr lang="en-US" sz="2400" i="1">
                                <a:latin typeface="Cambria Math" panose="02040503050406030204" pitchFamily="18" charset="0"/>
                              </a:rPr>
                            </m:ctrlPr>
                          </m:dPr>
                          <m:e>
                            <m:r>
                              <a:rPr lang="en-US" sz="2400" i="1">
                                <a:latin typeface="Cambria Math" panose="02040503050406030204" pitchFamily="18" charset="0"/>
                              </a:rPr>
                              <m:t>1</m:t>
                            </m:r>
                          </m:e>
                        </m:d>
                      </m:num>
                      <m:den>
                        <m:r>
                          <a:rPr lang="en-US" sz="2400" i="1">
                            <a:latin typeface="Cambria Math" panose="02040503050406030204" pitchFamily="18" charset="0"/>
                          </a:rPr>
                          <m:t>1−</m:t>
                        </m:r>
                        <m:r>
                          <a:rPr lang="en-US" sz="2400" i="1">
                            <a:latin typeface="Cambria Math" panose="02040503050406030204" pitchFamily="18" charset="0"/>
                          </a:rPr>
                          <m:t>𝜋</m:t>
                        </m:r>
                        <m:d>
                          <m:dPr>
                            <m:ctrlPr>
                              <a:rPr lang="en-US" sz="2400" i="1">
                                <a:latin typeface="Cambria Math" panose="02040503050406030204" pitchFamily="18" charset="0"/>
                              </a:rPr>
                            </m:ctrlPr>
                          </m:dPr>
                          <m:e>
                            <m:r>
                              <a:rPr lang="en-US" sz="2400" i="1">
                                <a:latin typeface="Cambria Math" panose="02040503050406030204" pitchFamily="18" charset="0"/>
                              </a:rPr>
                              <m:t>1</m:t>
                            </m:r>
                          </m:e>
                        </m:d>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80</m:t>
                        </m:r>
                      </m:num>
                      <m:den>
                        <m:r>
                          <a:rPr lang="en-US" sz="2400" i="1">
                            <a:latin typeface="Cambria Math" panose="02040503050406030204" pitchFamily="18" charset="0"/>
                          </a:rPr>
                          <m:t>842</m:t>
                        </m:r>
                      </m:den>
                    </m:f>
                    <m:r>
                      <a:rPr lang="en-US" sz="2400" i="1">
                        <a:latin typeface="Cambria Math" panose="02040503050406030204" pitchFamily="18" charset="0"/>
                      </a:rPr>
                      <m:t>=0.0950</m:t>
                    </m:r>
                  </m:oMath>
                </a14:m>
                <a:endParaRPr lang="en-US" sz="2400" dirty="0"/>
              </a:p>
              <a:p>
                <a:pPr marL="0" indent="0">
                  <a:buNone/>
                </a:pPr>
                <a:r>
                  <a:rPr lang="en-US" sz="2400" dirty="0"/>
                  <a:t>	Odds of those without </a:t>
                </a:r>
                <a:r>
                  <a:rPr lang="en-US" sz="2400" i="1" dirty="0"/>
                  <a:t>Voice Mail Plan </a:t>
                </a:r>
                <a:r>
                  <a:rPr lang="en-US" sz="2400" dirty="0"/>
                  <a:t>churning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𝜋</m:t>
                        </m:r>
                        <m:d>
                          <m:dPr>
                            <m:ctrlPr>
                              <a:rPr lang="en-US" sz="2400" i="1">
                                <a:latin typeface="Cambria Math" panose="02040503050406030204" pitchFamily="18" charset="0"/>
                              </a:rPr>
                            </m:ctrlPr>
                          </m:dPr>
                          <m:e>
                            <m:r>
                              <a:rPr lang="en-US" sz="2400" i="1">
                                <a:latin typeface="Cambria Math" panose="02040503050406030204" pitchFamily="18" charset="0"/>
                              </a:rPr>
                              <m:t>0</m:t>
                            </m:r>
                          </m:e>
                        </m:d>
                      </m:num>
                      <m:den>
                        <m:r>
                          <a:rPr lang="en-US" sz="2400" i="1">
                            <a:latin typeface="Cambria Math" panose="02040503050406030204" pitchFamily="18" charset="0"/>
                          </a:rPr>
                          <m:t>1−</m:t>
                        </m:r>
                        <m:r>
                          <a:rPr lang="en-US" sz="2400" i="1">
                            <a:latin typeface="Cambria Math" panose="02040503050406030204" pitchFamily="18" charset="0"/>
                          </a:rPr>
                          <m:t>𝜋</m:t>
                        </m:r>
                        <m:d>
                          <m:dPr>
                            <m:ctrlPr>
                              <a:rPr lang="en-US" sz="2400" i="1">
                                <a:latin typeface="Cambria Math" panose="02040503050406030204" pitchFamily="18" charset="0"/>
                              </a:rPr>
                            </m:ctrlPr>
                          </m:dPr>
                          <m:e>
                            <m:r>
                              <a:rPr lang="en-US" sz="2400" i="1">
                                <a:latin typeface="Cambria Math" panose="02040503050406030204" pitchFamily="18" charset="0"/>
                              </a:rPr>
                              <m:t>0</m:t>
                            </m:r>
                          </m:e>
                        </m:d>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403</m:t>
                        </m:r>
                      </m:num>
                      <m:den>
                        <m:r>
                          <a:rPr lang="en-US" sz="2400" i="1">
                            <a:latin typeface="Cambria Math" panose="02040503050406030204" pitchFamily="18" charset="0"/>
                          </a:rPr>
                          <m:t>2008</m:t>
                        </m:r>
                      </m:den>
                    </m:f>
                    <m:r>
                      <a:rPr lang="en-US" sz="2400" i="1">
                        <a:latin typeface="Cambria Math" panose="02040503050406030204" pitchFamily="18" charset="0"/>
                      </a:rPr>
                      <m:t>=0.2007</m:t>
                    </m:r>
                  </m:oMath>
                </a14:m>
                <a:endParaRPr lang="en-US" sz="2400" dirty="0"/>
              </a:p>
              <a:p>
                <a:pPr marL="0" indent="0">
                  <a:buNone/>
                </a:pPr>
                <a14:m>
                  <m:oMath xmlns:m="http://schemas.openxmlformats.org/officeDocument/2006/math">
                    <m:r>
                      <a:rPr lang="en-US" i="1">
                        <a:latin typeface="Cambria Math" panose="02040503050406030204" pitchFamily="18" charset="0"/>
                      </a:rPr>
                      <m:t>⇒</m:t>
                    </m:r>
                  </m:oMath>
                </a14:m>
                <a:r>
                  <a:rPr lang="en-US" dirty="0"/>
                  <a:t>	Odds ratio </a:t>
                </a:r>
                <a14:m>
                  <m:oMath xmlns:m="http://schemas.openxmlformats.org/officeDocument/2006/math">
                    <m:r>
                      <m:rPr>
                        <m:sty m:val="p"/>
                      </m:rPr>
                      <a:rPr lang="en-US">
                        <a:latin typeface="Cambria Math" panose="02040503050406030204" pitchFamily="18" charset="0"/>
                      </a:rPr>
                      <m:t>OR</m:t>
                    </m:r>
                    <m:r>
                      <a:rPr lang="en-US" i="1">
                        <a:latin typeface="Cambria Math" panose="02040503050406030204" pitchFamily="18" charset="0"/>
                      </a:rPr>
                      <m:t>=</m:t>
                    </m:r>
                    <m:f>
                      <m:fPr>
                        <m:ctrlPr>
                          <a:rPr lang="en-US" i="1">
                            <a:latin typeface="Cambria Math" panose="02040503050406030204" pitchFamily="18" charset="0"/>
                          </a:rPr>
                        </m:ctrlPr>
                      </m:fPr>
                      <m:num>
                        <m:f>
                          <m:fPr>
                            <m:type m:val="lin"/>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m:t>
                                    </m:r>
                                  </m:e>
                                </m:d>
                              </m:e>
                            </m:d>
                          </m:den>
                        </m:f>
                      </m:num>
                      <m:den>
                        <m:f>
                          <m:fPr>
                            <m:type m:val="lin"/>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m:t>
                                    </m:r>
                                  </m:e>
                                </m:d>
                              </m:e>
                            </m:d>
                          </m:den>
                        </m:f>
                      </m:den>
                    </m:f>
                    <m:r>
                      <a:rPr lang="en-US" i="1">
                        <a:latin typeface="Cambria Math" panose="02040503050406030204" pitchFamily="18" charset="0"/>
                      </a:rPr>
                      <m:t>=0.47</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266"/>
                </a:stretch>
              </a:blipFill>
            </p:spPr>
            <p:txBody>
              <a:bodyPr/>
              <a:lstStyle/>
              <a:p>
                <a:r>
                  <a:rPr lang="en-US">
                    <a:noFill/>
                  </a:rPr>
                  <a:t> </a:t>
                </a:r>
              </a:p>
            </p:txBody>
          </p:sp>
        </mc:Fallback>
      </mc:AlternateContent>
    </p:spTree>
    <p:extLst>
      <p:ext uri="{BB962C8B-B14F-4D97-AF65-F5344CB8AC3E}">
        <p14:creationId xmlns:p14="http://schemas.microsoft.com/office/powerpoint/2010/main" val="2976622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𝑊𝑎𝑙𝑑</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num>
                      <m:den>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−0.747795</m:t>
                        </m:r>
                      </m:num>
                      <m:den>
                        <m:r>
                          <a:rPr lang="en-US" i="1">
                            <a:latin typeface="Cambria Math" panose="02040503050406030204" pitchFamily="18" charset="0"/>
                          </a:rPr>
                          <m:t>0.129101</m:t>
                        </m:r>
                      </m:den>
                    </m:f>
                    <m:r>
                      <a:rPr lang="en-US" i="1">
                        <a:latin typeface="Cambria Math" panose="02040503050406030204" pitchFamily="18" charset="0"/>
                      </a:rPr>
                      <m:t>=−5.79</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&lt;−5.79</m:t>
                        </m:r>
                      </m:e>
                    </m:d>
                    <m:r>
                      <a:rPr lang="en-US" i="1">
                        <a:latin typeface="Cambria Math" panose="02040503050406030204" pitchFamily="18" charset="0"/>
                      </a:rPr>
                      <m:t>≈0</m:t>
                    </m:r>
                  </m:oMath>
                </a14:m>
                <a:r>
                  <a:rPr lang="en-US" dirty="0"/>
                  <a:t>:  strongly significant!</a:t>
                </a:r>
              </a:p>
              <a:p>
                <a:pPr marL="0" indent="0">
                  <a:buNone/>
                </a:pPr>
                <a:r>
                  <a:rPr lang="en-US" dirty="0"/>
                  <a:t> </a:t>
                </a:r>
              </a:p>
              <a:p>
                <a:pPr algn="just"/>
                <a:r>
                  <a:rPr lang="en-US" dirty="0"/>
                  <a:t>The </a:t>
                </a:r>
                <a14:m>
                  <m:oMath xmlns:m="http://schemas.openxmlformats.org/officeDocument/2006/math">
                    <m:r>
                      <a:rPr lang="en-US" i="1">
                        <a:latin typeface="Cambria Math" panose="02040503050406030204" pitchFamily="18" charset="0"/>
                      </a:rPr>
                      <m:t>100</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r>
                      <a:rPr lang="en-US" i="1">
                        <a:latin typeface="Cambria Math" panose="02040503050406030204" pitchFamily="18" charset="0"/>
                      </a:rPr>
                      <m:t>%</m:t>
                    </m:r>
                  </m:oMath>
                </a14:m>
                <a:r>
                  <a:rPr lang="en-US" dirty="0"/>
                  <a:t> confidence interval for OR can be constructed based on the confidence interval for the coefficient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oMath>
                </a14:m>
                <a:endParaRPr lang="en-US" dirty="0"/>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exp</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2</m:t>
                                  </m:r>
                                </m:den>
                              </m:f>
                            </m:sub>
                          </m:sSub>
                          <m:acc>
                            <m:accPr>
                              <m:chr m:val="̂"/>
                              <m:ctrlPr>
                                <a:rPr lang="en-US" i="1">
                                  <a:latin typeface="Cambria Math" panose="02040503050406030204" pitchFamily="18" charset="0"/>
                                </a:rPr>
                              </m:ctrlPr>
                            </m:accPr>
                            <m:e>
                              <m:r>
                                <a:rPr lang="en-US" i="1">
                                  <a:latin typeface="Cambria Math" panose="02040503050406030204" pitchFamily="18" charset="0"/>
                                </a:rPr>
                                <m:t>𝑆𝐸</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0.37, 0.61</m:t>
                          </m:r>
                        </m:e>
                      </m:d>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r="-1175"/>
                </a:stretch>
              </a:blipFill>
            </p:spPr>
            <p:txBody>
              <a:bodyPr/>
              <a:lstStyle/>
              <a:p>
                <a:r>
                  <a:rPr lang="en-US">
                    <a:noFill/>
                  </a:rPr>
                  <a:t> </a:t>
                </a:r>
              </a:p>
            </p:txBody>
          </p:sp>
        </mc:Fallback>
      </mc:AlternateContent>
    </p:spTree>
    <p:extLst>
      <p:ext uri="{BB962C8B-B14F-4D97-AF65-F5344CB8AC3E}">
        <p14:creationId xmlns:p14="http://schemas.microsoft.com/office/powerpoint/2010/main" val="876415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algn="just"/>
                <a:r>
                  <a:rPr lang="en-US" dirty="0"/>
                  <a:t>The standard error for the logistic coefficient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oMath>
                </a14:m>
                <a:r>
                  <a:rPr lang="en-US" dirty="0"/>
                  <a:t> can be estimated as (Bishop et al. (1975) – </a:t>
                </a:r>
                <a:r>
                  <a:rPr lang="en-US" i="1" dirty="0"/>
                  <a:t>Discrete Multivariate Analysis: Theory and Practice, </a:t>
                </a:r>
                <a:r>
                  <a:rPr lang="en-US" dirty="0"/>
                  <a:t>MIT Press, 1975)</a:t>
                </a:r>
              </a:p>
              <a:p>
                <a:pPr marL="0" lvl="0" indent="0" algn="just">
                  <a:buNone/>
                </a:pPr>
                <a:endParaRPr lang="en-US" dirty="0"/>
              </a:p>
              <a:p>
                <a:pPr marL="0" indent="0" algn="just">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𝑆𝐸</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403</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2008</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80</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842</m:t>
                              </m:r>
                            </m:den>
                          </m:f>
                        </m:e>
                      </m:rad>
                      <m:r>
                        <a:rPr lang="en-US" i="1">
                          <a:latin typeface="Cambria Math" panose="02040503050406030204" pitchFamily="18" charset="0"/>
                        </a:rPr>
                        <m:t>=0.129101</m:t>
                      </m:r>
                    </m:oMath>
                  </m:oMathPara>
                </a14:m>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269953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In the churn example, the voice mail members were coded as 1 and the nonmembers coded as 0. This is an example of </a:t>
                </a:r>
                <a:r>
                  <a:rPr lang="en-US" dirty="0">
                    <a:solidFill>
                      <a:srgbClr val="FF0000"/>
                    </a:solidFill>
                  </a:rPr>
                  <a:t>reference cell coding</a:t>
                </a:r>
                <a:r>
                  <a:rPr lang="en-US" dirty="0"/>
                  <a:t>, where </a:t>
                </a:r>
                <a:r>
                  <a:rPr lang="en-US" dirty="0">
                    <a:solidFill>
                      <a:srgbClr val="FF0000"/>
                    </a:solidFill>
                  </a:rPr>
                  <a:t>the reference cell refers to the category coded as zero</a:t>
                </a:r>
                <a:r>
                  <a:rPr lang="en-US" dirty="0"/>
                  <a:t>. In general, for variables coded as </a:t>
                </a:r>
                <a:r>
                  <a:rPr lang="en-US" i="1" dirty="0"/>
                  <a:t>a </a:t>
                </a:r>
                <a:r>
                  <a:rPr lang="en-US" dirty="0"/>
                  <a:t>and </a:t>
                </a:r>
                <a:r>
                  <a:rPr lang="en-US" i="1" dirty="0"/>
                  <a:t>b </a:t>
                </a:r>
                <a:r>
                  <a:rPr lang="en-US" dirty="0"/>
                  <a:t>rather than 0 and 1 (</a:t>
                </a:r>
                <a:r>
                  <a:rPr lang="en-US" dirty="0">
                    <a:solidFill>
                      <a:srgbClr val="0070C0"/>
                    </a:solidFill>
                  </a:rPr>
                  <a:t>should be avoided due to complexity in computation</a:t>
                </a:r>
                <a:r>
                  <a:rPr lang="en-US" dirty="0"/>
                  <a:t>), we have</a:t>
                </a: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m:rPr>
                          <m:sty m:val="p"/>
                        </m:rPr>
                        <a:rPr lang="en-US" sz="2400" smtClean="0">
                          <a:solidFill>
                            <a:srgbClr val="00B050"/>
                          </a:solidFill>
                          <a:latin typeface="Cambria Math" panose="02040503050406030204" pitchFamily="18" charset="0"/>
                        </a:rPr>
                        <m:t>ln</m:t>
                      </m:r>
                      <m:d>
                        <m:dPr>
                          <m:begChr m:val="["/>
                          <m:endChr m:val="]"/>
                          <m:ctrlPr>
                            <a:rPr lang="en-US" sz="2400" i="1">
                              <a:solidFill>
                                <a:srgbClr val="00B050"/>
                              </a:solidFill>
                              <a:latin typeface="Cambria Math" panose="02040503050406030204" pitchFamily="18" charset="0"/>
                            </a:rPr>
                          </m:ctrlPr>
                        </m:dPr>
                        <m:e>
                          <m:r>
                            <m:rPr>
                              <m:sty m:val="p"/>
                            </m:rPr>
                            <a:rPr lang="en-US" sz="2400">
                              <a:solidFill>
                                <a:srgbClr val="00B050"/>
                              </a:solidFill>
                              <a:latin typeface="Cambria Math" panose="02040503050406030204" pitchFamily="18" charset="0"/>
                            </a:rPr>
                            <m:t>OR</m:t>
                          </m:r>
                          <m:d>
                            <m:dPr>
                              <m:begChr m:val="["/>
                              <m:endChr m:val="]"/>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𝑎</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𝑏</m:t>
                              </m:r>
                            </m:e>
                          </m:d>
                        </m:e>
                      </m:d>
                      <m:r>
                        <a:rPr lang="en-US" sz="2400" i="1">
                          <a:solidFill>
                            <a:srgbClr val="00B050"/>
                          </a:solidFill>
                          <a:latin typeface="Cambria Math" panose="02040503050406030204" pitchFamily="18" charset="0"/>
                        </a:rPr>
                        <m:t>=</m:t>
                      </m:r>
                      <m:acc>
                        <m:accPr>
                          <m:chr m:val="̂"/>
                          <m:ctrlPr>
                            <a:rPr lang="en-US" sz="2400" i="1">
                              <a:solidFill>
                                <a:srgbClr val="00B050"/>
                              </a:solidFill>
                              <a:latin typeface="Cambria Math" panose="02040503050406030204" pitchFamily="18" charset="0"/>
                            </a:rPr>
                          </m:ctrlPr>
                        </m:accPr>
                        <m:e>
                          <m:r>
                            <a:rPr lang="en-US" sz="2400" i="1">
                              <a:solidFill>
                                <a:srgbClr val="00B050"/>
                              </a:solidFill>
                              <a:latin typeface="Cambria Math" panose="02040503050406030204" pitchFamily="18" charset="0"/>
                            </a:rPr>
                            <m:t>𝑔</m:t>
                          </m:r>
                        </m:e>
                      </m:acc>
                      <m:d>
                        <m:dPr>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𝑏</m:t>
                          </m:r>
                        </m:e>
                      </m:d>
                      <m:r>
                        <a:rPr lang="en-US" sz="2400" i="1">
                          <a:solidFill>
                            <a:srgbClr val="00B050"/>
                          </a:solidFill>
                          <a:latin typeface="Cambria Math" panose="02040503050406030204" pitchFamily="18" charset="0"/>
                        </a:rPr>
                        <m:t>−</m:t>
                      </m:r>
                      <m:acc>
                        <m:accPr>
                          <m:chr m:val="̂"/>
                          <m:ctrlPr>
                            <a:rPr lang="en-US" sz="2400" i="1">
                              <a:solidFill>
                                <a:srgbClr val="00B050"/>
                              </a:solidFill>
                              <a:latin typeface="Cambria Math" panose="02040503050406030204" pitchFamily="18" charset="0"/>
                            </a:rPr>
                          </m:ctrlPr>
                        </m:accPr>
                        <m:e>
                          <m:r>
                            <a:rPr lang="en-US" sz="2400" i="1">
                              <a:solidFill>
                                <a:srgbClr val="00B050"/>
                              </a:solidFill>
                              <a:latin typeface="Cambria Math" panose="02040503050406030204" pitchFamily="18" charset="0"/>
                            </a:rPr>
                            <m:t>𝑔</m:t>
                          </m:r>
                        </m:e>
                      </m:acc>
                      <m:d>
                        <m:dPr>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𝑥</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𝑎</m:t>
                          </m:r>
                        </m:e>
                      </m:d>
                      <m:r>
                        <a:rPr lang="en-US" sz="2400" i="1">
                          <a:solidFill>
                            <a:srgbClr val="00B050"/>
                          </a:solidFill>
                          <a:latin typeface="Cambria Math" panose="02040503050406030204" pitchFamily="18" charset="0"/>
                        </a:rPr>
                        <m:t>=</m:t>
                      </m:r>
                      <m:d>
                        <m:dPr>
                          <m:ctrlPr>
                            <a:rPr lang="en-US" sz="2400" i="1">
                              <a:solidFill>
                                <a:srgbClr val="00B050"/>
                              </a:solidFill>
                              <a:latin typeface="Cambria Math" panose="02040503050406030204" pitchFamily="18" charset="0"/>
                            </a:rPr>
                          </m:ctrlPr>
                        </m:dPr>
                        <m:e>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0</m:t>
                              </m:r>
                            </m:sub>
                          </m:sSub>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1</m:t>
                              </m:r>
                            </m:sub>
                          </m:sSub>
                          <m:r>
                            <a:rPr lang="en-US" sz="2400" i="1">
                              <a:solidFill>
                                <a:srgbClr val="00B050"/>
                              </a:solidFill>
                              <a:latin typeface="Cambria Math" panose="02040503050406030204" pitchFamily="18" charset="0"/>
                            </a:rPr>
                            <m:t>𝑏</m:t>
                          </m:r>
                        </m:e>
                      </m:d>
                      <m:r>
                        <a:rPr lang="en-US" sz="2400" i="1">
                          <a:solidFill>
                            <a:srgbClr val="00B050"/>
                          </a:solidFill>
                          <a:latin typeface="Cambria Math" panose="02040503050406030204" pitchFamily="18" charset="0"/>
                        </a:rPr>
                        <m:t>−</m:t>
                      </m:r>
                      <m:d>
                        <m:dPr>
                          <m:ctrlPr>
                            <a:rPr lang="en-US" sz="2400" i="1">
                              <a:solidFill>
                                <a:srgbClr val="00B050"/>
                              </a:solidFill>
                              <a:latin typeface="Cambria Math" panose="02040503050406030204" pitchFamily="18" charset="0"/>
                            </a:rPr>
                          </m:ctrlPr>
                        </m:dPr>
                        <m:e>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0</m:t>
                              </m:r>
                            </m:sub>
                          </m:sSub>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1</m:t>
                              </m:r>
                            </m:sub>
                          </m:sSub>
                          <m:r>
                            <a:rPr lang="en-US" sz="2400" i="1">
                              <a:solidFill>
                                <a:srgbClr val="00B050"/>
                              </a:solidFill>
                              <a:latin typeface="Cambria Math" panose="02040503050406030204" pitchFamily="18" charset="0"/>
                            </a:rPr>
                            <m:t>𝑎</m:t>
                          </m:r>
                        </m:e>
                      </m:d>
                      <m:r>
                        <a:rPr lang="en-US" sz="2400" i="1">
                          <a:solidFill>
                            <a:srgbClr val="00B050"/>
                          </a:solidFill>
                          <a:latin typeface="Cambria Math" panose="02040503050406030204" pitchFamily="18" charset="0"/>
                        </a:rPr>
                        <m:t>=</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𝑏</m:t>
                          </m:r>
                        </m:e>
                        <m:sub>
                          <m:r>
                            <a:rPr lang="en-US" sz="2400" i="1">
                              <a:solidFill>
                                <a:srgbClr val="00B050"/>
                              </a:solidFill>
                              <a:latin typeface="Cambria Math" panose="02040503050406030204" pitchFamily="18" charset="0"/>
                            </a:rPr>
                            <m:t>1</m:t>
                          </m:r>
                        </m:sub>
                      </m:sSub>
                      <m:d>
                        <m:dPr>
                          <m:ctrlPr>
                            <a:rPr lang="en-US" sz="2400" i="1">
                              <a:solidFill>
                                <a:srgbClr val="00B050"/>
                              </a:solidFill>
                              <a:latin typeface="Cambria Math" panose="02040503050406030204" pitchFamily="18" charset="0"/>
                            </a:rPr>
                          </m:ctrlPr>
                        </m:dPr>
                        <m:e>
                          <m:r>
                            <a:rPr lang="en-US" sz="2400" i="1">
                              <a:solidFill>
                                <a:srgbClr val="00B050"/>
                              </a:solidFill>
                              <a:latin typeface="Cambria Math" panose="02040503050406030204" pitchFamily="18" charset="0"/>
                            </a:rPr>
                            <m:t>𝑏</m:t>
                          </m:r>
                          <m:r>
                            <a:rPr lang="en-US" sz="2400" i="1">
                              <a:solidFill>
                                <a:srgbClr val="00B050"/>
                              </a:solidFill>
                              <a:latin typeface="Cambria Math" panose="02040503050406030204" pitchFamily="18" charset="0"/>
                            </a:rPr>
                            <m:t>−</m:t>
                          </m:r>
                          <m:r>
                            <a:rPr lang="en-US" sz="2400" i="1">
                              <a:solidFill>
                                <a:srgbClr val="00B050"/>
                              </a:solidFill>
                              <a:latin typeface="Cambria Math" panose="02040503050406030204" pitchFamily="18" charset="0"/>
                            </a:rPr>
                            <m:t>𝑎</m:t>
                          </m:r>
                        </m:e>
                      </m:d>
                    </m:oMath>
                  </m:oMathPara>
                </a14:m>
                <a:endParaRPr lang="en-US" sz="2400" dirty="0">
                  <a:solidFill>
                    <a:srgbClr val="00B05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12166772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400" b="1" dirty="0"/>
              <a:t>Interpreting Logistic Regression for a Polychotomous Predictor</a:t>
            </a:r>
            <a:endParaRPr lang="en-US" sz="2400" dirty="0"/>
          </a:p>
          <a:p>
            <a:pPr marL="0" indent="0" algn="just">
              <a:lnSpc>
                <a:spcPct val="100000"/>
              </a:lnSpc>
              <a:spcBef>
                <a:spcPts val="0"/>
              </a:spcBef>
              <a:buNone/>
            </a:pPr>
            <a:endParaRPr lang="en-US" sz="2200" dirty="0"/>
          </a:p>
          <a:p>
            <a:pPr marL="0" indent="0" algn="just">
              <a:lnSpc>
                <a:spcPct val="100000"/>
              </a:lnSpc>
              <a:spcBef>
                <a:spcPts val="0"/>
              </a:spcBef>
              <a:buNone/>
            </a:pPr>
            <a:r>
              <a:rPr lang="en-US" sz="2000" dirty="0"/>
              <a:t>Consider the churn problem again but with the predictor be Customer Service Call which is considered with three categories denoted by </a:t>
            </a:r>
            <a:r>
              <a:rPr lang="en-US" sz="2000" i="1" dirty="0"/>
              <a:t>CSC </a:t>
            </a:r>
            <a:r>
              <a:rPr lang="en-US" sz="2000" dirty="0"/>
              <a:t>= </a:t>
            </a:r>
            <a:r>
              <a:rPr lang="en-US" sz="2000" i="1" dirty="0"/>
              <a:t>Low</a:t>
            </a:r>
            <a:r>
              <a:rPr lang="en-US" sz="2000" dirty="0"/>
              <a:t>, </a:t>
            </a:r>
            <a:r>
              <a:rPr lang="en-US" sz="2000" i="1" dirty="0"/>
              <a:t>CSC </a:t>
            </a:r>
            <a:r>
              <a:rPr lang="en-US" sz="2000" dirty="0"/>
              <a:t>= </a:t>
            </a:r>
            <a:r>
              <a:rPr lang="en-US" sz="2000" i="1" dirty="0"/>
              <a:t>Medium</a:t>
            </a:r>
            <a:r>
              <a:rPr lang="en-US" sz="2000" dirty="0"/>
              <a:t>, and </a:t>
            </a:r>
            <a:r>
              <a:rPr lang="en-US" sz="2000" i="1" dirty="0"/>
              <a:t>CSC </a:t>
            </a:r>
            <a:r>
              <a:rPr lang="en-US" sz="2000" dirty="0"/>
              <a:t>= </a:t>
            </a:r>
            <a:r>
              <a:rPr lang="en-US" sz="2000" i="1" dirty="0"/>
              <a:t>High</a:t>
            </a:r>
            <a:r>
              <a:rPr lang="en-US" sz="2000" dirty="0"/>
              <a:t>.  So, CSC is a trichotomous predictor.</a:t>
            </a:r>
          </a:p>
          <a:p>
            <a:pPr marL="0" indent="0" algn="just">
              <a:lnSpc>
                <a:spcPct val="100000"/>
              </a:lnSpc>
              <a:spcBef>
                <a:spcPts val="0"/>
              </a:spcBef>
              <a:buNone/>
            </a:pPr>
            <a:r>
              <a:rPr lang="en-US" sz="2000" dirty="0"/>
              <a:t> </a:t>
            </a:r>
          </a:p>
          <a:p>
            <a:pPr marL="0" indent="0" algn="just">
              <a:lnSpc>
                <a:spcPct val="100000"/>
              </a:lnSpc>
              <a:spcBef>
                <a:spcPts val="0"/>
              </a:spcBef>
              <a:buNone/>
            </a:pPr>
            <a:r>
              <a:rPr lang="en-US" sz="2000" dirty="0"/>
              <a:t>Select </a:t>
            </a:r>
            <a:r>
              <a:rPr lang="en-US" sz="2000" i="1" dirty="0"/>
              <a:t>CSC = Low</a:t>
            </a:r>
            <a:r>
              <a:rPr lang="en-US" sz="2000" dirty="0"/>
              <a:t> to be the reference cell, and introduce two indicator variables </a:t>
            </a:r>
            <a:r>
              <a:rPr lang="en-US" sz="2000" i="1" dirty="0" err="1"/>
              <a:t>CSC_Med</a:t>
            </a:r>
            <a:r>
              <a:rPr lang="en-US" sz="2000" i="1" dirty="0"/>
              <a:t> </a:t>
            </a:r>
            <a:r>
              <a:rPr lang="en-US" sz="2000" dirty="0"/>
              <a:t>and </a:t>
            </a:r>
            <a:r>
              <a:rPr lang="en-US" sz="2000" i="1" dirty="0" err="1"/>
              <a:t>CSC_Hi</a:t>
            </a:r>
            <a:r>
              <a:rPr lang="en-US" sz="2000" dirty="0"/>
              <a:t> with the values assigned as in the given table</a:t>
            </a:r>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A888AAF-D878-4412-979D-9A70B750C38E}"/>
                  </a:ext>
                </a:extLst>
              </p:cNvPr>
              <p:cNvGraphicFramePr>
                <a:graphicFrameLocks noGrp="1"/>
              </p:cNvGraphicFramePr>
              <p:nvPr>
                <p:extLst>
                  <p:ext uri="{D42A27DB-BD31-4B8C-83A1-F6EECF244321}">
                    <p14:modId xmlns:p14="http://schemas.microsoft.com/office/powerpoint/2010/main" val="720542136"/>
                  </p:ext>
                </p:extLst>
              </p:nvPr>
            </p:nvGraphicFramePr>
            <p:xfrm>
              <a:off x="3180522" y="4502226"/>
              <a:ext cx="6069496" cy="1539432"/>
            </p:xfrm>
            <a:graphic>
              <a:graphicData uri="http://schemas.openxmlformats.org/drawingml/2006/table">
                <a:tbl>
                  <a:tblPr firstRow="1" firstCol="1" bandRow="1">
                    <a:tableStyleId>{5C22544A-7EE6-4342-B048-85BDC9FD1C3A}</a:tableStyleId>
                  </a:tblPr>
                  <a:tblGrid>
                    <a:gridCol w="2775306">
                      <a:extLst>
                        <a:ext uri="{9D8B030D-6E8A-4147-A177-3AD203B41FA5}">
                          <a16:colId xmlns:a16="http://schemas.microsoft.com/office/drawing/2014/main" val="721775368"/>
                        </a:ext>
                      </a:extLst>
                    </a:gridCol>
                    <a:gridCol w="1565241">
                      <a:extLst>
                        <a:ext uri="{9D8B030D-6E8A-4147-A177-3AD203B41FA5}">
                          <a16:colId xmlns:a16="http://schemas.microsoft.com/office/drawing/2014/main" val="2725999709"/>
                        </a:ext>
                      </a:extLst>
                    </a:gridCol>
                    <a:gridCol w="1728949">
                      <a:extLst>
                        <a:ext uri="{9D8B030D-6E8A-4147-A177-3AD203B41FA5}">
                          <a16:colId xmlns:a16="http://schemas.microsoft.com/office/drawing/2014/main" val="871852846"/>
                        </a:ext>
                      </a:extLst>
                    </a:gridCol>
                  </a:tblGrid>
                  <a:tr h="38485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𝐶𝑆</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𝑀𝑒𝑑</m:t>
                                    </m:r>
                                  </m:sub>
                                </m:sSub>
                              </m:oMath>
                            </m:oMathPara>
                          </a14:m>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𝐶𝑆</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𝐶</m:t>
                                    </m:r>
                                  </m:e>
                                  <m:sub>
                                    <m:r>
                                      <a:rPr lang="en-US" sz="2000">
                                        <a:effectLst/>
                                        <a:latin typeface="Cambria Math" panose="02040503050406030204" pitchFamily="18" charset="0"/>
                                      </a:rPr>
                                      <m:t>𝐻𝑖</m:t>
                                    </m:r>
                                  </m:sub>
                                </m:sSub>
                              </m:oMath>
                            </m:oMathPara>
                          </a14:m>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351962"/>
                      </a:ext>
                    </a:extLst>
                  </a:tr>
                  <a:tr h="38485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Low (0-1 calls)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911311"/>
                      </a:ext>
                    </a:extLst>
                  </a:tr>
                  <a:tr h="38485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Medium (2-3 calls)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7120674"/>
                      </a:ext>
                    </a:extLst>
                  </a:tr>
                  <a:tr h="384858">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High (</a:t>
                          </a:r>
                          <a14:m>
                            <m:oMath xmlns:m="http://schemas.openxmlformats.org/officeDocument/2006/math">
                              <m:r>
                                <a:rPr lang="en-US" sz="2000">
                                  <a:effectLst/>
                                  <a:latin typeface="Cambria Math" panose="02040503050406030204" pitchFamily="18" charset="0"/>
                                </a:rPr>
                                <m:t>≥</m:t>
                              </m:r>
                            </m:oMath>
                          </a14:m>
                          <a:r>
                            <a:rPr lang="en-US" sz="2000">
                              <a:effectLst/>
                              <a:latin typeface="Arial" panose="020B0604020202020204" pitchFamily="34" charset="0"/>
                              <a:cs typeface="Arial" panose="020B0604020202020204" pitchFamily="34" charset="0"/>
                            </a:rPr>
                            <a:t> 4 calls)</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0631498"/>
                      </a:ext>
                    </a:extLst>
                  </a:tr>
                </a:tbl>
              </a:graphicData>
            </a:graphic>
          </p:graphicFrame>
        </mc:Choice>
        <mc:Fallback xmlns="">
          <p:graphicFrame>
            <p:nvGraphicFramePr>
              <p:cNvPr id="4" name="Table 3">
                <a:extLst>
                  <a:ext uri="{FF2B5EF4-FFF2-40B4-BE49-F238E27FC236}">
                    <a16:creationId xmlns:a16="http://schemas.microsoft.com/office/drawing/2014/main" id="{EA888AAF-D878-4412-979D-9A70B750C38E}"/>
                  </a:ext>
                </a:extLst>
              </p:cNvPr>
              <p:cNvGraphicFramePr>
                <a:graphicFrameLocks noGrp="1"/>
              </p:cNvGraphicFramePr>
              <p:nvPr>
                <p:extLst>
                  <p:ext uri="{D42A27DB-BD31-4B8C-83A1-F6EECF244321}">
                    <p14:modId xmlns:p14="http://schemas.microsoft.com/office/powerpoint/2010/main" val="720542136"/>
                  </p:ext>
                </p:extLst>
              </p:nvPr>
            </p:nvGraphicFramePr>
            <p:xfrm>
              <a:off x="3180522" y="4502226"/>
              <a:ext cx="6069496" cy="1539432"/>
            </p:xfrm>
            <a:graphic>
              <a:graphicData uri="http://schemas.openxmlformats.org/drawingml/2006/table">
                <a:tbl>
                  <a:tblPr firstRow="1" firstCol="1" bandRow="1">
                    <a:tableStyleId>{5C22544A-7EE6-4342-B048-85BDC9FD1C3A}</a:tableStyleId>
                  </a:tblPr>
                  <a:tblGrid>
                    <a:gridCol w="2775306">
                      <a:extLst>
                        <a:ext uri="{9D8B030D-6E8A-4147-A177-3AD203B41FA5}">
                          <a16:colId xmlns:a16="http://schemas.microsoft.com/office/drawing/2014/main" val="721775368"/>
                        </a:ext>
                      </a:extLst>
                    </a:gridCol>
                    <a:gridCol w="1565241">
                      <a:extLst>
                        <a:ext uri="{9D8B030D-6E8A-4147-A177-3AD203B41FA5}">
                          <a16:colId xmlns:a16="http://schemas.microsoft.com/office/drawing/2014/main" val="2725999709"/>
                        </a:ext>
                      </a:extLst>
                    </a:gridCol>
                    <a:gridCol w="1728949">
                      <a:extLst>
                        <a:ext uri="{9D8B030D-6E8A-4147-A177-3AD203B41FA5}">
                          <a16:colId xmlns:a16="http://schemas.microsoft.com/office/drawing/2014/main" val="871852846"/>
                        </a:ext>
                      </a:extLst>
                    </a:gridCol>
                  </a:tblGrid>
                  <a:tr h="38485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177821" t="-1563" r="-112062" b="-315625"/>
                          </a:stretch>
                        </a:blipFill>
                      </a:tcPr>
                    </a:tc>
                    <a:tc>
                      <a:txBody>
                        <a:bodyPr/>
                        <a:lstStyle/>
                        <a:p>
                          <a:endParaRPr lang="en-US"/>
                        </a:p>
                      </a:txBody>
                      <a:tcPr marL="68580" marR="68580" marT="0" marB="0">
                        <a:blipFill>
                          <a:blip r:embed="rId2"/>
                          <a:stretch>
                            <a:fillRect l="-251408" t="-1563" r="-1408" b="-315625"/>
                          </a:stretch>
                        </a:blipFill>
                      </a:tcPr>
                    </a:tc>
                    <a:extLst>
                      <a:ext uri="{0D108BD9-81ED-4DB2-BD59-A6C34878D82A}">
                        <a16:rowId xmlns:a16="http://schemas.microsoft.com/office/drawing/2014/main" val="903351962"/>
                      </a:ext>
                    </a:extLst>
                  </a:tr>
                  <a:tr h="38485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Low (0-1 calls)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911311"/>
                      </a:ext>
                    </a:extLst>
                  </a:tr>
                  <a:tr h="384858">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Medium (2-3 calls)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17120674"/>
                      </a:ext>
                    </a:extLst>
                  </a:tr>
                  <a:tr h="384858">
                    <a:tc>
                      <a:txBody>
                        <a:bodyPr/>
                        <a:lstStyle/>
                        <a:p>
                          <a:endParaRPr lang="en-US"/>
                        </a:p>
                      </a:txBody>
                      <a:tcPr marL="68580" marR="68580" marT="0" marB="0">
                        <a:blipFill>
                          <a:blip r:embed="rId2"/>
                          <a:stretch>
                            <a:fillRect l="-219" t="-304762" r="-119518" b="-19048"/>
                          </a:stretch>
                        </a:blipFill>
                      </a:tcP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0631498"/>
                      </a:ext>
                    </a:extLst>
                  </a:tr>
                </a:tbl>
              </a:graphicData>
            </a:graphic>
          </p:graphicFrame>
        </mc:Fallback>
      </mc:AlternateContent>
    </p:spTree>
    <p:extLst>
      <p:ext uri="{BB962C8B-B14F-4D97-AF65-F5344CB8AC3E}">
        <p14:creationId xmlns:p14="http://schemas.microsoft.com/office/powerpoint/2010/main" val="2167592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000" dirty="0"/>
              <a:t>Data is available as follows:</a:t>
            </a:r>
          </a:p>
          <a:p>
            <a:pPr marL="0" indent="0" algn="ctr">
              <a:buNone/>
            </a:pPr>
            <a:r>
              <a:rPr lang="en-US" sz="2000" b="1" dirty="0"/>
              <a:t>Churn by CSC</a:t>
            </a:r>
            <a:endParaRPr lang="en-US" sz="2000"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E081BA2-C3D6-4852-8C31-42D99A164AE4}"/>
                  </a:ext>
                </a:extLst>
              </p:cNvPr>
              <p:cNvGraphicFramePr>
                <a:graphicFrameLocks noGrp="1"/>
              </p:cNvGraphicFramePr>
              <p:nvPr>
                <p:extLst>
                  <p:ext uri="{D42A27DB-BD31-4B8C-83A1-F6EECF244321}">
                    <p14:modId xmlns:p14="http://schemas.microsoft.com/office/powerpoint/2010/main" val="3362390781"/>
                  </p:ext>
                </p:extLst>
              </p:nvPr>
            </p:nvGraphicFramePr>
            <p:xfrm>
              <a:off x="2115458" y="2758414"/>
              <a:ext cx="8409334" cy="2402894"/>
            </p:xfrm>
            <a:graphic>
              <a:graphicData uri="http://schemas.openxmlformats.org/drawingml/2006/table">
                <a:tbl>
                  <a:tblPr firstRow="1" firstCol="1" bandRow="1">
                    <a:tableStyleId>{5C22544A-7EE6-4342-B048-85BDC9FD1C3A}</a:tableStyleId>
                  </a:tblPr>
                  <a:tblGrid>
                    <a:gridCol w="2417741">
                      <a:extLst>
                        <a:ext uri="{9D8B030D-6E8A-4147-A177-3AD203B41FA5}">
                          <a16:colId xmlns:a16="http://schemas.microsoft.com/office/drawing/2014/main" val="4184349037"/>
                        </a:ext>
                      </a:extLst>
                    </a:gridCol>
                    <a:gridCol w="1497898">
                      <a:extLst>
                        <a:ext uri="{9D8B030D-6E8A-4147-A177-3AD203B41FA5}">
                          <a16:colId xmlns:a16="http://schemas.microsoft.com/office/drawing/2014/main" val="3434121034"/>
                        </a:ext>
                      </a:extLst>
                    </a:gridCol>
                    <a:gridCol w="1925869">
                      <a:extLst>
                        <a:ext uri="{9D8B030D-6E8A-4147-A177-3AD203B41FA5}">
                          <a16:colId xmlns:a16="http://schemas.microsoft.com/office/drawing/2014/main" val="1911476333"/>
                        </a:ext>
                      </a:extLst>
                    </a:gridCol>
                    <a:gridCol w="1569227">
                      <a:extLst>
                        <a:ext uri="{9D8B030D-6E8A-4147-A177-3AD203B41FA5}">
                          <a16:colId xmlns:a16="http://schemas.microsoft.com/office/drawing/2014/main" val="2993084315"/>
                        </a:ext>
                      </a:extLst>
                    </a:gridCol>
                    <a:gridCol w="998599">
                      <a:extLst>
                        <a:ext uri="{9D8B030D-6E8A-4147-A177-3AD203B41FA5}">
                          <a16:colId xmlns:a16="http://schemas.microsoft.com/office/drawing/2014/main" val="3928113492"/>
                        </a:ext>
                      </a:extLst>
                    </a:gridCol>
                  </a:tblGrid>
                  <a:tr h="400483">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CSC = Low</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CSC = Medium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CSC=High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Total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7053347"/>
                      </a:ext>
                    </a:extLst>
                  </a:tr>
                  <a:tr h="800964">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Churn = False</a:t>
                          </a: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𝒚</m:t>
                                </m:r>
                                <m:r>
                                  <a:rPr lang="en-US" sz="2000">
                                    <a:effectLst/>
                                    <a:latin typeface="Cambria Math" panose="02040503050406030204" pitchFamily="18" charset="0"/>
                                  </a:rPr>
                                  <m:t>=</m:t>
                                </m:r>
                                <m:r>
                                  <a:rPr lang="en-US" sz="2000">
                                    <a:effectLst/>
                                    <a:latin typeface="Cambria Math" panose="02040503050406030204" pitchFamily="18" charset="0"/>
                                  </a:rPr>
                                  <m:t>𝟎</m:t>
                                </m:r>
                              </m:oMath>
                            </m:oMathPara>
                          </a14:m>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1664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1057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129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2850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4815666"/>
                      </a:ext>
                    </a:extLst>
                  </a:tr>
                  <a:tr h="800964">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Churn = True</a:t>
                          </a:r>
                        </a:p>
                        <a:p>
                          <a:pPr marL="0" marR="0" algn="l">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𝒚</m:t>
                                </m:r>
                                <m:r>
                                  <a:rPr lang="en-US" sz="2000">
                                    <a:effectLst/>
                                    <a:latin typeface="Cambria Math" panose="02040503050406030204" pitchFamily="18" charset="0"/>
                                  </a:rPr>
                                  <m:t>=</m:t>
                                </m:r>
                                <m:r>
                                  <a:rPr lang="en-US" sz="2000">
                                    <a:effectLst/>
                                    <a:latin typeface="Cambria Math" panose="02040503050406030204" pitchFamily="18" charset="0"/>
                                  </a:rPr>
                                  <m:t>𝟏</m:t>
                                </m:r>
                              </m:oMath>
                            </m:oMathPara>
                          </a14:m>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131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138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483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9497163"/>
                      </a:ext>
                    </a:extLst>
                  </a:tr>
                  <a:tr h="400483">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Total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1878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1188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267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3333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67723830"/>
                      </a:ext>
                    </a:extLst>
                  </a:tr>
                </a:tbl>
              </a:graphicData>
            </a:graphic>
          </p:graphicFrame>
        </mc:Choice>
        <mc:Fallback xmlns="">
          <p:graphicFrame>
            <p:nvGraphicFramePr>
              <p:cNvPr id="4" name="Table 3">
                <a:extLst>
                  <a:ext uri="{FF2B5EF4-FFF2-40B4-BE49-F238E27FC236}">
                    <a16:creationId xmlns:a16="http://schemas.microsoft.com/office/drawing/2014/main" id="{CE081BA2-C3D6-4852-8C31-42D99A164AE4}"/>
                  </a:ext>
                </a:extLst>
              </p:cNvPr>
              <p:cNvGraphicFramePr>
                <a:graphicFrameLocks noGrp="1"/>
              </p:cNvGraphicFramePr>
              <p:nvPr>
                <p:extLst>
                  <p:ext uri="{D42A27DB-BD31-4B8C-83A1-F6EECF244321}">
                    <p14:modId xmlns:p14="http://schemas.microsoft.com/office/powerpoint/2010/main" val="3362390781"/>
                  </p:ext>
                </p:extLst>
              </p:nvPr>
            </p:nvGraphicFramePr>
            <p:xfrm>
              <a:off x="2115458" y="2758414"/>
              <a:ext cx="8409334" cy="2402894"/>
            </p:xfrm>
            <a:graphic>
              <a:graphicData uri="http://schemas.openxmlformats.org/drawingml/2006/table">
                <a:tbl>
                  <a:tblPr firstRow="1" firstCol="1" bandRow="1">
                    <a:tableStyleId>{5C22544A-7EE6-4342-B048-85BDC9FD1C3A}</a:tableStyleId>
                  </a:tblPr>
                  <a:tblGrid>
                    <a:gridCol w="2417741">
                      <a:extLst>
                        <a:ext uri="{9D8B030D-6E8A-4147-A177-3AD203B41FA5}">
                          <a16:colId xmlns:a16="http://schemas.microsoft.com/office/drawing/2014/main" val="4184349037"/>
                        </a:ext>
                      </a:extLst>
                    </a:gridCol>
                    <a:gridCol w="1497898">
                      <a:extLst>
                        <a:ext uri="{9D8B030D-6E8A-4147-A177-3AD203B41FA5}">
                          <a16:colId xmlns:a16="http://schemas.microsoft.com/office/drawing/2014/main" val="3434121034"/>
                        </a:ext>
                      </a:extLst>
                    </a:gridCol>
                    <a:gridCol w="1925869">
                      <a:extLst>
                        <a:ext uri="{9D8B030D-6E8A-4147-A177-3AD203B41FA5}">
                          <a16:colId xmlns:a16="http://schemas.microsoft.com/office/drawing/2014/main" val="1911476333"/>
                        </a:ext>
                      </a:extLst>
                    </a:gridCol>
                    <a:gridCol w="1569227">
                      <a:extLst>
                        <a:ext uri="{9D8B030D-6E8A-4147-A177-3AD203B41FA5}">
                          <a16:colId xmlns:a16="http://schemas.microsoft.com/office/drawing/2014/main" val="2993084315"/>
                        </a:ext>
                      </a:extLst>
                    </a:gridCol>
                    <a:gridCol w="998599">
                      <a:extLst>
                        <a:ext uri="{9D8B030D-6E8A-4147-A177-3AD203B41FA5}">
                          <a16:colId xmlns:a16="http://schemas.microsoft.com/office/drawing/2014/main" val="3928113492"/>
                        </a:ext>
                      </a:extLst>
                    </a:gridCol>
                  </a:tblGrid>
                  <a:tr h="400483">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CSC = Low</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CSC = Medium</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CSC=High</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Total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07053347"/>
                      </a:ext>
                    </a:extLst>
                  </a:tr>
                  <a:tr h="800964">
                    <a:tc>
                      <a:txBody>
                        <a:bodyPr/>
                        <a:lstStyle/>
                        <a:p>
                          <a:endParaRPr lang="en-US"/>
                        </a:p>
                      </a:txBody>
                      <a:tcPr marL="68580" marR="68580" marT="0" marB="0" anchor="ctr">
                        <a:blipFill>
                          <a:blip r:embed="rId2"/>
                          <a:stretch>
                            <a:fillRect l="-504" t="-53030" r="-248615" b="-162879"/>
                          </a:stretch>
                        </a:blipFill>
                      </a:tcP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1664</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1057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129</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2850</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4815666"/>
                      </a:ext>
                    </a:extLst>
                  </a:tr>
                  <a:tr h="800964">
                    <a:tc>
                      <a:txBody>
                        <a:bodyPr/>
                        <a:lstStyle/>
                        <a:p>
                          <a:endParaRPr lang="en-US"/>
                        </a:p>
                      </a:txBody>
                      <a:tcPr marL="68580" marR="68580" marT="0" marB="0" anchor="ctr">
                        <a:blipFill>
                          <a:blip r:embed="rId2"/>
                          <a:stretch>
                            <a:fillRect l="-504" t="-154198" r="-248615" b="-64122"/>
                          </a:stretch>
                        </a:blipFill>
                      </a:tcP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214</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131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138</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483</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9497163"/>
                      </a:ext>
                    </a:extLst>
                  </a:tr>
                  <a:tr h="400483">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Total</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1878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1188</a:t>
                          </a:r>
                          <a:endParaRPr lang="en-US"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267</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3333</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67723830"/>
                      </a:ext>
                    </a:extLst>
                  </a:tr>
                </a:tbl>
              </a:graphicData>
            </a:graphic>
          </p:graphicFrame>
        </mc:Fallback>
      </mc:AlternateContent>
    </p:spTree>
    <p:extLst>
      <p:ext uri="{BB962C8B-B14F-4D97-AF65-F5344CB8AC3E}">
        <p14:creationId xmlns:p14="http://schemas.microsoft.com/office/powerpoint/2010/main" val="2569620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400" dirty="0"/>
              <a:t>Results of Logistic Regression from Minitab</a:t>
            </a:r>
          </a:p>
          <a:p>
            <a:pPr marL="0" indent="0">
              <a:buNone/>
            </a:pPr>
            <a:endParaRPr lang="en-US" dirty="0"/>
          </a:p>
        </p:txBody>
      </p:sp>
      <p:pic>
        <p:nvPicPr>
          <p:cNvPr id="4" name="Picture 3">
            <a:extLst>
              <a:ext uri="{FF2B5EF4-FFF2-40B4-BE49-F238E27FC236}">
                <a16:creationId xmlns:a16="http://schemas.microsoft.com/office/drawing/2014/main" id="{8C200052-1440-4BA1-A608-EE9A43E8F2D6}"/>
              </a:ext>
            </a:extLst>
          </p:cNvPr>
          <p:cNvPicPr/>
          <p:nvPr/>
        </p:nvPicPr>
        <p:blipFill>
          <a:blip r:embed="rId2"/>
          <a:stretch>
            <a:fillRect/>
          </a:stretch>
        </p:blipFill>
        <p:spPr>
          <a:xfrm>
            <a:off x="1792288" y="2377757"/>
            <a:ext cx="9024729" cy="3663901"/>
          </a:xfrm>
          <a:prstGeom prst="rect">
            <a:avLst/>
          </a:prstGeom>
        </p:spPr>
      </p:pic>
    </p:spTree>
    <p:extLst>
      <p:ext uri="{BB962C8B-B14F-4D97-AF65-F5344CB8AC3E}">
        <p14:creationId xmlns:p14="http://schemas.microsoft.com/office/powerpoint/2010/main" val="838383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buNone/>
                </a:pPr>
                <a:r>
                  <a:rPr lang="en-US" dirty="0"/>
                  <a:t>From the results:</a:t>
                </a:r>
              </a:p>
              <a:p>
                <a:pPr marL="0" indent="0">
                  <a:buNone/>
                </a:pPr>
                <a:r>
                  <a:rPr lang="en-US" dirty="0"/>
                  <a:t> </a:t>
                </a:r>
              </a:p>
              <a:p>
                <a:r>
                  <a:rPr lang="en-US" dirty="0"/>
                  <a:t>The probability of churning is estimated as: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−2.051−0.0369891</m:t>
                              </m:r>
                              <m:d>
                                <m:dPr>
                                  <m:ctrlPr>
                                    <a:rPr lang="en-US" i="1">
                                      <a:latin typeface="Cambria Math" panose="02040503050406030204" pitchFamily="18" charset="0"/>
                                    </a:rPr>
                                  </m:ctrlPr>
                                </m:dPr>
                                <m:e>
                                  <m:r>
                                    <a:rPr lang="en-US" i="1">
                                      <a:latin typeface="Cambria Math" panose="02040503050406030204" pitchFamily="18" charset="0"/>
                                    </a:rPr>
                                    <m:t>𝐶𝑆</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𝑀𝑒𝑑</m:t>
                                      </m:r>
                                    </m:sub>
                                  </m:sSub>
                                </m:e>
                              </m:d>
                              <m:r>
                                <a:rPr lang="en-US" i="1">
                                  <a:latin typeface="Cambria Math" panose="02040503050406030204" pitchFamily="18" charset="0"/>
                                </a:rPr>
                                <m:t>+2.11844</m:t>
                              </m:r>
                              <m:d>
                                <m:dPr>
                                  <m:ctrlPr>
                                    <a:rPr lang="en-US" i="1">
                                      <a:latin typeface="Cambria Math" panose="02040503050406030204" pitchFamily="18" charset="0"/>
                                    </a:rPr>
                                  </m:ctrlPr>
                                </m:dPr>
                                <m:e>
                                  <m:r>
                                    <a:rPr lang="en-US" i="1">
                                      <a:latin typeface="Cambria Math" panose="02040503050406030204" pitchFamily="18" charset="0"/>
                                    </a:rPr>
                                    <m:t>𝐶𝑆</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𝐻𝑖</m:t>
                                      </m:r>
                                    </m:sub>
                                  </m:sSub>
                                </m:e>
                              </m:d>
                            </m:sup>
                          </m:sSup>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−2.051−0.0369891</m:t>
                              </m:r>
                              <m:d>
                                <m:dPr>
                                  <m:ctrlPr>
                                    <a:rPr lang="en-US" i="1">
                                      <a:latin typeface="Cambria Math" panose="02040503050406030204" pitchFamily="18" charset="0"/>
                                    </a:rPr>
                                  </m:ctrlPr>
                                </m:dPr>
                                <m:e>
                                  <m:r>
                                    <a:rPr lang="en-US" i="1">
                                      <a:latin typeface="Cambria Math" panose="02040503050406030204" pitchFamily="18" charset="0"/>
                                    </a:rPr>
                                    <m:t>𝐶𝑆</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𝑀𝑒𝑑</m:t>
                                      </m:r>
                                    </m:sub>
                                  </m:sSub>
                                </m:e>
                              </m:d>
                              <m:r>
                                <a:rPr lang="en-US" i="1">
                                  <a:latin typeface="Cambria Math" panose="02040503050406030204" pitchFamily="18" charset="0"/>
                                </a:rPr>
                                <m:t>+2.11844</m:t>
                              </m:r>
                              <m:d>
                                <m:dPr>
                                  <m:ctrlPr>
                                    <a:rPr lang="en-US" i="1">
                                      <a:latin typeface="Cambria Math" panose="02040503050406030204" pitchFamily="18" charset="0"/>
                                    </a:rPr>
                                  </m:ctrlPr>
                                </m:dPr>
                                <m:e>
                                  <m:r>
                                    <a:rPr lang="en-US" i="1">
                                      <a:latin typeface="Cambria Math" panose="02040503050406030204" pitchFamily="18" charset="0"/>
                                    </a:rPr>
                                    <m:t>𝐶𝑆</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𝐻𝑖</m:t>
                                      </m:r>
                                    </m:sub>
                                  </m:sSub>
                                </m:e>
                              </m:d>
                            </m:sup>
                          </m:sSup>
                        </m:den>
                      </m:f>
                    </m:oMath>
                  </m:oMathPara>
                </a14:m>
                <a:endParaRPr lang="en-US" dirty="0"/>
              </a:p>
              <a:p>
                <a:pPr marL="0" indent="0">
                  <a:buNone/>
                </a:pPr>
                <a:r>
                  <a:rPr lang="en-US" dirty="0"/>
                  <a:t> </a:t>
                </a:r>
              </a:p>
              <a:p>
                <a:pPr marL="0" indent="0">
                  <a:buNone/>
                </a:pPr>
                <a:r>
                  <a:rPr lang="en-US" dirty="0"/>
                  <a:t>With the logit:</a:t>
                </a:r>
              </a:p>
              <a:p>
                <a:pPr marL="0" indent="0">
                  <a:buNone/>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=−2.051−0.0369891</m:t>
                    </m:r>
                    <m:d>
                      <m:dPr>
                        <m:ctrlPr>
                          <a:rPr lang="en-US" i="1">
                            <a:latin typeface="Cambria Math" panose="02040503050406030204" pitchFamily="18" charset="0"/>
                          </a:rPr>
                        </m:ctrlPr>
                      </m:dPr>
                      <m:e>
                        <m:r>
                          <a:rPr lang="en-US" i="1">
                            <a:latin typeface="Cambria Math" panose="02040503050406030204" pitchFamily="18" charset="0"/>
                          </a:rPr>
                          <m:t>𝐶𝑆</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𝑀𝑒𝑑</m:t>
                            </m:r>
                          </m:sub>
                        </m:sSub>
                      </m:e>
                    </m:d>
                    <m:r>
                      <a:rPr lang="en-US" i="1">
                        <a:latin typeface="Cambria Math" panose="02040503050406030204" pitchFamily="18" charset="0"/>
                      </a:rPr>
                      <m:t>+2.11844</m:t>
                    </m:r>
                    <m:d>
                      <m:dPr>
                        <m:ctrlPr>
                          <a:rPr lang="en-US" i="1">
                            <a:latin typeface="Cambria Math" panose="02040503050406030204" pitchFamily="18" charset="0"/>
                          </a:rPr>
                        </m:ctrlPr>
                      </m:dPr>
                      <m:e>
                        <m:r>
                          <a:rPr lang="en-US" i="1">
                            <a:latin typeface="Cambria Math" panose="02040503050406030204" pitchFamily="18" charset="0"/>
                          </a:rPr>
                          <m:t>𝐶𝑆</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𝐻𝑖</m:t>
                            </m:r>
                          </m:sub>
                        </m:sSub>
                      </m:e>
                    </m:d>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a:stretch>
              </a:blipFill>
            </p:spPr>
            <p:txBody>
              <a:bodyPr/>
              <a:lstStyle/>
              <a:p>
                <a:r>
                  <a:rPr lang="en-US">
                    <a:noFill/>
                  </a:rPr>
                  <a:t> </a:t>
                </a:r>
              </a:p>
            </p:txBody>
          </p:sp>
        </mc:Fallback>
      </mc:AlternateContent>
    </p:spTree>
    <p:extLst>
      <p:ext uri="{BB962C8B-B14F-4D97-AF65-F5344CB8AC3E}">
        <p14:creationId xmlns:p14="http://schemas.microsoft.com/office/powerpoint/2010/main" val="1805796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lnSpc>
                    <a:spcPct val="100000"/>
                  </a:lnSpc>
                  <a:spcBef>
                    <a:spcPts val="0"/>
                  </a:spcBef>
                  <a:buNone/>
                </a:pPr>
                <a:r>
                  <a:rPr lang="en-US" u="sng" dirty="0">
                    <a:solidFill>
                      <a:srgbClr val="0070C0"/>
                    </a:solidFill>
                  </a:rPr>
                  <a:t>For a customer with low number of service calls</a:t>
                </a:r>
                <a:r>
                  <a:rPr lang="en-US" dirty="0">
                    <a:solidFill>
                      <a:srgbClr val="0070C0"/>
                    </a:solidFill>
                  </a:rPr>
                  <a:t>:  </a:t>
                </a:r>
              </a:p>
              <a:p>
                <a:pPr marL="0" indent="0" algn="just">
                  <a:lnSpc>
                    <a:spcPct val="100000"/>
                  </a:lnSpc>
                  <a:spcBef>
                    <a:spcPts val="0"/>
                  </a:spcBef>
                  <a:buNone/>
                </a:pPr>
                <a:endParaRPr lang="en-US" dirty="0">
                  <a:solidFill>
                    <a:srgbClr val="0070C0"/>
                  </a:solidFill>
                </a:endParaRPr>
              </a:p>
              <a:p>
                <a:pPr marL="0" indent="0" algn="ctr">
                  <a:lnSpc>
                    <a:spcPct val="100000"/>
                  </a:lnSpc>
                  <a:spcBef>
                    <a:spcPts val="0"/>
                  </a:spcBef>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0,0</m:t>
                        </m:r>
                      </m:e>
                    </m:d>
                    <m:r>
                      <a:rPr lang="en-US" i="1">
                        <a:latin typeface="Cambria Math" panose="02040503050406030204" pitchFamily="18" charset="0"/>
                      </a:rPr>
                      <m:t>=−2.051</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0,0</m:t>
                        </m:r>
                      </m:e>
                    </m:d>
                    <m:r>
                      <a:rPr lang="en-US" i="1">
                        <a:latin typeface="Cambria Math" panose="02040503050406030204" pitchFamily="18" charset="0"/>
                      </a:rPr>
                      <m:t>=0.114</m:t>
                    </m:r>
                  </m:oMath>
                </a14:m>
                <a:r>
                  <a:rPr lang="en-US" dirty="0"/>
                  <a:t> </a:t>
                </a:r>
              </a:p>
              <a:p>
                <a:pPr marL="0" indent="0" algn="ctr">
                  <a:lnSpc>
                    <a:spcPct val="100000"/>
                  </a:lnSpc>
                  <a:spcBef>
                    <a:spcPts val="0"/>
                  </a:spcBef>
                  <a:buNone/>
                </a:pPr>
                <a:r>
                  <a:rPr lang="en-US" dirty="0"/>
                  <a:t>(this probability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0,0</m:t>
                        </m:r>
                      </m:e>
                    </m:d>
                  </m:oMath>
                </a14:m>
                <a:r>
                  <a:rPr lang="en-US" dirty="0"/>
                  <a:t> can be found from raw data,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214</m:t>
                        </m:r>
                      </m:num>
                      <m:den>
                        <m:r>
                          <a:rPr lang="en-US" i="1">
                            <a:latin typeface="Cambria Math" panose="02040503050406030204" pitchFamily="18" charset="0"/>
                          </a:rPr>
                          <m:t>1878</m:t>
                        </m:r>
                      </m:den>
                    </m:f>
                  </m:oMath>
                </a14:m>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solidFill>
                      <a:srgbClr val="FF0000"/>
                    </a:solidFill>
                  </a:rPr>
                  <a:t>Meaning:</a:t>
                </a:r>
                <a:r>
                  <a:rPr lang="en-US" dirty="0"/>
                  <a:t> the estimated probability that a customer with low number of customer service calls will churn is only 11.4%, which is less than the overall proportion of churners in the data set, 14.5%, indicating that </a:t>
                </a:r>
                <a:r>
                  <a:rPr lang="en-US" dirty="0">
                    <a:solidFill>
                      <a:srgbClr val="00B050"/>
                    </a:solidFill>
                  </a:rPr>
                  <a:t>customer with low number of customer service call is less likely to churn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24712364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lnSpc>
                    <a:spcPct val="100000"/>
                  </a:lnSpc>
                  <a:spcBef>
                    <a:spcPts val="0"/>
                  </a:spcBef>
                  <a:buNone/>
                </a:pPr>
                <a:r>
                  <a:rPr lang="en-US" u="sng" dirty="0">
                    <a:solidFill>
                      <a:srgbClr val="0070C0"/>
                    </a:solidFill>
                  </a:rPr>
                  <a:t>For a customer with medium number of service calls</a:t>
                </a:r>
                <a:r>
                  <a:rPr lang="en-US" dirty="0">
                    <a:solidFill>
                      <a:srgbClr val="0070C0"/>
                    </a:solidFill>
                  </a:rPr>
                  <a:t>:  </a:t>
                </a:r>
              </a:p>
              <a:p>
                <a:pPr marL="0" indent="0" algn="just">
                  <a:lnSpc>
                    <a:spcPct val="100000"/>
                  </a:lnSpc>
                  <a:spcBef>
                    <a:spcPts val="0"/>
                  </a:spcBef>
                  <a:buNone/>
                </a:pPr>
                <a:endParaRPr lang="en-US" dirty="0"/>
              </a:p>
              <a:p>
                <a:pPr marL="0" indent="0" algn="ctr">
                  <a:lnSpc>
                    <a:spcPct val="100000"/>
                  </a:lnSpc>
                  <a:spcBef>
                    <a:spcPts val="0"/>
                  </a:spcBef>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1,0</m:t>
                        </m:r>
                      </m:e>
                    </m:d>
                    <m:r>
                      <a:rPr lang="en-US" i="1">
                        <a:latin typeface="Cambria Math" panose="02040503050406030204" pitchFamily="18" charset="0"/>
                      </a:rPr>
                      <m:t>=−2.088</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1,0</m:t>
                        </m:r>
                      </m:e>
                    </m:d>
                    <m:r>
                      <a:rPr lang="en-US" i="1">
                        <a:latin typeface="Cambria Math" panose="02040503050406030204" pitchFamily="18" charset="0"/>
                      </a:rPr>
                      <m:t>=0.110</m:t>
                    </m:r>
                  </m:oMath>
                </a14:m>
                <a:r>
                  <a:rPr lang="en-US" dirty="0"/>
                  <a:t> </a:t>
                </a:r>
              </a:p>
              <a:p>
                <a:pPr marL="0" indent="0" algn="ctr">
                  <a:lnSpc>
                    <a:spcPct val="100000"/>
                  </a:lnSpc>
                  <a:spcBef>
                    <a:spcPts val="0"/>
                  </a:spcBef>
                  <a:buNone/>
                </a:pPr>
                <a:r>
                  <a:rPr lang="en-US" dirty="0"/>
                  <a:t>(this probability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0,0</m:t>
                        </m:r>
                      </m:e>
                    </m:d>
                  </m:oMath>
                </a14:m>
                <a:r>
                  <a:rPr lang="en-US" dirty="0"/>
                  <a:t> can be found from raw data,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131</m:t>
                        </m:r>
                      </m:num>
                      <m:den>
                        <m:r>
                          <a:rPr lang="en-US" i="1">
                            <a:latin typeface="Cambria Math" panose="02040503050406030204" pitchFamily="18" charset="0"/>
                          </a:rPr>
                          <m:t>1188</m:t>
                        </m:r>
                      </m:den>
                    </m:f>
                  </m:oMath>
                </a14:m>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solidFill>
                      <a:srgbClr val="FF0000"/>
                    </a:solidFill>
                  </a:rPr>
                  <a:t>Meaning:</a:t>
                </a:r>
                <a:r>
                  <a:rPr lang="en-US" dirty="0"/>
                  <a:t> the estimated probability that a customer with medium number of customer service calls will churn is only 11.0%, which is nearly the same as the group of customers with low number of customer service calls.  So, </a:t>
                </a:r>
                <a:r>
                  <a:rPr lang="en-US" dirty="0">
                    <a:solidFill>
                      <a:srgbClr val="00B050"/>
                    </a:solidFill>
                  </a:rPr>
                  <a:t>these two categories can be combined into one</a:t>
                </a:r>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38003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particular drug prescribed is symbolized by the shade of the points. Light gray points indicate drug Y; medium gray points indicate drugs A or X; dark gray points indicate drugs B or C. </a:t>
            </a:r>
          </a:p>
          <a:p>
            <a:pPr marL="0" indent="0">
              <a:buNone/>
            </a:pPr>
            <a:endParaRPr lang="en-US" dirty="0"/>
          </a:p>
          <a:p>
            <a:pPr marL="0" indent="0">
              <a:buNone/>
            </a:pPr>
            <a:r>
              <a:rPr lang="en-US" b="1" dirty="0"/>
              <a:t>Problem of interest</a:t>
            </a:r>
            <a:r>
              <a:rPr lang="en-US" dirty="0"/>
              <a:t>: if we have a new patient record without a drug classification, which drug should be prescribed for the new patient based on the drugs that were prescribed for other patients with similar attributes in the data set?</a:t>
            </a:r>
          </a:p>
          <a:p>
            <a:pPr marL="0" indent="0">
              <a:buNone/>
            </a:pPr>
            <a:endParaRPr lang="en-US" dirty="0"/>
          </a:p>
        </p:txBody>
      </p:sp>
    </p:spTree>
    <p:extLst>
      <p:ext uri="{BB962C8B-B14F-4D97-AF65-F5344CB8AC3E}">
        <p14:creationId xmlns:p14="http://schemas.microsoft.com/office/powerpoint/2010/main" val="176105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lnSpc>
                    <a:spcPct val="100000"/>
                  </a:lnSpc>
                  <a:spcBef>
                    <a:spcPts val="0"/>
                  </a:spcBef>
                  <a:buNone/>
                </a:pPr>
                <a:r>
                  <a:rPr lang="en-US" u="sng" dirty="0">
                    <a:solidFill>
                      <a:srgbClr val="0070C0"/>
                    </a:solidFill>
                  </a:rPr>
                  <a:t>For a customer with high number of service calls</a:t>
                </a:r>
                <a:r>
                  <a:rPr lang="en-US" dirty="0">
                    <a:solidFill>
                      <a:srgbClr val="0070C0"/>
                    </a:solidFill>
                  </a:rPr>
                  <a:t>:  </a:t>
                </a:r>
              </a:p>
              <a:p>
                <a:pPr marL="0" indent="0" algn="just">
                  <a:lnSpc>
                    <a:spcPct val="100000"/>
                  </a:lnSpc>
                  <a:spcBef>
                    <a:spcPts val="0"/>
                  </a:spcBef>
                  <a:buNone/>
                </a:pPr>
                <a:endParaRPr lang="en-US" dirty="0"/>
              </a:p>
              <a:p>
                <a:pPr marL="0" indent="0" algn="ctr">
                  <a:lnSpc>
                    <a:spcPct val="100000"/>
                  </a:lnSpc>
                  <a:spcBef>
                    <a:spcPts val="0"/>
                  </a:spcBef>
                  <a:buNone/>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0,1</m:t>
                        </m:r>
                      </m:e>
                    </m:d>
                    <m:r>
                      <a:rPr lang="en-US" i="1">
                        <a:latin typeface="Cambria Math" panose="02040503050406030204" pitchFamily="18" charset="0"/>
                      </a:rPr>
                      <m:t>=0.06744</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0,1</m:t>
                        </m:r>
                      </m:e>
                    </m:d>
                    <m:r>
                      <a:rPr lang="en-US" i="1">
                        <a:latin typeface="Cambria Math" panose="02040503050406030204" pitchFamily="18" charset="0"/>
                      </a:rPr>
                      <m:t>=0.5169</m:t>
                    </m:r>
                  </m:oMath>
                </a14:m>
                <a:endParaRPr lang="en-US" dirty="0"/>
              </a:p>
              <a:p>
                <a:pPr marL="0" indent="0" algn="ctr">
                  <a:lnSpc>
                    <a:spcPct val="100000"/>
                  </a:lnSpc>
                  <a:spcBef>
                    <a:spcPts val="0"/>
                  </a:spcBef>
                  <a:buNone/>
                </a:pPr>
                <a:r>
                  <a:rPr lang="en-US" dirty="0"/>
                  <a:t>(this probability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𝜋</m:t>
                        </m:r>
                      </m:e>
                    </m:acc>
                    <m:d>
                      <m:dPr>
                        <m:ctrlPr>
                          <a:rPr lang="en-US" i="1">
                            <a:latin typeface="Cambria Math" panose="02040503050406030204" pitchFamily="18" charset="0"/>
                          </a:rPr>
                        </m:ctrlPr>
                      </m:dPr>
                      <m:e>
                        <m:r>
                          <a:rPr lang="en-US" i="1">
                            <a:latin typeface="Cambria Math" panose="02040503050406030204" pitchFamily="18" charset="0"/>
                          </a:rPr>
                          <m:t>0,1</m:t>
                        </m:r>
                      </m:e>
                    </m:d>
                  </m:oMath>
                </a14:m>
                <a:r>
                  <a:rPr lang="en-US" dirty="0"/>
                  <a:t> can be found from raw data,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138</m:t>
                        </m:r>
                      </m:num>
                      <m:den>
                        <m:r>
                          <a:rPr lang="en-US" i="1">
                            <a:latin typeface="Cambria Math" panose="02040503050406030204" pitchFamily="18" charset="0"/>
                          </a:rPr>
                          <m:t>267</m:t>
                        </m:r>
                      </m:den>
                    </m:f>
                  </m:oMath>
                </a14:m>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solidFill>
                      <a:srgbClr val="FF0000"/>
                    </a:solidFill>
                  </a:rPr>
                  <a:t>Meaning:</a:t>
                </a:r>
                <a:r>
                  <a:rPr lang="en-US" dirty="0"/>
                  <a:t> the estimated probability that a customer with high number of customer service calls will churn is only 51.7%, which is much higher than the overall proportion of churners in the data set, 14.5%.  So, </a:t>
                </a:r>
                <a:r>
                  <a:rPr lang="en-US" dirty="0">
                    <a:solidFill>
                      <a:srgbClr val="00B050"/>
                    </a:solidFill>
                  </a:rPr>
                  <a:t>the company must focus on this group of customers in intervene with them before they leave the company’s service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841" r="-881"/>
                </a:stretch>
              </a:blipFill>
            </p:spPr>
            <p:txBody>
              <a:bodyPr/>
              <a:lstStyle/>
              <a:p>
                <a:r>
                  <a:rPr lang="en-US">
                    <a:noFill/>
                  </a:rPr>
                  <a:t> </a:t>
                </a:r>
              </a:p>
            </p:txBody>
          </p:sp>
        </mc:Fallback>
      </mc:AlternateContent>
    </p:spTree>
    <p:extLst>
      <p:ext uri="{BB962C8B-B14F-4D97-AF65-F5344CB8AC3E}">
        <p14:creationId xmlns:p14="http://schemas.microsoft.com/office/powerpoint/2010/main" val="2970153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r>
                  <a:rPr lang="en-US" dirty="0"/>
                  <a:t>It can be checked that </a:t>
                </a:r>
              </a:p>
              <a:p>
                <a:pPr marL="0" indent="0">
                  <a:buNone/>
                </a:pPr>
                <a:r>
                  <a:rPr lang="en-US" dirty="0"/>
                  <a:t> </a:t>
                </a:r>
              </a:p>
              <a:p>
                <a:pPr marL="0" indent="0">
                  <a:buNone/>
                </a:pPr>
                <a:r>
                  <a:rPr lang="en-US" u="sng" dirty="0">
                    <a:solidFill>
                      <a:srgbClr val="0070C0"/>
                    </a:solidFill>
                  </a:rPr>
                  <a:t>For CSC = Medium: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Odds</m:t>
                      </m:r>
                      <m:r>
                        <a:rPr lang="en-US">
                          <a:latin typeface="Cambria Math" panose="02040503050406030204" pitchFamily="18" charset="0"/>
                        </a:rPr>
                        <m:t> </m:t>
                      </m:r>
                      <m:r>
                        <m:rPr>
                          <m:sty m:val="p"/>
                        </m:rPr>
                        <a:rPr lang="en-US">
                          <a:latin typeface="Cambria Math" panose="02040503050406030204" pitchFamily="18" charset="0"/>
                        </a:rPr>
                        <m:t>Ratio</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−0.0369891</m:t>
                          </m:r>
                        </m:sup>
                      </m:sSup>
                      <m:r>
                        <a:rPr lang="en-US" i="1">
                          <a:latin typeface="Cambria Math" panose="02040503050406030204" pitchFamily="18" charset="0"/>
                        </a:rPr>
                        <m:t>=0.96</m:t>
                      </m:r>
                    </m:oMath>
                  </m:oMathPara>
                </a14:m>
                <a:endParaRPr lang="en-US" dirty="0"/>
              </a:p>
              <a:p>
                <a:pPr marL="0" indent="0">
                  <a:buNone/>
                </a:pPr>
                <a:r>
                  <a:rPr lang="en-US" dirty="0"/>
                  <a:t> </a:t>
                </a:r>
              </a:p>
              <a:p>
                <a:pPr marL="0" indent="0">
                  <a:buNone/>
                </a:pPr>
                <a:r>
                  <a:rPr lang="en-US" dirty="0"/>
                  <a:t>The odds ratio can be determined from the raw data as follows:</a:t>
                </a:r>
              </a:p>
              <a:p>
                <a:pPr marL="0" indent="0">
                  <a:buNone/>
                </a:pPr>
                <a:r>
                  <a:rPr lang="en-US" dirty="0"/>
                  <a:t>	Odds of those with </a:t>
                </a:r>
                <a:r>
                  <a:rPr lang="en-US" i="1" dirty="0"/>
                  <a:t>CSC = Medium </a:t>
                </a:r>
                <a:r>
                  <a:rPr lang="en-US" dirty="0"/>
                  <a:t>churning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1,0</m:t>
                            </m:r>
                          </m:e>
                        </m:d>
                      </m:num>
                      <m:den>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1,0</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131</m:t>
                        </m:r>
                      </m:num>
                      <m:den>
                        <m:r>
                          <a:rPr lang="en-US" i="1">
                            <a:latin typeface="Cambria Math" panose="02040503050406030204" pitchFamily="18" charset="0"/>
                          </a:rPr>
                          <m:t>1</m:t>
                        </m:r>
                        <m:r>
                          <a:rPr lang="en-US" b="0" i="1" smtClean="0">
                            <a:latin typeface="Cambria Math" panose="02040503050406030204" pitchFamily="18" charset="0"/>
                          </a:rPr>
                          <m:t>057</m:t>
                        </m:r>
                      </m:den>
                    </m:f>
                  </m:oMath>
                </a14:m>
                <a:endParaRPr lang="en-US" dirty="0"/>
              </a:p>
              <a:p>
                <a:pPr marL="0" indent="0">
                  <a:buNone/>
                </a:pPr>
                <a:r>
                  <a:rPr lang="en-US" dirty="0"/>
                  <a:t>	Odds of those with </a:t>
                </a:r>
                <a:r>
                  <a:rPr lang="en-US" i="1" dirty="0"/>
                  <a:t>CSC = Low </a:t>
                </a:r>
                <a:r>
                  <a:rPr lang="en-US" dirty="0"/>
                  <a:t>churning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num>
                      <m:den>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214</m:t>
                        </m:r>
                      </m:num>
                      <m:den>
                        <m:r>
                          <a:rPr lang="en-US" i="1">
                            <a:latin typeface="Cambria Math" panose="02040503050406030204" pitchFamily="18" charset="0"/>
                          </a:rPr>
                          <m:t>1664</m:t>
                        </m:r>
                      </m:den>
                    </m:f>
                  </m:oMath>
                </a14:m>
                <a:endParaRPr lang="en-US" dirty="0"/>
              </a:p>
              <a:p>
                <a:pPr marL="0" indent="0">
                  <a:buNone/>
                </a:pPr>
                <a14:m>
                  <m:oMath xmlns:m="http://schemas.openxmlformats.org/officeDocument/2006/math">
                    <m:r>
                      <a:rPr lang="en-US" i="1">
                        <a:latin typeface="Cambria Math" panose="02040503050406030204" pitchFamily="18" charset="0"/>
                      </a:rPr>
                      <m:t>⇒</m:t>
                    </m:r>
                  </m:oMath>
                </a14:m>
                <a:r>
                  <a:rPr lang="en-US" dirty="0"/>
                  <a:t>	Odds ratio </a:t>
                </a:r>
                <a14:m>
                  <m:oMath xmlns:m="http://schemas.openxmlformats.org/officeDocument/2006/math">
                    <m:r>
                      <m:rPr>
                        <m:sty m:val="p"/>
                      </m:rPr>
                      <a:rPr lang="en-US">
                        <a:latin typeface="Cambria Math" panose="02040503050406030204" pitchFamily="18" charset="0"/>
                      </a:rPr>
                      <m:t>OR</m:t>
                    </m:r>
                    <m:r>
                      <a:rPr lang="en-US" i="1">
                        <a:latin typeface="Cambria Math" panose="02040503050406030204" pitchFamily="18" charset="0"/>
                      </a:rPr>
                      <m:t>=</m:t>
                    </m:r>
                    <m:f>
                      <m:fPr>
                        <m:ctrlPr>
                          <a:rPr lang="en-US" i="1">
                            <a:latin typeface="Cambria Math" panose="02040503050406030204" pitchFamily="18" charset="0"/>
                          </a:rPr>
                        </m:ctrlPr>
                      </m:fPr>
                      <m:num>
                        <m:f>
                          <m:fPr>
                            <m:type m:val="lin"/>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1,0</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1,0</m:t>
                                    </m:r>
                                  </m:e>
                                </m:d>
                              </m:e>
                            </m:d>
                          </m:den>
                        </m:f>
                      </m:num>
                      <m:den>
                        <m:f>
                          <m:fPr>
                            <m:type m:val="lin"/>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e>
                            </m:d>
                          </m:den>
                        </m:f>
                      </m:den>
                    </m:f>
                    <m:r>
                      <a:rPr lang="en-US" i="1">
                        <a:latin typeface="Cambria Math" panose="02040503050406030204" pitchFamily="18" charset="0"/>
                      </a:rPr>
                      <m:t>=0.96</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rotWithShape="0">
                <a:blip r:embed="rId2"/>
                <a:stretch>
                  <a:fillRect l="-881" t="-3399"/>
                </a:stretch>
              </a:blipFill>
            </p:spPr>
            <p:txBody>
              <a:bodyPr/>
              <a:lstStyle/>
              <a:p>
                <a:r>
                  <a:rPr lang="en-US">
                    <a:noFill/>
                  </a:rPr>
                  <a:t> </a:t>
                </a:r>
              </a:p>
            </p:txBody>
          </p:sp>
        </mc:Fallback>
      </mc:AlternateContent>
    </p:spTree>
    <p:extLst>
      <p:ext uri="{BB962C8B-B14F-4D97-AF65-F5344CB8AC3E}">
        <p14:creationId xmlns:p14="http://schemas.microsoft.com/office/powerpoint/2010/main" val="649322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buNone/>
                </a:pPr>
                <a:r>
                  <a:rPr lang="en-US" u="sng" dirty="0">
                    <a:solidFill>
                      <a:srgbClr val="0070C0"/>
                    </a:solidFill>
                  </a:rPr>
                  <a:t>For CSC = High:</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Odds</m:t>
                      </m:r>
                      <m:r>
                        <a:rPr lang="en-US">
                          <a:latin typeface="Cambria Math" panose="02040503050406030204" pitchFamily="18" charset="0"/>
                        </a:rPr>
                        <m:t> </m:t>
                      </m:r>
                      <m:r>
                        <m:rPr>
                          <m:sty m:val="p"/>
                        </m:rPr>
                        <a:rPr lang="en-US">
                          <a:latin typeface="Cambria Math" panose="02040503050406030204" pitchFamily="18" charset="0"/>
                        </a:rPr>
                        <m:t>Ratio</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2.11844</m:t>
                          </m:r>
                        </m:sup>
                      </m:sSup>
                      <m:r>
                        <a:rPr lang="en-US" i="1">
                          <a:latin typeface="Cambria Math" panose="02040503050406030204" pitchFamily="18" charset="0"/>
                        </a:rPr>
                        <m:t>=8.32</m:t>
                      </m:r>
                    </m:oMath>
                  </m:oMathPara>
                </a14:m>
                <a:endParaRPr lang="en-US" dirty="0"/>
              </a:p>
              <a:p>
                <a:pPr marL="0" indent="0">
                  <a:buNone/>
                </a:pPr>
                <a:r>
                  <a:rPr lang="en-US" dirty="0"/>
                  <a:t> </a:t>
                </a:r>
              </a:p>
              <a:p>
                <a:pPr marL="0" indent="0">
                  <a:buNone/>
                </a:pPr>
                <a:r>
                  <a:rPr lang="en-US" dirty="0"/>
                  <a:t>The odds ratio can be determined from the raw data as follows:</a:t>
                </a:r>
              </a:p>
              <a:p>
                <a:pPr marL="0" indent="0">
                  <a:buNone/>
                </a:pPr>
                <a:r>
                  <a:rPr lang="en-US" dirty="0"/>
                  <a:t>	Odds of those with </a:t>
                </a:r>
                <a:r>
                  <a:rPr lang="en-US" i="1" dirty="0"/>
                  <a:t>CSC = High </a:t>
                </a:r>
                <a:r>
                  <a:rPr lang="en-US" dirty="0"/>
                  <a:t>churning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0,1</m:t>
                            </m:r>
                          </m:e>
                        </m:d>
                      </m:num>
                      <m:den>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0,1</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138</m:t>
                        </m:r>
                      </m:num>
                      <m:den>
                        <m:r>
                          <a:rPr lang="en-US" i="1">
                            <a:latin typeface="Cambria Math" panose="02040503050406030204" pitchFamily="18" charset="0"/>
                          </a:rPr>
                          <m:t>129</m:t>
                        </m:r>
                      </m:den>
                    </m:f>
                  </m:oMath>
                </a14:m>
                <a:endParaRPr lang="en-US" dirty="0"/>
              </a:p>
              <a:p>
                <a:pPr marL="0" indent="0">
                  <a:buNone/>
                </a:pPr>
                <a:r>
                  <a:rPr lang="en-US" dirty="0"/>
                  <a:t>	Odds of those with </a:t>
                </a:r>
                <a:r>
                  <a:rPr lang="en-US" i="1" dirty="0"/>
                  <a:t>CSC = Low </a:t>
                </a:r>
                <a:r>
                  <a:rPr lang="en-US" dirty="0"/>
                  <a:t>churning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num>
                      <m:den>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214</m:t>
                        </m:r>
                      </m:num>
                      <m:den>
                        <m:r>
                          <a:rPr lang="en-US" i="1">
                            <a:latin typeface="Cambria Math" panose="02040503050406030204" pitchFamily="18" charset="0"/>
                          </a:rPr>
                          <m:t>1664</m:t>
                        </m:r>
                      </m:den>
                    </m:f>
                  </m:oMath>
                </a14:m>
                <a:endParaRPr lang="en-US" dirty="0"/>
              </a:p>
              <a:p>
                <a:pPr marL="0" indent="0">
                  <a:buNone/>
                </a:pPr>
                <a14:m>
                  <m:oMath xmlns:m="http://schemas.openxmlformats.org/officeDocument/2006/math">
                    <m:r>
                      <a:rPr lang="en-US" i="1">
                        <a:latin typeface="Cambria Math" panose="02040503050406030204" pitchFamily="18" charset="0"/>
                      </a:rPr>
                      <m:t>⇒</m:t>
                    </m:r>
                  </m:oMath>
                </a14:m>
                <a:r>
                  <a:rPr lang="en-US" dirty="0"/>
                  <a:t>	Odds ratio </a:t>
                </a:r>
                <a14:m>
                  <m:oMath xmlns:m="http://schemas.openxmlformats.org/officeDocument/2006/math">
                    <m:r>
                      <m:rPr>
                        <m:sty m:val="p"/>
                      </m:rPr>
                      <a:rPr lang="en-US">
                        <a:latin typeface="Cambria Math" panose="02040503050406030204" pitchFamily="18" charset="0"/>
                      </a:rPr>
                      <m:t>OR</m:t>
                    </m:r>
                    <m:r>
                      <a:rPr lang="en-US" i="1">
                        <a:latin typeface="Cambria Math" panose="02040503050406030204" pitchFamily="18" charset="0"/>
                      </a:rPr>
                      <m:t>=</m:t>
                    </m:r>
                    <m:f>
                      <m:fPr>
                        <m:ctrlPr>
                          <a:rPr lang="en-US" i="1">
                            <a:latin typeface="Cambria Math" panose="02040503050406030204" pitchFamily="18" charset="0"/>
                          </a:rPr>
                        </m:ctrlPr>
                      </m:fPr>
                      <m:num>
                        <m:f>
                          <m:fPr>
                            <m:type m:val="lin"/>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0,1</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0,1</m:t>
                                    </m:r>
                                  </m:e>
                                </m:d>
                              </m:e>
                            </m:d>
                          </m:den>
                        </m:f>
                      </m:num>
                      <m:den>
                        <m:f>
                          <m:fPr>
                            <m:type m:val="lin"/>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num>
                          <m:den>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0,0</m:t>
                                    </m:r>
                                  </m:e>
                                </m:d>
                              </m:e>
                            </m:d>
                          </m:den>
                        </m:f>
                      </m:den>
                    </m:f>
                    <m:r>
                      <a:rPr lang="en-US" i="1">
                        <a:latin typeface="Cambria Math" panose="02040503050406030204" pitchFamily="18" charset="0"/>
                      </a:rPr>
                      <m:t>=8.32</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b="-142"/>
                </a:stretch>
              </a:blipFill>
            </p:spPr>
            <p:txBody>
              <a:bodyPr/>
              <a:lstStyle/>
              <a:p>
                <a:r>
                  <a:rPr lang="en-US">
                    <a:noFill/>
                  </a:rPr>
                  <a:t> </a:t>
                </a:r>
              </a:p>
            </p:txBody>
          </p:sp>
        </mc:Fallback>
      </mc:AlternateContent>
    </p:spTree>
    <p:extLst>
      <p:ext uri="{BB962C8B-B14F-4D97-AF65-F5344CB8AC3E}">
        <p14:creationId xmlns:p14="http://schemas.microsoft.com/office/powerpoint/2010/main" val="1012292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algn="just">
                  <a:lnSpc>
                    <a:spcPct val="100000"/>
                  </a:lnSpc>
                  <a:spcBef>
                    <a:spcPts val="0"/>
                  </a:spcBef>
                </a:pPr>
                <a:r>
                  <a:rPr lang="en-US" dirty="0">
                    <a:solidFill>
                      <a:srgbClr val="0070C0"/>
                    </a:solidFill>
                  </a:rPr>
                  <a:t>For the coefficient </a:t>
                </a:r>
                <a:r>
                  <a:rPr lang="en-US" i="1" dirty="0" err="1">
                    <a:solidFill>
                      <a:srgbClr val="0070C0"/>
                    </a:solidFill>
                  </a:rPr>
                  <a:t>CSC_Med</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𝑊𝑎𝑙𝑑</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num>
                      <m:den>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−0.0369891</m:t>
                        </m:r>
                      </m:num>
                      <m:den>
                        <m:r>
                          <a:rPr lang="en-US" i="1">
                            <a:latin typeface="Cambria Math" panose="02040503050406030204" pitchFamily="18" charset="0"/>
                          </a:rPr>
                          <m:t>0.117701</m:t>
                        </m:r>
                      </m:den>
                    </m:f>
                    <m:r>
                      <a:rPr lang="en-US" i="1">
                        <a:latin typeface="Cambria Math" panose="02040503050406030204" pitchFamily="18" charset="0"/>
                      </a:rPr>
                      <m:t>=−0.31426</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&lt;−0.31426</m:t>
                        </m:r>
                      </m:e>
                    </m:d>
                    <m:r>
                      <a:rPr lang="en-US" i="1">
                        <a:latin typeface="Cambria Math" panose="02040503050406030204" pitchFamily="18" charset="0"/>
                      </a:rPr>
                      <m:t>=0.753</m:t>
                    </m:r>
                  </m:oMath>
                </a14:m>
                <a:r>
                  <a:rPr lang="en-US" dirty="0"/>
                  <a:t>:  not significant!  </a:t>
                </a:r>
                <a:r>
                  <a:rPr lang="en-US" dirty="0">
                    <a:solidFill>
                      <a:srgbClr val="00B050"/>
                    </a:solidFill>
                  </a:rPr>
                  <a:t>This is understandable as it has been said before that the two categories </a:t>
                </a:r>
                <a:r>
                  <a:rPr lang="en-US" i="1" dirty="0">
                    <a:solidFill>
                      <a:srgbClr val="00B050"/>
                    </a:solidFill>
                  </a:rPr>
                  <a:t>CSC=Low</a:t>
                </a:r>
                <a:r>
                  <a:rPr lang="en-US" dirty="0">
                    <a:solidFill>
                      <a:srgbClr val="00B050"/>
                    </a:solidFill>
                  </a:rPr>
                  <a:t> and </a:t>
                </a:r>
                <a:r>
                  <a:rPr lang="en-US" i="1" dirty="0">
                    <a:solidFill>
                      <a:srgbClr val="00B050"/>
                    </a:solidFill>
                  </a:rPr>
                  <a:t>CSC = Medium</a:t>
                </a:r>
                <a:r>
                  <a:rPr lang="en-US" dirty="0">
                    <a:solidFill>
                      <a:srgbClr val="00B050"/>
                    </a:solidFill>
                  </a:rPr>
                  <a:t> should be combined into one</a:t>
                </a:r>
                <a:r>
                  <a:rPr lang="en-US" dirty="0"/>
                  <a:t>.</a:t>
                </a:r>
              </a:p>
              <a:p>
                <a:pPr marL="0" indent="0" algn="just">
                  <a:lnSpc>
                    <a:spcPct val="100000"/>
                  </a:lnSpc>
                  <a:spcBef>
                    <a:spcPts val="0"/>
                  </a:spcBef>
                  <a:buNone/>
                </a:pPr>
                <a:r>
                  <a:rPr lang="en-US" dirty="0"/>
                  <a:t> </a:t>
                </a:r>
              </a:p>
              <a:p>
                <a:pPr marL="0" indent="0" algn="just">
                  <a:lnSpc>
                    <a:spcPct val="100000"/>
                  </a:lnSpc>
                  <a:spcBef>
                    <a:spcPts val="0"/>
                  </a:spcBef>
                  <a:buNone/>
                </a:pPr>
                <a:r>
                  <a:rPr lang="en-US" dirty="0">
                    <a:solidFill>
                      <a:srgbClr val="0070C0"/>
                    </a:solidFill>
                  </a:rPr>
                  <a:t>For the coefficient </a:t>
                </a:r>
                <a:r>
                  <a:rPr lang="en-US" i="1" dirty="0" err="1">
                    <a:solidFill>
                      <a:srgbClr val="0070C0"/>
                    </a:solidFill>
                  </a:rPr>
                  <a:t>CSC_Hi</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𝑊𝑎𝑙𝑑</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num>
                      <m:den>
                        <m:r>
                          <a:rPr lang="en-US" i="1">
                            <a:latin typeface="Cambria Math" panose="02040503050406030204" pitchFamily="18" charset="0"/>
                          </a:rPr>
                          <m:t>𝑆𝐸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2.11844</m:t>
                        </m:r>
                      </m:num>
                      <m:den>
                        <m:r>
                          <a:rPr lang="en-US" i="1">
                            <a:latin typeface="Cambria Math" panose="02040503050406030204" pitchFamily="18" charset="0"/>
                          </a:rPr>
                          <m:t>0.142380</m:t>
                        </m:r>
                      </m:den>
                    </m:f>
                    <m:r>
                      <a:rPr lang="en-US" i="1">
                        <a:latin typeface="Cambria Math" panose="02040503050406030204" pitchFamily="18" charset="0"/>
                      </a:rPr>
                      <m:t>=14.88</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i="1">
                        <a:latin typeface="Cambria Math" panose="02040503050406030204" pitchFamily="18" charset="0"/>
                      </a:rPr>
                      <m:t>=2</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𝑧</m:t>
                        </m:r>
                        <m:r>
                          <a:rPr lang="en-US" i="1">
                            <a:latin typeface="Cambria Math" panose="02040503050406030204" pitchFamily="18" charset="0"/>
                          </a:rPr>
                          <m:t>&gt;14.88</m:t>
                        </m:r>
                      </m:e>
                    </m:d>
                    <m:r>
                      <a:rPr lang="en-US" i="1">
                        <a:latin typeface="Cambria Math" panose="02040503050406030204" pitchFamily="18" charset="0"/>
                      </a:rPr>
                      <m:t>≈0</m:t>
                    </m:r>
                  </m:oMath>
                </a14:m>
                <a:r>
                  <a:rPr lang="en-US" dirty="0"/>
                  <a:t>:  strongly significant!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r="-999"/>
                </a:stretch>
              </a:blipFill>
            </p:spPr>
            <p:txBody>
              <a:bodyPr/>
              <a:lstStyle/>
              <a:p>
                <a:r>
                  <a:rPr lang="en-US">
                    <a:noFill/>
                  </a:rPr>
                  <a:t> </a:t>
                </a:r>
              </a:p>
            </p:txBody>
          </p:sp>
        </mc:Fallback>
      </mc:AlternateContent>
    </p:spTree>
    <p:extLst>
      <p:ext uri="{BB962C8B-B14F-4D97-AF65-F5344CB8AC3E}">
        <p14:creationId xmlns:p14="http://schemas.microsoft.com/office/powerpoint/2010/main" val="22670432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algn="just">
                  <a:lnSpc>
                    <a:spcPct val="110000"/>
                  </a:lnSpc>
                  <a:spcBef>
                    <a:spcPts val="0"/>
                  </a:spcBef>
                </a:pPr>
                <a:r>
                  <a:rPr lang="en-US" dirty="0"/>
                  <a:t>The </a:t>
                </a:r>
                <a14:m>
                  <m:oMath xmlns:m="http://schemas.openxmlformats.org/officeDocument/2006/math">
                    <m:r>
                      <a:rPr lang="en-US" i="1">
                        <a:latin typeface="Cambria Math" panose="02040503050406030204" pitchFamily="18" charset="0"/>
                      </a:rPr>
                      <m:t>100</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r>
                      <a:rPr lang="en-US" i="1">
                        <a:latin typeface="Cambria Math" panose="02040503050406030204" pitchFamily="18" charset="0"/>
                      </a:rPr>
                      <m:t>%</m:t>
                    </m:r>
                  </m:oMath>
                </a14:m>
                <a:r>
                  <a:rPr lang="en-US" dirty="0"/>
                  <a:t> confidence intervals for OR can be constructed based on the confidence interval for the coefficients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2</m:t>
                        </m:r>
                      </m:sub>
                    </m:sSub>
                  </m:oMath>
                </a14:m>
                <a:endParaRPr lang="en-US" dirty="0"/>
              </a:p>
              <a:p>
                <a:pPr marL="0" indent="0" algn="just">
                  <a:lnSpc>
                    <a:spcPct val="110000"/>
                  </a:lnSpc>
                  <a:spcBef>
                    <a:spcPts val="0"/>
                  </a:spcBef>
                  <a:buNone/>
                </a:pPr>
                <a:r>
                  <a:rPr lang="en-US" dirty="0"/>
                  <a:t> </a:t>
                </a: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exp</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2</m:t>
                                  </m:r>
                                </m:den>
                              </m:f>
                            </m:sub>
                          </m:sSub>
                          <m:acc>
                            <m:accPr>
                              <m:chr m:val="̂"/>
                              <m:ctrlPr>
                                <a:rPr lang="en-US" i="1">
                                  <a:latin typeface="Cambria Math" panose="02040503050406030204" pitchFamily="18" charset="0"/>
                                </a:rPr>
                              </m:ctrlPr>
                            </m:accPr>
                            <m:e>
                              <m:r>
                                <a:rPr lang="en-US" i="1">
                                  <a:latin typeface="Cambria Math" panose="02040503050406030204" pitchFamily="18" charset="0"/>
                                </a:rPr>
                                <m:t>𝑆𝐸</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0.77, 1.21</m:t>
                          </m:r>
                        </m:e>
                      </m:d>
                    </m:oMath>
                  </m:oMathPara>
                </a14:m>
                <a:endParaRPr lang="en-US" dirty="0"/>
              </a:p>
              <a:p>
                <a:pPr marL="0" indent="0" algn="just">
                  <a:lnSpc>
                    <a:spcPct val="110000"/>
                  </a:lnSpc>
                  <a:spcBef>
                    <a:spcPts val="0"/>
                  </a:spcBef>
                  <a:buNone/>
                </a:pPr>
                <a:r>
                  <a:rPr lang="en-US" sz="2200" dirty="0">
                    <a:solidFill>
                      <a:srgbClr val="0070C0"/>
                    </a:solidFill>
                  </a:rPr>
                  <a:t>(Note: the confidence interval includes </a:t>
                </a:r>
                <a14:m>
                  <m:oMath xmlns:m="http://schemas.openxmlformats.org/officeDocument/2006/math">
                    <m:sSup>
                      <m:sSupPr>
                        <m:ctrlPr>
                          <a:rPr lang="en-US" sz="2200" i="1">
                            <a:solidFill>
                              <a:srgbClr val="0070C0"/>
                            </a:solidFill>
                            <a:latin typeface="Cambria Math" panose="02040503050406030204" pitchFamily="18" charset="0"/>
                          </a:rPr>
                        </m:ctrlPr>
                      </m:sSupPr>
                      <m:e>
                        <m:r>
                          <a:rPr lang="en-US" sz="2200" i="1">
                            <a:solidFill>
                              <a:srgbClr val="0070C0"/>
                            </a:solidFill>
                            <a:latin typeface="Cambria Math" panose="02040503050406030204" pitchFamily="18" charset="0"/>
                          </a:rPr>
                          <m:t>𝑒</m:t>
                        </m:r>
                      </m:e>
                      <m:sup>
                        <m:r>
                          <a:rPr lang="en-US" sz="2200" i="1">
                            <a:solidFill>
                              <a:srgbClr val="0070C0"/>
                            </a:solidFill>
                            <a:latin typeface="Cambria Math" panose="02040503050406030204" pitchFamily="18" charset="0"/>
                          </a:rPr>
                          <m:t>0</m:t>
                        </m:r>
                      </m:sup>
                    </m:sSup>
                    <m:r>
                      <a:rPr lang="en-US" sz="2200" i="1">
                        <a:solidFill>
                          <a:srgbClr val="0070C0"/>
                        </a:solidFill>
                        <a:latin typeface="Cambria Math" panose="02040503050406030204" pitchFamily="18" charset="0"/>
                      </a:rPr>
                      <m:t>=1⇒</m:t>
                    </m:r>
                  </m:oMath>
                </a14:m>
                <a:r>
                  <a:rPr lang="en-US" sz="2200" dirty="0">
                    <a:solidFill>
                      <a:srgbClr val="0070C0"/>
                    </a:solidFill>
                  </a:rPr>
                  <a:t> no significant difference in term of churning when comparing between “customers with low service calls” and “customers with medium service calls”)</a:t>
                </a:r>
              </a:p>
              <a:p>
                <a:pPr marL="0" indent="0" algn="just">
                  <a:lnSpc>
                    <a:spcPct val="110000"/>
                  </a:lnSpc>
                  <a:spcBef>
                    <a:spcPts val="0"/>
                  </a:spcBef>
                  <a:buNone/>
                </a:pPr>
                <a:endParaRPr lang="en-US" sz="2200" dirty="0"/>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exp</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2</m:t>
                                  </m:r>
                                </m:den>
                              </m:f>
                            </m:sub>
                          </m:sSub>
                          <m:acc>
                            <m:accPr>
                              <m:chr m:val="̂"/>
                              <m:ctrlPr>
                                <a:rPr lang="en-US" i="1">
                                  <a:latin typeface="Cambria Math" panose="02040503050406030204" pitchFamily="18" charset="0"/>
                                </a:rPr>
                              </m:ctrlPr>
                            </m:accPr>
                            <m:e>
                              <m:r>
                                <a:rPr lang="en-US" i="1">
                                  <a:latin typeface="Cambria Math" panose="02040503050406030204" pitchFamily="18" charset="0"/>
                                </a:rPr>
                                <m:t>𝑆𝐸</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6.29, 11.0</m:t>
                          </m:r>
                        </m:e>
                      </m:d>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133" r="-999"/>
                </a:stretch>
              </a:blipFill>
            </p:spPr>
            <p:txBody>
              <a:bodyPr/>
              <a:lstStyle/>
              <a:p>
                <a:r>
                  <a:rPr lang="en-US">
                    <a:noFill/>
                  </a:rPr>
                  <a:t> </a:t>
                </a:r>
              </a:p>
            </p:txBody>
          </p:sp>
        </mc:Fallback>
      </mc:AlternateContent>
    </p:spTree>
    <p:extLst>
      <p:ext uri="{BB962C8B-B14F-4D97-AF65-F5344CB8AC3E}">
        <p14:creationId xmlns:p14="http://schemas.microsoft.com/office/powerpoint/2010/main" val="2366870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a:lnSpc>
                    <a:spcPct val="100000"/>
                  </a:lnSpc>
                  <a:spcBef>
                    <a:spcPts val="0"/>
                  </a:spcBef>
                </a:pPr>
                <a:r>
                  <a:rPr lang="en-US" dirty="0"/>
                  <a:t>The standard errors for the logistic coefficient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oMath>
                </a14:m>
                <a:r>
                  <a:rPr lang="en-US" dirty="0"/>
                  <a:t> can be estimated as</a:t>
                </a:r>
              </a:p>
              <a:p>
                <a:pPr marL="0" indent="0">
                  <a:lnSpc>
                    <a:spcPct val="100000"/>
                  </a:lnSpc>
                  <a:spcBef>
                    <a:spcPts val="0"/>
                  </a:spcBef>
                  <a:buNone/>
                </a:pPr>
                <a:endParaRPr lang="en-US" dirty="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𝑆𝐸</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e>
                      </m:d>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131</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1664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214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1057</m:t>
                              </m:r>
                            </m:den>
                          </m:f>
                        </m:e>
                      </m:rad>
                      <m:r>
                        <a:rPr lang="en-US" i="1">
                          <a:latin typeface="Cambria Math" panose="02040503050406030204" pitchFamily="18" charset="0"/>
                        </a:rPr>
                        <m:t>=0.117701</m:t>
                      </m:r>
                    </m:oMath>
                  </m:oMathPara>
                </a14:m>
                <a:endParaRPr lang="en-US" dirty="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𝑆𝐸</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2</m:t>
                              </m:r>
                            </m:sub>
                          </m:sSub>
                        </m:e>
                      </m:d>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138</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1664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214</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129</m:t>
                              </m:r>
                            </m:den>
                          </m:f>
                        </m:e>
                      </m:rad>
                      <m:r>
                        <a:rPr lang="en-US" i="1">
                          <a:latin typeface="Cambria Math" panose="02040503050406030204" pitchFamily="18" charset="0"/>
                        </a:rPr>
                        <m:t>=0.142380</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416" r="-1234"/>
                </a:stretch>
              </a:blipFill>
            </p:spPr>
            <p:txBody>
              <a:bodyPr/>
              <a:lstStyle/>
              <a:p>
                <a:r>
                  <a:rPr lang="en-US">
                    <a:noFill/>
                  </a:rPr>
                  <a:t> </a:t>
                </a:r>
              </a:p>
            </p:txBody>
          </p:sp>
        </mc:Fallback>
      </mc:AlternateContent>
    </p:spTree>
    <p:extLst>
      <p:ext uri="{BB962C8B-B14F-4D97-AF65-F5344CB8AC3E}">
        <p14:creationId xmlns:p14="http://schemas.microsoft.com/office/powerpoint/2010/main" val="8055477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10748"/>
                <a:ext cx="10372150" cy="4898577"/>
              </a:xfrm>
            </p:spPr>
            <p:txBody>
              <a:bodyPr>
                <a:noAutofit/>
              </a:bodyPr>
              <a:lstStyle/>
              <a:p>
                <a:pPr marL="0" indent="0">
                  <a:lnSpc>
                    <a:spcPct val="120000"/>
                  </a:lnSpc>
                  <a:spcBef>
                    <a:spcPts val="0"/>
                  </a:spcBef>
                  <a:buNone/>
                </a:pPr>
                <a:r>
                  <a:rPr lang="en-US" sz="2000" b="1" dirty="0">
                    <a:solidFill>
                      <a:srgbClr val="FF0000"/>
                    </a:solidFill>
                  </a:rPr>
                  <a:t>Bayes’ Theorem:</a:t>
                </a:r>
                <a:r>
                  <a:rPr lang="en-US" sz="2000" b="1" dirty="0"/>
                  <a:t> </a:t>
                </a:r>
                <a:r>
                  <a:rPr lang="en-US" sz="2000" dirty="0"/>
                  <a:t>Let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𝑛</m:t>
                        </m:r>
                      </m:sub>
                    </m:sSub>
                  </m:oMath>
                </a14:m>
                <a:r>
                  <a:rPr lang="en-US" sz="2000" i="1" dirty="0"/>
                  <a:t> </a:t>
                </a:r>
                <a:r>
                  <a:rPr lang="en-US" sz="2000" dirty="0"/>
                  <a:t>be a set of </a:t>
                </a:r>
                <a:r>
                  <a:rPr lang="en-US" sz="2000" i="1" dirty="0">
                    <a:solidFill>
                      <a:srgbClr val="0070C0"/>
                    </a:solidFill>
                  </a:rPr>
                  <a:t>collectively exhaustive </a:t>
                </a:r>
                <a:r>
                  <a:rPr lang="en-US" sz="2000" dirty="0"/>
                  <a:t>events, i.e., they are</a:t>
                </a:r>
                <a:r>
                  <a:rPr lang="en-US" sz="2000" i="1" dirty="0"/>
                  <a:t> </a:t>
                </a:r>
                <a:r>
                  <a:rPr lang="en-US" sz="2000" i="1" dirty="0">
                    <a:solidFill>
                      <a:srgbClr val="0070C0"/>
                    </a:solidFill>
                  </a:rPr>
                  <a:t>mutually exclusive</a:t>
                </a:r>
                <a:r>
                  <a:rPr lang="en-US" sz="2000" dirty="0">
                    <a:solidFill>
                      <a:srgbClr val="0070C0"/>
                    </a:solidFill>
                  </a:rPr>
                  <a:t> </a:t>
                </a:r>
                <a:r>
                  <a:rPr lang="en-US" sz="2000" dirty="0"/>
                  <a:t>events such that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m:t>
                        </m:r>
                      </m:e>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𝑖</m:t>
                        </m:r>
                      </m:sub>
                    </m:sSub>
                    <m:r>
                      <a:rPr lang="en-US" sz="2000" i="1">
                        <a:latin typeface="Cambria Math" panose="02040503050406030204" pitchFamily="18" charset="0"/>
                      </a:rPr>
                      <m:t>=</m:t>
                    </m:r>
                    <m:r>
                      <a:rPr lang="en-US" sz="2000" i="1">
                        <a:latin typeface="Cambria Math" panose="02040503050406030204" pitchFamily="18" charset="0"/>
                      </a:rPr>
                      <m:t>𝑆</m:t>
                    </m:r>
                  </m:oMath>
                </a14:m>
                <a:r>
                  <a:rPr lang="en-US" sz="2000" i="1" dirty="0"/>
                  <a:t> </a:t>
                </a:r>
                <a:r>
                  <a:rPr lang="en-US" sz="2000" dirty="0"/>
                  <a:t>(sample space) and</a:t>
                </a:r>
                <a:r>
                  <a:rPr lang="en-US" sz="2000" i="1" dirty="0"/>
                  <a:t> </a:t>
                </a:r>
                <a14:m>
                  <m:oMath xmlns:m="http://schemas.openxmlformats.org/officeDocument/2006/math">
                    <m:r>
                      <a:rPr lang="en-US" sz="2000" i="1">
                        <a:latin typeface="Cambria Math" panose="02040503050406030204" pitchFamily="18" charset="0"/>
                      </a:rPr>
                      <m:t>𝑌</m:t>
                    </m:r>
                  </m:oMath>
                </a14:m>
                <a:r>
                  <a:rPr lang="en-US" sz="2000" dirty="0"/>
                  <a:t> be an arbitrary event.  It can be expressed that</a:t>
                </a:r>
              </a:p>
              <a:p>
                <a:pPr marL="0" indent="0" algn="ctr">
                  <a:lnSpc>
                    <a:spcPct val="120000"/>
                  </a:lnSpc>
                  <a:spcBef>
                    <a:spcPts val="0"/>
                  </a:spcBef>
                  <a:buNone/>
                </a:pPr>
                <a:r>
                  <a:rPr lang="en-US" sz="2000" dirty="0"/>
                  <a:t> </a:t>
                </a:r>
                <a14:m>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𝑛</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m:t>
                        </m:r>
                      </m:e>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sSubSup>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𝑖</m:t>
                        </m:r>
                      </m:sub>
                    </m:sSub>
                  </m:oMath>
                </a14:m>
                <a:endParaRPr lang="en-US" sz="2000" dirty="0"/>
              </a:p>
              <a:p>
                <a:pPr marL="0" indent="0">
                  <a:lnSpc>
                    <a:spcPct val="100000"/>
                  </a:lnSpc>
                  <a:spcBef>
                    <a:spcPts val="0"/>
                  </a:spcBef>
                  <a:buNone/>
                </a:pPr>
                <a:r>
                  <a:rPr lang="en-US" sz="2000" dirty="0"/>
                  <a:t>Since </a:t>
                </a:r>
                <a14:m>
                  <m:oMath xmlns:m="http://schemas.openxmlformats.org/officeDocument/2006/math">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𝑛</m:t>
                        </m:r>
                      </m:sub>
                    </m:sSub>
                  </m:oMath>
                </a14:m>
                <a:r>
                  <a:rPr lang="en-US" sz="2000" dirty="0"/>
                  <a:t> are </a:t>
                </a:r>
                <a:r>
                  <a:rPr lang="en-US" sz="2000" i="1" dirty="0">
                    <a:solidFill>
                      <a:srgbClr val="0070C0"/>
                    </a:solidFill>
                  </a:rPr>
                  <a:t>mutually exclusive</a:t>
                </a:r>
                <a:r>
                  <a:rPr lang="en-US" sz="2000" dirty="0"/>
                  <a:t>, we have</a:t>
                </a:r>
                <a:endParaRPr lang="en-US" sz="2000" i="1" dirty="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1</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2</m:t>
                              </m:r>
                            </m:sub>
                          </m:sSub>
                        </m:e>
                      </m:d>
                      <m:r>
                        <a:rPr lang="en-US" sz="2000" i="1">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𝑛</m:t>
                              </m:r>
                            </m:sub>
                          </m:sSub>
                        </m:e>
                      </m:d>
                      <m:r>
                        <a:rPr lang="en-US" sz="200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𝑖</m:t>
                                  </m:r>
                                </m:sub>
                              </m:sSub>
                            </m:e>
                          </m:d>
                        </m:e>
                      </m:nary>
                    </m:oMath>
                  </m:oMathPara>
                </a14:m>
                <a:endParaRPr lang="en-US" sz="2000" dirty="0"/>
              </a:p>
              <a:p>
                <a:pPr marL="0" indent="0">
                  <a:lnSpc>
                    <a:spcPct val="120000"/>
                  </a:lnSpc>
                  <a:spcBef>
                    <a:spcPts val="0"/>
                  </a:spcBef>
                  <a:buNone/>
                </a:pPr>
                <a:r>
                  <a:rPr lang="en-US" sz="2000" dirty="0"/>
                  <a:t>Hence,			</a:t>
                </a:r>
                <a14:m>
                  <m:oMath xmlns:m="http://schemas.openxmlformats.org/officeDocument/2006/math">
                    <m:r>
                      <a:rPr lang="en-US" sz="2000" b="0" i="1">
                        <a:latin typeface="Cambria Math" panose="02040503050406030204" pitchFamily="18" charset="0"/>
                      </a:rPr>
                      <m:t>𝑃</m:t>
                    </m:r>
                    <m:d>
                      <m:dPr>
                        <m:ctrlPr>
                          <a:rPr lang="en-US" sz="2000" i="1">
                            <a:latin typeface="Cambria Math" panose="02040503050406030204" pitchFamily="18" charset="0"/>
                          </a:rPr>
                        </m:ctrlPr>
                      </m:dPr>
                      <m:e>
                        <m:r>
                          <a:rPr lang="en-US" sz="2000" b="0" i="1">
                            <a:latin typeface="Cambria Math" panose="02040503050406030204" pitchFamily="18" charset="0"/>
                          </a:rPr>
                          <m:t>𝑌</m:t>
                        </m:r>
                      </m:e>
                    </m:d>
                    <m:r>
                      <a:rPr lang="en-US" sz="2000" b="0" i="1">
                        <a:latin typeface="Cambria Math" panose="02040503050406030204" pitchFamily="18" charset="0"/>
                      </a:rPr>
                      <m:t>=</m:t>
                    </m:r>
                    <m:nary>
                      <m:naryPr>
                        <m:chr m:val="∑"/>
                        <m:limLoc m:val="undOvr"/>
                        <m:ctrlPr>
                          <a:rPr lang="en-US" sz="2000" i="1">
                            <a:latin typeface="Cambria Math" panose="02040503050406030204" pitchFamily="18" charset="0"/>
                          </a:rPr>
                        </m:ctrlPr>
                      </m:naryPr>
                      <m:sub>
                        <m:r>
                          <a:rPr lang="en-US" sz="2000" b="0" i="1">
                            <a:latin typeface="Cambria Math" panose="02040503050406030204" pitchFamily="18" charset="0"/>
                          </a:rPr>
                          <m:t>𝑖</m:t>
                        </m:r>
                        <m:r>
                          <a:rPr lang="en-US" sz="2000" b="0" i="1">
                            <a:latin typeface="Cambria Math" panose="02040503050406030204" pitchFamily="18" charset="0"/>
                          </a:rPr>
                          <m:t>=1</m:t>
                        </m:r>
                      </m:sub>
                      <m:sup>
                        <m:r>
                          <a:rPr lang="en-US" sz="2000" b="0" i="1">
                            <a:latin typeface="Cambria Math" panose="02040503050406030204" pitchFamily="18" charset="0"/>
                          </a:rPr>
                          <m:t>𝑛</m:t>
                        </m:r>
                      </m:sup>
                      <m:e>
                        <m:r>
                          <a:rPr lang="en-US" sz="2000" b="0" i="1">
                            <a:latin typeface="Cambria Math" panose="02040503050406030204" pitchFamily="18" charset="0"/>
                          </a:rPr>
                          <m:t>𝑃</m:t>
                        </m:r>
                        <m:d>
                          <m:dPr>
                            <m:ctrlPr>
                              <a:rPr lang="en-US" sz="2000" i="1">
                                <a:latin typeface="Cambria Math" panose="02040503050406030204" pitchFamily="18" charset="0"/>
                              </a:rPr>
                            </m:ctrlPr>
                          </m:dPr>
                          <m:e>
                            <m:r>
                              <a:rPr lang="en-US" sz="2000" b="0" i="1">
                                <a:latin typeface="Cambria Math" panose="02040503050406030204" pitchFamily="18" charset="0"/>
                              </a:rPr>
                              <m:t>𝑌</m:t>
                            </m:r>
                          </m:e>
                          <m:e>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d>
                        <m:r>
                          <a:rPr lang="en-US" sz="2000" b="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d>
                      </m:e>
                    </m:nary>
                  </m:oMath>
                </a14:m>
                <a:endParaRPr lang="en-US" sz="2000" dirty="0"/>
              </a:p>
              <a:p>
                <a:pPr marL="0" indent="0">
                  <a:lnSpc>
                    <a:spcPct val="120000"/>
                  </a:lnSpc>
                  <a:spcBef>
                    <a:spcPts val="0"/>
                  </a:spcBef>
                  <a:buNone/>
                </a:pPr>
                <a:r>
                  <a:rPr lang="en-US" sz="2000" dirty="0"/>
                  <a:t> </a:t>
                </a:r>
              </a:p>
              <a:p>
                <a:pPr marL="0" indent="0">
                  <a:lnSpc>
                    <a:spcPct val="120000"/>
                  </a:lnSpc>
                  <a:spcBef>
                    <a:spcPts val="0"/>
                  </a:spcBef>
                  <a:buNone/>
                </a:pPr>
                <a:r>
                  <a:rPr lang="en-US" sz="2000" dirty="0"/>
                  <a:t>Therefore,		</a:t>
                </a:r>
                <a14:m>
                  <m:oMath xmlns:m="http://schemas.openxmlformats.org/officeDocument/2006/math">
                    <m:r>
                      <a:rPr lang="en-US" sz="2000" b="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e>
                        <m:r>
                          <a:rPr lang="en-US" sz="2000" b="0" i="1">
                            <a:latin typeface="Cambria Math" panose="02040503050406030204" pitchFamily="18" charset="0"/>
                          </a:rPr>
                          <m:t>𝑌</m:t>
                        </m:r>
                      </m:e>
                    </m:d>
                    <m:r>
                      <a:rPr lang="en-US" sz="2000" b="0" i="1">
                        <a:latin typeface="Cambria Math" panose="02040503050406030204" pitchFamily="18" charset="0"/>
                      </a:rPr>
                      <m:t>=</m:t>
                    </m:r>
                    <m:f>
                      <m:fPr>
                        <m:ctrlPr>
                          <a:rPr lang="en-US" sz="2000" i="1">
                            <a:latin typeface="Cambria Math" panose="02040503050406030204" pitchFamily="18" charset="0"/>
                          </a:rPr>
                        </m:ctrlPr>
                      </m:fPr>
                      <m:num>
                        <m:r>
                          <a:rPr lang="en-US" sz="2000" b="0" i="1">
                            <a:latin typeface="Cambria Math" panose="02040503050406030204" pitchFamily="18" charset="0"/>
                          </a:rPr>
                          <m:t>𝑃</m:t>
                        </m:r>
                        <m:d>
                          <m:dPr>
                            <m:ctrlPr>
                              <a:rPr lang="en-US" sz="2000" i="1">
                                <a:latin typeface="Cambria Math" panose="02040503050406030204" pitchFamily="18" charset="0"/>
                              </a:rPr>
                            </m:ctrlPr>
                          </m:dPr>
                          <m:e>
                            <m:r>
                              <a:rPr lang="en-US" sz="2000" b="0" i="1">
                                <a:latin typeface="Cambria Math" panose="02040503050406030204" pitchFamily="18" charset="0"/>
                              </a:rPr>
                              <m:t>𝑌</m:t>
                            </m:r>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d>
                      </m:num>
                      <m:den>
                        <m:r>
                          <a:rPr lang="en-US" sz="2000" b="0" i="1">
                            <a:latin typeface="Cambria Math" panose="02040503050406030204" pitchFamily="18" charset="0"/>
                          </a:rPr>
                          <m:t>𝑃</m:t>
                        </m:r>
                        <m:d>
                          <m:dPr>
                            <m:ctrlPr>
                              <a:rPr lang="en-US" sz="2000" i="1">
                                <a:latin typeface="Cambria Math" panose="02040503050406030204" pitchFamily="18" charset="0"/>
                              </a:rPr>
                            </m:ctrlPr>
                          </m:dPr>
                          <m:e>
                            <m:r>
                              <a:rPr lang="en-US" sz="2000" b="0" i="1">
                                <a:latin typeface="Cambria Math" panose="02040503050406030204" pitchFamily="18" charset="0"/>
                              </a:rPr>
                              <m:t>𝑌</m:t>
                            </m:r>
                          </m:e>
                        </m:d>
                      </m:den>
                    </m:f>
                    <m:r>
                      <a:rPr lang="en-US" sz="2000" b="0" i="1">
                        <a:latin typeface="Cambria Math" panose="02040503050406030204" pitchFamily="18" charset="0"/>
                      </a:rPr>
                      <m:t>=</m:t>
                    </m:r>
                    <m:f>
                      <m:fPr>
                        <m:ctrlPr>
                          <a:rPr lang="en-US" sz="2000" i="1">
                            <a:latin typeface="Cambria Math" panose="02040503050406030204" pitchFamily="18" charset="0"/>
                          </a:rPr>
                        </m:ctrlPr>
                      </m:fPr>
                      <m:num>
                        <m:r>
                          <a:rPr lang="en-US" sz="2000" b="0" i="1">
                            <a:latin typeface="Cambria Math" panose="02040503050406030204" pitchFamily="18" charset="0"/>
                          </a:rPr>
                          <m:t>𝑃</m:t>
                        </m:r>
                        <m:d>
                          <m:dPr>
                            <m:ctrlPr>
                              <a:rPr lang="en-US" sz="2000" i="1">
                                <a:latin typeface="Cambria Math" panose="02040503050406030204" pitchFamily="18" charset="0"/>
                              </a:rPr>
                            </m:ctrlPr>
                          </m:dPr>
                          <m:e>
                            <m:r>
                              <a:rPr lang="en-US" sz="2000" b="0" i="1">
                                <a:latin typeface="Cambria Math" panose="02040503050406030204" pitchFamily="18" charset="0"/>
                              </a:rPr>
                              <m:t>𝑌</m:t>
                            </m:r>
                          </m:e>
                          <m:e>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d>
                        <m:r>
                          <a:rPr lang="en-US" sz="2000" b="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𝑖</m:t>
                                </m:r>
                              </m:sub>
                            </m:sSub>
                          </m:e>
                        </m:d>
                      </m:num>
                      <m:den>
                        <m:nary>
                          <m:naryPr>
                            <m:chr m:val="∑"/>
                            <m:limLoc m:val="undOvr"/>
                            <m:ctrlPr>
                              <a:rPr lang="en-US" sz="2000" i="1">
                                <a:latin typeface="Cambria Math" panose="02040503050406030204" pitchFamily="18" charset="0"/>
                              </a:rPr>
                            </m:ctrlPr>
                          </m:naryPr>
                          <m:sub>
                            <m:r>
                              <a:rPr lang="en-US" sz="2000" b="0" i="1">
                                <a:latin typeface="Cambria Math" panose="02040503050406030204" pitchFamily="18" charset="0"/>
                              </a:rPr>
                              <m:t>𝑖</m:t>
                            </m:r>
                            <m:r>
                              <a:rPr lang="en-US" sz="2000" b="0" i="1">
                                <a:latin typeface="Cambria Math" panose="02040503050406030204" pitchFamily="18" charset="0"/>
                              </a:rPr>
                              <m:t>=1</m:t>
                            </m:r>
                          </m:sub>
                          <m:sup>
                            <m:r>
                              <a:rPr lang="en-US" sz="2000" b="0" i="1">
                                <a:latin typeface="Cambria Math" panose="02040503050406030204" pitchFamily="18" charset="0"/>
                              </a:rPr>
                              <m:t>𝑛</m:t>
                            </m:r>
                          </m:sup>
                          <m:e>
                            <m:r>
                              <a:rPr lang="en-US" sz="2000" b="0" i="1">
                                <a:latin typeface="Cambria Math" panose="02040503050406030204" pitchFamily="18" charset="0"/>
                              </a:rPr>
                              <m:t>𝑃</m:t>
                            </m:r>
                            <m:d>
                              <m:dPr>
                                <m:ctrlPr>
                                  <a:rPr lang="en-US" sz="2000" i="1">
                                    <a:latin typeface="Cambria Math" panose="02040503050406030204" pitchFamily="18" charset="0"/>
                                  </a:rPr>
                                </m:ctrlPr>
                              </m:dPr>
                              <m:e>
                                <m:r>
                                  <a:rPr lang="en-US" sz="2000" b="0" i="1">
                                    <a:latin typeface="Cambria Math" panose="02040503050406030204" pitchFamily="18" charset="0"/>
                                  </a:rPr>
                                  <m:t>𝑌</m:t>
                                </m:r>
                              </m:e>
                              <m:e>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d>
                            <m:r>
                              <a:rPr lang="en-US" sz="2000" b="0" i="1">
                                <a:latin typeface="Cambria Math" panose="02040503050406030204" pitchFamily="18"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a:latin typeface="Cambria Math" panose="02040503050406030204" pitchFamily="18" charset="0"/>
                                      </a:rPr>
                                      <m:t>𝑋</m:t>
                                    </m:r>
                                  </m:e>
                                  <m:sub>
                                    <m:r>
                                      <a:rPr lang="en-US" sz="2000" b="0" i="1">
                                        <a:latin typeface="Cambria Math" panose="02040503050406030204" pitchFamily="18" charset="0"/>
                                      </a:rPr>
                                      <m:t>𝑖</m:t>
                                    </m:r>
                                  </m:sub>
                                </m:sSub>
                              </m:e>
                            </m:d>
                          </m:e>
                        </m:nary>
                      </m:den>
                    </m:f>
                  </m:oMath>
                </a14:m>
                <a:r>
                  <a:rPr lang="en-US" sz="2000" dirty="0"/>
                  <a:t>  </a:t>
                </a:r>
                <a:r>
                  <a:rPr lang="en-US" sz="2000" dirty="0">
                    <a:solidFill>
                      <a:srgbClr val="0070C0"/>
                    </a:solidFill>
                  </a:rPr>
                  <a:t>(</a:t>
                </a:r>
                <a:r>
                  <a:rPr lang="en-US" sz="2000" b="1" dirty="0">
                    <a:solidFill>
                      <a:srgbClr val="0070C0"/>
                    </a:solidFill>
                  </a:rPr>
                  <a:t>Bayes' Rule) </a:t>
                </a:r>
                <a:endParaRPr lang="en-US" sz="20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10748"/>
                <a:ext cx="10372150" cy="4898577"/>
              </a:xfrm>
              <a:blipFill>
                <a:blip r:embed="rId2"/>
                <a:stretch>
                  <a:fillRect l="-588" t="-125"/>
                </a:stretch>
              </a:blipFill>
            </p:spPr>
            <p:txBody>
              <a:bodyPr/>
              <a:lstStyle/>
              <a:p>
                <a:r>
                  <a:rPr lang="en-US">
                    <a:noFill/>
                  </a:rPr>
                  <a:t> </a:t>
                </a:r>
              </a:p>
            </p:txBody>
          </p:sp>
        </mc:Fallback>
      </mc:AlternateContent>
    </p:spTree>
    <p:extLst>
      <p:ext uri="{BB962C8B-B14F-4D97-AF65-F5344CB8AC3E}">
        <p14:creationId xmlns:p14="http://schemas.microsoft.com/office/powerpoint/2010/main" val="1624896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u="sng" dirty="0"/>
                  <a:t>Recall:</a:t>
                </a:r>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i="1">
                        <a:latin typeface="Cambria Math" panose="02040503050406030204" pitchFamily="18" charset="0"/>
                      </a:rPr>
                      <m:t>= </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e>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e>
                        <m:r>
                          <a:rPr lang="en-US" i="1">
                            <a:latin typeface="Cambria Math" panose="02040503050406030204" pitchFamily="18" charset="0"/>
                          </a:rPr>
                          <m:t>𝑌</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e>
                    </m:d>
                  </m:oMath>
                </a14:m>
                <a:endParaRPr lang="en-US" dirty="0"/>
              </a:p>
              <a:p>
                <a:pPr marL="0" indent="0">
                  <a:buNone/>
                </a:pPr>
                <a:r>
                  <a:rPr lang="en-US" b="1" dirty="0"/>
                  <a:t> </a:t>
                </a:r>
                <a:endParaRPr lang="en-US" dirty="0"/>
              </a:p>
              <a:p>
                <a:pPr marL="0" indent="0">
                  <a:buNone/>
                </a:pPr>
                <a:r>
                  <a:rPr lang="en-US" u="sng" dirty="0"/>
                  <a:t>Notes:</a:t>
                </a:r>
                <a:endParaRPr lang="en-US" dirty="0"/>
              </a:p>
              <a:p>
                <a:pPr marL="0" indent="0">
                  <a:buNone/>
                </a:pPr>
                <a:r>
                  <a:rPr lang="en-US" dirty="0"/>
                  <a:t> </a:t>
                </a:r>
              </a:p>
              <a:p>
                <a:pPr lvl="1"/>
                <a14:m>
                  <m:oMath xmlns:m="http://schemas.openxmlformats.org/officeDocument/2006/math">
                    <m:r>
                      <a:rPr lang="en-US" sz="2800" i="1">
                        <a:latin typeface="Cambria Math" panose="02040503050406030204" pitchFamily="18" charset="0"/>
                      </a:rPr>
                      <m:t>𝑃</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e>
                        </m:d>
                      </m:e>
                      <m:sup>
                        <m:r>
                          <a:rPr lang="en-US" sz="2800" i="1">
                            <a:latin typeface="Cambria Math" panose="02040503050406030204" pitchFamily="18" charset="0"/>
                          </a:rPr>
                          <m:t>′</m:t>
                        </m:r>
                      </m:sup>
                    </m:sSup>
                    <m:r>
                      <a:rPr lang="en-US" sz="2800" i="1">
                        <a:latin typeface="Cambria Math" panose="02040503050406030204" pitchFamily="18" charset="0"/>
                      </a:rPr>
                      <m:t>𝑠</m:t>
                    </m:r>
                  </m:oMath>
                </a14:m>
                <a:r>
                  <a:rPr lang="en-US" sz="2800" dirty="0"/>
                  <a:t>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=1,2,…,</m:t>
                        </m:r>
                        <m:r>
                          <a:rPr lang="en-US" sz="2800" i="1">
                            <a:latin typeface="Cambria Math" panose="02040503050406030204" pitchFamily="18" charset="0"/>
                          </a:rPr>
                          <m:t>𝑛</m:t>
                        </m:r>
                      </m:e>
                    </m:d>
                  </m:oMath>
                </a14:m>
                <a:r>
                  <a:rPr lang="en-US" sz="2800" dirty="0"/>
                  <a:t> are </a:t>
                </a:r>
                <a:r>
                  <a:rPr lang="en-US" sz="2800" dirty="0">
                    <a:solidFill>
                      <a:srgbClr val="FF0000"/>
                    </a:solidFill>
                  </a:rPr>
                  <a:t>prior</a:t>
                </a:r>
                <a:r>
                  <a:rPr lang="en-US" sz="2800" dirty="0"/>
                  <a:t> probabilities</a:t>
                </a:r>
                <a:endParaRPr lang="en-US" sz="2800" i="1" dirty="0"/>
              </a:p>
              <a:p>
                <a:pPr lvl="1"/>
                <a14:m>
                  <m:oMath xmlns:m="http://schemas.openxmlformats.org/officeDocument/2006/math">
                    <m:r>
                      <a:rPr lang="en-US" sz="2800" i="1">
                        <a:latin typeface="Cambria Math" panose="02040503050406030204" pitchFamily="18" charset="0"/>
                      </a:rPr>
                      <m:t>𝑃</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e>
                          <m:e>
                            <m:r>
                              <a:rPr lang="en-US" sz="2800" i="1">
                                <a:latin typeface="Cambria Math" panose="02040503050406030204" pitchFamily="18" charset="0"/>
                              </a:rPr>
                              <m:t>𝑌</m:t>
                            </m:r>
                          </m:e>
                        </m:d>
                      </m:e>
                      <m:sup>
                        <m:r>
                          <a:rPr lang="en-US" sz="2800" i="1">
                            <a:latin typeface="Cambria Math" panose="02040503050406030204" pitchFamily="18" charset="0"/>
                          </a:rPr>
                          <m:t>′</m:t>
                        </m:r>
                      </m:sup>
                    </m:sSup>
                    <m:r>
                      <a:rPr lang="en-US" sz="2800" i="1">
                        <a:latin typeface="Cambria Math" panose="02040503050406030204" pitchFamily="18" charset="0"/>
                      </a:rPr>
                      <m:t>𝑠</m:t>
                    </m:r>
                  </m:oMath>
                </a14:m>
                <a:r>
                  <a:rPr lang="en-US" sz="2800" dirty="0"/>
                  <a:t>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𝑖</m:t>
                        </m:r>
                        <m:r>
                          <a:rPr lang="en-US" sz="2800" i="1">
                            <a:latin typeface="Cambria Math" panose="02040503050406030204" pitchFamily="18" charset="0"/>
                          </a:rPr>
                          <m:t>=1,2,…,</m:t>
                        </m:r>
                        <m:r>
                          <a:rPr lang="en-US" sz="2800" i="1">
                            <a:latin typeface="Cambria Math" panose="02040503050406030204" pitchFamily="18" charset="0"/>
                          </a:rPr>
                          <m:t>𝑛</m:t>
                        </m:r>
                      </m:e>
                    </m:d>
                  </m:oMath>
                </a14:m>
                <a:r>
                  <a:rPr lang="en-US" sz="2800" dirty="0"/>
                  <a:t> are </a:t>
                </a:r>
                <a:r>
                  <a:rPr lang="en-US" sz="2800" dirty="0">
                    <a:solidFill>
                      <a:srgbClr val="FF0000"/>
                    </a:solidFill>
                  </a:rPr>
                  <a:t>posterior</a:t>
                </a:r>
                <a:r>
                  <a:rPr lang="en-US" sz="2800" dirty="0"/>
                  <a:t> probabilities</a:t>
                </a:r>
              </a:p>
              <a:p>
                <a:pPr marL="0" indent="0">
                  <a:buNone/>
                </a:pPr>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381251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b="1" dirty="0"/>
              <a:t>Bayesian Approach</a:t>
            </a:r>
            <a:endParaRPr lang="en-US" dirty="0"/>
          </a:p>
          <a:p>
            <a:pPr marL="0" indent="0" algn="just">
              <a:buNone/>
            </a:pPr>
            <a:r>
              <a:rPr lang="en-US" dirty="0"/>
              <a:t> </a:t>
            </a:r>
          </a:p>
          <a:p>
            <a:pPr marL="0" lvl="0" indent="0" algn="just">
              <a:buNone/>
            </a:pPr>
            <a:r>
              <a:rPr lang="en-US" dirty="0"/>
              <a:t>In the </a:t>
            </a:r>
            <a:r>
              <a:rPr lang="en-US" dirty="0">
                <a:solidFill>
                  <a:srgbClr val="0070C0"/>
                </a:solidFill>
              </a:rPr>
              <a:t>classical</a:t>
            </a:r>
            <a:r>
              <a:rPr lang="en-US" dirty="0"/>
              <a:t> (or </a:t>
            </a:r>
            <a:r>
              <a:rPr lang="en-US" dirty="0">
                <a:solidFill>
                  <a:srgbClr val="0070C0"/>
                </a:solidFill>
              </a:rPr>
              <a:t>frequentist</a:t>
            </a:r>
            <a:r>
              <a:rPr lang="en-US" dirty="0"/>
              <a:t>) approach to probability, the population parameter are fixed constants whose values are unknown, but the probabilities of these values can be found using relative frequencies of the various categories from historical data of repeated experiments or logical reasoning</a:t>
            </a:r>
          </a:p>
          <a:p>
            <a:pPr marL="0" indent="0">
              <a:buNone/>
            </a:pPr>
            <a:endParaRPr lang="en-US" dirty="0"/>
          </a:p>
        </p:txBody>
      </p:sp>
    </p:spTree>
    <p:extLst>
      <p:ext uri="{BB962C8B-B14F-4D97-AF65-F5344CB8AC3E}">
        <p14:creationId xmlns:p14="http://schemas.microsoft.com/office/powerpoint/2010/main" val="238761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400" u="sng" dirty="0"/>
                  <a:t>Example</a:t>
                </a:r>
                <a:r>
                  <a:rPr lang="en-US" sz="2400" dirty="0"/>
                  <a:t>: A blood test is 95% effective in detecting a disease when it is present.  The test yields a false positive result for 1% of the healthy persons tested. Given that 0.5% of the population actually has the disease, find the prob. that a randomly selected person has a positive/negative test.</a:t>
                </a:r>
              </a:p>
              <a:p>
                <a:pPr marL="0" indent="0">
                  <a:lnSpc>
                    <a:spcPct val="100000"/>
                  </a:lnSpc>
                  <a:spcBef>
                    <a:spcPts val="0"/>
                  </a:spcBef>
                  <a:buNone/>
                </a:pPr>
                <a:endParaRPr lang="en-US" sz="2400" dirty="0"/>
              </a:p>
              <a:p>
                <a:pPr marL="0" indent="0">
                  <a:lnSpc>
                    <a:spcPct val="100000"/>
                  </a:lnSpc>
                  <a:spcBef>
                    <a:spcPts val="0"/>
                  </a:spcBef>
                  <a:buNone/>
                </a:pPr>
                <a:r>
                  <a:rPr lang="en-US" sz="2400" dirty="0"/>
                  <a:t>Denote:</a:t>
                </a:r>
              </a:p>
              <a:p>
                <a:pPr marL="0" indent="0">
                  <a:lnSpc>
                    <a:spcPct val="100000"/>
                  </a:lnSpc>
                  <a:spcBef>
                    <a:spcPts val="0"/>
                  </a:spcBef>
                  <a:buNone/>
                </a:pPr>
                <a:r>
                  <a:rPr lang="en-US" sz="2400" dirty="0"/>
                  <a:t>	</a:t>
                </a:r>
                <a14:m>
                  <m:oMath xmlns:m="http://schemas.openxmlformats.org/officeDocument/2006/math">
                    <m:r>
                      <a:rPr lang="en-US" sz="2400" i="1">
                        <a:latin typeface="Cambria Math" panose="02040503050406030204" pitchFamily="18" charset="0"/>
                      </a:rPr>
                      <m:t>𝐷</m:t>
                    </m:r>
                  </m:oMath>
                </a14:m>
                <a:r>
                  <a:rPr lang="en-US" sz="2400" dirty="0"/>
                  <a:t>: The tested person has the disease</a:t>
                </a:r>
              </a:p>
              <a:p>
                <a:pPr marL="0" indent="0">
                  <a:lnSpc>
                    <a:spcPct val="100000"/>
                  </a:lnSpc>
                  <a:spcBef>
                    <a:spcPts val="0"/>
                  </a:spcBef>
                  <a:buNone/>
                </a:pPr>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𝐷</m:t>
                        </m:r>
                      </m:e>
                    </m:acc>
                  </m:oMath>
                </a14:m>
                <a:r>
                  <a:rPr lang="en-US" sz="2400" dirty="0"/>
                  <a:t>: The tested person does </a:t>
                </a:r>
                <a:r>
                  <a:rPr lang="en-US" sz="2400"/>
                  <a:t>not have the </a:t>
                </a:r>
                <a:r>
                  <a:rPr lang="en-US" sz="2400" dirty="0"/>
                  <a:t>disease</a:t>
                </a:r>
              </a:p>
              <a:p>
                <a:pPr marL="0" indent="0">
                  <a:lnSpc>
                    <a:spcPct val="100000"/>
                  </a:lnSpc>
                  <a:spcBef>
                    <a:spcPts val="0"/>
                  </a:spcBef>
                  <a:buNone/>
                </a:pPr>
                <a:r>
                  <a:rPr lang="en-US" sz="2400" dirty="0"/>
                  <a:t>	</a:t>
                </a:r>
                <a14:m>
                  <m:oMath xmlns:m="http://schemas.openxmlformats.org/officeDocument/2006/math">
                    <m:r>
                      <a:rPr lang="en-US" sz="2400" i="1">
                        <a:latin typeface="Cambria Math" panose="02040503050406030204" pitchFamily="18" charset="0"/>
                      </a:rPr>
                      <m:t>𝐸</m:t>
                    </m:r>
                  </m:oMath>
                </a14:m>
                <a:r>
                  <a:rPr lang="en-US" sz="2400" dirty="0"/>
                  <a:t>: The test result is positive</a:t>
                </a:r>
              </a:p>
              <a:p>
                <a:pPr marL="0" indent="0">
                  <a:lnSpc>
                    <a:spcPct val="100000"/>
                  </a:lnSpc>
                  <a:spcBef>
                    <a:spcPts val="0"/>
                  </a:spcBef>
                  <a:buNone/>
                </a:pPr>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𝐸</m:t>
                        </m:r>
                      </m:e>
                    </m:acc>
                  </m:oMath>
                </a14:m>
                <a:r>
                  <a:rPr lang="en-US" sz="2400" dirty="0"/>
                  <a:t>: The test result is negative</a:t>
                </a:r>
              </a:p>
              <a:p>
                <a:pPr marL="0" indent="0" algn="just">
                  <a:buNone/>
                </a:pPr>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881" t="-992" r="-881"/>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10E787CA-F6EA-4FD5-9AE3-FB9897D5C101}"/>
              </a:ext>
            </a:extLst>
          </p:cNvPr>
          <p:cNvGraphicFramePr>
            <a:graphicFrameLocks noChangeAspect="1"/>
          </p:cNvGraphicFramePr>
          <p:nvPr>
            <p:extLst>
              <p:ext uri="{D42A27DB-BD31-4B8C-83A1-F6EECF244321}">
                <p14:modId xmlns:p14="http://schemas.microsoft.com/office/powerpoint/2010/main" val="2559872770"/>
              </p:ext>
            </p:extLst>
          </p:nvPr>
        </p:nvGraphicFramePr>
        <p:xfrm>
          <a:off x="8096494" y="3429000"/>
          <a:ext cx="2819770" cy="2980326"/>
        </p:xfrm>
        <a:graphic>
          <a:graphicData uri="http://schemas.openxmlformats.org/presentationml/2006/ole">
            <mc:AlternateContent xmlns:mc="http://schemas.openxmlformats.org/markup-compatibility/2006">
              <mc:Choice xmlns:v="urn:schemas-microsoft-com:vml" Requires="v">
                <p:oleObj spid="_x0000_s42009" name="Visio" r:id="rId4" imgW="1771634" imgH="1876311" progId="Visio.Drawing.11">
                  <p:embed/>
                </p:oleObj>
              </mc:Choice>
              <mc:Fallback>
                <p:oleObj name="Visio" r:id="rId4" imgW="1771634" imgH="1876311"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494" y="3429000"/>
                        <a:ext cx="2819770" cy="2980326"/>
                      </a:xfrm>
                      <a:prstGeom prst="rect">
                        <a:avLst/>
                      </a:prstGeom>
                      <a:noFill/>
                    </p:spPr>
                  </p:pic>
                </p:oleObj>
              </mc:Fallback>
            </mc:AlternateContent>
          </a:graphicData>
        </a:graphic>
      </p:graphicFrame>
    </p:spTree>
    <p:extLst>
      <p:ext uri="{BB962C8B-B14F-4D97-AF65-F5344CB8AC3E}">
        <p14:creationId xmlns:p14="http://schemas.microsoft.com/office/powerpoint/2010/main" val="917518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a:t>
            </a:r>
          </a:p>
        </p:txBody>
      </p:sp>
      <p:sp>
        <p:nvSpPr>
          <p:cNvPr id="3" name="Content Placeholder 2"/>
          <p:cNvSpPr>
            <a:spLocks noGrp="1"/>
          </p:cNvSpPr>
          <p:nvPr>
            <p:ph idx="1"/>
          </p:nvPr>
        </p:nvSpPr>
        <p:spPr>
          <a:xfrm>
            <a:off x="1134050" y="1738149"/>
            <a:ext cx="10372150" cy="4303509"/>
          </a:xfrm>
        </p:spPr>
        <p:txBody>
          <a:bodyPr>
            <a:normAutofit fontScale="92500"/>
          </a:bodyPr>
          <a:lstStyle/>
          <a:p>
            <a:pPr lvl="0" algn="just"/>
            <a:r>
              <a:rPr lang="en-US" dirty="0"/>
              <a:t>Consider a new patient 1 who is 40 years old with a Na/ K ratio of 29. Place this patient in the scatter diagram and find the nearest patient </a:t>
            </a:r>
            <a:r>
              <a:rPr lang="en-US" dirty="0">
                <a:sym typeface="Wingdings" panose="05000000000000000000" pitchFamily="2" charset="2"/>
              </a:rPr>
              <a:t></a:t>
            </a:r>
            <a:r>
              <a:rPr lang="en-US" dirty="0"/>
              <a:t> New patient 1 should be classified as “drug Y” when using k = 1, 2, 3 for k-nearest neighbor algorithm</a:t>
            </a:r>
          </a:p>
          <a:p>
            <a:pPr lvl="0" algn="just"/>
            <a:r>
              <a:rPr lang="en-US" dirty="0"/>
              <a:t>Consider a new patient 2 who is 17 years old with a Na/ K ratio of 12.5. Using k=1: new patient 2 would be classified for drug B or C (dark gray). Using k=2: among the two closest points, one is dark gray, and one is medium gray, and hence, voting would not help </a:t>
            </a:r>
            <a:r>
              <a:rPr lang="en-US" dirty="0">
                <a:sym typeface="Wingdings" panose="05000000000000000000" pitchFamily="2" charset="2"/>
              </a:rPr>
              <a:t></a:t>
            </a:r>
            <a:r>
              <a:rPr lang="en-US" dirty="0"/>
              <a:t> cannot make decision.  But using k=3: among the three closest points, one is dark gray, and two are medium gray, and hence,  voting can help to decide:  using drug A or X (medium gray).</a:t>
            </a:r>
          </a:p>
          <a:p>
            <a:pPr marL="0" indent="0" algn="just">
              <a:buNone/>
            </a:pPr>
            <a:endParaRPr lang="en-US" dirty="0"/>
          </a:p>
        </p:txBody>
      </p:sp>
    </p:spTree>
    <p:extLst>
      <p:ext uri="{BB962C8B-B14F-4D97-AF65-F5344CB8AC3E}">
        <p14:creationId xmlns:p14="http://schemas.microsoft.com/office/powerpoint/2010/main" val="3883727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77009"/>
                <a:ext cx="10372150" cy="4832317"/>
              </a:xfrm>
            </p:spPr>
            <p:txBody>
              <a:bodyPr>
                <a:normAutofit fontScale="70000" lnSpcReduction="20000"/>
              </a:bodyPr>
              <a:lstStyle/>
              <a:p>
                <a:pPr marL="0" indent="0" algn="just">
                  <a:lnSpc>
                    <a:spcPct val="120000"/>
                  </a:lnSpc>
                  <a:spcBef>
                    <a:spcPts val="0"/>
                  </a:spcBef>
                  <a:buNone/>
                </a:pPr>
                <a:r>
                  <a:rPr lang="en-US" dirty="0"/>
                  <a:t>In the above problem, the </a:t>
                </a:r>
                <a:r>
                  <a:rPr lang="en-US" i="1" dirty="0">
                    <a:solidFill>
                      <a:srgbClr val="FF0000"/>
                    </a:solidFill>
                  </a:rPr>
                  <a:t>prior probabilities</a:t>
                </a:r>
                <a:r>
                  <a:rPr lang="en-US" dirty="0">
                    <a:solidFill>
                      <a:srgbClr val="FF0000"/>
                    </a:solidFill>
                  </a:rPr>
                  <a:t> </a:t>
                </a:r>
                <a14:m>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=0.005</m:t>
                    </m:r>
                  </m:oMath>
                </a14:m>
                <a:r>
                  <a:rPr lang="en-US" dirty="0"/>
                  <a:t> and </a:t>
                </a:r>
                <a14:m>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=0.995</m:t>
                    </m:r>
                  </m:oMath>
                </a14:m>
                <a:r>
                  <a:rPr lang="en-US" dirty="0"/>
                  <a:t> can be determined from frequentist approach (or expert knowledge).</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If the test above is conducted for a group of persons, we will have a dataset containing records </a:t>
                </a:r>
                <a14:m>
                  <m:oMath xmlns:m="http://schemas.openxmlformats.org/officeDocument/2006/math">
                    <m:r>
                      <a:rPr lang="en-US" i="1">
                        <a:latin typeface="Cambria Math" panose="02040503050406030204" pitchFamily="18" charset="0"/>
                      </a:rPr>
                      <m:t>𝐸</m:t>
                    </m:r>
                  </m:oMath>
                </a14:m>
                <a:r>
                  <a:rPr lang="en-US" dirty="0"/>
                  <a:t> (positive)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dirty="0"/>
                  <a:t> (negative)</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For a newly tested person, the question of interest is that he/she will be classified in the group “</a:t>
                </a:r>
                <a14:m>
                  <m:oMath xmlns:m="http://schemas.openxmlformats.org/officeDocument/2006/math">
                    <m:r>
                      <a:rPr lang="en-US" i="1">
                        <a:latin typeface="Cambria Math" panose="02040503050406030204" pitchFamily="18" charset="0"/>
                      </a:rPr>
                      <m:t>𝐸</m:t>
                    </m:r>
                  </m:oMath>
                </a14:m>
                <a:r>
                  <a:rPr lang="en-US" dirty="0"/>
                  <a:t>” 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dirty="0"/>
                  <a:t>”.  We have:</a:t>
                </a:r>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e>
                          <m:r>
                            <a:rPr lang="en-US" i="1">
                              <a:latin typeface="Cambria Math" panose="02040503050406030204" pitchFamily="18" charset="0"/>
                            </a:rPr>
                            <m:t>𝐷</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=0.95∗0.005+0.01∗0.995=0.0147</m:t>
                      </m:r>
                    </m:oMath>
                  </m:oMathPara>
                </a14:m>
                <a:endParaRPr lang="en-US" dirty="0"/>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e>
                          <m:r>
                            <a:rPr lang="en-US" i="1">
                              <a:latin typeface="Cambria Math" panose="02040503050406030204" pitchFamily="18" charset="0"/>
                            </a:rPr>
                            <m:t>𝐷</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=0.05∗0.005+0.99∗0.995=0.9853</m:t>
                      </m:r>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So, there is a very high probability, 98.53%, that a tested person will have a “negative” test result.</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77009"/>
                <a:ext cx="10372150" cy="4832317"/>
              </a:xfrm>
              <a:blipFill>
                <a:blip r:embed="rId2"/>
                <a:stretch>
                  <a:fillRect l="-588" t="-631" r="-588"/>
                </a:stretch>
              </a:blipFill>
            </p:spPr>
            <p:txBody>
              <a:bodyPr/>
              <a:lstStyle/>
              <a:p>
                <a:r>
                  <a:rPr lang="en-US">
                    <a:noFill/>
                  </a:rPr>
                  <a:t> </a:t>
                </a:r>
              </a:p>
            </p:txBody>
          </p:sp>
        </mc:Fallback>
      </mc:AlternateContent>
    </p:spTree>
    <p:extLst>
      <p:ext uri="{BB962C8B-B14F-4D97-AF65-F5344CB8AC3E}">
        <p14:creationId xmlns:p14="http://schemas.microsoft.com/office/powerpoint/2010/main" val="3817196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510749"/>
                <a:ext cx="10372150" cy="4898578"/>
              </a:xfrm>
            </p:spPr>
            <p:txBody>
              <a:bodyPr>
                <a:normAutofit fontScale="62500" lnSpcReduction="20000"/>
              </a:bodyPr>
              <a:lstStyle/>
              <a:p>
                <a:pPr marL="0" lvl="0" indent="0" algn="just">
                  <a:lnSpc>
                    <a:spcPct val="120000"/>
                  </a:lnSpc>
                  <a:spcBef>
                    <a:spcPts val="0"/>
                  </a:spcBef>
                  <a:buNone/>
                </a:pPr>
                <a:r>
                  <a:rPr lang="en-US" dirty="0"/>
                  <a:t>In practice, there is another problem:  if the test is positive/negative, the tested person should be classified in which group? “Infected” or “Uninfected”? This is the situation where Bayes’ Rule should be used</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The </a:t>
                </a:r>
                <a:r>
                  <a:rPr lang="en-US" i="1" dirty="0">
                    <a:solidFill>
                      <a:srgbClr val="FF0000"/>
                    </a:solidFill>
                  </a:rPr>
                  <a:t>posterior probabilities</a:t>
                </a:r>
                <a:r>
                  <a:rPr lang="en-US" dirty="0">
                    <a:solidFill>
                      <a:srgbClr val="FF0000"/>
                    </a:solidFill>
                  </a:rPr>
                  <a:t> </a:t>
                </a:r>
                <a:r>
                  <a:rPr lang="en-US" dirty="0"/>
                  <a:t>can be derived as follows:</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e>
                        <m:e>
                          <m:r>
                            <a:rPr lang="en-US" i="1">
                              <a:latin typeface="Cambria Math" panose="02040503050406030204" pitchFamily="18" charset="0"/>
                            </a:rPr>
                            <m:t>𝐸</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e>
                              <m:r>
                                <a:rPr lang="en-US" i="1">
                                  <a:latin typeface="Cambria Math" panose="02040503050406030204" pitchFamily="18" charset="0"/>
                                </a:rPr>
                                <m:t>𝐷</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e>
                          </m:d>
                        </m:num>
                        <m:den>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0.95∗0.005</m:t>
                          </m:r>
                        </m:num>
                        <m:den>
                          <m:r>
                            <a:rPr lang="en-US" i="1">
                              <a:latin typeface="Cambria Math" panose="02040503050406030204" pitchFamily="18" charset="0"/>
                            </a:rPr>
                            <m:t>0.0147</m:t>
                          </m:r>
                        </m:den>
                      </m:f>
                      <m:r>
                        <a:rPr lang="en-US" i="1">
                          <a:latin typeface="Cambria Math" panose="02040503050406030204" pitchFamily="18" charset="0"/>
                        </a:rPr>
                        <m:t>=0.323</m:t>
                      </m:r>
                    </m:oMath>
                  </m:oMathPara>
                </a14:m>
                <a:endParaRPr lang="en-US" dirty="0"/>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e>
                          <m:r>
                            <a:rPr lang="en-US" i="1">
                              <a:latin typeface="Cambria Math" panose="02040503050406030204" pitchFamily="18" charset="0"/>
                            </a:rPr>
                            <m:t>𝐸</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num>
                        <m:den>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0.01∗0.995</m:t>
                          </m:r>
                        </m:num>
                        <m:den>
                          <m:r>
                            <a:rPr lang="en-US" i="1">
                              <a:latin typeface="Cambria Math" panose="02040503050406030204" pitchFamily="18" charset="0"/>
                            </a:rPr>
                            <m:t>0.0147</m:t>
                          </m:r>
                        </m:den>
                      </m:f>
                      <m:r>
                        <a:rPr lang="en-US" i="1">
                          <a:latin typeface="Cambria Math" panose="02040503050406030204" pitchFamily="18" charset="0"/>
                        </a:rPr>
                        <m:t>=0.677</m:t>
                      </m:r>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e>
                        <m:e>
                          <m:acc>
                            <m:accPr>
                              <m:chr m:val="̅"/>
                              <m:ctrlPr>
                                <a:rPr lang="en-US" i="1">
                                  <a:latin typeface="Cambria Math" panose="02040503050406030204" pitchFamily="18" charset="0"/>
                                </a:rPr>
                              </m:ctrlPr>
                            </m:accPr>
                            <m:e>
                              <m:r>
                                <a:rPr lang="en-US" i="1">
                                  <a:latin typeface="Cambria Math" panose="02040503050406030204" pitchFamily="18" charset="0"/>
                                </a:rPr>
                                <m:t>𝐸</m:t>
                              </m:r>
                            </m:e>
                          </m:acc>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e>
                              <m:r>
                                <a:rPr lang="en-US" i="1">
                                  <a:latin typeface="Cambria Math" panose="02040503050406030204" pitchFamily="18" charset="0"/>
                                </a:rPr>
                                <m:t>𝐷</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𝐷</m:t>
                              </m:r>
                            </m:e>
                          </m:d>
                        </m:num>
                        <m:den>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0.05∗0.005</m:t>
                          </m:r>
                        </m:num>
                        <m:den>
                          <m:r>
                            <a:rPr lang="en-US" i="1">
                              <a:latin typeface="Cambria Math" panose="02040503050406030204" pitchFamily="18" charset="0"/>
                            </a:rPr>
                            <m:t>0.9853</m:t>
                          </m:r>
                        </m:den>
                      </m:f>
                      <m:r>
                        <a:rPr lang="en-US" i="1">
                          <a:latin typeface="Cambria Math" panose="02040503050406030204" pitchFamily="18" charset="0"/>
                        </a:rPr>
                        <m:t>=0.0003</m:t>
                      </m:r>
                    </m:oMath>
                  </m:oMathPara>
                </a14:m>
                <a:endParaRPr lang="en-US" dirty="0"/>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e>
                          <m:acc>
                            <m:accPr>
                              <m:chr m:val="̅"/>
                              <m:ctrlPr>
                                <a:rPr lang="en-US" i="1">
                                  <a:latin typeface="Cambria Math" panose="02040503050406030204" pitchFamily="18" charset="0"/>
                                </a:rPr>
                              </m:ctrlPr>
                            </m:accPr>
                            <m:e>
                              <m:r>
                                <a:rPr lang="en-US" i="1">
                                  <a:latin typeface="Cambria Math" panose="02040503050406030204" pitchFamily="18" charset="0"/>
                                </a:rPr>
                                <m:t>𝐸</m:t>
                              </m:r>
                            </m:e>
                          </m:acc>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𝐷</m:t>
                                  </m:r>
                                </m:e>
                              </m:acc>
                            </m:e>
                          </m:d>
                        </m:num>
                        <m:den>
                          <m:r>
                            <a:rPr lang="en-US" i="1">
                              <a:latin typeface="Cambria Math" panose="02040503050406030204" pitchFamily="18" charset="0"/>
                            </a:rPr>
                            <m:t>𝑃</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0.99∗0.995</m:t>
                          </m:r>
                        </m:num>
                        <m:den>
                          <m:r>
                            <a:rPr lang="en-US" i="1">
                              <a:latin typeface="Cambria Math" panose="02040503050406030204" pitchFamily="18" charset="0"/>
                            </a:rPr>
                            <m:t>0.9853</m:t>
                          </m:r>
                        </m:den>
                      </m:f>
                      <m:r>
                        <a:rPr lang="en-US" i="1">
                          <a:latin typeface="Cambria Math" panose="02040503050406030204" pitchFamily="18" charset="0"/>
                        </a:rPr>
                        <m:t>=0.9997</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510749"/>
                <a:ext cx="10372150" cy="4898578"/>
              </a:xfrm>
              <a:blipFill>
                <a:blip r:embed="rId2"/>
                <a:stretch>
                  <a:fillRect l="-470" t="-747" r="-470"/>
                </a:stretch>
              </a:blipFill>
            </p:spPr>
            <p:txBody>
              <a:bodyPr/>
              <a:lstStyle/>
              <a:p>
                <a:r>
                  <a:rPr lang="en-US">
                    <a:noFill/>
                  </a:rPr>
                  <a:t> </a:t>
                </a:r>
              </a:p>
            </p:txBody>
          </p:sp>
        </mc:Fallback>
      </mc:AlternateContent>
    </p:spTree>
    <p:extLst>
      <p:ext uri="{BB962C8B-B14F-4D97-AF65-F5344CB8AC3E}">
        <p14:creationId xmlns:p14="http://schemas.microsoft.com/office/powerpoint/2010/main" val="1895201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It can be seen that a tested person will be classified in group </a:t>
            </a:r>
            <a:r>
              <a:rPr lang="en-US" dirty="0">
                <a:solidFill>
                  <a:srgbClr val="FF0000"/>
                </a:solidFill>
              </a:rPr>
              <a:t>“uninfected” </a:t>
            </a:r>
            <a:r>
              <a:rPr lang="en-US" dirty="0"/>
              <a:t>(due to higher posterior probability) </a:t>
            </a:r>
            <a:r>
              <a:rPr lang="en-US" dirty="0">
                <a:solidFill>
                  <a:srgbClr val="0070C0"/>
                </a:solidFill>
              </a:rPr>
              <a:t>regardless of the test result</a:t>
            </a:r>
            <a:r>
              <a:rPr lang="en-US" dirty="0"/>
              <a:t>. </a:t>
            </a:r>
          </a:p>
          <a:p>
            <a:pPr marL="0" indent="0" algn="just">
              <a:buNone/>
            </a:pPr>
            <a:endParaRPr lang="en-US" dirty="0">
              <a:solidFill>
                <a:srgbClr val="00B050"/>
              </a:solidFill>
            </a:endParaRPr>
          </a:p>
          <a:p>
            <a:pPr marL="0" indent="0" algn="just">
              <a:buNone/>
            </a:pPr>
            <a:r>
              <a:rPr lang="en-US" dirty="0">
                <a:solidFill>
                  <a:srgbClr val="00B050"/>
                </a:solidFill>
              </a:rPr>
              <a:t>This happens because the population is extremely unbalanced!</a:t>
            </a:r>
          </a:p>
          <a:p>
            <a:pPr marL="0" indent="0">
              <a:buNone/>
            </a:pPr>
            <a:endParaRPr lang="en-US" dirty="0"/>
          </a:p>
        </p:txBody>
      </p:sp>
    </p:spTree>
    <p:extLst>
      <p:ext uri="{BB962C8B-B14F-4D97-AF65-F5344CB8AC3E}">
        <p14:creationId xmlns:p14="http://schemas.microsoft.com/office/powerpoint/2010/main" val="9761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lnSpc>
                    <a:spcPct val="120000"/>
                  </a:lnSpc>
                  <a:spcBef>
                    <a:spcPts val="0"/>
                  </a:spcBef>
                  <a:buNone/>
                </a:pPr>
                <a:r>
                  <a:rPr lang="en-US" b="1" u="sng" dirty="0"/>
                  <a:t>General Background</a:t>
                </a:r>
                <a:endParaRPr lang="en-US" b="1"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In Bayesian approach the parameter of the population is considered to be a random variable following a distribution of possible values, and we use the observed data to find the most likely value of the parameter. </a:t>
                </a:r>
              </a:p>
              <a:p>
                <a:pPr marL="0" indent="0" algn="just">
                  <a:lnSpc>
                    <a:spcPct val="120000"/>
                  </a:lnSpc>
                  <a:spcBef>
                    <a:spcPts val="0"/>
                  </a:spcBef>
                  <a:buNone/>
                </a:pPr>
                <a:r>
                  <a:rPr lang="en-US" dirty="0"/>
                  <a:t> </a:t>
                </a:r>
              </a:p>
              <a:p>
                <a:pPr algn="just">
                  <a:lnSpc>
                    <a:spcPct val="120000"/>
                  </a:lnSpc>
                  <a:spcBef>
                    <a:spcPts val="0"/>
                  </a:spcBef>
                </a:pPr>
                <a:r>
                  <a:rPr lang="en-US" dirty="0"/>
                  <a:t>Let </a:t>
                </a:r>
                <a14:m>
                  <m:oMath xmlns:m="http://schemas.openxmlformats.org/officeDocument/2006/math">
                    <m:r>
                      <a:rPr lang="en-US" i="1">
                        <a:latin typeface="Cambria Math" panose="02040503050406030204" pitchFamily="18" charset="0"/>
                      </a:rPr>
                      <m:t>𝜃</m:t>
                    </m:r>
                  </m:oMath>
                </a14:m>
                <a:r>
                  <a:rPr lang="en-US" dirty="0"/>
                  <a:t> represent the parameter of the distribution. We need to find a </a:t>
                </a:r>
                <a:r>
                  <a:rPr lang="en-US" dirty="0">
                    <a:solidFill>
                      <a:srgbClr val="FF0000"/>
                    </a:solidFill>
                  </a:rPr>
                  <a:t>prior distribution </a:t>
                </a:r>
                <a:r>
                  <a:rPr lang="en-US" dirty="0"/>
                  <a:t>for </a:t>
                </a:r>
                <a14:m>
                  <m:oMath xmlns:m="http://schemas.openxmlformats.org/officeDocument/2006/math">
                    <m:r>
                      <a:rPr lang="en-US" i="1">
                        <a:latin typeface="Cambria Math" panose="02040503050406030204" pitchFamily="18" charset="0"/>
                      </a:rPr>
                      <m:t>𝜃</m:t>
                    </m:r>
                  </m:oMath>
                </a14:m>
                <a:r>
                  <a:rPr lang="en-US" dirty="0"/>
                  <a:t>. This prior distribution can come from expert knowledge, if any. If no expert knowledge regarding the prior distribution is available, the Bayesian analysts may posit a so-called </a:t>
                </a:r>
                <a:r>
                  <a:rPr lang="en-US" dirty="0">
                    <a:solidFill>
                      <a:srgbClr val="0070C0"/>
                    </a:solidFill>
                  </a:rPr>
                  <a:t>non-informative prior </a:t>
                </a:r>
                <a:r>
                  <a:rPr lang="en-US" dirty="0"/>
                  <a:t>which assigns equal probability to all values of the parameter.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992" r="-881"/>
                </a:stretch>
              </a:blipFill>
            </p:spPr>
            <p:txBody>
              <a:bodyPr/>
              <a:lstStyle/>
              <a:p>
                <a:r>
                  <a:rPr lang="en-US">
                    <a:noFill/>
                  </a:rPr>
                  <a:t> </a:t>
                </a:r>
              </a:p>
            </p:txBody>
          </p:sp>
        </mc:Fallback>
      </mc:AlternateContent>
    </p:spTree>
    <p:extLst>
      <p:ext uri="{BB962C8B-B14F-4D97-AF65-F5344CB8AC3E}">
        <p14:creationId xmlns:p14="http://schemas.microsoft.com/office/powerpoint/2010/main" val="1834677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algn="just">
                  <a:lnSpc>
                    <a:spcPct val="120000"/>
                  </a:lnSpc>
                  <a:spcBef>
                    <a:spcPts val="0"/>
                  </a:spcBef>
                </a:pPr>
                <a:r>
                  <a:rPr lang="en-US" dirty="0"/>
                  <a:t>For each observed data record </a:t>
                </a:r>
                <a14:m>
                  <m:oMath xmlns:m="http://schemas.openxmlformats.org/officeDocument/2006/math">
                    <m:r>
                      <a:rPr lang="en-US" b="1" i="1">
                        <a:latin typeface="Cambria Math" panose="02040503050406030204" pitchFamily="18" charset="0"/>
                      </a:rPr>
                      <m:t>𝑿</m:t>
                    </m:r>
                  </m:oMath>
                </a14:m>
                <a:r>
                  <a:rPr lang="en-US" b="1" dirty="0"/>
                  <a:t> </a:t>
                </a:r>
                <a:r>
                  <a:rPr lang="en-US" dirty="0"/>
                  <a:t>in the data set, posterior distribution of </a:t>
                </a:r>
                <a14:m>
                  <m:oMath xmlns:m="http://schemas.openxmlformats.org/officeDocument/2006/math">
                    <m:r>
                      <a:rPr lang="en-US" i="1">
                        <a:latin typeface="Cambria Math" panose="02040503050406030204" pitchFamily="18" charset="0"/>
                      </a:rPr>
                      <m:t>𝜃</m:t>
                    </m:r>
                  </m:oMath>
                </a14:m>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𝜃</m:t>
                        </m:r>
                      </m:e>
                      <m:e>
                        <m:r>
                          <a:rPr lang="en-US" b="1" i="1">
                            <a:latin typeface="Cambria Math" panose="02040503050406030204" pitchFamily="18" charset="0"/>
                          </a:rPr>
                          <m:t>𝑿</m:t>
                        </m:r>
                      </m:e>
                    </m:d>
                  </m:oMath>
                </a14:m>
                <a:r>
                  <a:rPr lang="en-US" dirty="0"/>
                  <a:t> can be derived.</a:t>
                </a:r>
              </a:p>
              <a:p>
                <a:pPr marL="0" indent="0" algn="just">
                  <a:lnSpc>
                    <a:spcPct val="120000"/>
                  </a:lnSpc>
                  <a:spcBef>
                    <a:spcPts val="0"/>
                  </a:spcBef>
                  <a:buNone/>
                </a:pPr>
                <a:r>
                  <a:rPr lang="en-US" dirty="0"/>
                  <a:t> </a:t>
                </a:r>
              </a:p>
              <a:p>
                <a:pPr marL="0" indent="0" algn="just">
                  <a:lnSpc>
                    <a:spcPct val="120000"/>
                  </a:lnSpc>
                  <a:spcBef>
                    <a:spcPts val="0"/>
                  </a:spcBef>
                  <a:buNone/>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𝜃</m:t>
                          </m:r>
                        </m:e>
                        <m:e>
                          <m:r>
                            <a:rPr lang="en-US" b="1" i="1">
                              <a:solidFill>
                                <a:srgbClr val="0070C0"/>
                              </a:solidFill>
                              <a:latin typeface="Cambria Math" panose="02040503050406030204" pitchFamily="18" charset="0"/>
                            </a:rPr>
                            <m:t>𝑿</m:t>
                          </m:r>
                        </m:e>
                      </m:d>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𝑿</m:t>
                              </m:r>
                            </m:e>
                            <m:e>
                              <m:r>
                                <a:rPr lang="en-US" i="1">
                                  <a:solidFill>
                                    <a:srgbClr val="0070C0"/>
                                  </a:solidFill>
                                  <a:latin typeface="Cambria Math" panose="02040503050406030204" pitchFamily="18" charset="0"/>
                                </a:rPr>
                                <m:t>𝜃</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𝜃</m:t>
                              </m:r>
                            </m:e>
                          </m:d>
                        </m:num>
                        <m:den>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𝑿</m:t>
                              </m:r>
                            </m:e>
                          </m:d>
                        </m:den>
                      </m:f>
                    </m:oMath>
                  </m:oMathPara>
                </a14:m>
                <a:endParaRPr lang="en-US" dirty="0"/>
              </a:p>
              <a:p>
                <a:pPr marL="0" indent="0" algn="just">
                  <a:lnSpc>
                    <a:spcPct val="120000"/>
                  </a:lnSpc>
                  <a:spcBef>
                    <a:spcPts val="0"/>
                  </a:spcBef>
                  <a:buNone/>
                </a:pPr>
                <a:r>
                  <a:rPr lang="en-US" dirty="0"/>
                  <a:t> </a:t>
                </a:r>
              </a:p>
              <a:p>
                <a:pPr marL="0" indent="0" algn="just">
                  <a:lnSpc>
                    <a:spcPct val="120000"/>
                  </a:lnSpc>
                  <a:spcBef>
                    <a:spcPts val="0"/>
                  </a:spcBef>
                  <a:buNone/>
                </a:pPr>
                <a:r>
                  <a:rPr lang="en-US" dirty="0"/>
                  <a:t>In which:</a:t>
                </a:r>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i="1">
                            <a:latin typeface="Cambria Math" panose="02040503050406030204" pitchFamily="18" charset="0"/>
                          </a:rPr>
                          <m:t>𝑿</m:t>
                        </m:r>
                      </m:e>
                      <m:e>
                        <m:r>
                          <a:rPr lang="en-US" i="1">
                            <a:latin typeface="Cambria Math" panose="02040503050406030204" pitchFamily="18" charset="0"/>
                          </a:rPr>
                          <m:t>𝜃</m:t>
                        </m:r>
                      </m:e>
                    </m:d>
                  </m:oMath>
                </a14:m>
                <a:r>
                  <a:rPr lang="en-US" dirty="0"/>
                  <a:t> represents the likelihood function</a:t>
                </a:r>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𝜃</m:t>
                        </m:r>
                      </m:e>
                    </m:d>
                  </m:oMath>
                </a14:m>
                <a:r>
                  <a:rPr lang="en-US" dirty="0"/>
                  <a:t> represents the probability from prior distribution</a:t>
                </a:r>
              </a:p>
              <a:p>
                <a:pPr marL="0" indent="0" algn="just">
                  <a:lnSpc>
                    <a:spcPct val="120000"/>
                  </a:lnSpc>
                  <a:spcBef>
                    <a:spcPts val="0"/>
                  </a:spcBef>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i="1">
                            <a:latin typeface="Cambria Math" panose="02040503050406030204" pitchFamily="18" charset="0"/>
                          </a:rPr>
                          <m:t>𝑿</m:t>
                        </m:r>
                      </m:e>
                    </m:d>
                  </m:oMath>
                </a14:m>
                <a:r>
                  <a:rPr lang="en-US" dirty="0"/>
                  <a:t> represents the marginal distribution of the data which plays the role </a:t>
                </a:r>
              </a:p>
              <a:p>
                <a:pPr marL="0" indent="0" algn="just">
                  <a:lnSpc>
                    <a:spcPct val="120000"/>
                  </a:lnSpc>
                  <a:spcBef>
                    <a:spcPts val="0"/>
                  </a:spcBef>
                  <a:buNone/>
                </a:pPr>
                <a:r>
                  <a:rPr lang="en-US" dirty="0"/>
                  <a:t>                    of a normalizing factor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a:stretch>
              </a:blipFill>
            </p:spPr>
            <p:txBody>
              <a:bodyPr/>
              <a:lstStyle/>
              <a:p>
                <a:r>
                  <a:rPr lang="en-US">
                    <a:noFill/>
                  </a:rPr>
                  <a:t> </a:t>
                </a:r>
              </a:p>
            </p:txBody>
          </p:sp>
        </mc:Fallback>
      </mc:AlternateContent>
    </p:spTree>
    <p:extLst>
      <p:ext uri="{BB962C8B-B14F-4D97-AF65-F5344CB8AC3E}">
        <p14:creationId xmlns:p14="http://schemas.microsoft.com/office/powerpoint/2010/main" val="1798432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algn="just">
                  <a:lnSpc>
                    <a:spcPct val="110000"/>
                  </a:lnSpc>
                  <a:spcBef>
                    <a:spcPts val="0"/>
                  </a:spcBef>
                </a:pPr>
                <a:r>
                  <a:rPr lang="en-US" dirty="0"/>
                  <a:t>For classification purpose, the </a:t>
                </a:r>
                <a:r>
                  <a:rPr lang="en-US" dirty="0">
                    <a:solidFill>
                      <a:srgbClr val="FF0000"/>
                    </a:solidFill>
                  </a:rPr>
                  <a:t>posterior mode</a:t>
                </a:r>
                <a:r>
                  <a:rPr lang="en-US" dirty="0"/>
                  <a:t>, i.e., the value of </a:t>
                </a:r>
                <a14:m>
                  <m:oMath xmlns:m="http://schemas.openxmlformats.org/officeDocument/2006/math">
                    <m:r>
                      <a:rPr lang="en-US" i="1">
                        <a:latin typeface="Cambria Math" panose="02040503050406030204" pitchFamily="18" charset="0"/>
                      </a:rPr>
                      <m:t>𝜃</m:t>
                    </m:r>
                  </m:oMath>
                </a14:m>
                <a:r>
                  <a:rPr lang="en-US" dirty="0"/>
                  <a:t> that maximizes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𝜃</m:t>
                        </m:r>
                      </m:e>
                      <m:e>
                        <m:r>
                          <a:rPr lang="en-US" b="1" i="1">
                            <a:latin typeface="Cambria Math" panose="02040503050406030204" pitchFamily="18" charset="0"/>
                          </a:rPr>
                          <m:t>𝑿</m:t>
                        </m:r>
                      </m:e>
                    </m:d>
                  </m:oMath>
                </a14:m>
                <a:r>
                  <a:rPr lang="en-US" dirty="0"/>
                  <a:t>, will be selected - </a:t>
                </a:r>
                <a:r>
                  <a:rPr lang="en-US" dirty="0">
                    <a:solidFill>
                      <a:srgbClr val="0070C0"/>
                    </a:solidFill>
                  </a:rPr>
                  <a:t>The </a:t>
                </a:r>
                <a:r>
                  <a:rPr lang="en-US" i="1" dirty="0">
                    <a:solidFill>
                      <a:srgbClr val="0070C0"/>
                    </a:solidFill>
                  </a:rPr>
                  <a:t>maximum a posteriori </a:t>
                </a:r>
                <a:r>
                  <a:rPr lang="en-US" dirty="0">
                    <a:solidFill>
                      <a:srgbClr val="0070C0"/>
                    </a:solidFill>
                  </a:rPr>
                  <a:t>(MAP) method</a:t>
                </a:r>
              </a:p>
              <a:p>
                <a:pPr marL="0" indent="0" algn="just">
                  <a:lnSpc>
                    <a:spcPct val="110000"/>
                  </a:lnSpc>
                  <a:spcBef>
                    <a:spcPts val="0"/>
                  </a:spcBef>
                  <a:buNone/>
                </a:pPr>
                <a:r>
                  <a:rPr lang="en-US" dirty="0"/>
                  <a:t> </a:t>
                </a:r>
              </a:p>
              <a:p>
                <a:pPr algn="just">
                  <a:lnSpc>
                    <a:spcPct val="110000"/>
                  </a:lnSpc>
                  <a:spcBef>
                    <a:spcPts val="0"/>
                  </a:spcBef>
                </a:pPr>
                <a:r>
                  <a:rPr lang="en-US" dirty="0"/>
                  <a:t>The likelihood function is usually derived based on the assumption that the observations in a data record are independent</a:t>
                </a:r>
              </a:p>
              <a:p>
                <a:pPr marL="0" indent="0" algn="just">
                  <a:lnSpc>
                    <a:spcPct val="110000"/>
                  </a:lnSpc>
                  <a:spcBef>
                    <a:spcPts val="0"/>
                  </a:spcBef>
                  <a:buNone/>
                </a:pPr>
                <a:r>
                  <a:rPr lang="en-US" dirty="0"/>
                  <a:t> </a:t>
                </a: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𝑿</m:t>
                          </m:r>
                        </m:e>
                        <m:e>
                          <m:r>
                            <a:rPr lang="en-US" i="1">
                              <a:solidFill>
                                <a:srgbClr val="0070C0"/>
                              </a:solidFill>
                              <a:latin typeface="Cambria Math" panose="02040503050406030204" pitchFamily="18" charset="0"/>
                            </a:rPr>
                            <m:t>𝜃</m:t>
                          </m:r>
                        </m:e>
                      </m:d>
                      <m:r>
                        <a:rPr lang="en-US" i="1">
                          <a:solidFill>
                            <a:srgbClr val="0070C0"/>
                          </a:solidFill>
                          <a:latin typeface="Cambria Math" panose="02040503050406030204" pitchFamily="18" charset="0"/>
                        </a:rPr>
                        <m:t>=</m:t>
                      </m:r>
                      <m:nary>
                        <m:naryPr>
                          <m:chr m:val="∏"/>
                          <m:limLoc m:val="undOvr"/>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=1</m:t>
                          </m:r>
                        </m:sub>
                        <m:sup>
                          <m:r>
                            <a:rPr lang="en-US" i="1">
                              <a:solidFill>
                                <a:srgbClr val="0070C0"/>
                              </a:solidFill>
                              <a:latin typeface="Cambria Math" panose="02040503050406030204" pitchFamily="18" charset="0"/>
                            </a:rPr>
                            <m:t>𝑛</m:t>
                          </m:r>
                        </m:sup>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𝑋</m:t>
                                  </m:r>
                                </m:e>
                                <m:sub>
                                  <m:r>
                                    <a:rPr lang="en-US" i="1">
                                      <a:solidFill>
                                        <a:srgbClr val="0070C0"/>
                                      </a:solidFill>
                                      <a:latin typeface="Cambria Math" panose="02040503050406030204" pitchFamily="18" charset="0"/>
                                    </a:rPr>
                                    <m:t>𝑖</m:t>
                                  </m:r>
                                </m:sub>
                              </m:sSub>
                            </m:e>
                            <m:e>
                              <m:r>
                                <a:rPr lang="en-US" i="1">
                                  <a:solidFill>
                                    <a:srgbClr val="0070C0"/>
                                  </a:solidFill>
                                  <a:latin typeface="Cambria Math" panose="02040503050406030204" pitchFamily="18" charset="0"/>
                                </a:rPr>
                                <m:t>𝜃</m:t>
                              </m:r>
                            </m:e>
                          </m:d>
                        </m:e>
                      </m:nary>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1275" r="-999"/>
                </a:stretch>
              </a:blipFill>
            </p:spPr>
            <p:txBody>
              <a:bodyPr/>
              <a:lstStyle/>
              <a:p>
                <a:r>
                  <a:rPr lang="en-US">
                    <a:noFill/>
                  </a:rPr>
                  <a:t> </a:t>
                </a:r>
              </a:p>
            </p:txBody>
          </p:sp>
        </mc:Fallback>
      </mc:AlternateContent>
    </p:spTree>
    <p:extLst>
      <p:ext uri="{BB962C8B-B14F-4D97-AF65-F5344CB8AC3E}">
        <p14:creationId xmlns:p14="http://schemas.microsoft.com/office/powerpoint/2010/main" val="21862897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a:t>
                </a:r>
                <a:r>
                  <a:rPr lang="en-US" dirty="0"/>
                  <a:t>:  In the disease-test example, assume that a data record has two observations: one is the test result and one is whether the tested person has a fever or not (denoted by Y/N) then</a:t>
                </a:r>
              </a:p>
              <a:p>
                <a:pPr marL="0" indent="0" algn="just">
                  <a:buNone/>
                </a:pPr>
                <a:r>
                  <a:rPr lang="en-US" dirty="0"/>
                  <a:t> </a:t>
                </a:r>
              </a:p>
              <a:p>
                <a:pPr marL="0" indent="0" algn="jus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d>
                            <m:dPr>
                              <m:ctrlPr>
                                <a:rPr lang="en-US" b="1"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𝑁</m:t>
                              </m:r>
                            </m:e>
                          </m:d>
                        </m:e>
                        <m:e>
                          <m:r>
                            <a:rPr lang="en-US" i="1">
                              <a:latin typeface="Cambria Math" panose="02040503050406030204" pitchFamily="18" charset="0"/>
                            </a:rPr>
                            <m:t>𝐷</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𝐸</m:t>
                          </m:r>
                        </m:e>
                        <m:e>
                          <m:r>
                            <a:rPr lang="en-US" i="1">
                              <a:latin typeface="Cambria Math" panose="02040503050406030204" pitchFamily="18" charset="0"/>
                            </a:rPr>
                            <m:t>𝐷</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𝑁</m:t>
                          </m:r>
                        </m:e>
                        <m:e>
                          <m:r>
                            <a:rPr lang="en-US" i="1">
                              <a:latin typeface="Cambria Math" panose="02040503050406030204" pitchFamily="18" charset="0"/>
                            </a:rPr>
                            <m:t>𝐷</m:t>
                          </m:r>
                        </m:e>
                      </m:d>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1820157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dirty="0"/>
                  <a:t>Maximum A Posteriori Classification (MAP)</a:t>
                </a:r>
                <a:endParaRPr lang="en-US" dirty="0"/>
              </a:p>
              <a:p>
                <a:pPr marL="0" indent="0">
                  <a:buNone/>
                </a:pPr>
                <a:r>
                  <a:rPr lang="en-US" b="1" dirty="0"/>
                  <a:t> </a:t>
                </a:r>
                <a:endParaRPr lang="en-US" dirty="0"/>
              </a:p>
              <a:p>
                <a:pPr marL="0" indent="0">
                  <a:buNone/>
                </a:pPr>
                <a:r>
                  <a:rPr lang="en-US" dirty="0"/>
                  <a:t>In MAP method, we must find </a:t>
                </a:r>
                <a14:m>
                  <m:oMath xmlns:m="http://schemas.openxmlformats.org/officeDocument/2006/math">
                    <m:r>
                      <a:rPr lang="en-US" i="1">
                        <a:latin typeface="Cambria Math" panose="02040503050406030204" pitchFamily="18" charset="0"/>
                      </a:rPr>
                      <m:t>𝜃</m:t>
                    </m:r>
                  </m:oMath>
                </a14:m>
                <a:r>
                  <a:rPr lang="en-US" dirty="0"/>
                  <a:t> that maximizes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𝜃</m:t>
                        </m:r>
                      </m:e>
                      <m:e>
                        <m:r>
                          <a:rPr lang="en-US" b="1" i="1">
                            <a:latin typeface="Cambria Math" panose="02040503050406030204" pitchFamily="18" charset="0"/>
                          </a:rPr>
                          <m:t>𝑿</m:t>
                        </m:r>
                      </m:e>
                    </m:d>
                  </m:oMath>
                </a14:m>
                <a:r>
                  <a:rPr lang="en-US" dirty="0"/>
                  <a:t>.  So</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𝜃</m:t>
                          </m:r>
                        </m:e>
                        <m:sub>
                          <m:r>
                            <a:rPr lang="en-US" i="1">
                              <a:solidFill>
                                <a:srgbClr val="0070C0"/>
                              </a:solidFill>
                              <a:latin typeface="Cambria Math" panose="02040503050406030204" pitchFamily="18" charset="0"/>
                            </a:rPr>
                            <m:t>𝑀𝐴𝑃</m:t>
                          </m:r>
                        </m:sub>
                      </m:sSub>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r>
                            <a:rPr lang="en-US">
                              <a:solidFill>
                                <a:srgbClr val="0070C0"/>
                              </a:solidFill>
                              <a:latin typeface="Cambria Math" panose="02040503050406030204" pitchFamily="18" charset="0"/>
                            </a:rPr>
                            <m:t> </m:t>
                          </m:r>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𝜃</m:t>
                              </m:r>
                            </m:lim>
                          </m:limLow>
                        </m:fName>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𝜃</m:t>
                              </m:r>
                            </m:e>
                            <m:e>
                              <m:r>
                                <a:rPr lang="en-US" b="1" i="1">
                                  <a:solidFill>
                                    <a:srgbClr val="0070C0"/>
                                  </a:solidFill>
                                  <a:latin typeface="Cambria Math" panose="02040503050406030204" pitchFamily="18" charset="0"/>
                                </a:rPr>
                                <m:t>𝑿</m:t>
                              </m:r>
                            </m:e>
                          </m:d>
                        </m:e>
                      </m:func>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r>
                            <a:rPr lang="en-US">
                              <a:solidFill>
                                <a:srgbClr val="0070C0"/>
                              </a:solidFill>
                              <a:latin typeface="Cambria Math" panose="02040503050406030204" pitchFamily="18" charset="0"/>
                            </a:rPr>
                            <m:t> </m:t>
                          </m:r>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𝜃</m:t>
                              </m:r>
                            </m:lim>
                          </m:limLow>
                        </m:fName>
                        <m:e>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𝑿</m:t>
                                  </m:r>
                                </m:e>
                                <m:e>
                                  <m:r>
                                    <a:rPr lang="en-US" i="1">
                                      <a:solidFill>
                                        <a:srgbClr val="0070C0"/>
                                      </a:solidFill>
                                      <a:latin typeface="Cambria Math" panose="02040503050406030204" pitchFamily="18" charset="0"/>
                                    </a:rPr>
                                    <m:t>𝜃</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𝜃</m:t>
                                  </m:r>
                                </m:e>
                              </m:d>
                            </m:num>
                            <m:den>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𝑿</m:t>
                                  </m:r>
                                </m:e>
                              </m:d>
                            </m:den>
                          </m:f>
                        </m:e>
                      </m:func>
                    </m:oMath>
                  </m:oMathPara>
                </a14:m>
                <a:endParaRPr lang="en-US" b="1" i="1" dirty="0">
                  <a:solidFill>
                    <a:srgbClr val="0070C0"/>
                  </a:solidFill>
                </a:endParaRPr>
              </a:p>
              <a:p>
                <a:pPr marL="0" indent="0">
                  <a:buNone/>
                </a:pPr>
                <a:r>
                  <a:rPr lang="en-US" dirty="0">
                    <a:solidFill>
                      <a:srgbClr val="0070C0"/>
                    </a:solidFill>
                  </a:rPr>
                  <a:t>                        </a:t>
                </a:r>
                <a14:m>
                  <m:oMath xmlns:m="http://schemas.openxmlformats.org/officeDocument/2006/math">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r>
                          <a:rPr lang="en-US">
                            <a:solidFill>
                              <a:srgbClr val="0070C0"/>
                            </a:solidFill>
                            <a:latin typeface="Cambria Math" panose="02040503050406030204" pitchFamily="18" charset="0"/>
                          </a:rPr>
                          <m:t> </m:t>
                        </m:r>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𝜃</m:t>
                            </m:r>
                          </m:lim>
                        </m:limLow>
                      </m:fName>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b="1" i="1">
                                <a:solidFill>
                                  <a:srgbClr val="0070C0"/>
                                </a:solidFill>
                                <a:latin typeface="Cambria Math" panose="02040503050406030204" pitchFamily="18" charset="0"/>
                              </a:rPr>
                              <m:t>𝑿</m:t>
                            </m:r>
                          </m:e>
                          <m:e>
                            <m:r>
                              <a:rPr lang="en-US" i="1">
                                <a:solidFill>
                                  <a:srgbClr val="0070C0"/>
                                </a:solidFill>
                                <a:latin typeface="Cambria Math" panose="02040503050406030204" pitchFamily="18" charset="0"/>
                              </a:rPr>
                              <m:t>𝜃</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𝜃</m:t>
                            </m:r>
                          </m:e>
                        </m:d>
                      </m:e>
                    </m:func>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2225078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lnSpc>
                    <a:spcPct val="110000"/>
                  </a:lnSpc>
                  <a:spcBef>
                    <a:spcPts val="0"/>
                  </a:spcBef>
                  <a:buNone/>
                </a:pPr>
                <a:r>
                  <a:rPr lang="en-US" sz="2600" u="sng" dirty="0"/>
                  <a:t>Example</a:t>
                </a:r>
                <a:r>
                  <a:rPr lang="en-US" sz="2600" dirty="0"/>
                  <a:t>: Consider the churn problem again but with two categorical predictor variables </a:t>
                </a:r>
              </a:p>
              <a:p>
                <a:pPr marL="0" indent="0" algn="just">
                  <a:lnSpc>
                    <a:spcPct val="110000"/>
                  </a:lnSpc>
                  <a:spcBef>
                    <a:spcPts val="0"/>
                  </a:spcBef>
                  <a:buNone/>
                </a:pPr>
                <a:r>
                  <a:rPr lang="en-US" sz="2600" dirty="0"/>
                  <a:t> </a:t>
                </a:r>
              </a:p>
              <a:p>
                <a:pPr lvl="1" algn="just">
                  <a:lnSpc>
                    <a:spcPct val="110000"/>
                  </a:lnSpc>
                  <a:spcBef>
                    <a:spcPts val="0"/>
                  </a:spcBef>
                </a:pPr>
                <a:r>
                  <a:rPr lang="en-US" sz="2600" i="1" dirty="0">
                    <a:solidFill>
                      <a:srgbClr val="0070C0"/>
                    </a:solidFill>
                  </a:rPr>
                  <a:t>International Plan</a:t>
                </a:r>
                <a:r>
                  <a:rPr lang="en-US" sz="2600" dirty="0">
                    <a:solidFill>
                      <a:srgbClr val="0070C0"/>
                    </a:solidFill>
                  </a:rPr>
                  <a:t> </a:t>
                </a:r>
                <a14:m>
                  <m:oMath xmlns:m="http://schemas.openxmlformats.org/officeDocument/2006/math">
                    <m:d>
                      <m:dPr>
                        <m:ctrlPr>
                          <a:rPr lang="en-US" sz="2600" i="1">
                            <a:latin typeface="Cambria Math" panose="02040503050406030204" pitchFamily="18" charset="0"/>
                          </a:rPr>
                        </m:ctrlPr>
                      </m:dPr>
                      <m:e>
                        <m:r>
                          <a:rPr lang="en-US" sz="2600" i="1">
                            <a:latin typeface="Cambria Math" panose="02040503050406030204" pitchFamily="18" charset="0"/>
                          </a:rPr>
                          <m:t>𝐼</m:t>
                        </m:r>
                      </m:e>
                    </m:d>
                  </m:oMath>
                </a14:m>
                <a:r>
                  <a:rPr lang="en-US" sz="2600" dirty="0"/>
                  <a:t> in which </a:t>
                </a:r>
              </a:p>
              <a:p>
                <a:pPr marL="0" indent="0" algn="just">
                  <a:lnSpc>
                    <a:spcPct val="110000"/>
                  </a:lnSpc>
                  <a:spcBef>
                    <a:spcPts val="0"/>
                  </a:spcBef>
                  <a:buNone/>
                </a:pPr>
                <a:r>
                  <a:rPr lang="en-US" sz="2600" dirty="0"/>
                  <a:t>	</a:t>
                </a:r>
                <a14:m>
                  <m:oMath xmlns:m="http://schemas.openxmlformats.org/officeDocument/2006/math">
                    <m:r>
                      <a:rPr lang="en-US" sz="2600" i="1">
                        <a:latin typeface="Cambria Math" panose="02040503050406030204" pitchFamily="18" charset="0"/>
                      </a:rPr>
                      <m:t>𝐼</m:t>
                    </m:r>
                  </m:oMath>
                </a14:m>
                <a:r>
                  <a:rPr lang="en-US" sz="2600" dirty="0"/>
                  <a:t>  means </a:t>
                </a:r>
                <a14:m>
                  <m:oMath xmlns:m="http://schemas.openxmlformats.org/officeDocument/2006/math">
                    <m:r>
                      <a:rPr lang="en-US" sz="2600" i="1">
                        <a:latin typeface="Cambria Math" panose="02040503050406030204" pitchFamily="18" charset="0"/>
                      </a:rPr>
                      <m:t>𝐼𝑛𝑡𝑒𝑟𝑛𝑎𝑡𝑖𝑜𝑛𝑎𝑙</m:t>
                    </m:r>
                    <m:r>
                      <a:rPr lang="en-US" sz="2600" i="1">
                        <a:latin typeface="Cambria Math" panose="02040503050406030204" pitchFamily="18" charset="0"/>
                      </a:rPr>
                      <m:t> </m:t>
                    </m:r>
                    <m:r>
                      <a:rPr lang="en-US" sz="2600" i="1">
                        <a:latin typeface="Cambria Math" panose="02040503050406030204" pitchFamily="18" charset="0"/>
                      </a:rPr>
                      <m:t>𝑃𝑙𝑎𝑛</m:t>
                    </m:r>
                    <m:r>
                      <a:rPr lang="en-US" sz="2600" i="1">
                        <a:latin typeface="Cambria Math" panose="02040503050406030204" pitchFamily="18" charset="0"/>
                      </a:rPr>
                      <m:t>=</m:t>
                    </m:r>
                    <m:r>
                      <a:rPr lang="en-US" sz="2600" i="1">
                        <a:latin typeface="Cambria Math" panose="02040503050406030204" pitchFamily="18" charset="0"/>
                      </a:rPr>
                      <m:t>𝑌𝑒𝑠</m:t>
                    </m:r>
                  </m:oMath>
                </a14:m>
                <a:endParaRPr lang="en-US" sz="2600" dirty="0"/>
              </a:p>
              <a:p>
                <a:pPr marL="0" indent="0" algn="just">
                  <a:lnSpc>
                    <a:spcPct val="110000"/>
                  </a:lnSpc>
                  <a:spcBef>
                    <a:spcPts val="0"/>
                  </a:spcBef>
                  <a:buNone/>
                </a:pPr>
                <a:r>
                  <a:rPr lang="en-US" sz="2600" dirty="0"/>
                  <a:t>	</a:t>
                </a:r>
                <a14:m>
                  <m:oMath xmlns:m="http://schemas.openxmlformats.org/officeDocument/2006/math">
                    <m:acc>
                      <m:accPr>
                        <m:chr m:val="̅"/>
                        <m:ctrlPr>
                          <a:rPr lang="en-US" sz="2600" i="1">
                            <a:latin typeface="Cambria Math" panose="02040503050406030204" pitchFamily="18" charset="0"/>
                          </a:rPr>
                        </m:ctrlPr>
                      </m:accPr>
                      <m:e>
                        <m:r>
                          <a:rPr lang="en-US" sz="2600" i="1">
                            <a:latin typeface="Cambria Math" panose="02040503050406030204" pitchFamily="18" charset="0"/>
                          </a:rPr>
                          <m:t>𝐼</m:t>
                        </m:r>
                      </m:e>
                    </m:acc>
                  </m:oMath>
                </a14:m>
                <a:r>
                  <a:rPr lang="en-US" sz="2600" dirty="0"/>
                  <a:t>  means </a:t>
                </a:r>
                <a14:m>
                  <m:oMath xmlns:m="http://schemas.openxmlformats.org/officeDocument/2006/math">
                    <m:r>
                      <a:rPr lang="en-US" sz="2600" i="1">
                        <a:latin typeface="Cambria Math" panose="02040503050406030204" pitchFamily="18" charset="0"/>
                      </a:rPr>
                      <m:t>𝐼𝑛𝑡𝑒𝑟𝑛𝑎𝑡𝑖𝑜𝑛𝑎𝑙</m:t>
                    </m:r>
                    <m:r>
                      <a:rPr lang="en-US" sz="2600" i="1">
                        <a:latin typeface="Cambria Math" panose="02040503050406030204" pitchFamily="18" charset="0"/>
                      </a:rPr>
                      <m:t> </m:t>
                    </m:r>
                    <m:r>
                      <a:rPr lang="en-US" sz="2600" i="1">
                        <a:latin typeface="Cambria Math" panose="02040503050406030204" pitchFamily="18" charset="0"/>
                      </a:rPr>
                      <m:t>𝑃𝑙𝑎𝑛</m:t>
                    </m:r>
                    <m:r>
                      <a:rPr lang="en-US" sz="2600" i="1">
                        <a:latin typeface="Cambria Math" panose="02040503050406030204" pitchFamily="18" charset="0"/>
                      </a:rPr>
                      <m:t>=</m:t>
                    </m:r>
                    <m:r>
                      <a:rPr lang="en-US" sz="2600" i="1">
                        <a:latin typeface="Cambria Math" panose="02040503050406030204" pitchFamily="18" charset="0"/>
                      </a:rPr>
                      <m:t>𝑁𝑜</m:t>
                    </m:r>
                  </m:oMath>
                </a14:m>
                <a:endParaRPr lang="en-US" sz="2600" dirty="0"/>
              </a:p>
              <a:p>
                <a:pPr marL="0" indent="0" algn="just">
                  <a:lnSpc>
                    <a:spcPct val="110000"/>
                  </a:lnSpc>
                  <a:spcBef>
                    <a:spcPts val="0"/>
                  </a:spcBef>
                  <a:buNone/>
                </a:pPr>
                <a:r>
                  <a:rPr lang="en-US" sz="2600" dirty="0"/>
                  <a:t> </a:t>
                </a:r>
              </a:p>
              <a:p>
                <a:pPr lvl="1" algn="just">
                  <a:lnSpc>
                    <a:spcPct val="110000"/>
                  </a:lnSpc>
                  <a:spcBef>
                    <a:spcPts val="0"/>
                  </a:spcBef>
                </a:pPr>
                <a:r>
                  <a:rPr lang="en-US" sz="2600" i="1" dirty="0">
                    <a:solidFill>
                      <a:srgbClr val="0070C0"/>
                    </a:solidFill>
                  </a:rPr>
                  <a:t>Voice Mail Plan</a:t>
                </a:r>
                <a:r>
                  <a:rPr lang="en-US" sz="2600" dirty="0">
                    <a:solidFill>
                      <a:srgbClr val="0070C0"/>
                    </a:solidFill>
                  </a:rPr>
                  <a:t> </a:t>
                </a:r>
                <a14:m>
                  <m:oMath xmlns:m="http://schemas.openxmlformats.org/officeDocument/2006/math">
                    <m:d>
                      <m:dPr>
                        <m:ctrlPr>
                          <a:rPr lang="en-US" sz="2600" i="1">
                            <a:latin typeface="Cambria Math" panose="02040503050406030204" pitchFamily="18" charset="0"/>
                          </a:rPr>
                        </m:ctrlPr>
                      </m:dPr>
                      <m:e>
                        <m:r>
                          <a:rPr lang="en-US" sz="2600" i="1">
                            <a:latin typeface="Cambria Math" panose="02040503050406030204" pitchFamily="18" charset="0"/>
                          </a:rPr>
                          <m:t>𝑉</m:t>
                        </m:r>
                      </m:e>
                    </m:d>
                  </m:oMath>
                </a14:m>
                <a:r>
                  <a:rPr lang="en-US" sz="2600" dirty="0"/>
                  <a:t> in which </a:t>
                </a:r>
              </a:p>
              <a:p>
                <a:pPr marL="0" indent="0" algn="just">
                  <a:lnSpc>
                    <a:spcPct val="110000"/>
                  </a:lnSpc>
                  <a:spcBef>
                    <a:spcPts val="0"/>
                  </a:spcBef>
                  <a:buNone/>
                </a:pPr>
                <a:r>
                  <a:rPr lang="en-US" sz="2600" dirty="0"/>
                  <a:t>	</a:t>
                </a:r>
                <a14:m>
                  <m:oMath xmlns:m="http://schemas.openxmlformats.org/officeDocument/2006/math">
                    <m:r>
                      <a:rPr lang="en-US" sz="2600" i="1">
                        <a:latin typeface="Cambria Math" panose="02040503050406030204" pitchFamily="18" charset="0"/>
                      </a:rPr>
                      <m:t>𝑉</m:t>
                    </m:r>
                  </m:oMath>
                </a14:m>
                <a:r>
                  <a:rPr lang="en-US" sz="2600" dirty="0"/>
                  <a:t>  means </a:t>
                </a:r>
                <a14:m>
                  <m:oMath xmlns:m="http://schemas.openxmlformats.org/officeDocument/2006/math">
                    <m:r>
                      <a:rPr lang="en-US" sz="2600" i="1">
                        <a:latin typeface="Cambria Math" panose="02040503050406030204" pitchFamily="18" charset="0"/>
                      </a:rPr>
                      <m:t>𝑉𝑜𝑖𝑐𝑒</m:t>
                    </m:r>
                    <m:r>
                      <a:rPr lang="en-US" sz="2600" i="1">
                        <a:latin typeface="Cambria Math" panose="02040503050406030204" pitchFamily="18" charset="0"/>
                      </a:rPr>
                      <m:t> </m:t>
                    </m:r>
                    <m:r>
                      <a:rPr lang="en-US" sz="2600" i="1">
                        <a:latin typeface="Cambria Math" panose="02040503050406030204" pitchFamily="18" charset="0"/>
                      </a:rPr>
                      <m:t>𝑀𝑎𝑖𝑙</m:t>
                    </m:r>
                    <m:r>
                      <a:rPr lang="en-US" sz="2600" i="1">
                        <a:latin typeface="Cambria Math" panose="02040503050406030204" pitchFamily="18" charset="0"/>
                      </a:rPr>
                      <m:t> </m:t>
                    </m:r>
                    <m:r>
                      <a:rPr lang="en-US" sz="2600" i="1">
                        <a:latin typeface="Cambria Math" panose="02040503050406030204" pitchFamily="18" charset="0"/>
                      </a:rPr>
                      <m:t>𝑃𝑙𝑎𝑛</m:t>
                    </m:r>
                    <m:r>
                      <a:rPr lang="en-US" sz="2600" i="1">
                        <a:latin typeface="Cambria Math" panose="02040503050406030204" pitchFamily="18" charset="0"/>
                      </a:rPr>
                      <m:t>=</m:t>
                    </m:r>
                    <m:r>
                      <a:rPr lang="en-US" sz="2600" i="1">
                        <a:latin typeface="Cambria Math" panose="02040503050406030204" pitchFamily="18" charset="0"/>
                      </a:rPr>
                      <m:t>𝑌𝑒𝑠</m:t>
                    </m:r>
                  </m:oMath>
                </a14:m>
                <a:endParaRPr lang="en-US" sz="2600" dirty="0"/>
              </a:p>
              <a:p>
                <a:pPr marL="0" indent="0" algn="just">
                  <a:lnSpc>
                    <a:spcPct val="110000"/>
                  </a:lnSpc>
                  <a:spcBef>
                    <a:spcPts val="0"/>
                  </a:spcBef>
                  <a:buNone/>
                </a:pPr>
                <a:r>
                  <a:rPr lang="en-US" sz="2600" dirty="0"/>
                  <a:t>	</a:t>
                </a:r>
                <a14:m>
                  <m:oMath xmlns:m="http://schemas.openxmlformats.org/officeDocument/2006/math">
                    <m:acc>
                      <m:accPr>
                        <m:chr m:val="̅"/>
                        <m:ctrlPr>
                          <a:rPr lang="en-US" sz="2600" i="1">
                            <a:latin typeface="Cambria Math" panose="02040503050406030204" pitchFamily="18" charset="0"/>
                          </a:rPr>
                        </m:ctrlPr>
                      </m:accPr>
                      <m:e>
                        <m:r>
                          <a:rPr lang="en-US" sz="2600" i="1">
                            <a:latin typeface="Cambria Math" panose="02040503050406030204" pitchFamily="18" charset="0"/>
                          </a:rPr>
                          <m:t>𝑉</m:t>
                        </m:r>
                      </m:e>
                    </m:acc>
                  </m:oMath>
                </a14:m>
                <a:r>
                  <a:rPr lang="en-US" sz="2600" dirty="0"/>
                  <a:t>  means </a:t>
                </a:r>
                <a14:m>
                  <m:oMath xmlns:m="http://schemas.openxmlformats.org/officeDocument/2006/math">
                    <m:r>
                      <a:rPr lang="en-US" sz="2600" i="1">
                        <a:latin typeface="Cambria Math" panose="02040503050406030204" pitchFamily="18" charset="0"/>
                      </a:rPr>
                      <m:t>𝑉𝑜𝑖𝑐𝑒</m:t>
                    </m:r>
                    <m:r>
                      <a:rPr lang="en-US" sz="2600" i="1">
                        <a:latin typeface="Cambria Math" panose="02040503050406030204" pitchFamily="18" charset="0"/>
                      </a:rPr>
                      <m:t> </m:t>
                    </m:r>
                    <m:r>
                      <a:rPr lang="en-US" sz="2600" i="1">
                        <a:latin typeface="Cambria Math" panose="02040503050406030204" pitchFamily="18" charset="0"/>
                      </a:rPr>
                      <m:t>𝑀𝑎𝑖𝑙</m:t>
                    </m:r>
                    <m:r>
                      <a:rPr lang="en-US" sz="2600" i="1">
                        <a:latin typeface="Cambria Math" panose="02040503050406030204" pitchFamily="18" charset="0"/>
                      </a:rPr>
                      <m:t> </m:t>
                    </m:r>
                    <m:r>
                      <a:rPr lang="en-US" sz="2600" i="1">
                        <a:latin typeface="Cambria Math" panose="02040503050406030204" pitchFamily="18" charset="0"/>
                      </a:rPr>
                      <m:t>𝑃𝑙𝑎𝑛</m:t>
                    </m:r>
                    <m:r>
                      <a:rPr lang="en-US" sz="2600" i="1">
                        <a:latin typeface="Cambria Math" panose="02040503050406030204" pitchFamily="18" charset="0"/>
                      </a:rPr>
                      <m:t>=</m:t>
                    </m:r>
                    <m:r>
                      <a:rPr lang="en-US" sz="2600" i="1">
                        <a:latin typeface="Cambria Math" panose="02040503050406030204" pitchFamily="18" charset="0"/>
                      </a:rPr>
                      <m:t>𝑁𝑜</m:t>
                    </m:r>
                  </m:oMath>
                </a14:m>
                <a:endParaRPr lang="en-US" sz="26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275" r="-999"/>
                </a:stretch>
              </a:blipFill>
            </p:spPr>
            <p:txBody>
              <a:bodyPr/>
              <a:lstStyle/>
              <a:p>
                <a:r>
                  <a:rPr lang="en-US">
                    <a:noFill/>
                  </a:rPr>
                  <a:t> </a:t>
                </a:r>
              </a:p>
            </p:txBody>
          </p:sp>
        </mc:Fallback>
      </mc:AlternateContent>
    </p:spTree>
    <p:extLst>
      <p:ext uri="{BB962C8B-B14F-4D97-AF65-F5344CB8AC3E}">
        <p14:creationId xmlns:p14="http://schemas.microsoft.com/office/powerpoint/2010/main" val="1568910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The categorical target variable is </a:t>
                </a:r>
                <a:r>
                  <a:rPr lang="en-US" i="1" dirty="0"/>
                  <a:t>churn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dirty="0"/>
                  <a:t> in which</a:t>
                </a:r>
              </a:p>
              <a:p>
                <a:pPr marL="0" indent="0">
                  <a:buNone/>
                </a:pPr>
                <a:r>
                  <a:rPr lang="en-US" dirty="0"/>
                  <a:t>	</a:t>
                </a:r>
                <a14:m>
                  <m:oMath xmlns:m="http://schemas.openxmlformats.org/officeDocument/2006/math">
                    <m:r>
                      <a:rPr lang="en-US" i="1">
                        <a:latin typeface="Cambria Math" panose="02040503050406030204" pitchFamily="18" charset="0"/>
                      </a:rPr>
                      <m:t>𝐶</m:t>
                    </m:r>
                  </m:oMath>
                </a14:m>
                <a:r>
                  <a:rPr lang="en-US" dirty="0"/>
                  <a:t>  means </a:t>
                </a:r>
                <a14:m>
                  <m:oMath xmlns:m="http://schemas.openxmlformats.org/officeDocument/2006/math">
                    <m:r>
                      <a:rPr lang="en-US" i="1">
                        <a:latin typeface="Cambria Math" panose="02040503050406030204" pitchFamily="18" charset="0"/>
                      </a:rPr>
                      <m:t>𝐶h𝑢𝑟𝑛</m:t>
                    </m:r>
                    <m:r>
                      <a:rPr lang="en-US" i="1">
                        <a:latin typeface="Cambria Math" panose="02040503050406030204" pitchFamily="18" charset="0"/>
                      </a:rPr>
                      <m:t>=</m:t>
                    </m:r>
                    <m:r>
                      <a:rPr lang="en-US" i="1">
                        <a:latin typeface="Cambria Math" panose="02040503050406030204" pitchFamily="18" charset="0"/>
                      </a:rPr>
                      <m:t>𝑌𝑒𝑠</m:t>
                    </m:r>
                  </m:oMath>
                </a14:m>
                <a:endParaRPr lang="en-US" dirty="0"/>
              </a:p>
              <a:p>
                <a:pPr marL="0" indent="0">
                  <a:buNone/>
                </a:pP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𝐶</m:t>
                        </m:r>
                      </m:e>
                    </m:acc>
                  </m:oMath>
                </a14:m>
                <a:r>
                  <a:rPr lang="en-US" dirty="0"/>
                  <a:t>  means </a:t>
                </a:r>
                <a14:m>
                  <m:oMath xmlns:m="http://schemas.openxmlformats.org/officeDocument/2006/math">
                    <m:r>
                      <a:rPr lang="en-US" i="1">
                        <a:latin typeface="Cambria Math" panose="02040503050406030204" pitchFamily="18" charset="0"/>
                      </a:rPr>
                      <m:t>𝐶h𝑢𝑟𝑛</m:t>
                    </m:r>
                    <m:r>
                      <a:rPr lang="en-US" i="1">
                        <a:latin typeface="Cambria Math" panose="02040503050406030204" pitchFamily="18" charset="0"/>
                      </a:rPr>
                      <m:t>=</m:t>
                    </m:r>
                    <m:r>
                      <a:rPr lang="en-US" i="1">
                        <a:latin typeface="Cambria Math" panose="02040503050406030204" pitchFamily="18" charset="0"/>
                      </a:rPr>
                      <m:t>𝑁𝑜</m:t>
                    </m:r>
                  </m:oMath>
                </a14:m>
                <a:endParaRPr lang="en-US" dirty="0"/>
              </a:p>
              <a:p>
                <a:pPr marL="0" indent="0">
                  <a:buNone/>
                </a:pPr>
                <a:r>
                  <a:rPr lang="en-US" dirty="0"/>
                  <a:t> </a:t>
                </a:r>
              </a:p>
              <a:p>
                <a:pPr marL="0" indent="0" algn="just">
                  <a:buNone/>
                </a:pPr>
                <a:r>
                  <a:rPr lang="en-US" dirty="0"/>
                  <a:t>The problem is to classify new records as either churners or non-churners, based on the associations of churn with the two predictor variables learned in the training set.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14107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k-Nearest Neighbor Algorithm</a:t>
            </a:r>
          </a:p>
        </p:txBody>
      </p:sp>
      <p:pic>
        <p:nvPicPr>
          <p:cNvPr id="4" name="Content Placeholder 3">
            <a:extLst>
              <a:ext uri="{FF2B5EF4-FFF2-40B4-BE49-F238E27FC236}">
                <a16:creationId xmlns:a16="http://schemas.microsoft.com/office/drawing/2014/main" id="{EA79B151-3EA2-4D28-B936-57EBB4FF12F2}"/>
              </a:ext>
            </a:extLst>
          </p:cNvPr>
          <p:cNvPicPr>
            <a:picLocks noGrp="1"/>
          </p:cNvPicPr>
          <p:nvPr>
            <p:ph idx="1"/>
          </p:nvPr>
        </p:nvPicPr>
        <p:blipFill>
          <a:blip r:embed="rId2"/>
          <a:stretch>
            <a:fillRect/>
          </a:stretch>
        </p:blipFill>
        <p:spPr>
          <a:xfrm>
            <a:off x="7958137" y="2046113"/>
            <a:ext cx="3592891" cy="3255962"/>
          </a:xfrm>
          <a:prstGeom prst="rect">
            <a:avLst/>
          </a:prstGeom>
        </p:spPr>
      </p:pic>
      <p:sp>
        <p:nvSpPr>
          <p:cNvPr id="5" name="TextBox 4">
            <a:extLst>
              <a:ext uri="{FF2B5EF4-FFF2-40B4-BE49-F238E27FC236}">
                <a16:creationId xmlns:a16="http://schemas.microsoft.com/office/drawing/2014/main" id="{206A5D19-53CF-479B-BD87-8EFA9F6AB305}"/>
              </a:ext>
            </a:extLst>
          </p:cNvPr>
          <p:cNvSpPr txBox="1"/>
          <p:nvPr/>
        </p:nvSpPr>
        <p:spPr>
          <a:xfrm>
            <a:off x="1057275" y="1700213"/>
            <a:ext cx="6900862" cy="3785652"/>
          </a:xfrm>
          <a:prstGeom prst="rect">
            <a:avLst/>
          </a:prstGeom>
          <a:noFill/>
        </p:spPr>
        <p:txBody>
          <a:bodyPr wrap="square" rtlCol="0">
            <a:spAutoFit/>
          </a:bodyPr>
          <a:lstStyle/>
          <a:p>
            <a:pPr marL="285750" lvl="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Consider a new patient 3 who is 47 years old with a Na/ K ratio of 13.5. Using k=1: new patient 2 would be classified for drug B or C (dark gray). Using k=2: among the two closest points, one is dark gray, and one is medium gray, and hence, voting would not help </a:t>
            </a:r>
            <a:r>
              <a:rPr lang="en-US" sz="2400" dirty="0">
                <a:latin typeface="Arial" panose="020B0604020202020204" pitchFamily="34" charset="0"/>
                <a:cs typeface="Arial" panose="020B0604020202020204" pitchFamily="34" charset="0"/>
                <a:sym typeface="Wingdings" panose="05000000000000000000" pitchFamily="2" charset="2"/>
              </a:rPr>
              <a:t></a:t>
            </a:r>
            <a:r>
              <a:rPr lang="en-US" sz="2400" dirty="0">
                <a:latin typeface="Arial" panose="020B0604020202020204" pitchFamily="34" charset="0"/>
                <a:cs typeface="Arial" panose="020B0604020202020204" pitchFamily="34" charset="0"/>
              </a:rPr>
              <a:t> cannot make decision.  Using k=3: among the three closest points, one is dark gray, one is medium gray, and one is light gray, and hence, voting cannot help also</a:t>
            </a:r>
          </a:p>
        </p:txBody>
      </p:sp>
    </p:spTree>
    <p:extLst>
      <p:ext uri="{BB962C8B-B14F-4D97-AF65-F5344CB8AC3E}">
        <p14:creationId xmlns:p14="http://schemas.microsoft.com/office/powerpoint/2010/main" val="37781541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lgn="just">
                  <a:lnSpc>
                    <a:spcPct val="110000"/>
                  </a:lnSpc>
                  <a:spcBef>
                    <a:spcPts val="0"/>
                  </a:spcBef>
                  <a:buNone/>
                </a:pPr>
                <a:r>
                  <a:rPr lang="en-US" dirty="0"/>
                  <a:t>For a new record with both </a:t>
                </a:r>
                <a14:m>
                  <m:oMath xmlns:m="http://schemas.openxmlformats.org/officeDocument/2006/math">
                    <m:r>
                      <a:rPr lang="en-US" i="1">
                        <a:latin typeface="Cambria Math" panose="02040503050406030204" pitchFamily="18" charset="0"/>
                      </a:rPr>
                      <m:t>𝐼𝑛𝑡𝑒𝑟𝑛𝑎𝑡𝑖𝑜𝑛𝑎𝑙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𝑌𝑒𝑠</m:t>
                    </m:r>
                  </m:oMath>
                </a14:m>
                <a:r>
                  <a:rPr lang="en-US" dirty="0"/>
                  <a:t> and </a:t>
                </a:r>
                <a14:m>
                  <m:oMath xmlns:m="http://schemas.openxmlformats.org/officeDocument/2006/math">
                    <m:r>
                      <a:rPr lang="en-US" i="1">
                        <a:latin typeface="Cambria Math" panose="02040503050406030204" pitchFamily="18" charset="0"/>
                      </a:rPr>
                      <m:t>𝑉𝑜𝑖𝑐𝑒</m:t>
                    </m:r>
                    <m:r>
                      <a:rPr lang="en-US" i="1">
                        <a:latin typeface="Cambria Math" panose="02040503050406030204" pitchFamily="18" charset="0"/>
                      </a:rPr>
                      <m:t> </m:t>
                    </m:r>
                    <m:r>
                      <a:rPr lang="en-US" i="1">
                        <a:latin typeface="Cambria Math" panose="02040503050406030204" pitchFamily="18" charset="0"/>
                      </a:rPr>
                      <m:t>𝑀𝑎𝑖𝑙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𝑌𝑒𝑠</m:t>
                    </m:r>
                  </m:oMath>
                </a14:m>
                <a:r>
                  <a:rPr lang="en-US" dirty="0"/>
                  <a:t>, the classification will be based on:</a:t>
                </a: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m:t>
                          </m:r>
                        </m:e>
                        <m:sub>
                          <m:r>
                            <a:rPr lang="en-US" i="1">
                              <a:solidFill>
                                <a:srgbClr val="0070C0"/>
                              </a:solidFill>
                              <a:latin typeface="Cambria Math" panose="02040503050406030204" pitchFamily="18" charset="0"/>
                            </a:rPr>
                            <m:t>𝑀𝐴𝑃</m:t>
                          </m:r>
                        </m:sub>
                      </m:sSub>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limLow>
                            <m:limLowPr>
                              <m:ctrlPr>
                                <a:rPr lang="en-US" i="1">
                                  <a:solidFill>
                                    <a:srgbClr val="0070C0"/>
                                  </a:solidFill>
                                  <a:latin typeface="Cambria Math" panose="02040503050406030204" pitchFamily="18" charset="0"/>
                                </a:rPr>
                              </m:ctrlPr>
                            </m:limLowPr>
                            <m:e>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𝐶</m:t>
                              </m:r>
                              <m:r>
                                <a:rPr lang="en-US" i="1">
                                  <a:solidFill>
                                    <a:srgbClr val="0070C0"/>
                                  </a:solidFill>
                                  <a:latin typeface="Cambria Math" panose="02040503050406030204" pitchFamily="18" charset="0"/>
                                </a:rPr>
                                <m:t>, </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𝐶</m:t>
                                  </m:r>
                                </m:e>
                              </m:acc>
                            </m:lim>
                          </m:limLow>
                        </m:fName>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𝐼</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𝑉</m:t>
                              </m:r>
                            </m:e>
                            <m:e>
                              <m:r>
                                <a:rPr lang="en-US" i="1">
                                  <a:solidFill>
                                    <a:srgbClr val="0070C0"/>
                                  </a:solidFill>
                                  <a:latin typeface="Cambria Math" panose="02040503050406030204" pitchFamily="18" charset="0"/>
                                </a:rPr>
                                <m:t>𝐶</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𝐶</m:t>
                              </m:r>
                            </m:e>
                          </m:d>
                        </m:e>
                      </m:func>
                    </m:oMath>
                  </m:oMathPara>
                </a14:m>
                <a:endParaRPr lang="en-US" dirty="0">
                  <a:solidFill>
                    <a:srgbClr val="0070C0"/>
                  </a:solidFill>
                </a:endParaRPr>
              </a:p>
              <a:p>
                <a:pPr marL="0" indent="0" algn="just">
                  <a:lnSpc>
                    <a:spcPct val="110000"/>
                  </a:lnSpc>
                  <a:spcBef>
                    <a:spcPts val="0"/>
                  </a:spcBef>
                  <a:buNone/>
                </a:pPr>
                <a:r>
                  <a:rPr lang="en-US" dirty="0"/>
                  <a:t>Similar equations can be derived for other records with different plans</a:t>
                </a: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m:t>
                          </m:r>
                        </m:e>
                        <m:sub>
                          <m:r>
                            <a:rPr lang="en-US" i="1">
                              <a:solidFill>
                                <a:srgbClr val="0070C0"/>
                              </a:solidFill>
                              <a:latin typeface="Cambria Math" panose="02040503050406030204" pitchFamily="18" charset="0"/>
                            </a:rPr>
                            <m:t>𝑀𝐴𝑃</m:t>
                          </m:r>
                        </m:sub>
                      </m:sSub>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r>
                            <a:rPr lang="en-US">
                              <a:solidFill>
                                <a:srgbClr val="0070C0"/>
                              </a:solidFill>
                              <a:latin typeface="Cambria Math" panose="02040503050406030204" pitchFamily="18" charset="0"/>
                            </a:rPr>
                            <m:t> </m:t>
                          </m:r>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𝐶</m:t>
                              </m:r>
                              <m:r>
                                <a:rPr lang="en-US" i="1">
                                  <a:solidFill>
                                    <a:srgbClr val="0070C0"/>
                                  </a:solidFill>
                                  <a:latin typeface="Cambria Math" panose="02040503050406030204" pitchFamily="18" charset="0"/>
                                </a:rPr>
                                <m:t>, </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𝐶</m:t>
                                  </m:r>
                                </m:e>
                              </m:acc>
                            </m:lim>
                          </m:limLow>
                        </m:fName>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𝐼</m:t>
                                  </m:r>
                                </m:e>
                              </m:acc>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𝑉</m:t>
                              </m:r>
                            </m:e>
                            <m:e>
                              <m:r>
                                <a:rPr lang="en-US" i="1">
                                  <a:solidFill>
                                    <a:srgbClr val="0070C0"/>
                                  </a:solidFill>
                                  <a:latin typeface="Cambria Math" panose="02040503050406030204" pitchFamily="18" charset="0"/>
                                </a:rPr>
                                <m:t>𝐶</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𝐶</m:t>
                              </m:r>
                            </m:e>
                          </m:d>
                        </m:e>
                      </m:func>
                    </m:oMath>
                  </m:oMathPara>
                </a14:m>
                <a:endParaRPr lang="en-US" dirty="0">
                  <a:solidFill>
                    <a:srgbClr val="0070C0"/>
                  </a:solidFill>
                </a:endParaRP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m:t>
                          </m:r>
                        </m:e>
                        <m:sub>
                          <m:r>
                            <a:rPr lang="en-US" i="1">
                              <a:solidFill>
                                <a:srgbClr val="0070C0"/>
                              </a:solidFill>
                              <a:latin typeface="Cambria Math" panose="02040503050406030204" pitchFamily="18" charset="0"/>
                            </a:rPr>
                            <m:t>𝑀𝐴𝑃</m:t>
                          </m:r>
                        </m:sub>
                      </m:sSub>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r>
                            <a:rPr lang="en-US">
                              <a:solidFill>
                                <a:srgbClr val="0070C0"/>
                              </a:solidFill>
                              <a:latin typeface="Cambria Math" panose="02040503050406030204" pitchFamily="18" charset="0"/>
                            </a:rPr>
                            <m:t> </m:t>
                          </m:r>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𝐶</m:t>
                              </m:r>
                              <m:r>
                                <a:rPr lang="en-US" i="1">
                                  <a:solidFill>
                                    <a:srgbClr val="0070C0"/>
                                  </a:solidFill>
                                  <a:latin typeface="Cambria Math" panose="02040503050406030204" pitchFamily="18" charset="0"/>
                                </a:rPr>
                                <m:t>, </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𝐶</m:t>
                                  </m:r>
                                </m:e>
                              </m:acc>
                            </m:lim>
                          </m:limLow>
                        </m:fName>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𝐼</m:t>
                              </m:r>
                              <m:r>
                                <a:rPr lang="en-US" i="1">
                                  <a:solidFill>
                                    <a:srgbClr val="0070C0"/>
                                  </a:solidFill>
                                  <a:latin typeface="Cambria Math" panose="02040503050406030204" pitchFamily="18" charset="0"/>
                                </a:rPr>
                                <m:t>∩</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𝑉</m:t>
                                  </m:r>
                                </m:e>
                              </m:acc>
                            </m:e>
                            <m:e>
                              <m:r>
                                <a:rPr lang="en-US" i="1">
                                  <a:solidFill>
                                    <a:srgbClr val="0070C0"/>
                                  </a:solidFill>
                                  <a:latin typeface="Cambria Math" panose="02040503050406030204" pitchFamily="18" charset="0"/>
                                </a:rPr>
                                <m:t>𝐶</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𝐶</m:t>
                              </m:r>
                            </m:e>
                          </m:d>
                        </m:e>
                      </m:func>
                    </m:oMath>
                  </m:oMathPara>
                </a14:m>
                <a:endParaRPr lang="en-US" dirty="0">
                  <a:solidFill>
                    <a:srgbClr val="0070C0"/>
                  </a:solidFill>
                </a:endParaRPr>
              </a:p>
              <a:p>
                <a:pPr marL="0" indent="0" algn="just">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m:t>
                          </m:r>
                        </m:e>
                        <m:sub>
                          <m:r>
                            <a:rPr lang="en-US" i="1">
                              <a:solidFill>
                                <a:srgbClr val="0070C0"/>
                              </a:solidFill>
                              <a:latin typeface="Cambria Math" panose="02040503050406030204" pitchFamily="18" charset="0"/>
                            </a:rPr>
                            <m:t>𝑀𝐴𝑃</m:t>
                          </m:r>
                        </m:sub>
                      </m:sSub>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a:solidFill>
                                <a:srgbClr val="0070C0"/>
                              </a:solidFill>
                              <a:latin typeface="Cambria Math" panose="02040503050406030204" pitchFamily="18" charset="0"/>
                            </a:rPr>
                            <m:t>arg</m:t>
                          </m:r>
                          <m:limLow>
                            <m:limLowPr>
                              <m:ctrlPr>
                                <a:rPr lang="en-US" i="1">
                                  <a:solidFill>
                                    <a:srgbClr val="0070C0"/>
                                  </a:solidFill>
                                  <a:latin typeface="Cambria Math" panose="02040503050406030204" pitchFamily="18" charset="0"/>
                                </a:rPr>
                              </m:ctrlPr>
                            </m:limLowPr>
                            <m:e>
                              <m:r>
                                <a:rPr lang="en-US">
                                  <a:solidFill>
                                    <a:srgbClr val="0070C0"/>
                                  </a:solidFill>
                                  <a:latin typeface="Cambria Math" panose="02040503050406030204" pitchFamily="18" charset="0"/>
                                </a:rPr>
                                <m:t> </m:t>
                              </m:r>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𝐶</m:t>
                              </m:r>
                              <m:r>
                                <a:rPr lang="en-US" i="1">
                                  <a:solidFill>
                                    <a:srgbClr val="0070C0"/>
                                  </a:solidFill>
                                  <a:latin typeface="Cambria Math" panose="02040503050406030204" pitchFamily="18" charset="0"/>
                                </a:rPr>
                                <m:t>, </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𝐶</m:t>
                                  </m:r>
                                </m:e>
                              </m:acc>
                            </m:lim>
                          </m:limLow>
                        </m:fName>
                        <m:e>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𝐼</m:t>
                                  </m:r>
                                </m:e>
                              </m:acc>
                              <m:r>
                                <a:rPr lang="en-US" i="1">
                                  <a:solidFill>
                                    <a:srgbClr val="0070C0"/>
                                  </a:solidFill>
                                  <a:latin typeface="Cambria Math" panose="02040503050406030204" pitchFamily="18" charset="0"/>
                                </a:rPr>
                                <m:t>∩</m:t>
                              </m:r>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𝑉</m:t>
                                  </m:r>
                                </m:e>
                              </m:acc>
                            </m:e>
                            <m:e>
                              <m:r>
                                <a:rPr lang="en-US" i="1">
                                  <a:solidFill>
                                    <a:srgbClr val="0070C0"/>
                                  </a:solidFill>
                                  <a:latin typeface="Cambria Math" panose="02040503050406030204" pitchFamily="18" charset="0"/>
                                </a:rPr>
                                <m:t>𝐶</m:t>
                              </m:r>
                            </m:e>
                          </m:d>
                          <m:r>
                            <a:rPr lang="en-US" i="1">
                              <a:solidFill>
                                <a:srgbClr val="0070C0"/>
                              </a:solidFill>
                              <a:latin typeface="Cambria Math" panose="02040503050406030204" pitchFamily="18" charset="0"/>
                            </a:rPr>
                            <m:t>𝑝</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𝐶</m:t>
                              </m:r>
                            </m:e>
                          </m:d>
                        </m:e>
                      </m:func>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1133" r="-999"/>
                </a:stretch>
              </a:blipFill>
            </p:spPr>
            <p:txBody>
              <a:bodyPr/>
              <a:lstStyle/>
              <a:p>
                <a:r>
                  <a:rPr lang="en-US">
                    <a:noFill/>
                  </a:rPr>
                  <a:t> </a:t>
                </a:r>
              </a:p>
            </p:txBody>
          </p:sp>
        </mc:Fallback>
      </mc:AlternateContent>
    </p:spTree>
    <p:extLst>
      <p:ext uri="{BB962C8B-B14F-4D97-AF65-F5344CB8AC3E}">
        <p14:creationId xmlns:p14="http://schemas.microsoft.com/office/powerpoint/2010/main" val="27041360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Probabilities needed for calculation based on data are derived in the following tables</a:t>
            </a:r>
          </a:p>
          <a:p>
            <a:pPr marL="0" indent="0" algn="ctr">
              <a:buNone/>
            </a:pPr>
            <a:r>
              <a:rPr lang="en-US" sz="2400" b="1" u="sng" dirty="0"/>
              <a:t>Conditional Probabilities</a:t>
            </a:r>
            <a:endParaRPr lang="en-US" sz="2400" dirty="0"/>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40AD81E-03D5-405C-B506-C6E6A703BE9D}"/>
                  </a:ext>
                </a:extLst>
              </p:cNvPr>
              <p:cNvGraphicFramePr>
                <a:graphicFrameLocks noGrp="1"/>
              </p:cNvGraphicFramePr>
              <p:nvPr>
                <p:extLst>
                  <p:ext uri="{D42A27DB-BD31-4B8C-83A1-F6EECF244321}">
                    <p14:modId xmlns:p14="http://schemas.microsoft.com/office/powerpoint/2010/main" val="3316413649"/>
                  </p:ext>
                </p:extLst>
              </p:nvPr>
            </p:nvGraphicFramePr>
            <p:xfrm>
              <a:off x="1400175" y="3286125"/>
              <a:ext cx="9982200" cy="2459465"/>
            </p:xfrm>
            <a:graphic>
              <a:graphicData uri="http://schemas.openxmlformats.org/drawingml/2006/table">
                <a:tbl>
                  <a:tblPr firstRow="1" firstCol="1" bandRow="1">
                    <a:tableStyleId>{5C22544A-7EE6-4342-B048-85BDC9FD1C3A}</a:tableStyleId>
                  </a:tblPr>
                  <a:tblGrid>
                    <a:gridCol w="3405893">
                      <a:extLst>
                        <a:ext uri="{9D8B030D-6E8A-4147-A177-3AD203B41FA5}">
                          <a16:colId xmlns:a16="http://schemas.microsoft.com/office/drawing/2014/main" val="152789007"/>
                        </a:ext>
                      </a:extLst>
                    </a:gridCol>
                    <a:gridCol w="1316266">
                      <a:extLst>
                        <a:ext uri="{9D8B030D-6E8A-4147-A177-3AD203B41FA5}">
                          <a16:colId xmlns:a16="http://schemas.microsoft.com/office/drawing/2014/main" val="1271124492"/>
                        </a:ext>
                      </a:extLst>
                    </a:gridCol>
                    <a:gridCol w="1238839">
                      <a:extLst>
                        <a:ext uri="{9D8B030D-6E8A-4147-A177-3AD203B41FA5}">
                          <a16:colId xmlns:a16="http://schemas.microsoft.com/office/drawing/2014/main" val="2171656351"/>
                        </a:ext>
                      </a:extLst>
                    </a:gridCol>
                    <a:gridCol w="4021202">
                      <a:extLst>
                        <a:ext uri="{9D8B030D-6E8A-4147-A177-3AD203B41FA5}">
                          <a16:colId xmlns:a16="http://schemas.microsoft.com/office/drawing/2014/main" val="2504284454"/>
                        </a:ext>
                      </a:extLst>
                    </a:gridCol>
                  </a:tblGrid>
                  <a:tr h="491893">
                    <a:tc>
                      <a:txBody>
                        <a:bodyPr/>
                        <a:lstStyle/>
                        <a:p>
                          <a:pPr marL="0" marR="0" algn="l">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Count</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Count</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Probability</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6360256"/>
                      </a:ext>
                    </a:extLst>
                  </a:tr>
                  <a:tr h="983786">
                    <a:tc>
                      <a:txBody>
                        <a:bodyPr/>
                        <a:lstStyle/>
                        <a:p>
                          <a:pPr marL="0" marR="0" algn="l">
                            <a:spcBef>
                              <a:spcPts val="0"/>
                            </a:spcBef>
                            <a:spcAft>
                              <a:spcPts val="0"/>
                            </a:spcAft>
                          </a:pPr>
                          <a:r>
                            <a:rPr lang="en-US" sz="2000" dirty="0">
                              <a:effectLst/>
                            </a:rPr>
                            <a:t>Churn = True</a:t>
                          </a:r>
                        </a:p>
                        <a:p>
                          <a:pPr marL="0" marR="0" algn="l">
                            <a:spcBef>
                              <a:spcPts val="0"/>
                            </a:spcBef>
                            <a:spcAft>
                              <a:spcPts val="0"/>
                            </a:spcAft>
                          </a:pPr>
                          <a:r>
                            <a:rPr lang="en-US" sz="2000" dirty="0">
                              <a:effectLst/>
                            </a:rPr>
                            <a:t>Given International Plan = Yes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False 186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True 137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𝑃</m:t>
                                </m:r>
                                <m:d>
                                  <m:dPr>
                                    <m:ctrlPr>
                                      <a:rPr lang="en-US" sz="2000" i="1">
                                        <a:effectLst/>
                                        <a:latin typeface="Cambria Math" panose="02040503050406030204" pitchFamily="18" charset="0"/>
                                      </a:rPr>
                                    </m:ctrlPr>
                                  </m:dPr>
                                  <m:e>
                                    <m:r>
                                      <a:rPr lang="en-US" sz="2000">
                                        <a:effectLst/>
                                        <a:latin typeface="Cambria Math" panose="02040503050406030204" pitchFamily="18" charset="0"/>
                                      </a:rPr>
                                      <m:t>𝐶</m:t>
                                    </m:r>
                                  </m:e>
                                  <m:e>
                                    <m:r>
                                      <a:rPr lang="en-US" sz="2000">
                                        <a:effectLst/>
                                        <a:latin typeface="Cambria Math" panose="02040503050406030204" pitchFamily="18" charset="0"/>
                                      </a:rPr>
                                      <m:t>𝐼</m:t>
                                    </m:r>
                                  </m:e>
                                </m:d>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r>
                                      <a:rPr lang="en-US" sz="2000">
                                        <a:effectLst/>
                                        <a:latin typeface="Cambria Math" panose="02040503050406030204" pitchFamily="18" charset="0"/>
                                      </a:rPr>
                                      <m:t>137</m:t>
                                    </m:r>
                                  </m:num>
                                  <m:den>
                                    <m:r>
                                      <a:rPr lang="en-US" sz="2000">
                                        <a:effectLst/>
                                        <a:latin typeface="Cambria Math" panose="02040503050406030204" pitchFamily="18" charset="0"/>
                                      </a:rPr>
                                      <m:t>137+186</m:t>
                                    </m:r>
                                  </m:den>
                                </m:f>
                                <m:r>
                                  <a:rPr lang="en-US" sz="2000">
                                    <a:effectLst/>
                                    <a:latin typeface="Cambria Math" panose="02040503050406030204" pitchFamily="18" charset="0"/>
                                  </a:rPr>
                                  <m:t>=0.4241</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48781295"/>
                      </a:ext>
                    </a:extLst>
                  </a:tr>
                  <a:tr h="983786">
                    <a:tc>
                      <a:txBody>
                        <a:bodyPr/>
                        <a:lstStyle/>
                        <a:p>
                          <a:pPr marL="0" marR="0" algn="l">
                            <a:spcBef>
                              <a:spcPts val="0"/>
                            </a:spcBef>
                            <a:spcAft>
                              <a:spcPts val="0"/>
                            </a:spcAft>
                          </a:pPr>
                          <a:r>
                            <a:rPr lang="en-US" sz="2000">
                              <a:effectLst/>
                            </a:rPr>
                            <a:t>Churn = True</a:t>
                          </a:r>
                        </a:p>
                        <a:p>
                          <a:pPr marL="0" marR="0" algn="l">
                            <a:spcBef>
                              <a:spcPts val="0"/>
                            </a:spcBef>
                            <a:spcAft>
                              <a:spcPts val="0"/>
                            </a:spcAft>
                          </a:pPr>
                          <a:r>
                            <a:rPr lang="en-US" sz="2000">
                              <a:effectLst/>
                            </a:rPr>
                            <a:t>Given Voice Mail Plan = Yes</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False 842</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True 80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𝑃</m:t>
                                </m:r>
                                <m:d>
                                  <m:dPr>
                                    <m:ctrlPr>
                                      <a:rPr lang="en-US" sz="2000" i="1">
                                        <a:effectLst/>
                                        <a:latin typeface="Cambria Math" panose="02040503050406030204" pitchFamily="18" charset="0"/>
                                      </a:rPr>
                                    </m:ctrlPr>
                                  </m:dPr>
                                  <m:e>
                                    <m:r>
                                      <a:rPr lang="en-US" sz="2000">
                                        <a:effectLst/>
                                        <a:latin typeface="Cambria Math" panose="02040503050406030204" pitchFamily="18" charset="0"/>
                                      </a:rPr>
                                      <m:t>𝐶</m:t>
                                    </m:r>
                                  </m:e>
                                  <m:e>
                                    <m:r>
                                      <a:rPr lang="en-US" sz="2000">
                                        <a:effectLst/>
                                        <a:latin typeface="Cambria Math" panose="02040503050406030204" pitchFamily="18" charset="0"/>
                                      </a:rPr>
                                      <m:t>𝑉</m:t>
                                    </m:r>
                                  </m:e>
                                </m:d>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r>
                                      <a:rPr lang="en-US" sz="2000">
                                        <a:effectLst/>
                                        <a:latin typeface="Cambria Math" panose="02040503050406030204" pitchFamily="18" charset="0"/>
                                      </a:rPr>
                                      <m:t>80</m:t>
                                    </m:r>
                                  </m:num>
                                  <m:den>
                                    <m:r>
                                      <a:rPr lang="en-US" sz="2000">
                                        <a:effectLst/>
                                        <a:latin typeface="Cambria Math" panose="02040503050406030204" pitchFamily="18" charset="0"/>
                                      </a:rPr>
                                      <m:t>80+842</m:t>
                                    </m:r>
                                  </m:den>
                                </m:f>
                                <m:r>
                                  <a:rPr lang="en-US" sz="2000">
                                    <a:effectLst/>
                                    <a:latin typeface="Cambria Math" panose="02040503050406030204" pitchFamily="18" charset="0"/>
                                  </a:rPr>
                                  <m:t>=0.0868</m:t>
                                </m:r>
                              </m:oMath>
                            </m:oMathPara>
                          </a14:m>
                          <a:endParaRPr lang="en-US" sz="20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32359760"/>
                      </a:ext>
                    </a:extLst>
                  </a:tr>
                </a:tbl>
              </a:graphicData>
            </a:graphic>
          </p:graphicFrame>
        </mc:Choice>
        <mc:Fallback xmlns="">
          <p:graphicFrame>
            <p:nvGraphicFramePr>
              <p:cNvPr id="4" name="Table 3">
                <a:extLst>
                  <a:ext uri="{FF2B5EF4-FFF2-40B4-BE49-F238E27FC236}">
                    <a16:creationId xmlns:a16="http://schemas.microsoft.com/office/drawing/2014/main" id="{F40AD81E-03D5-405C-B506-C6E6A703BE9D}"/>
                  </a:ext>
                </a:extLst>
              </p:cNvPr>
              <p:cNvGraphicFramePr>
                <a:graphicFrameLocks noGrp="1"/>
              </p:cNvGraphicFramePr>
              <p:nvPr>
                <p:extLst>
                  <p:ext uri="{D42A27DB-BD31-4B8C-83A1-F6EECF244321}">
                    <p14:modId xmlns:p14="http://schemas.microsoft.com/office/powerpoint/2010/main" val="3316413649"/>
                  </p:ext>
                </p:extLst>
              </p:nvPr>
            </p:nvGraphicFramePr>
            <p:xfrm>
              <a:off x="1400175" y="3286125"/>
              <a:ext cx="9982200" cy="2459465"/>
            </p:xfrm>
            <a:graphic>
              <a:graphicData uri="http://schemas.openxmlformats.org/drawingml/2006/table">
                <a:tbl>
                  <a:tblPr firstRow="1" firstCol="1" bandRow="1">
                    <a:tableStyleId>{5C22544A-7EE6-4342-B048-85BDC9FD1C3A}</a:tableStyleId>
                  </a:tblPr>
                  <a:tblGrid>
                    <a:gridCol w="3405893">
                      <a:extLst>
                        <a:ext uri="{9D8B030D-6E8A-4147-A177-3AD203B41FA5}">
                          <a16:colId xmlns:a16="http://schemas.microsoft.com/office/drawing/2014/main" val="152789007"/>
                        </a:ext>
                      </a:extLst>
                    </a:gridCol>
                    <a:gridCol w="1316266">
                      <a:extLst>
                        <a:ext uri="{9D8B030D-6E8A-4147-A177-3AD203B41FA5}">
                          <a16:colId xmlns:a16="http://schemas.microsoft.com/office/drawing/2014/main" val="1271124492"/>
                        </a:ext>
                      </a:extLst>
                    </a:gridCol>
                    <a:gridCol w="1238839">
                      <a:extLst>
                        <a:ext uri="{9D8B030D-6E8A-4147-A177-3AD203B41FA5}">
                          <a16:colId xmlns:a16="http://schemas.microsoft.com/office/drawing/2014/main" val="2171656351"/>
                        </a:ext>
                      </a:extLst>
                    </a:gridCol>
                    <a:gridCol w="4021202">
                      <a:extLst>
                        <a:ext uri="{9D8B030D-6E8A-4147-A177-3AD203B41FA5}">
                          <a16:colId xmlns:a16="http://schemas.microsoft.com/office/drawing/2014/main" val="2504284454"/>
                        </a:ext>
                      </a:extLst>
                    </a:gridCol>
                  </a:tblGrid>
                  <a:tr h="491893">
                    <a:tc>
                      <a:txBody>
                        <a:bodyPr/>
                        <a:lstStyle/>
                        <a:p>
                          <a:pPr marL="0" marR="0" algn="l">
                            <a:spcBef>
                              <a:spcPts val="0"/>
                            </a:spcBef>
                            <a:spcAft>
                              <a:spcPts val="0"/>
                            </a:spcAft>
                          </a:pPr>
                          <a:r>
                            <a:rPr lang="en-US" sz="2000" dirty="0">
                              <a:effectLst/>
                            </a:rPr>
                            <a:t> </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Count</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a:effectLst/>
                            </a:rPr>
                            <a:t>Count</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Probability</a:t>
                          </a:r>
                          <a:endParaRPr lang="en-US"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6360256"/>
                      </a:ext>
                    </a:extLst>
                  </a:tr>
                  <a:tr h="983786">
                    <a:tc>
                      <a:txBody>
                        <a:bodyPr/>
                        <a:lstStyle/>
                        <a:p>
                          <a:pPr marL="0" marR="0" algn="l">
                            <a:spcBef>
                              <a:spcPts val="0"/>
                            </a:spcBef>
                            <a:spcAft>
                              <a:spcPts val="0"/>
                            </a:spcAft>
                          </a:pPr>
                          <a:r>
                            <a:rPr lang="en-US" sz="2000" dirty="0">
                              <a:effectLst/>
                            </a:rPr>
                            <a:t>Churn = True</a:t>
                          </a:r>
                        </a:p>
                        <a:p>
                          <a:pPr marL="0" marR="0" algn="l">
                            <a:spcBef>
                              <a:spcPts val="0"/>
                            </a:spcBef>
                            <a:spcAft>
                              <a:spcPts val="0"/>
                            </a:spcAft>
                          </a:pPr>
                          <a:r>
                            <a:rPr lang="en-US" sz="2000" dirty="0">
                              <a:effectLst/>
                            </a:rPr>
                            <a:t>Given International Plan = Yes</a:t>
                          </a:r>
                          <a:endParaRPr lang="en-US"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False 186</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a:effectLst/>
                            </a:rPr>
                            <a:t>True 137</a:t>
                          </a:r>
                          <a:endParaRPr lang="en-US" sz="20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48485" t="-58385" r="-606" b="-101863"/>
                          </a:stretch>
                        </a:blipFill>
                      </a:tcPr>
                    </a:tc>
                    <a:extLst>
                      <a:ext uri="{0D108BD9-81ED-4DB2-BD59-A6C34878D82A}">
                        <a16:rowId xmlns:a16="http://schemas.microsoft.com/office/drawing/2014/main" val="3548781295"/>
                      </a:ext>
                    </a:extLst>
                  </a:tr>
                  <a:tr h="983786">
                    <a:tc>
                      <a:txBody>
                        <a:bodyPr/>
                        <a:lstStyle/>
                        <a:p>
                          <a:pPr marL="0" marR="0" algn="l">
                            <a:spcBef>
                              <a:spcPts val="0"/>
                            </a:spcBef>
                            <a:spcAft>
                              <a:spcPts val="0"/>
                            </a:spcAft>
                          </a:pPr>
                          <a:r>
                            <a:rPr lang="en-US" sz="2000">
                              <a:effectLst/>
                            </a:rPr>
                            <a:t>Churn = True</a:t>
                          </a:r>
                        </a:p>
                        <a:p>
                          <a:pPr marL="0" marR="0" algn="l">
                            <a:spcBef>
                              <a:spcPts val="0"/>
                            </a:spcBef>
                            <a:spcAft>
                              <a:spcPts val="0"/>
                            </a:spcAft>
                          </a:pPr>
                          <a:r>
                            <a:rPr lang="en-US" sz="2000">
                              <a:effectLst/>
                            </a:rPr>
                            <a:t>Given Voice Mail Plan = Yes</a:t>
                          </a:r>
                          <a:endParaRPr lang="en-US" sz="20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rPr>
                            <a:t>False 842</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rPr>
                            <a:t>True 80</a:t>
                          </a:r>
                          <a:endParaRPr lang="en-US" sz="20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48485" t="-157407" r="-606" b="-1235"/>
                          </a:stretch>
                        </a:blipFill>
                      </a:tcPr>
                    </a:tc>
                    <a:extLst>
                      <a:ext uri="{0D108BD9-81ED-4DB2-BD59-A6C34878D82A}">
                        <a16:rowId xmlns:a16="http://schemas.microsoft.com/office/drawing/2014/main" val="1032359760"/>
                      </a:ext>
                    </a:extLst>
                  </a:tr>
                </a:tbl>
              </a:graphicData>
            </a:graphic>
          </p:graphicFrame>
        </mc:Fallback>
      </mc:AlternateContent>
    </p:spTree>
    <p:extLst>
      <p:ext uri="{BB962C8B-B14F-4D97-AF65-F5344CB8AC3E}">
        <p14:creationId xmlns:p14="http://schemas.microsoft.com/office/powerpoint/2010/main" val="23208018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552575"/>
            <a:ext cx="10372150" cy="4489083"/>
          </a:xfrm>
        </p:spPr>
        <p:txBody>
          <a:bodyPr>
            <a:normAutofit/>
          </a:bodyPr>
          <a:lstStyle/>
          <a:p>
            <a:pPr marL="0" indent="0" algn="ctr">
              <a:buNone/>
            </a:pPr>
            <a:r>
              <a:rPr lang="en-US" sz="2400" b="1" u="sng" dirty="0"/>
              <a:t>Marginal and Posterior Probabilities</a:t>
            </a:r>
            <a:endParaRPr lang="en-US" sz="2400"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6EEB825-897B-46E1-A589-0BB894353B33}"/>
                  </a:ext>
                </a:extLst>
              </p:cNvPr>
              <p:cNvGraphicFramePr>
                <a:graphicFrameLocks noGrp="1"/>
              </p:cNvGraphicFramePr>
              <p:nvPr>
                <p:extLst>
                  <p:ext uri="{D42A27DB-BD31-4B8C-83A1-F6EECF244321}">
                    <p14:modId xmlns:p14="http://schemas.microsoft.com/office/powerpoint/2010/main" val="208662352"/>
                  </p:ext>
                </p:extLst>
              </p:nvPr>
            </p:nvGraphicFramePr>
            <p:xfrm>
              <a:off x="1509712" y="2095500"/>
              <a:ext cx="9172575" cy="4028694"/>
            </p:xfrm>
            <a:graphic>
              <a:graphicData uri="http://schemas.openxmlformats.org/drawingml/2006/table">
                <a:tbl>
                  <a:tblPr firstRow="1" firstCol="1" bandRow="1">
                    <a:tableStyleId>{5C22544A-7EE6-4342-B048-85BDC9FD1C3A}</a:tableStyleId>
                  </a:tblPr>
                  <a:tblGrid>
                    <a:gridCol w="2623023">
                      <a:extLst>
                        <a:ext uri="{9D8B030D-6E8A-4147-A177-3AD203B41FA5}">
                          <a16:colId xmlns:a16="http://schemas.microsoft.com/office/drawing/2014/main" val="3684933894"/>
                        </a:ext>
                      </a:extLst>
                    </a:gridCol>
                    <a:gridCol w="1610545">
                      <a:extLst>
                        <a:ext uri="{9D8B030D-6E8A-4147-A177-3AD203B41FA5}">
                          <a16:colId xmlns:a16="http://schemas.microsoft.com/office/drawing/2014/main" val="3217395104"/>
                        </a:ext>
                      </a:extLst>
                    </a:gridCol>
                    <a:gridCol w="1525780">
                      <a:extLst>
                        <a:ext uri="{9D8B030D-6E8A-4147-A177-3AD203B41FA5}">
                          <a16:colId xmlns:a16="http://schemas.microsoft.com/office/drawing/2014/main" val="1066260059"/>
                        </a:ext>
                      </a:extLst>
                    </a:gridCol>
                    <a:gridCol w="3413227">
                      <a:extLst>
                        <a:ext uri="{9D8B030D-6E8A-4147-A177-3AD203B41FA5}">
                          <a16:colId xmlns:a16="http://schemas.microsoft.com/office/drawing/2014/main" val="4130123671"/>
                        </a:ext>
                      </a:extLst>
                    </a:gridCol>
                  </a:tblGrid>
                  <a:tr h="257690">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Count</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Count</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Probability</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069806917"/>
                      </a:ext>
                    </a:extLst>
                  </a:tr>
                  <a:tr h="488342">
                    <a:tc>
                      <a:txBody>
                        <a:bodyPr/>
                        <a:lstStyle/>
                        <a:p>
                          <a:pPr marL="0" marR="0" algn="l">
                            <a:spcBef>
                              <a:spcPts val="0"/>
                            </a:spcBef>
                            <a:spcAft>
                              <a:spcPts val="0"/>
                            </a:spcAft>
                          </a:pPr>
                          <a:r>
                            <a:rPr lang="en-US" sz="1800" dirty="0">
                              <a:effectLst/>
                            </a:rPr>
                            <a:t>International Plan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3010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Yes 323</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323</m:t>
                                    </m:r>
                                  </m:num>
                                  <m:den>
                                    <m:r>
                                      <a:rPr lang="en-US" sz="1800">
                                        <a:effectLst/>
                                        <a:latin typeface="Cambria Math" panose="02040503050406030204" pitchFamily="18" charset="0"/>
                                      </a:rPr>
                                      <m:t>323+3010</m:t>
                                    </m:r>
                                  </m:den>
                                </m:f>
                                <m:r>
                                  <a:rPr lang="en-US" sz="1800">
                                    <a:effectLst/>
                                    <a:latin typeface="Cambria Math" panose="02040503050406030204" pitchFamily="18" charset="0"/>
                                  </a:rPr>
                                  <m:t>=0.0909</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45123773"/>
                      </a:ext>
                    </a:extLst>
                  </a:tr>
                  <a:tr h="488342">
                    <a:tc>
                      <a:txBody>
                        <a:bodyPr/>
                        <a:lstStyle/>
                        <a:p>
                          <a:pPr marL="0" marR="0" algn="l">
                            <a:spcBef>
                              <a:spcPts val="0"/>
                            </a:spcBef>
                            <a:spcAft>
                              <a:spcPts val="0"/>
                            </a:spcAft>
                          </a:pPr>
                          <a:r>
                            <a:rPr lang="en-US" sz="1800" dirty="0">
                              <a:effectLst/>
                            </a:rPr>
                            <a:t>Voice Mail Plan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2411</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922</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𝑉</m:t>
                                    </m:r>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922</m:t>
                                    </m:r>
                                  </m:num>
                                  <m:den>
                                    <m:r>
                                      <a:rPr lang="en-US" sz="1800">
                                        <a:effectLst/>
                                        <a:latin typeface="Cambria Math" panose="02040503050406030204" pitchFamily="18" charset="0"/>
                                      </a:rPr>
                                      <m:t>922+2411</m:t>
                                    </m:r>
                                  </m:den>
                                </m:f>
                                <m:r>
                                  <a:rPr lang="en-US" sz="1800">
                                    <a:effectLst/>
                                    <a:latin typeface="Cambria Math" panose="02040503050406030204" pitchFamily="18" charset="0"/>
                                  </a:rPr>
                                  <m:t>=0.2766</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37912106"/>
                      </a:ext>
                    </a:extLst>
                  </a:tr>
                  <a:tr h="488342">
                    <a:tc>
                      <a:txBody>
                        <a:bodyPr/>
                        <a:lstStyle/>
                        <a:p>
                          <a:pPr marL="0" marR="0" algn="l">
                            <a:spcBef>
                              <a:spcPts val="0"/>
                            </a:spcBef>
                            <a:spcAft>
                              <a:spcPts val="0"/>
                            </a:spcAft>
                          </a:pPr>
                          <a:r>
                            <a:rPr lang="en-US" sz="1800" dirty="0">
                              <a:effectLst/>
                            </a:rPr>
                            <a:t>Churn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False 2850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True 483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𝐶</m:t>
                                    </m:r>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483</m:t>
                                    </m:r>
                                  </m:num>
                                  <m:den>
                                    <m:r>
                                      <a:rPr lang="en-US" sz="1800">
                                        <a:effectLst/>
                                        <a:latin typeface="Cambria Math" panose="02040503050406030204" pitchFamily="18" charset="0"/>
                                      </a:rPr>
                                      <m:t>483+2850</m:t>
                                    </m:r>
                                  </m:den>
                                </m:f>
                                <m:r>
                                  <a:rPr lang="en-US" sz="1800">
                                    <a:effectLst/>
                                    <a:latin typeface="Cambria Math" panose="02040503050406030204" pitchFamily="18" charset="0"/>
                                  </a:rPr>
                                  <m:t>=0.1449</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369243010"/>
                      </a:ext>
                    </a:extLst>
                  </a:tr>
                  <a:tr h="515379">
                    <a:tc>
                      <a:txBody>
                        <a:bodyPr/>
                        <a:lstStyle/>
                        <a:p>
                          <a:pPr marL="0" marR="0" algn="l">
                            <a:spcBef>
                              <a:spcPts val="0"/>
                            </a:spcBef>
                            <a:spcAft>
                              <a:spcPts val="0"/>
                            </a:spcAft>
                          </a:pPr>
                          <a:r>
                            <a:rPr lang="en-US" sz="1800" dirty="0">
                              <a:effectLst/>
                            </a:rPr>
                            <a:t>International Plan</a:t>
                          </a:r>
                        </a:p>
                        <a:p>
                          <a:pPr marL="0" marR="0" algn="l">
                            <a:spcBef>
                              <a:spcPts val="0"/>
                            </a:spcBef>
                            <a:spcAft>
                              <a:spcPts val="0"/>
                            </a:spcAft>
                          </a:pPr>
                          <a:r>
                            <a:rPr lang="en-US" sz="1800" dirty="0">
                              <a:effectLst/>
                            </a:rPr>
                            <a:t>Given Churn = 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2664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186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e>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𝐶</m:t>
                                        </m:r>
                                      </m:e>
                                    </m:acc>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186</m:t>
                                    </m:r>
                                  </m:num>
                                  <m:den>
                                    <m:r>
                                      <a:rPr lang="en-US" sz="1800">
                                        <a:effectLst/>
                                        <a:latin typeface="Cambria Math" panose="02040503050406030204" pitchFamily="18" charset="0"/>
                                      </a:rPr>
                                      <m:t>186+2644</m:t>
                                    </m:r>
                                  </m:den>
                                </m:f>
                                <m:r>
                                  <a:rPr lang="en-US" sz="1800">
                                    <a:effectLst/>
                                    <a:latin typeface="Cambria Math" panose="02040503050406030204" pitchFamily="18" charset="0"/>
                                  </a:rPr>
                                  <m:t>=0.0653</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398093838"/>
                      </a:ext>
                    </a:extLst>
                  </a:tr>
                  <a:tr h="515379">
                    <a:tc>
                      <a:txBody>
                        <a:bodyPr/>
                        <a:lstStyle/>
                        <a:p>
                          <a:pPr marL="0" marR="0" algn="l">
                            <a:spcBef>
                              <a:spcPts val="0"/>
                            </a:spcBef>
                            <a:spcAft>
                              <a:spcPts val="0"/>
                            </a:spcAft>
                          </a:pPr>
                          <a:r>
                            <a:rPr lang="en-US" sz="1800" dirty="0">
                              <a:effectLst/>
                            </a:rPr>
                            <a:t>Voice Mail Plan</a:t>
                          </a:r>
                        </a:p>
                        <a:p>
                          <a:pPr marL="0" marR="0" algn="l">
                            <a:spcBef>
                              <a:spcPts val="0"/>
                            </a:spcBef>
                            <a:spcAft>
                              <a:spcPts val="0"/>
                            </a:spcAft>
                          </a:pPr>
                          <a:r>
                            <a:rPr lang="en-US" sz="1800" dirty="0">
                              <a:effectLst/>
                            </a:rPr>
                            <a:t>Given Churn = 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2008</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842</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𝑉</m:t>
                                    </m:r>
                                  </m:e>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𝐶</m:t>
                                        </m:r>
                                      </m:e>
                                    </m:acc>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842</m:t>
                                    </m:r>
                                  </m:num>
                                  <m:den>
                                    <m:r>
                                      <a:rPr lang="en-US" sz="1800">
                                        <a:effectLst/>
                                        <a:latin typeface="Cambria Math" panose="02040503050406030204" pitchFamily="18" charset="0"/>
                                      </a:rPr>
                                      <m:t>842+2008</m:t>
                                    </m:r>
                                  </m:den>
                                </m:f>
                                <m:r>
                                  <a:rPr lang="en-US" sz="1800">
                                    <a:effectLst/>
                                    <a:latin typeface="Cambria Math" panose="02040503050406030204" pitchFamily="18" charset="0"/>
                                  </a:rPr>
                                  <m:t>=0.2954</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534902806"/>
                      </a:ext>
                    </a:extLst>
                  </a:tr>
                  <a:tr h="515379">
                    <a:tc>
                      <a:txBody>
                        <a:bodyPr/>
                        <a:lstStyle/>
                        <a:p>
                          <a:pPr marL="0" marR="0" algn="l">
                            <a:spcBef>
                              <a:spcPts val="0"/>
                            </a:spcBef>
                            <a:spcAft>
                              <a:spcPts val="0"/>
                            </a:spcAft>
                          </a:pPr>
                          <a:r>
                            <a:rPr lang="en-US" sz="1800" dirty="0">
                              <a:effectLst/>
                            </a:rPr>
                            <a:t>International Plan</a:t>
                          </a:r>
                        </a:p>
                        <a:p>
                          <a:pPr marL="0" marR="0" algn="l">
                            <a:spcBef>
                              <a:spcPts val="0"/>
                            </a:spcBef>
                            <a:spcAft>
                              <a:spcPts val="0"/>
                            </a:spcAft>
                          </a:pPr>
                          <a:r>
                            <a:rPr lang="en-US" sz="1800" dirty="0">
                              <a:effectLst/>
                            </a:rPr>
                            <a:t>Given Churn = True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346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137</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e>
                                  <m:e>
                                    <m:r>
                                      <a:rPr lang="en-US" sz="1800">
                                        <a:effectLst/>
                                        <a:latin typeface="Cambria Math" panose="02040503050406030204" pitchFamily="18" charset="0"/>
                                      </a:rPr>
                                      <m:t>𝐶</m:t>
                                    </m:r>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137</m:t>
                                    </m:r>
                                  </m:num>
                                  <m:den>
                                    <m:r>
                                      <a:rPr lang="en-US" sz="1800">
                                        <a:effectLst/>
                                        <a:latin typeface="Cambria Math" panose="02040503050406030204" pitchFamily="18" charset="0"/>
                                      </a:rPr>
                                      <m:t>137+346</m:t>
                                    </m:r>
                                  </m:den>
                                </m:f>
                                <m:r>
                                  <a:rPr lang="en-US" sz="1800">
                                    <a:effectLst/>
                                    <a:latin typeface="Cambria Math" panose="02040503050406030204" pitchFamily="18" charset="0"/>
                                  </a:rPr>
                                  <m:t>=0.2836</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17228952"/>
                      </a:ext>
                    </a:extLst>
                  </a:tr>
                  <a:tr h="515379">
                    <a:tc>
                      <a:txBody>
                        <a:bodyPr/>
                        <a:lstStyle/>
                        <a:p>
                          <a:pPr marL="0" marR="0" algn="l">
                            <a:spcBef>
                              <a:spcPts val="0"/>
                            </a:spcBef>
                            <a:spcAft>
                              <a:spcPts val="0"/>
                            </a:spcAft>
                          </a:pPr>
                          <a:r>
                            <a:rPr lang="en-US" sz="1800" dirty="0">
                              <a:effectLst/>
                            </a:rPr>
                            <a:t>Voice Mail Plan</a:t>
                          </a:r>
                        </a:p>
                        <a:p>
                          <a:pPr marL="0" marR="0" algn="l">
                            <a:spcBef>
                              <a:spcPts val="0"/>
                            </a:spcBef>
                            <a:spcAft>
                              <a:spcPts val="0"/>
                            </a:spcAft>
                          </a:pPr>
                          <a:r>
                            <a:rPr lang="en-US" sz="1800" dirty="0">
                              <a:effectLst/>
                            </a:rPr>
                            <a:t>Given Churn = True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403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80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𝑉</m:t>
                                    </m:r>
                                  </m:e>
                                  <m:e>
                                    <m:r>
                                      <a:rPr lang="en-US" sz="1800">
                                        <a:effectLst/>
                                        <a:latin typeface="Cambria Math" panose="02040503050406030204" pitchFamily="18" charset="0"/>
                                      </a:rPr>
                                      <m:t>𝐶</m:t>
                                    </m:r>
                                  </m:e>
                                </m:d>
                                <m:r>
                                  <a:rPr lang="en-US" sz="1800">
                                    <a:effectLst/>
                                    <a:latin typeface="Cambria Math" panose="02040503050406030204" pitchFamily="18" charset="0"/>
                                  </a:rPr>
                                  <m:t>=</m:t>
                                </m:r>
                                <m:f>
                                  <m:fPr>
                                    <m:ctrlPr>
                                      <a:rPr lang="en-US" sz="1800" i="1">
                                        <a:effectLst/>
                                        <a:latin typeface="Cambria Math" panose="02040503050406030204" pitchFamily="18" charset="0"/>
                                      </a:rPr>
                                    </m:ctrlPr>
                                  </m:fPr>
                                  <m:num>
                                    <m:r>
                                      <a:rPr lang="en-US" sz="1800">
                                        <a:effectLst/>
                                        <a:latin typeface="Cambria Math" panose="02040503050406030204" pitchFamily="18" charset="0"/>
                                      </a:rPr>
                                      <m:t>80</m:t>
                                    </m:r>
                                  </m:num>
                                  <m:den>
                                    <m:r>
                                      <a:rPr lang="en-US" sz="1800">
                                        <a:effectLst/>
                                        <a:latin typeface="Cambria Math" panose="02040503050406030204" pitchFamily="18" charset="0"/>
                                      </a:rPr>
                                      <m:t>80+403</m:t>
                                    </m:r>
                                  </m:den>
                                </m:f>
                                <m:r>
                                  <a:rPr lang="en-US" sz="1800">
                                    <a:effectLst/>
                                    <a:latin typeface="Cambria Math" panose="02040503050406030204" pitchFamily="18" charset="0"/>
                                  </a:rPr>
                                  <m:t>=0.1656</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413315470"/>
                      </a:ext>
                    </a:extLst>
                  </a:tr>
                </a:tbl>
              </a:graphicData>
            </a:graphic>
          </p:graphicFrame>
        </mc:Choice>
        <mc:Fallback xmlns="">
          <p:graphicFrame>
            <p:nvGraphicFramePr>
              <p:cNvPr id="4" name="Table 3">
                <a:extLst>
                  <a:ext uri="{FF2B5EF4-FFF2-40B4-BE49-F238E27FC236}">
                    <a16:creationId xmlns:a16="http://schemas.microsoft.com/office/drawing/2014/main" id="{76EEB825-897B-46E1-A589-0BB894353B33}"/>
                  </a:ext>
                </a:extLst>
              </p:cNvPr>
              <p:cNvGraphicFramePr>
                <a:graphicFrameLocks noGrp="1"/>
              </p:cNvGraphicFramePr>
              <p:nvPr>
                <p:extLst>
                  <p:ext uri="{D42A27DB-BD31-4B8C-83A1-F6EECF244321}">
                    <p14:modId xmlns:p14="http://schemas.microsoft.com/office/powerpoint/2010/main" val="208662352"/>
                  </p:ext>
                </p:extLst>
              </p:nvPr>
            </p:nvGraphicFramePr>
            <p:xfrm>
              <a:off x="1509712" y="2095500"/>
              <a:ext cx="9172575" cy="4028694"/>
            </p:xfrm>
            <a:graphic>
              <a:graphicData uri="http://schemas.openxmlformats.org/drawingml/2006/table">
                <a:tbl>
                  <a:tblPr firstRow="1" firstCol="1" bandRow="1">
                    <a:tableStyleId>{5C22544A-7EE6-4342-B048-85BDC9FD1C3A}</a:tableStyleId>
                  </a:tblPr>
                  <a:tblGrid>
                    <a:gridCol w="2623023">
                      <a:extLst>
                        <a:ext uri="{9D8B030D-6E8A-4147-A177-3AD203B41FA5}">
                          <a16:colId xmlns:a16="http://schemas.microsoft.com/office/drawing/2014/main" val="3684933894"/>
                        </a:ext>
                      </a:extLst>
                    </a:gridCol>
                    <a:gridCol w="1610545">
                      <a:extLst>
                        <a:ext uri="{9D8B030D-6E8A-4147-A177-3AD203B41FA5}">
                          <a16:colId xmlns:a16="http://schemas.microsoft.com/office/drawing/2014/main" val="3217395104"/>
                        </a:ext>
                      </a:extLst>
                    </a:gridCol>
                    <a:gridCol w="1525780">
                      <a:extLst>
                        <a:ext uri="{9D8B030D-6E8A-4147-A177-3AD203B41FA5}">
                          <a16:colId xmlns:a16="http://schemas.microsoft.com/office/drawing/2014/main" val="1066260059"/>
                        </a:ext>
                      </a:extLst>
                    </a:gridCol>
                    <a:gridCol w="3413227">
                      <a:extLst>
                        <a:ext uri="{9D8B030D-6E8A-4147-A177-3AD203B41FA5}">
                          <a16:colId xmlns:a16="http://schemas.microsoft.com/office/drawing/2014/main" val="4130123671"/>
                        </a:ext>
                      </a:extLst>
                    </a:gridCol>
                  </a:tblGrid>
                  <a:tr h="274320">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Count</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Count</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Probability</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069806917"/>
                      </a:ext>
                    </a:extLst>
                  </a:tr>
                  <a:tr h="519938">
                    <a:tc>
                      <a:txBody>
                        <a:bodyPr/>
                        <a:lstStyle/>
                        <a:p>
                          <a:pPr marL="0" marR="0" algn="l">
                            <a:spcBef>
                              <a:spcPts val="0"/>
                            </a:spcBef>
                            <a:spcAft>
                              <a:spcPts val="0"/>
                            </a:spcAft>
                          </a:pPr>
                          <a:r>
                            <a:rPr lang="en-US" sz="1800" dirty="0">
                              <a:effectLst/>
                            </a:rPr>
                            <a:t>International Plan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3010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Yes 323</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66279" r="-714" b="-644186"/>
                          </a:stretch>
                        </a:blipFill>
                      </a:tcPr>
                    </a:tc>
                    <a:extLst>
                      <a:ext uri="{0D108BD9-81ED-4DB2-BD59-A6C34878D82A}">
                        <a16:rowId xmlns:a16="http://schemas.microsoft.com/office/drawing/2014/main" val="2445123773"/>
                      </a:ext>
                    </a:extLst>
                  </a:tr>
                  <a:tr h="519938">
                    <a:tc>
                      <a:txBody>
                        <a:bodyPr/>
                        <a:lstStyle/>
                        <a:p>
                          <a:pPr marL="0" marR="0" algn="l">
                            <a:spcBef>
                              <a:spcPts val="0"/>
                            </a:spcBef>
                            <a:spcAft>
                              <a:spcPts val="0"/>
                            </a:spcAft>
                          </a:pPr>
                          <a:r>
                            <a:rPr lang="en-US" sz="1800" dirty="0">
                              <a:effectLst/>
                            </a:rPr>
                            <a:t>Voice Mail Plan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2411</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922</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168235" r="-714" b="-551765"/>
                          </a:stretch>
                        </a:blipFill>
                      </a:tcPr>
                    </a:tc>
                    <a:extLst>
                      <a:ext uri="{0D108BD9-81ED-4DB2-BD59-A6C34878D82A}">
                        <a16:rowId xmlns:a16="http://schemas.microsoft.com/office/drawing/2014/main" val="437912106"/>
                      </a:ext>
                    </a:extLst>
                  </a:tr>
                  <a:tr h="519938">
                    <a:tc>
                      <a:txBody>
                        <a:bodyPr/>
                        <a:lstStyle/>
                        <a:p>
                          <a:pPr marL="0" marR="0" algn="l">
                            <a:spcBef>
                              <a:spcPts val="0"/>
                            </a:spcBef>
                            <a:spcAft>
                              <a:spcPts val="0"/>
                            </a:spcAft>
                          </a:pPr>
                          <a:r>
                            <a:rPr lang="en-US" sz="1800" dirty="0">
                              <a:effectLst/>
                            </a:rPr>
                            <a:t>Churn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False 2850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True 483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268235" r="-714" b="-451765"/>
                          </a:stretch>
                        </a:blipFill>
                      </a:tcPr>
                    </a:tc>
                    <a:extLst>
                      <a:ext uri="{0D108BD9-81ED-4DB2-BD59-A6C34878D82A}">
                        <a16:rowId xmlns:a16="http://schemas.microsoft.com/office/drawing/2014/main" val="1369243010"/>
                      </a:ext>
                    </a:extLst>
                  </a:tr>
                  <a:tr h="548640">
                    <a:tc>
                      <a:txBody>
                        <a:bodyPr/>
                        <a:lstStyle/>
                        <a:p>
                          <a:pPr marL="0" marR="0" algn="l">
                            <a:spcBef>
                              <a:spcPts val="0"/>
                            </a:spcBef>
                            <a:spcAft>
                              <a:spcPts val="0"/>
                            </a:spcAft>
                          </a:pPr>
                          <a:r>
                            <a:rPr lang="en-US" sz="1800" dirty="0">
                              <a:effectLst/>
                            </a:rPr>
                            <a:t>International Plan</a:t>
                          </a:r>
                        </a:p>
                        <a:p>
                          <a:pPr marL="0" marR="0" algn="l">
                            <a:spcBef>
                              <a:spcPts val="0"/>
                            </a:spcBef>
                            <a:spcAft>
                              <a:spcPts val="0"/>
                            </a:spcAft>
                          </a:pPr>
                          <a:r>
                            <a:rPr lang="en-US" sz="1800" dirty="0">
                              <a:effectLst/>
                            </a:rPr>
                            <a:t>Given Churn = 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2664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186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343956" r="-714" b="-321978"/>
                          </a:stretch>
                        </a:blipFill>
                      </a:tcPr>
                    </a:tc>
                    <a:extLst>
                      <a:ext uri="{0D108BD9-81ED-4DB2-BD59-A6C34878D82A}">
                        <a16:rowId xmlns:a16="http://schemas.microsoft.com/office/drawing/2014/main" val="2398093838"/>
                      </a:ext>
                    </a:extLst>
                  </a:tr>
                  <a:tr h="548640">
                    <a:tc>
                      <a:txBody>
                        <a:bodyPr/>
                        <a:lstStyle/>
                        <a:p>
                          <a:pPr marL="0" marR="0" algn="l">
                            <a:spcBef>
                              <a:spcPts val="0"/>
                            </a:spcBef>
                            <a:spcAft>
                              <a:spcPts val="0"/>
                            </a:spcAft>
                          </a:pPr>
                          <a:r>
                            <a:rPr lang="en-US" sz="1800" dirty="0">
                              <a:effectLst/>
                            </a:rPr>
                            <a:t>Voice Mail Plan</a:t>
                          </a:r>
                        </a:p>
                        <a:p>
                          <a:pPr marL="0" marR="0" algn="l">
                            <a:spcBef>
                              <a:spcPts val="0"/>
                            </a:spcBef>
                            <a:spcAft>
                              <a:spcPts val="0"/>
                            </a:spcAft>
                          </a:pPr>
                          <a:r>
                            <a:rPr lang="en-US" sz="1800" dirty="0">
                              <a:effectLst/>
                            </a:rPr>
                            <a:t>Given Churn = 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2008</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842</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448889" r="-714" b="-225556"/>
                          </a:stretch>
                        </a:blipFill>
                      </a:tcPr>
                    </a:tc>
                    <a:extLst>
                      <a:ext uri="{0D108BD9-81ED-4DB2-BD59-A6C34878D82A}">
                        <a16:rowId xmlns:a16="http://schemas.microsoft.com/office/drawing/2014/main" val="534902806"/>
                      </a:ext>
                    </a:extLst>
                  </a:tr>
                  <a:tr h="548640">
                    <a:tc>
                      <a:txBody>
                        <a:bodyPr/>
                        <a:lstStyle/>
                        <a:p>
                          <a:pPr marL="0" marR="0" algn="l">
                            <a:spcBef>
                              <a:spcPts val="0"/>
                            </a:spcBef>
                            <a:spcAft>
                              <a:spcPts val="0"/>
                            </a:spcAft>
                          </a:pPr>
                          <a:r>
                            <a:rPr lang="en-US" sz="1800" dirty="0">
                              <a:effectLst/>
                            </a:rPr>
                            <a:t>International Plan</a:t>
                          </a:r>
                        </a:p>
                        <a:p>
                          <a:pPr marL="0" marR="0" algn="l">
                            <a:spcBef>
                              <a:spcPts val="0"/>
                            </a:spcBef>
                            <a:spcAft>
                              <a:spcPts val="0"/>
                            </a:spcAft>
                          </a:pPr>
                          <a:r>
                            <a:rPr lang="en-US" sz="1800" dirty="0">
                              <a:effectLst/>
                            </a:rPr>
                            <a:t>Given Churn = True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346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137</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548889" r="-714" b="-125556"/>
                          </a:stretch>
                        </a:blipFill>
                      </a:tcPr>
                    </a:tc>
                    <a:extLst>
                      <a:ext uri="{0D108BD9-81ED-4DB2-BD59-A6C34878D82A}">
                        <a16:rowId xmlns:a16="http://schemas.microsoft.com/office/drawing/2014/main" val="1217228952"/>
                      </a:ext>
                    </a:extLst>
                  </a:tr>
                  <a:tr h="548640">
                    <a:tc>
                      <a:txBody>
                        <a:bodyPr/>
                        <a:lstStyle/>
                        <a:p>
                          <a:pPr marL="0" marR="0" algn="l">
                            <a:spcBef>
                              <a:spcPts val="0"/>
                            </a:spcBef>
                            <a:spcAft>
                              <a:spcPts val="0"/>
                            </a:spcAft>
                          </a:pPr>
                          <a:r>
                            <a:rPr lang="en-US" sz="1800" dirty="0">
                              <a:effectLst/>
                            </a:rPr>
                            <a:t>Voice Mail Plan</a:t>
                          </a:r>
                        </a:p>
                        <a:p>
                          <a:pPr marL="0" marR="0" algn="l">
                            <a:spcBef>
                              <a:spcPts val="0"/>
                            </a:spcBef>
                            <a:spcAft>
                              <a:spcPts val="0"/>
                            </a:spcAft>
                          </a:pPr>
                          <a:r>
                            <a:rPr lang="en-US" sz="1800" dirty="0">
                              <a:effectLst/>
                            </a:rPr>
                            <a:t>Given Churn = True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 403</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Yes 80</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endParaRPr lang="en-US"/>
                        </a:p>
                      </a:txBody>
                      <a:tcPr marL="68580" marR="68580" marT="0" marB="0" anchor="ctr">
                        <a:blipFill>
                          <a:blip r:embed="rId2"/>
                          <a:stretch>
                            <a:fillRect l="-169107" t="-648889" r="-714" b="-25556"/>
                          </a:stretch>
                        </a:blipFill>
                      </a:tcPr>
                    </a:tc>
                    <a:extLst>
                      <a:ext uri="{0D108BD9-81ED-4DB2-BD59-A6C34878D82A}">
                        <a16:rowId xmlns:a16="http://schemas.microsoft.com/office/drawing/2014/main" val="3413315470"/>
                      </a:ext>
                    </a:extLst>
                  </a:tr>
                </a:tbl>
              </a:graphicData>
            </a:graphic>
          </p:graphicFrame>
        </mc:Fallback>
      </mc:AlternateContent>
    </p:spTree>
    <p:extLst>
      <p:ext uri="{BB962C8B-B14F-4D97-AF65-F5344CB8AC3E}">
        <p14:creationId xmlns:p14="http://schemas.microsoft.com/office/powerpoint/2010/main" val="26252509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b="1" u="sng" dirty="0"/>
              <a:t>Complement Probabilities</a:t>
            </a:r>
            <a:endParaRPr lang="en-US" u="sng"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2D13ECC-6BE5-45CE-AAA5-CD9E83229FD5}"/>
                  </a:ext>
                </a:extLst>
              </p:cNvPr>
              <p:cNvGraphicFramePr>
                <a:graphicFrameLocks noGrp="1"/>
              </p:cNvGraphicFramePr>
              <p:nvPr>
                <p:extLst>
                  <p:ext uri="{D42A27DB-BD31-4B8C-83A1-F6EECF244321}">
                    <p14:modId xmlns:p14="http://schemas.microsoft.com/office/powerpoint/2010/main" val="1889830161"/>
                  </p:ext>
                </p:extLst>
              </p:nvPr>
            </p:nvGraphicFramePr>
            <p:xfrm>
              <a:off x="1792288" y="2562225"/>
              <a:ext cx="9265661" cy="3178177"/>
            </p:xfrm>
            <a:graphic>
              <a:graphicData uri="http://schemas.openxmlformats.org/drawingml/2006/table">
                <a:tbl>
                  <a:tblPr firstRow="1" firstCol="1" bandRow="1">
                    <a:tableStyleId>{5C22544A-7EE6-4342-B048-85BDC9FD1C3A}</a:tableStyleId>
                  </a:tblPr>
                  <a:tblGrid>
                    <a:gridCol w="5061074">
                      <a:extLst>
                        <a:ext uri="{9D8B030D-6E8A-4147-A177-3AD203B41FA5}">
                          <a16:colId xmlns:a16="http://schemas.microsoft.com/office/drawing/2014/main" val="2874123515"/>
                        </a:ext>
                      </a:extLst>
                    </a:gridCol>
                    <a:gridCol w="4204587">
                      <a:extLst>
                        <a:ext uri="{9D8B030D-6E8A-4147-A177-3AD203B41FA5}">
                          <a16:colId xmlns:a16="http://schemas.microsoft.com/office/drawing/2014/main" val="1111913338"/>
                        </a:ext>
                      </a:extLst>
                    </a:gridCol>
                  </a:tblGrid>
                  <a:tr h="634481">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𝐼</m:t>
                                        </m:r>
                                      </m:e>
                                    </m:acc>
                                  </m:e>
                                </m:d>
                                <m:r>
                                  <a:rPr lang="en-US" sz="2000">
                                    <a:solidFill>
                                      <a:schemeClr val="tx1"/>
                                    </a:solidFill>
                                    <a:effectLst/>
                                    <a:latin typeface="Cambria Math" panose="02040503050406030204" pitchFamily="18" charset="0"/>
                                  </a:rPr>
                                  <m:t>=1−</m:t>
                                </m:r>
                                <m:r>
                                  <a:rPr lang="en-US" sz="200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r>
                                      <a:rPr lang="en-US" sz="2000">
                                        <a:solidFill>
                                          <a:schemeClr val="tx1"/>
                                        </a:solidFill>
                                        <a:effectLst/>
                                        <a:latin typeface="Cambria Math" panose="02040503050406030204" pitchFamily="18" charset="0"/>
                                      </a:rPr>
                                      <m:t>𝐼</m:t>
                                    </m:r>
                                  </m:e>
                                </m:d>
                                <m:r>
                                  <a:rPr lang="en-US" sz="2000">
                                    <a:solidFill>
                                      <a:schemeClr val="tx1"/>
                                    </a:solidFill>
                                    <a:effectLst/>
                                    <a:latin typeface="Cambria Math" panose="02040503050406030204" pitchFamily="18" charset="0"/>
                                  </a:rPr>
                                  <m:t>=1−0.0969=0.9031</m:t>
                                </m:r>
                              </m:oMath>
                            </m:oMathPara>
                          </a14:m>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𝑉</m:t>
                                        </m:r>
                                      </m:e>
                                    </m:acc>
                                  </m:e>
                                </m:d>
                                <m:r>
                                  <a:rPr lang="en-US" sz="2000">
                                    <a:solidFill>
                                      <a:schemeClr val="tx1"/>
                                    </a:solidFill>
                                    <a:effectLst/>
                                    <a:latin typeface="Cambria Math" panose="02040503050406030204" pitchFamily="18" charset="0"/>
                                  </a:rPr>
                                  <m:t>=1−0.2766=0.7234</m:t>
                                </m:r>
                              </m:oMath>
                            </m:oMathPara>
                          </a14:m>
                          <a:endParaRPr lang="en-US" sz="200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05782583"/>
                      </a:ext>
                    </a:extLst>
                  </a:tr>
                  <a:tr h="635924">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𝐶</m:t>
                                        </m:r>
                                      </m:e>
                                    </m:acc>
                                  </m:e>
                                </m:d>
                                <m:r>
                                  <a:rPr lang="en-US" sz="2000">
                                    <a:solidFill>
                                      <a:schemeClr val="tx1"/>
                                    </a:solidFill>
                                    <a:effectLst/>
                                    <a:latin typeface="Cambria Math" panose="02040503050406030204" pitchFamily="18" charset="0"/>
                                  </a:rPr>
                                  <m:t>=1−0.1449=0.8551</m:t>
                                </m:r>
                              </m:oMath>
                            </m:oMathPara>
                          </a14:m>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𝐼</m:t>
                                        </m:r>
                                      </m:e>
                                    </m:acc>
                                  </m:e>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𝐶</m:t>
                                        </m:r>
                                      </m:e>
                                    </m:acc>
                                  </m:e>
                                </m:d>
                                <m:r>
                                  <a:rPr lang="en-US" sz="2000">
                                    <a:solidFill>
                                      <a:schemeClr val="tx1"/>
                                    </a:solidFill>
                                    <a:effectLst/>
                                    <a:latin typeface="Cambria Math" panose="02040503050406030204" pitchFamily="18" charset="0"/>
                                  </a:rPr>
                                  <m:t>=1−0.0653=0.9347</m:t>
                                </m:r>
                              </m:oMath>
                            </m:oMathPara>
                          </a14:m>
                          <a:endParaRPr lang="en-US" sz="200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70829775"/>
                      </a:ext>
                    </a:extLst>
                  </a:tr>
                  <a:tr h="635924">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𝑉</m:t>
                                        </m:r>
                                      </m:e>
                                    </m:acc>
                                  </m:e>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𝐶</m:t>
                                        </m:r>
                                      </m:e>
                                    </m:acc>
                                  </m:e>
                                </m:d>
                                <m:r>
                                  <a:rPr lang="en-US" sz="2000">
                                    <a:solidFill>
                                      <a:schemeClr val="tx1"/>
                                    </a:solidFill>
                                    <a:effectLst/>
                                    <a:latin typeface="Cambria Math" panose="02040503050406030204" pitchFamily="18" charset="0"/>
                                  </a:rPr>
                                  <m:t>=1−0.2954=0.7046</m:t>
                                </m:r>
                              </m:oMath>
                            </m:oMathPara>
                          </a14:m>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l">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𝐼</m:t>
                                        </m:r>
                                      </m:e>
                                    </m:acc>
                                  </m:e>
                                  <m:e>
                                    <m:r>
                                      <a:rPr lang="en-US" sz="2000">
                                        <a:solidFill>
                                          <a:schemeClr val="tx1"/>
                                        </a:solidFill>
                                        <a:effectLst/>
                                        <a:latin typeface="Cambria Math" panose="02040503050406030204" pitchFamily="18" charset="0"/>
                                      </a:rPr>
                                      <m:t>𝐶</m:t>
                                    </m:r>
                                  </m:e>
                                </m:d>
                                <m:r>
                                  <a:rPr lang="en-US" sz="2000">
                                    <a:solidFill>
                                      <a:schemeClr val="tx1"/>
                                    </a:solidFill>
                                    <a:effectLst/>
                                    <a:latin typeface="Cambria Math" panose="02040503050406030204" pitchFamily="18" charset="0"/>
                                  </a:rPr>
                                  <m:t>=1−0.2836=0.7164</m:t>
                                </m:r>
                              </m:oMath>
                            </m:oMathPara>
                          </a14:m>
                          <a:endParaRPr lang="en-US" sz="200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00030807"/>
                      </a:ext>
                    </a:extLst>
                  </a:tr>
                  <a:tr h="635924">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𝑉</m:t>
                                        </m:r>
                                      </m:e>
                                    </m:acc>
                                  </m:e>
                                  <m:e>
                                    <m:r>
                                      <a:rPr lang="en-US" sz="2000">
                                        <a:solidFill>
                                          <a:schemeClr val="tx1"/>
                                        </a:solidFill>
                                        <a:effectLst/>
                                        <a:latin typeface="Cambria Math" panose="02040503050406030204" pitchFamily="18" charset="0"/>
                                      </a:rPr>
                                      <m:t>𝐶</m:t>
                                    </m:r>
                                  </m:e>
                                </m:d>
                                <m:r>
                                  <a:rPr lang="en-US" sz="2000">
                                    <a:solidFill>
                                      <a:schemeClr val="tx1"/>
                                    </a:solidFill>
                                    <a:effectLst/>
                                    <a:latin typeface="Cambria Math" panose="02040503050406030204" pitchFamily="18" charset="0"/>
                                  </a:rPr>
                                  <m:t>=1−0.1656=0.8344</m:t>
                                </m:r>
                              </m:oMath>
                            </m:oMathPara>
                          </a14:m>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𝐶</m:t>
                                        </m:r>
                                      </m:e>
                                    </m:acc>
                                  </m:e>
                                  <m:e>
                                    <m:r>
                                      <a:rPr lang="en-US" sz="2000">
                                        <a:solidFill>
                                          <a:schemeClr val="tx1"/>
                                        </a:solidFill>
                                        <a:effectLst/>
                                        <a:latin typeface="Cambria Math" panose="02040503050406030204" pitchFamily="18" charset="0"/>
                                      </a:rPr>
                                      <m:t>𝐼</m:t>
                                    </m:r>
                                  </m:e>
                                </m:d>
                                <m:r>
                                  <a:rPr lang="en-US" sz="2000">
                                    <a:solidFill>
                                      <a:schemeClr val="tx1"/>
                                    </a:solidFill>
                                    <a:effectLst/>
                                    <a:latin typeface="Cambria Math" panose="02040503050406030204" pitchFamily="18" charset="0"/>
                                  </a:rPr>
                                  <m:t>=1−0.4241=0.5759</m:t>
                                </m:r>
                              </m:oMath>
                            </m:oMathPara>
                          </a14:m>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36108505"/>
                      </a:ext>
                    </a:extLst>
                  </a:tr>
                  <a:tr h="635924">
                    <a:tc>
                      <a:txBody>
                        <a:bodyPr/>
                        <a:lstStyle/>
                        <a:p>
                          <a:pPr marL="0" marR="0" algn="just">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tx1"/>
                                    </a:solidFill>
                                    <a:effectLst/>
                                    <a:latin typeface="Cambria Math" panose="02040503050406030204" pitchFamily="18" charset="0"/>
                                  </a:rPr>
                                  <m:t>𝑃</m:t>
                                </m:r>
                                <m:d>
                                  <m:dPr>
                                    <m:ctrlPr>
                                      <a:rPr lang="en-US" sz="2000" i="1">
                                        <a:solidFill>
                                          <a:schemeClr val="tx1"/>
                                        </a:solidFill>
                                        <a:effectLst/>
                                        <a:latin typeface="Cambria Math" panose="02040503050406030204" pitchFamily="18" charset="0"/>
                                      </a:rPr>
                                    </m:ctrlPr>
                                  </m:dPr>
                                  <m:e>
                                    <m:acc>
                                      <m:accPr>
                                        <m:chr m:val="̅"/>
                                        <m:ctrlPr>
                                          <a:rPr lang="en-US" sz="2000" i="1">
                                            <a:solidFill>
                                              <a:schemeClr val="tx1"/>
                                            </a:solidFill>
                                            <a:effectLst/>
                                            <a:latin typeface="Cambria Math" panose="02040503050406030204" pitchFamily="18" charset="0"/>
                                          </a:rPr>
                                        </m:ctrlPr>
                                      </m:accPr>
                                      <m:e>
                                        <m:r>
                                          <a:rPr lang="en-US" sz="2000">
                                            <a:solidFill>
                                              <a:schemeClr val="tx1"/>
                                            </a:solidFill>
                                            <a:effectLst/>
                                            <a:latin typeface="Cambria Math" panose="02040503050406030204" pitchFamily="18" charset="0"/>
                                          </a:rPr>
                                          <m:t>𝐶</m:t>
                                        </m:r>
                                      </m:e>
                                    </m:acc>
                                  </m:e>
                                  <m:e>
                                    <m:r>
                                      <a:rPr lang="en-US" sz="2000">
                                        <a:solidFill>
                                          <a:schemeClr val="tx1"/>
                                        </a:solidFill>
                                        <a:effectLst/>
                                        <a:latin typeface="Cambria Math" panose="02040503050406030204" pitchFamily="18" charset="0"/>
                                      </a:rPr>
                                      <m:t>𝑉</m:t>
                                    </m:r>
                                  </m:e>
                                </m:d>
                                <m:r>
                                  <a:rPr lang="en-US" sz="2000">
                                    <a:solidFill>
                                      <a:schemeClr val="tx1"/>
                                    </a:solidFill>
                                    <a:effectLst/>
                                    <a:latin typeface="Cambria Math" panose="02040503050406030204" pitchFamily="18" charset="0"/>
                                  </a:rPr>
                                  <m:t>=1−0.0868=0.9132</m:t>
                                </m:r>
                              </m:oMath>
                            </m:oMathPara>
                          </a14:m>
                          <a:endParaRPr lang="en-US" sz="200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just">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93765325"/>
                      </a:ext>
                    </a:extLst>
                  </a:tr>
                </a:tbl>
              </a:graphicData>
            </a:graphic>
          </p:graphicFrame>
        </mc:Choice>
        <mc:Fallback xmlns="">
          <p:graphicFrame>
            <p:nvGraphicFramePr>
              <p:cNvPr id="5" name="Table 4">
                <a:extLst>
                  <a:ext uri="{FF2B5EF4-FFF2-40B4-BE49-F238E27FC236}">
                    <a16:creationId xmlns:a16="http://schemas.microsoft.com/office/drawing/2014/main" id="{82D13ECC-6BE5-45CE-AAA5-CD9E83229FD5}"/>
                  </a:ext>
                </a:extLst>
              </p:cNvPr>
              <p:cNvGraphicFramePr>
                <a:graphicFrameLocks noGrp="1"/>
              </p:cNvGraphicFramePr>
              <p:nvPr>
                <p:extLst>
                  <p:ext uri="{D42A27DB-BD31-4B8C-83A1-F6EECF244321}">
                    <p14:modId xmlns:p14="http://schemas.microsoft.com/office/powerpoint/2010/main" val="1889830161"/>
                  </p:ext>
                </p:extLst>
              </p:nvPr>
            </p:nvGraphicFramePr>
            <p:xfrm>
              <a:off x="1792288" y="2562225"/>
              <a:ext cx="9265661" cy="3178177"/>
            </p:xfrm>
            <a:graphic>
              <a:graphicData uri="http://schemas.openxmlformats.org/drawingml/2006/table">
                <a:tbl>
                  <a:tblPr firstRow="1" firstCol="1" bandRow="1">
                    <a:tableStyleId>{5C22544A-7EE6-4342-B048-85BDC9FD1C3A}</a:tableStyleId>
                  </a:tblPr>
                  <a:tblGrid>
                    <a:gridCol w="5061074">
                      <a:extLst>
                        <a:ext uri="{9D8B030D-6E8A-4147-A177-3AD203B41FA5}">
                          <a16:colId xmlns:a16="http://schemas.microsoft.com/office/drawing/2014/main" val="2874123515"/>
                        </a:ext>
                      </a:extLst>
                    </a:gridCol>
                    <a:gridCol w="4204587">
                      <a:extLst>
                        <a:ext uri="{9D8B030D-6E8A-4147-A177-3AD203B41FA5}">
                          <a16:colId xmlns:a16="http://schemas.microsoft.com/office/drawing/2014/main" val="1111913338"/>
                        </a:ext>
                      </a:extLst>
                    </a:gridCol>
                  </a:tblGrid>
                  <a:tr h="634481">
                    <a:tc>
                      <a:txBody>
                        <a:bodyPr/>
                        <a:lstStyle/>
                        <a:p>
                          <a:endParaRPr lang="en-US"/>
                        </a:p>
                      </a:txBody>
                      <a:tcPr marL="68580" marR="68580" marT="0" marB="0" anchor="ctr">
                        <a:blipFill>
                          <a:blip r:embed="rId2"/>
                          <a:stretch>
                            <a:fillRect l="-241" t="-962" r="-83735" b="-403846"/>
                          </a:stretch>
                        </a:blipFill>
                      </a:tcPr>
                    </a:tc>
                    <a:tc>
                      <a:txBody>
                        <a:bodyPr/>
                        <a:lstStyle/>
                        <a:p>
                          <a:endParaRPr lang="en-US"/>
                        </a:p>
                      </a:txBody>
                      <a:tcPr marL="68580" marR="68580" marT="0" marB="0" anchor="ctr">
                        <a:blipFill>
                          <a:blip r:embed="rId2"/>
                          <a:stretch>
                            <a:fillRect l="-120580" t="-962" r="-725" b="-403846"/>
                          </a:stretch>
                        </a:blipFill>
                      </a:tcPr>
                    </a:tc>
                    <a:extLst>
                      <a:ext uri="{0D108BD9-81ED-4DB2-BD59-A6C34878D82A}">
                        <a16:rowId xmlns:a16="http://schemas.microsoft.com/office/drawing/2014/main" val="2505782583"/>
                      </a:ext>
                    </a:extLst>
                  </a:tr>
                  <a:tr h="635924">
                    <a:tc>
                      <a:txBody>
                        <a:bodyPr/>
                        <a:lstStyle/>
                        <a:p>
                          <a:endParaRPr lang="en-US"/>
                        </a:p>
                      </a:txBody>
                      <a:tcPr marL="68580" marR="68580" marT="0" marB="0" anchor="ctr">
                        <a:blipFill>
                          <a:blip r:embed="rId2"/>
                          <a:stretch>
                            <a:fillRect l="-241" t="-100000" r="-83735" b="-300000"/>
                          </a:stretch>
                        </a:blipFill>
                      </a:tcPr>
                    </a:tc>
                    <a:tc>
                      <a:txBody>
                        <a:bodyPr/>
                        <a:lstStyle/>
                        <a:p>
                          <a:endParaRPr lang="en-US"/>
                        </a:p>
                      </a:txBody>
                      <a:tcPr marL="68580" marR="68580" marT="0" marB="0" anchor="ctr">
                        <a:blipFill>
                          <a:blip r:embed="rId2"/>
                          <a:stretch>
                            <a:fillRect l="-120580" t="-100000" r="-725" b="-300000"/>
                          </a:stretch>
                        </a:blipFill>
                      </a:tcPr>
                    </a:tc>
                    <a:extLst>
                      <a:ext uri="{0D108BD9-81ED-4DB2-BD59-A6C34878D82A}">
                        <a16:rowId xmlns:a16="http://schemas.microsoft.com/office/drawing/2014/main" val="2970829775"/>
                      </a:ext>
                    </a:extLst>
                  </a:tr>
                  <a:tr h="635924">
                    <a:tc>
                      <a:txBody>
                        <a:bodyPr/>
                        <a:lstStyle/>
                        <a:p>
                          <a:endParaRPr lang="en-US"/>
                        </a:p>
                      </a:txBody>
                      <a:tcPr marL="68580" marR="68580" marT="0" marB="0" anchor="ctr">
                        <a:blipFill>
                          <a:blip r:embed="rId2"/>
                          <a:stretch>
                            <a:fillRect l="-241" t="-201923" r="-83735" b="-202885"/>
                          </a:stretch>
                        </a:blipFill>
                      </a:tcPr>
                    </a:tc>
                    <a:tc>
                      <a:txBody>
                        <a:bodyPr/>
                        <a:lstStyle/>
                        <a:p>
                          <a:endParaRPr lang="en-US"/>
                        </a:p>
                      </a:txBody>
                      <a:tcPr marL="68580" marR="68580" marT="0" marB="0" anchor="ctr">
                        <a:blipFill>
                          <a:blip r:embed="rId2"/>
                          <a:stretch>
                            <a:fillRect l="-120580" t="-201923" r="-725" b="-202885"/>
                          </a:stretch>
                        </a:blipFill>
                      </a:tcPr>
                    </a:tc>
                    <a:extLst>
                      <a:ext uri="{0D108BD9-81ED-4DB2-BD59-A6C34878D82A}">
                        <a16:rowId xmlns:a16="http://schemas.microsoft.com/office/drawing/2014/main" val="2100030807"/>
                      </a:ext>
                    </a:extLst>
                  </a:tr>
                  <a:tr h="635924">
                    <a:tc>
                      <a:txBody>
                        <a:bodyPr/>
                        <a:lstStyle/>
                        <a:p>
                          <a:endParaRPr lang="en-US"/>
                        </a:p>
                      </a:txBody>
                      <a:tcPr marL="68580" marR="68580" marT="0" marB="0" anchor="ctr">
                        <a:blipFill>
                          <a:blip r:embed="rId2"/>
                          <a:stretch>
                            <a:fillRect l="-241" t="-299048" r="-83735" b="-100952"/>
                          </a:stretch>
                        </a:blipFill>
                      </a:tcPr>
                    </a:tc>
                    <a:tc>
                      <a:txBody>
                        <a:bodyPr/>
                        <a:lstStyle/>
                        <a:p>
                          <a:endParaRPr lang="en-US"/>
                        </a:p>
                      </a:txBody>
                      <a:tcPr marL="68580" marR="68580" marT="0" marB="0" anchor="ctr">
                        <a:blipFill>
                          <a:blip r:embed="rId2"/>
                          <a:stretch>
                            <a:fillRect l="-120580" t="-299048" r="-725" b="-100952"/>
                          </a:stretch>
                        </a:blipFill>
                      </a:tcPr>
                    </a:tc>
                    <a:extLst>
                      <a:ext uri="{0D108BD9-81ED-4DB2-BD59-A6C34878D82A}">
                        <a16:rowId xmlns:a16="http://schemas.microsoft.com/office/drawing/2014/main" val="1836108505"/>
                      </a:ext>
                    </a:extLst>
                  </a:tr>
                  <a:tr h="635924">
                    <a:tc>
                      <a:txBody>
                        <a:bodyPr/>
                        <a:lstStyle/>
                        <a:p>
                          <a:endParaRPr lang="en-US"/>
                        </a:p>
                      </a:txBody>
                      <a:tcPr marL="68580" marR="68580" marT="0" marB="0" anchor="ctr">
                        <a:blipFill>
                          <a:blip r:embed="rId2"/>
                          <a:stretch>
                            <a:fillRect l="-241" t="-402885" r="-83735" b="-1923"/>
                          </a:stretch>
                        </a:blipFill>
                      </a:tcPr>
                    </a:tc>
                    <a:tc>
                      <a:txBody>
                        <a:bodyPr/>
                        <a:lstStyle/>
                        <a:p>
                          <a:pPr marL="0" marR="0" algn="just">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93765325"/>
                      </a:ext>
                    </a:extLst>
                  </a:tr>
                </a:tbl>
              </a:graphicData>
            </a:graphic>
          </p:graphicFrame>
        </mc:Fallback>
      </mc:AlternateContent>
    </p:spTree>
    <p:extLst>
      <p:ext uri="{BB962C8B-B14F-4D97-AF65-F5344CB8AC3E}">
        <p14:creationId xmlns:p14="http://schemas.microsoft.com/office/powerpoint/2010/main" val="4120482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sz="2400" b="1" u="sng" dirty="0"/>
              <a:t>Join Conditional Probabilities</a:t>
            </a:r>
            <a:endParaRPr lang="en-US" sz="2400"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4FE5230-7689-4310-94EB-8775D16B752F}"/>
                  </a:ext>
                </a:extLst>
              </p:cNvPr>
              <p:cNvGraphicFramePr>
                <a:graphicFrameLocks noGrp="1"/>
              </p:cNvGraphicFramePr>
              <p:nvPr>
                <p:extLst>
                  <p:ext uri="{D42A27DB-BD31-4B8C-83A1-F6EECF244321}">
                    <p14:modId xmlns:p14="http://schemas.microsoft.com/office/powerpoint/2010/main" val="3017886394"/>
                  </p:ext>
                </p:extLst>
              </p:nvPr>
            </p:nvGraphicFramePr>
            <p:xfrm>
              <a:off x="1300480" y="2306320"/>
              <a:ext cx="4754879" cy="3545838"/>
            </p:xfrm>
            <a:graphic>
              <a:graphicData uri="http://schemas.openxmlformats.org/drawingml/2006/table">
                <a:tbl>
                  <a:tblPr firstRow="1" firstCol="1" bandRow="1">
                    <a:tableStyleId>{5C22544A-7EE6-4342-B048-85BDC9FD1C3A}</a:tableStyleId>
                  </a:tblPr>
                  <a:tblGrid>
                    <a:gridCol w="1207588">
                      <a:extLst>
                        <a:ext uri="{9D8B030D-6E8A-4147-A177-3AD203B41FA5}">
                          <a16:colId xmlns:a16="http://schemas.microsoft.com/office/drawing/2014/main" val="896017731"/>
                        </a:ext>
                      </a:extLst>
                    </a:gridCol>
                    <a:gridCol w="1207588">
                      <a:extLst>
                        <a:ext uri="{9D8B030D-6E8A-4147-A177-3AD203B41FA5}">
                          <a16:colId xmlns:a16="http://schemas.microsoft.com/office/drawing/2014/main" val="4070630529"/>
                        </a:ext>
                      </a:extLst>
                    </a:gridCol>
                    <a:gridCol w="1207588">
                      <a:extLst>
                        <a:ext uri="{9D8B030D-6E8A-4147-A177-3AD203B41FA5}">
                          <a16:colId xmlns:a16="http://schemas.microsoft.com/office/drawing/2014/main" val="2123205277"/>
                        </a:ext>
                      </a:extLst>
                    </a:gridCol>
                    <a:gridCol w="1132115">
                      <a:extLst>
                        <a:ext uri="{9D8B030D-6E8A-4147-A177-3AD203B41FA5}">
                          <a16:colId xmlns:a16="http://schemas.microsoft.com/office/drawing/2014/main" val="720071230"/>
                        </a:ext>
                      </a:extLst>
                    </a:gridCol>
                  </a:tblGrid>
                  <a:tr h="590749">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dirty="0">
                              <a:effectLst/>
                            </a:rPr>
                            <a:t>Churn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908205059"/>
                      </a:ext>
                    </a:extLst>
                  </a:tr>
                  <a:tr h="590749">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dirty="0">
                              <a:effectLst/>
                            </a:rPr>
                            <a:t>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51936551"/>
                      </a:ext>
                    </a:extLst>
                  </a:tr>
                  <a:tr h="590749">
                    <a:tc rowSpan="2">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𝐼</m:t>
                                </m:r>
                                <m:r>
                                  <a:rPr lang="en-US" sz="1800">
                                    <a:effectLst/>
                                    <a:latin typeface="Cambria Math" panose="02040503050406030204" pitchFamily="18" charset="0"/>
                                  </a:rPr>
                                  <m:t>∩</m:t>
                                </m:r>
                                <m:r>
                                  <a:rPr lang="en-US" sz="1800">
                                    <a:effectLst/>
                                    <a:latin typeface="Cambria Math" panose="02040503050406030204" pitchFamily="18" charset="0"/>
                                  </a:rPr>
                                  <m:t>𝑉</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No</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2794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447</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894186228"/>
                      </a:ext>
                    </a:extLst>
                  </a:tr>
                  <a:tr h="590749">
                    <a:tc vMerge="1">
                      <a:txBody>
                        <a:bodyPr/>
                        <a:lstStyle/>
                        <a:p>
                          <a:endParaRPr lang="en-US"/>
                        </a:p>
                      </a:txBody>
                      <a:tcPr/>
                    </a:tc>
                    <a:tc>
                      <a:txBody>
                        <a:bodyPr/>
                        <a:lstStyle/>
                        <a:p>
                          <a:pPr marL="0" marR="0" algn="ctr">
                            <a:spcBef>
                              <a:spcPts val="0"/>
                            </a:spcBef>
                            <a:spcAft>
                              <a:spcPts val="0"/>
                            </a:spcAft>
                          </a:pPr>
                          <a:r>
                            <a:rPr lang="en-US" sz="1800">
                              <a:effectLst/>
                            </a:rPr>
                            <a:t>Yes</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56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36</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093280131"/>
                      </a:ext>
                    </a:extLst>
                  </a:tr>
                  <a:tr h="590749">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r>
                                      <a:rPr lang="en-US" sz="1800">
                                        <a:effectLst/>
                                        <a:latin typeface="Cambria Math" panose="02040503050406030204" pitchFamily="18" charset="0"/>
                                      </a:rPr>
                                      <m:t>∩</m:t>
                                    </m:r>
                                    <m:r>
                                      <a:rPr lang="en-US" sz="1800">
                                        <a:effectLst/>
                                        <a:latin typeface="Cambria Math" panose="02040503050406030204" pitchFamily="18" charset="0"/>
                                      </a:rPr>
                                      <m:t>𝑉</m:t>
                                    </m:r>
                                  </m:e>
                                  <m:e>
                                    <m:r>
                                      <a:rPr lang="en-US" sz="1800">
                                        <a:effectLst/>
                                        <a:latin typeface="Cambria Math" panose="02040503050406030204" pitchFamily="18" charset="0"/>
                                      </a:rPr>
                                      <m:t>𝐶</m:t>
                                    </m:r>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36</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36+447</m:t>
                                        </m:r>
                                      </m:e>
                                    </m:d>
                                    <m:r>
                                      <a:rPr lang="en-US" sz="1800">
                                        <a:effectLst/>
                                        <a:latin typeface="Cambria Math" panose="02040503050406030204" pitchFamily="18" charset="0"/>
                                      </a:rPr>
                                      <m:t>=0.0745</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9133855"/>
                      </a:ext>
                    </a:extLst>
                  </a:tr>
                  <a:tr h="592093">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r>
                                      <a:rPr lang="en-US" sz="1800">
                                        <a:effectLst/>
                                        <a:latin typeface="Cambria Math" panose="02040503050406030204" pitchFamily="18" charset="0"/>
                                      </a:rPr>
                                      <m:t>∩</m:t>
                                    </m:r>
                                    <m:r>
                                      <a:rPr lang="en-US" sz="1800">
                                        <a:effectLst/>
                                        <a:latin typeface="Cambria Math" panose="02040503050406030204" pitchFamily="18" charset="0"/>
                                      </a:rPr>
                                      <m:t>𝑉</m:t>
                                    </m:r>
                                  </m:e>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𝐶</m:t>
                                        </m:r>
                                      </m:e>
                                    </m:acc>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56</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56+2794</m:t>
                                        </m:r>
                                      </m:e>
                                    </m:d>
                                    <m:r>
                                      <a:rPr lang="en-US" sz="1800">
                                        <a:effectLst/>
                                        <a:latin typeface="Cambria Math" panose="02040503050406030204" pitchFamily="18" charset="0"/>
                                      </a:rPr>
                                      <m:t>=0.0196</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580202"/>
                      </a:ext>
                    </a:extLst>
                  </a:tr>
                </a:tbl>
              </a:graphicData>
            </a:graphic>
          </p:graphicFrame>
        </mc:Choice>
        <mc:Fallback xmlns="">
          <p:graphicFrame>
            <p:nvGraphicFramePr>
              <p:cNvPr id="5" name="Table 4">
                <a:extLst>
                  <a:ext uri="{FF2B5EF4-FFF2-40B4-BE49-F238E27FC236}">
                    <a16:creationId xmlns:a16="http://schemas.microsoft.com/office/drawing/2014/main" id="{64FE5230-7689-4310-94EB-8775D16B752F}"/>
                  </a:ext>
                </a:extLst>
              </p:cNvPr>
              <p:cNvGraphicFramePr>
                <a:graphicFrameLocks noGrp="1"/>
              </p:cNvGraphicFramePr>
              <p:nvPr>
                <p:extLst>
                  <p:ext uri="{D42A27DB-BD31-4B8C-83A1-F6EECF244321}">
                    <p14:modId xmlns:p14="http://schemas.microsoft.com/office/powerpoint/2010/main" val="3017886394"/>
                  </p:ext>
                </p:extLst>
              </p:nvPr>
            </p:nvGraphicFramePr>
            <p:xfrm>
              <a:off x="1300480" y="2306320"/>
              <a:ext cx="4754879" cy="3545838"/>
            </p:xfrm>
            <a:graphic>
              <a:graphicData uri="http://schemas.openxmlformats.org/drawingml/2006/table">
                <a:tbl>
                  <a:tblPr firstRow="1" firstCol="1" bandRow="1">
                    <a:tableStyleId>{5C22544A-7EE6-4342-B048-85BDC9FD1C3A}</a:tableStyleId>
                  </a:tblPr>
                  <a:tblGrid>
                    <a:gridCol w="1207588">
                      <a:extLst>
                        <a:ext uri="{9D8B030D-6E8A-4147-A177-3AD203B41FA5}">
                          <a16:colId xmlns:a16="http://schemas.microsoft.com/office/drawing/2014/main" val="896017731"/>
                        </a:ext>
                      </a:extLst>
                    </a:gridCol>
                    <a:gridCol w="1207588">
                      <a:extLst>
                        <a:ext uri="{9D8B030D-6E8A-4147-A177-3AD203B41FA5}">
                          <a16:colId xmlns:a16="http://schemas.microsoft.com/office/drawing/2014/main" val="4070630529"/>
                        </a:ext>
                      </a:extLst>
                    </a:gridCol>
                    <a:gridCol w="1207588">
                      <a:extLst>
                        <a:ext uri="{9D8B030D-6E8A-4147-A177-3AD203B41FA5}">
                          <a16:colId xmlns:a16="http://schemas.microsoft.com/office/drawing/2014/main" val="2123205277"/>
                        </a:ext>
                      </a:extLst>
                    </a:gridCol>
                    <a:gridCol w="1132115">
                      <a:extLst>
                        <a:ext uri="{9D8B030D-6E8A-4147-A177-3AD203B41FA5}">
                          <a16:colId xmlns:a16="http://schemas.microsoft.com/office/drawing/2014/main" val="720071230"/>
                        </a:ext>
                      </a:extLst>
                    </a:gridCol>
                  </a:tblGrid>
                  <a:tr h="590749">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dirty="0">
                              <a:effectLst/>
                            </a:rPr>
                            <a:t>Churn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908205059"/>
                      </a:ext>
                    </a:extLst>
                  </a:tr>
                  <a:tr h="590749">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dirty="0">
                              <a:effectLst/>
                            </a:rPr>
                            <a:t>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51936551"/>
                      </a:ext>
                    </a:extLst>
                  </a:tr>
                  <a:tr h="590749">
                    <a:tc rowSpan="2">
                      <a:txBody>
                        <a:bodyPr/>
                        <a:lstStyle/>
                        <a:p>
                          <a:endParaRPr lang="en-US"/>
                        </a:p>
                      </a:txBody>
                      <a:tcPr marL="68580" marR="68580" marT="0" marB="0" anchor="ctr">
                        <a:blipFill>
                          <a:blip r:embed="rId2"/>
                          <a:stretch>
                            <a:fillRect l="-505" t="-100515" r="-296465" b="-146392"/>
                          </a:stretch>
                        </a:blipFill>
                      </a:tcPr>
                    </a:tc>
                    <a:tc>
                      <a:txBody>
                        <a:bodyPr/>
                        <a:lstStyle/>
                        <a:p>
                          <a:pPr marL="0" marR="0" algn="ctr">
                            <a:spcBef>
                              <a:spcPts val="0"/>
                            </a:spcBef>
                            <a:spcAft>
                              <a:spcPts val="0"/>
                            </a:spcAft>
                          </a:pPr>
                          <a:r>
                            <a:rPr lang="en-US" sz="1800">
                              <a:effectLst/>
                            </a:rPr>
                            <a:t>No</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2794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447</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894186228"/>
                      </a:ext>
                    </a:extLst>
                  </a:tr>
                  <a:tr h="590749">
                    <a:tc vMerge="1">
                      <a:txBody>
                        <a:bodyPr/>
                        <a:lstStyle/>
                        <a:p>
                          <a:endParaRPr lang="en-US"/>
                        </a:p>
                      </a:txBody>
                      <a:tcPr/>
                    </a:tc>
                    <a:tc>
                      <a:txBody>
                        <a:bodyPr/>
                        <a:lstStyle/>
                        <a:p>
                          <a:pPr marL="0" marR="0" algn="ctr">
                            <a:spcBef>
                              <a:spcPts val="0"/>
                            </a:spcBef>
                            <a:spcAft>
                              <a:spcPts val="0"/>
                            </a:spcAft>
                          </a:pPr>
                          <a:r>
                            <a:rPr lang="en-US" sz="1800">
                              <a:effectLst/>
                            </a:rPr>
                            <a:t>Yes</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56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36</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093280131"/>
                      </a:ext>
                    </a:extLst>
                  </a:tr>
                  <a:tr h="590749">
                    <a:tc gridSpan="4">
                      <a:txBody>
                        <a:bodyPr/>
                        <a:lstStyle/>
                        <a:p>
                          <a:endParaRPr lang="en-US"/>
                        </a:p>
                      </a:txBody>
                      <a:tcPr marL="68580" marR="68580" marT="0" marB="0" anchor="ctr">
                        <a:blipFill>
                          <a:blip r:embed="rId2"/>
                          <a:stretch>
                            <a:fillRect l="-128" t="-401031" r="-512" b="-19278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9133855"/>
                      </a:ext>
                    </a:extLst>
                  </a:tr>
                  <a:tr h="592093">
                    <a:tc gridSpan="4">
                      <a:txBody>
                        <a:bodyPr/>
                        <a:lstStyle/>
                        <a:p>
                          <a:endParaRPr lang="en-US"/>
                        </a:p>
                      </a:txBody>
                      <a:tcPr marL="68580" marR="68580" marT="0" marB="0" anchor="ctr">
                        <a:blipFill>
                          <a:blip r:embed="rId2"/>
                          <a:stretch>
                            <a:fillRect l="-128" t="-501031" r="-512" b="-9278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5802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9A103D1-61FC-435E-9348-6F69D909F8E5}"/>
                  </a:ext>
                </a:extLst>
              </p:cNvPr>
              <p:cNvGraphicFramePr>
                <a:graphicFrameLocks noGrp="1"/>
              </p:cNvGraphicFramePr>
              <p:nvPr>
                <p:extLst>
                  <p:ext uri="{D42A27DB-BD31-4B8C-83A1-F6EECF244321}">
                    <p14:modId xmlns:p14="http://schemas.microsoft.com/office/powerpoint/2010/main" val="2949561665"/>
                  </p:ext>
                </p:extLst>
              </p:nvPr>
            </p:nvGraphicFramePr>
            <p:xfrm>
              <a:off x="6465628" y="2306320"/>
              <a:ext cx="4852612" cy="3545837"/>
            </p:xfrm>
            <a:graphic>
              <a:graphicData uri="http://schemas.openxmlformats.org/drawingml/2006/table">
                <a:tbl>
                  <a:tblPr firstRow="1" firstCol="1" bandRow="1">
                    <a:tableStyleId>{5C22544A-7EE6-4342-B048-85BDC9FD1C3A}</a:tableStyleId>
                  </a:tblPr>
                  <a:tblGrid>
                    <a:gridCol w="1232409">
                      <a:extLst>
                        <a:ext uri="{9D8B030D-6E8A-4147-A177-3AD203B41FA5}">
                          <a16:colId xmlns:a16="http://schemas.microsoft.com/office/drawing/2014/main" val="3008937856"/>
                        </a:ext>
                      </a:extLst>
                    </a:gridCol>
                    <a:gridCol w="1232409">
                      <a:extLst>
                        <a:ext uri="{9D8B030D-6E8A-4147-A177-3AD203B41FA5}">
                          <a16:colId xmlns:a16="http://schemas.microsoft.com/office/drawing/2014/main" val="755806035"/>
                        </a:ext>
                      </a:extLst>
                    </a:gridCol>
                    <a:gridCol w="1232409">
                      <a:extLst>
                        <a:ext uri="{9D8B030D-6E8A-4147-A177-3AD203B41FA5}">
                          <a16:colId xmlns:a16="http://schemas.microsoft.com/office/drawing/2014/main" val="2640701443"/>
                        </a:ext>
                      </a:extLst>
                    </a:gridCol>
                    <a:gridCol w="1155385">
                      <a:extLst>
                        <a:ext uri="{9D8B030D-6E8A-4147-A177-3AD203B41FA5}">
                          <a16:colId xmlns:a16="http://schemas.microsoft.com/office/drawing/2014/main" val="592965155"/>
                        </a:ext>
                      </a:extLst>
                    </a:gridCol>
                  </a:tblGrid>
                  <a:tr h="590749">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a:effectLst/>
                            </a:rPr>
                            <a:t>Churn</a:t>
                          </a:r>
                          <a:endParaRPr lang="en-US" sz="18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938856321"/>
                      </a:ext>
                    </a:extLst>
                  </a:tr>
                  <a:tr h="590749">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a:effectLst/>
                            </a:rPr>
                            <a:t>False</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17737937"/>
                      </a:ext>
                    </a:extLst>
                  </a:tr>
                  <a:tr h="590749">
                    <a:tc rowSpan="2">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𝐼</m:t>
                                </m:r>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𝑉</m:t>
                                    </m:r>
                                  </m:e>
                                </m:acc>
                              </m:oMath>
                            </m:oMathPara>
                          </a14:m>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2720</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382</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145697"/>
                      </a:ext>
                    </a:extLst>
                  </a:tr>
                  <a:tr h="590749">
                    <a:tc vMerge="1">
                      <a:txBody>
                        <a:bodyPr/>
                        <a:lstStyle/>
                        <a:p>
                          <a:endParaRPr lang="en-US"/>
                        </a:p>
                      </a:txBody>
                      <a:tcPr/>
                    </a:tc>
                    <a:tc>
                      <a:txBody>
                        <a:bodyPr/>
                        <a:lstStyle/>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130</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101</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88409182"/>
                      </a:ext>
                    </a:extLst>
                  </a:tr>
                  <a:tr h="590749">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𝑉</m:t>
                                        </m:r>
                                      </m:e>
                                    </m:acc>
                                  </m:e>
                                  <m:e>
                                    <m:r>
                                      <a:rPr lang="en-US" sz="1800">
                                        <a:effectLst/>
                                        <a:latin typeface="Cambria Math" panose="02040503050406030204" pitchFamily="18" charset="0"/>
                                      </a:rPr>
                                      <m:t>𝐶</m:t>
                                    </m:r>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101</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101+382</m:t>
                                        </m:r>
                                      </m:e>
                                    </m:d>
                                    <m:r>
                                      <a:rPr lang="en-US" sz="1800">
                                        <a:effectLst/>
                                        <a:latin typeface="Cambria Math" panose="02040503050406030204" pitchFamily="18" charset="0"/>
                                      </a:rPr>
                                      <m:t>=0.2091</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413321"/>
                      </a:ext>
                    </a:extLst>
                  </a:tr>
                  <a:tr h="592092">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r>
                                      <a:rPr lang="en-US" sz="1800">
                                        <a:effectLst/>
                                        <a:latin typeface="Cambria Math" panose="02040503050406030204" pitchFamily="18" charset="0"/>
                                      </a:rPr>
                                      <m:t>𝐼</m:t>
                                    </m:r>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𝑉</m:t>
                                        </m:r>
                                      </m:e>
                                    </m:acc>
                                  </m:e>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𝐶</m:t>
                                        </m:r>
                                      </m:e>
                                    </m:acc>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130</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130+2720</m:t>
                                        </m:r>
                                      </m:e>
                                    </m:d>
                                    <m:r>
                                      <a:rPr lang="en-US" sz="1800">
                                        <a:effectLst/>
                                        <a:latin typeface="Cambria Math" panose="02040503050406030204" pitchFamily="18" charset="0"/>
                                      </a:rPr>
                                      <m:t>=0.0456</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8233418"/>
                      </a:ext>
                    </a:extLst>
                  </a:tr>
                </a:tbl>
              </a:graphicData>
            </a:graphic>
          </p:graphicFrame>
        </mc:Choice>
        <mc:Fallback xmlns="">
          <p:graphicFrame>
            <p:nvGraphicFramePr>
              <p:cNvPr id="6" name="Table 5">
                <a:extLst>
                  <a:ext uri="{FF2B5EF4-FFF2-40B4-BE49-F238E27FC236}">
                    <a16:creationId xmlns:a16="http://schemas.microsoft.com/office/drawing/2014/main" id="{A9A103D1-61FC-435E-9348-6F69D909F8E5}"/>
                  </a:ext>
                </a:extLst>
              </p:cNvPr>
              <p:cNvGraphicFramePr>
                <a:graphicFrameLocks noGrp="1"/>
              </p:cNvGraphicFramePr>
              <p:nvPr>
                <p:extLst>
                  <p:ext uri="{D42A27DB-BD31-4B8C-83A1-F6EECF244321}">
                    <p14:modId xmlns:p14="http://schemas.microsoft.com/office/powerpoint/2010/main" val="2949561665"/>
                  </p:ext>
                </p:extLst>
              </p:nvPr>
            </p:nvGraphicFramePr>
            <p:xfrm>
              <a:off x="6465628" y="2306320"/>
              <a:ext cx="4852612" cy="3545837"/>
            </p:xfrm>
            <a:graphic>
              <a:graphicData uri="http://schemas.openxmlformats.org/drawingml/2006/table">
                <a:tbl>
                  <a:tblPr firstRow="1" firstCol="1" bandRow="1">
                    <a:tableStyleId>{5C22544A-7EE6-4342-B048-85BDC9FD1C3A}</a:tableStyleId>
                  </a:tblPr>
                  <a:tblGrid>
                    <a:gridCol w="1232409">
                      <a:extLst>
                        <a:ext uri="{9D8B030D-6E8A-4147-A177-3AD203B41FA5}">
                          <a16:colId xmlns:a16="http://schemas.microsoft.com/office/drawing/2014/main" val="3008937856"/>
                        </a:ext>
                      </a:extLst>
                    </a:gridCol>
                    <a:gridCol w="1232409">
                      <a:extLst>
                        <a:ext uri="{9D8B030D-6E8A-4147-A177-3AD203B41FA5}">
                          <a16:colId xmlns:a16="http://schemas.microsoft.com/office/drawing/2014/main" val="755806035"/>
                        </a:ext>
                      </a:extLst>
                    </a:gridCol>
                    <a:gridCol w="1232409">
                      <a:extLst>
                        <a:ext uri="{9D8B030D-6E8A-4147-A177-3AD203B41FA5}">
                          <a16:colId xmlns:a16="http://schemas.microsoft.com/office/drawing/2014/main" val="2640701443"/>
                        </a:ext>
                      </a:extLst>
                    </a:gridCol>
                    <a:gridCol w="1155385">
                      <a:extLst>
                        <a:ext uri="{9D8B030D-6E8A-4147-A177-3AD203B41FA5}">
                          <a16:colId xmlns:a16="http://schemas.microsoft.com/office/drawing/2014/main" val="592965155"/>
                        </a:ext>
                      </a:extLst>
                    </a:gridCol>
                  </a:tblGrid>
                  <a:tr h="590749">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a:effectLst/>
                            </a:rPr>
                            <a:t>Churn</a:t>
                          </a:r>
                          <a:endParaRPr lang="en-US" sz="18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938856321"/>
                      </a:ext>
                    </a:extLst>
                  </a:tr>
                  <a:tr h="590749">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a:effectLst/>
                            </a:rPr>
                            <a:t>False</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17737937"/>
                      </a:ext>
                    </a:extLst>
                  </a:tr>
                  <a:tr h="590749">
                    <a:tc rowSpan="2">
                      <a:txBody>
                        <a:bodyPr/>
                        <a:lstStyle/>
                        <a:p>
                          <a:endParaRPr lang="en-US"/>
                        </a:p>
                      </a:txBody>
                      <a:tcPr marL="68580" marR="68580" marT="0" marB="0" anchor="ctr">
                        <a:blipFill>
                          <a:blip r:embed="rId3"/>
                          <a:stretch>
                            <a:fillRect l="-495" t="-100515" r="-296535" b="-146392"/>
                          </a:stretch>
                        </a:blipFill>
                      </a:tcPr>
                    </a:tc>
                    <a:tc>
                      <a:txBody>
                        <a:bodyPr/>
                        <a:lstStyle/>
                        <a:p>
                          <a:pPr marL="0" marR="0" algn="ctr">
                            <a:spcBef>
                              <a:spcPts val="0"/>
                            </a:spcBef>
                            <a:spcAft>
                              <a:spcPts val="0"/>
                            </a:spcAft>
                          </a:pPr>
                          <a:r>
                            <a:rPr lang="en-US" sz="1800" dirty="0">
                              <a:effectLst/>
                            </a:rPr>
                            <a:t>No</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2720</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382</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145697"/>
                      </a:ext>
                    </a:extLst>
                  </a:tr>
                  <a:tr h="590749">
                    <a:tc vMerge="1">
                      <a:txBody>
                        <a:bodyPr/>
                        <a:lstStyle/>
                        <a:p>
                          <a:endParaRPr lang="en-US"/>
                        </a:p>
                      </a:txBody>
                      <a:tcPr/>
                    </a:tc>
                    <a:tc>
                      <a:txBody>
                        <a:bodyPr/>
                        <a:lstStyle/>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130</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101</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188409182"/>
                      </a:ext>
                    </a:extLst>
                  </a:tr>
                  <a:tr h="590749">
                    <a:tc gridSpan="4">
                      <a:txBody>
                        <a:bodyPr/>
                        <a:lstStyle/>
                        <a:p>
                          <a:endParaRPr lang="en-US"/>
                        </a:p>
                      </a:txBody>
                      <a:tcPr marL="68580" marR="68580" marT="0" marB="0" anchor="ctr">
                        <a:blipFill>
                          <a:blip r:embed="rId3"/>
                          <a:stretch>
                            <a:fillRect l="-125" t="-401031" r="-502" b="-19278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413321"/>
                      </a:ext>
                    </a:extLst>
                  </a:tr>
                  <a:tr h="592092">
                    <a:tc gridSpan="4">
                      <a:txBody>
                        <a:bodyPr/>
                        <a:lstStyle/>
                        <a:p>
                          <a:endParaRPr lang="en-US"/>
                        </a:p>
                      </a:txBody>
                      <a:tcPr marL="68580" marR="68580" marT="0" marB="0" anchor="ctr">
                        <a:blipFill>
                          <a:blip r:embed="rId3"/>
                          <a:stretch>
                            <a:fillRect l="-125" t="-501031" r="-502" b="-9278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8233418"/>
                      </a:ext>
                    </a:extLst>
                  </a:tr>
                </a:tbl>
              </a:graphicData>
            </a:graphic>
          </p:graphicFrame>
        </mc:Fallback>
      </mc:AlternateContent>
    </p:spTree>
    <p:extLst>
      <p:ext uri="{BB962C8B-B14F-4D97-AF65-F5344CB8AC3E}">
        <p14:creationId xmlns:p14="http://schemas.microsoft.com/office/powerpoint/2010/main" val="16575499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sz="2400" b="1" u="sng" dirty="0"/>
              <a:t>Join Conditional Probabilities</a:t>
            </a:r>
            <a:endParaRPr lang="en-US" sz="2400" dirty="0"/>
          </a:p>
          <a:p>
            <a:pPr marL="0" indent="0">
              <a:buNone/>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343F9230-56A2-46AD-BEA3-331B7EA2DC2A}"/>
                  </a:ext>
                </a:extLst>
              </p:cNvPr>
              <p:cNvGraphicFramePr>
                <a:graphicFrameLocks noGrp="1"/>
              </p:cNvGraphicFramePr>
              <p:nvPr>
                <p:extLst>
                  <p:ext uri="{D42A27DB-BD31-4B8C-83A1-F6EECF244321}">
                    <p14:modId xmlns:p14="http://schemas.microsoft.com/office/powerpoint/2010/main" val="2906150510"/>
                  </p:ext>
                </p:extLst>
              </p:nvPr>
            </p:nvGraphicFramePr>
            <p:xfrm>
              <a:off x="1402081" y="2377440"/>
              <a:ext cx="4958080" cy="3474721"/>
            </p:xfrm>
            <a:graphic>
              <a:graphicData uri="http://schemas.openxmlformats.org/drawingml/2006/table">
                <a:tbl>
                  <a:tblPr firstRow="1" firstCol="1" bandRow="1">
                    <a:tableStyleId>{5C22544A-7EE6-4342-B048-85BDC9FD1C3A}</a:tableStyleId>
                  </a:tblPr>
                  <a:tblGrid>
                    <a:gridCol w="1259195">
                      <a:extLst>
                        <a:ext uri="{9D8B030D-6E8A-4147-A177-3AD203B41FA5}">
                          <a16:colId xmlns:a16="http://schemas.microsoft.com/office/drawing/2014/main" val="3432634623"/>
                        </a:ext>
                      </a:extLst>
                    </a:gridCol>
                    <a:gridCol w="1259195">
                      <a:extLst>
                        <a:ext uri="{9D8B030D-6E8A-4147-A177-3AD203B41FA5}">
                          <a16:colId xmlns:a16="http://schemas.microsoft.com/office/drawing/2014/main" val="1003343954"/>
                        </a:ext>
                      </a:extLst>
                    </a:gridCol>
                    <a:gridCol w="1259195">
                      <a:extLst>
                        <a:ext uri="{9D8B030D-6E8A-4147-A177-3AD203B41FA5}">
                          <a16:colId xmlns:a16="http://schemas.microsoft.com/office/drawing/2014/main" val="2919648961"/>
                        </a:ext>
                      </a:extLst>
                    </a:gridCol>
                    <a:gridCol w="1180495">
                      <a:extLst>
                        <a:ext uri="{9D8B030D-6E8A-4147-A177-3AD203B41FA5}">
                          <a16:colId xmlns:a16="http://schemas.microsoft.com/office/drawing/2014/main" val="288109799"/>
                        </a:ext>
                      </a:extLst>
                    </a:gridCol>
                  </a:tblGrid>
                  <a:tr h="578901">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dirty="0">
                              <a:effectLst/>
                            </a:rPr>
                            <a:t>Churn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691825698"/>
                      </a:ext>
                    </a:extLst>
                  </a:tr>
                  <a:tr h="578901">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dirty="0">
                              <a:effectLst/>
                            </a:rPr>
                            <a:t>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385411040"/>
                      </a:ext>
                    </a:extLst>
                  </a:tr>
                  <a:tr h="578901">
                    <a:tc rowSpan="2">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𝐼</m:t>
                                    </m:r>
                                  </m:e>
                                </m:acc>
                                <m:r>
                                  <a:rPr lang="en-US" sz="1800">
                                    <a:effectLst/>
                                    <a:latin typeface="Cambria Math" panose="02040503050406030204" pitchFamily="18" charset="0"/>
                                  </a:rPr>
                                  <m:t>∩</m:t>
                                </m:r>
                                <m:r>
                                  <a:rPr lang="en-US" sz="1800">
                                    <a:effectLst/>
                                    <a:latin typeface="Cambria Math" panose="02040503050406030204" pitchFamily="18" charset="0"/>
                                  </a:rPr>
                                  <m:t>𝑉</m:t>
                                </m:r>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2064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439</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01313057"/>
                      </a:ext>
                    </a:extLst>
                  </a:tr>
                  <a:tr h="578901">
                    <a:tc vMerge="1">
                      <a:txBody>
                        <a:bodyPr/>
                        <a:lstStyle/>
                        <a:p>
                          <a:endParaRPr lang="en-US"/>
                        </a:p>
                      </a:txBody>
                      <a:tcPr/>
                    </a:tc>
                    <a:tc>
                      <a:txBody>
                        <a:bodyPr/>
                        <a:lstStyle/>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786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44</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938239226"/>
                      </a:ext>
                    </a:extLst>
                  </a:tr>
                  <a:tr h="578901">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𝐼</m:t>
                                        </m:r>
                                      </m:e>
                                    </m:acc>
                                    <m:r>
                                      <a:rPr lang="en-US" sz="1800">
                                        <a:effectLst/>
                                        <a:latin typeface="Cambria Math" panose="02040503050406030204" pitchFamily="18" charset="0"/>
                                      </a:rPr>
                                      <m:t>∩</m:t>
                                    </m:r>
                                    <m:r>
                                      <a:rPr lang="en-US" sz="1800">
                                        <a:effectLst/>
                                        <a:latin typeface="Cambria Math" panose="02040503050406030204" pitchFamily="18" charset="0"/>
                                      </a:rPr>
                                      <m:t>𝑉</m:t>
                                    </m:r>
                                  </m:e>
                                  <m:e>
                                    <m:r>
                                      <a:rPr lang="en-US" sz="1800">
                                        <a:effectLst/>
                                        <a:latin typeface="Cambria Math" panose="02040503050406030204" pitchFamily="18" charset="0"/>
                                      </a:rPr>
                                      <m:t>𝐶</m:t>
                                    </m:r>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44</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44+439</m:t>
                                        </m:r>
                                      </m:e>
                                    </m:d>
                                    <m:r>
                                      <a:rPr lang="en-US" sz="1800">
                                        <a:effectLst/>
                                        <a:latin typeface="Cambria Math" panose="02040503050406030204" pitchFamily="18" charset="0"/>
                                      </a:rPr>
                                      <m:t>=0.0911</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2542631"/>
                      </a:ext>
                    </a:extLst>
                  </a:tr>
                  <a:tr h="580216">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𝐼</m:t>
                                        </m:r>
                                      </m:e>
                                    </m:acc>
                                    <m:r>
                                      <a:rPr lang="en-US" sz="1800">
                                        <a:effectLst/>
                                        <a:latin typeface="Cambria Math" panose="02040503050406030204" pitchFamily="18" charset="0"/>
                                      </a:rPr>
                                      <m:t>∩</m:t>
                                    </m:r>
                                    <m:r>
                                      <a:rPr lang="en-US" sz="1800">
                                        <a:effectLst/>
                                        <a:latin typeface="Cambria Math" panose="02040503050406030204" pitchFamily="18" charset="0"/>
                                      </a:rPr>
                                      <m:t>𝑉</m:t>
                                    </m:r>
                                  </m:e>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𝐶</m:t>
                                        </m:r>
                                      </m:e>
                                    </m:acc>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786</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786+2064</m:t>
                                        </m:r>
                                      </m:e>
                                    </m:d>
                                    <m:r>
                                      <a:rPr lang="en-US" sz="1800">
                                        <a:effectLst/>
                                        <a:latin typeface="Cambria Math" panose="02040503050406030204" pitchFamily="18" charset="0"/>
                                      </a:rPr>
                                      <m:t>=0.2758</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3338139"/>
                      </a:ext>
                    </a:extLst>
                  </a:tr>
                </a:tbl>
              </a:graphicData>
            </a:graphic>
          </p:graphicFrame>
        </mc:Choice>
        <mc:Fallback xmlns="">
          <p:graphicFrame>
            <p:nvGraphicFramePr>
              <p:cNvPr id="4" name="Table 3">
                <a:extLst>
                  <a:ext uri="{FF2B5EF4-FFF2-40B4-BE49-F238E27FC236}">
                    <a16:creationId xmlns:a16="http://schemas.microsoft.com/office/drawing/2014/main" id="{343F9230-56A2-46AD-BEA3-331B7EA2DC2A}"/>
                  </a:ext>
                </a:extLst>
              </p:cNvPr>
              <p:cNvGraphicFramePr>
                <a:graphicFrameLocks noGrp="1"/>
              </p:cNvGraphicFramePr>
              <p:nvPr>
                <p:extLst>
                  <p:ext uri="{D42A27DB-BD31-4B8C-83A1-F6EECF244321}">
                    <p14:modId xmlns:p14="http://schemas.microsoft.com/office/powerpoint/2010/main" val="2906150510"/>
                  </p:ext>
                </p:extLst>
              </p:nvPr>
            </p:nvGraphicFramePr>
            <p:xfrm>
              <a:off x="1402081" y="2377440"/>
              <a:ext cx="4958080" cy="3474721"/>
            </p:xfrm>
            <a:graphic>
              <a:graphicData uri="http://schemas.openxmlformats.org/drawingml/2006/table">
                <a:tbl>
                  <a:tblPr firstRow="1" firstCol="1" bandRow="1">
                    <a:tableStyleId>{5C22544A-7EE6-4342-B048-85BDC9FD1C3A}</a:tableStyleId>
                  </a:tblPr>
                  <a:tblGrid>
                    <a:gridCol w="1259195">
                      <a:extLst>
                        <a:ext uri="{9D8B030D-6E8A-4147-A177-3AD203B41FA5}">
                          <a16:colId xmlns:a16="http://schemas.microsoft.com/office/drawing/2014/main" val="3432634623"/>
                        </a:ext>
                      </a:extLst>
                    </a:gridCol>
                    <a:gridCol w="1259195">
                      <a:extLst>
                        <a:ext uri="{9D8B030D-6E8A-4147-A177-3AD203B41FA5}">
                          <a16:colId xmlns:a16="http://schemas.microsoft.com/office/drawing/2014/main" val="1003343954"/>
                        </a:ext>
                      </a:extLst>
                    </a:gridCol>
                    <a:gridCol w="1259195">
                      <a:extLst>
                        <a:ext uri="{9D8B030D-6E8A-4147-A177-3AD203B41FA5}">
                          <a16:colId xmlns:a16="http://schemas.microsoft.com/office/drawing/2014/main" val="2919648961"/>
                        </a:ext>
                      </a:extLst>
                    </a:gridCol>
                    <a:gridCol w="1180495">
                      <a:extLst>
                        <a:ext uri="{9D8B030D-6E8A-4147-A177-3AD203B41FA5}">
                          <a16:colId xmlns:a16="http://schemas.microsoft.com/office/drawing/2014/main" val="288109799"/>
                        </a:ext>
                      </a:extLst>
                    </a:gridCol>
                  </a:tblGrid>
                  <a:tr h="578901">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dirty="0">
                              <a:effectLst/>
                            </a:rPr>
                            <a:t>Churn</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691825698"/>
                      </a:ext>
                    </a:extLst>
                  </a:tr>
                  <a:tr h="578901">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dirty="0">
                              <a:effectLst/>
                            </a:rPr>
                            <a:t>False</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385411040"/>
                      </a:ext>
                    </a:extLst>
                  </a:tr>
                  <a:tr h="578901">
                    <a:tc rowSpan="2">
                      <a:txBody>
                        <a:bodyPr/>
                        <a:lstStyle/>
                        <a:p>
                          <a:endParaRPr lang="en-US"/>
                        </a:p>
                      </a:txBody>
                      <a:tcPr marL="68580" marR="68580" marT="0" marB="0" anchor="ctr">
                        <a:blipFill>
                          <a:blip r:embed="rId2"/>
                          <a:stretch>
                            <a:fillRect l="-966" t="-100524" r="-295169" b="-146597"/>
                          </a:stretch>
                        </a:blipFill>
                      </a:tcPr>
                    </a:tc>
                    <a:tc>
                      <a:txBody>
                        <a:bodyPr/>
                        <a:lstStyle/>
                        <a:p>
                          <a:pPr marL="0" marR="0" algn="ctr">
                            <a:spcBef>
                              <a:spcPts val="0"/>
                            </a:spcBef>
                            <a:spcAft>
                              <a:spcPts val="0"/>
                            </a:spcAft>
                          </a:pPr>
                          <a:r>
                            <a:rPr lang="en-US" sz="1800" dirty="0">
                              <a:effectLst/>
                            </a:rPr>
                            <a:t>No</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2064</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439</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01313057"/>
                      </a:ext>
                    </a:extLst>
                  </a:tr>
                  <a:tr h="578901">
                    <a:tc vMerge="1">
                      <a:txBody>
                        <a:bodyPr/>
                        <a:lstStyle/>
                        <a:p>
                          <a:endParaRPr lang="en-US"/>
                        </a:p>
                      </a:txBody>
                      <a:tcPr/>
                    </a:tc>
                    <a:tc>
                      <a:txBody>
                        <a:bodyPr/>
                        <a:lstStyle/>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786</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44</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938239226"/>
                      </a:ext>
                    </a:extLst>
                  </a:tr>
                  <a:tr h="578901">
                    <a:tc gridSpan="4">
                      <a:txBody>
                        <a:bodyPr/>
                        <a:lstStyle/>
                        <a:p>
                          <a:endParaRPr lang="en-US"/>
                        </a:p>
                      </a:txBody>
                      <a:tcPr marL="68580" marR="68580" marT="0" marB="0" anchor="ctr">
                        <a:blipFill>
                          <a:blip r:embed="rId2"/>
                          <a:stretch>
                            <a:fillRect l="-246" t="-403158" r="-491" b="-194737"/>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2542631"/>
                      </a:ext>
                    </a:extLst>
                  </a:tr>
                  <a:tr h="580216">
                    <a:tc gridSpan="4">
                      <a:txBody>
                        <a:bodyPr/>
                        <a:lstStyle/>
                        <a:p>
                          <a:endParaRPr lang="en-US"/>
                        </a:p>
                      </a:txBody>
                      <a:tcPr marL="68580" marR="68580" marT="0" marB="0" anchor="ctr">
                        <a:blipFill>
                          <a:blip r:embed="rId2"/>
                          <a:stretch>
                            <a:fillRect l="-246" t="-503158" r="-491" b="-94737"/>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333813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5C5DD04-8C20-498F-8B2F-A1DDC5B0C3CF}"/>
                  </a:ext>
                </a:extLst>
              </p:cNvPr>
              <p:cNvGraphicFramePr>
                <a:graphicFrameLocks noGrp="1"/>
              </p:cNvGraphicFramePr>
              <p:nvPr>
                <p:extLst>
                  <p:ext uri="{D42A27DB-BD31-4B8C-83A1-F6EECF244321}">
                    <p14:modId xmlns:p14="http://schemas.microsoft.com/office/powerpoint/2010/main" val="3982183321"/>
                  </p:ext>
                </p:extLst>
              </p:nvPr>
            </p:nvGraphicFramePr>
            <p:xfrm>
              <a:off x="6657368" y="2356739"/>
              <a:ext cx="4757393" cy="3495423"/>
            </p:xfrm>
            <a:graphic>
              <a:graphicData uri="http://schemas.openxmlformats.org/drawingml/2006/table">
                <a:tbl>
                  <a:tblPr firstRow="1" firstCol="1" bandRow="1">
                    <a:tableStyleId>{5C22544A-7EE6-4342-B048-85BDC9FD1C3A}</a:tableStyleId>
                  </a:tblPr>
                  <a:tblGrid>
                    <a:gridCol w="1208227">
                      <a:extLst>
                        <a:ext uri="{9D8B030D-6E8A-4147-A177-3AD203B41FA5}">
                          <a16:colId xmlns:a16="http://schemas.microsoft.com/office/drawing/2014/main" val="248896322"/>
                        </a:ext>
                      </a:extLst>
                    </a:gridCol>
                    <a:gridCol w="1208227">
                      <a:extLst>
                        <a:ext uri="{9D8B030D-6E8A-4147-A177-3AD203B41FA5}">
                          <a16:colId xmlns:a16="http://schemas.microsoft.com/office/drawing/2014/main" val="3122118942"/>
                        </a:ext>
                      </a:extLst>
                    </a:gridCol>
                    <a:gridCol w="1208227">
                      <a:extLst>
                        <a:ext uri="{9D8B030D-6E8A-4147-A177-3AD203B41FA5}">
                          <a16:colId xmlns:a16="http://schemas.microsoft.com/office/drawing/2014/main" val="352450820"/>
                        </a:ext>
                      </a:extLst>
                    </a:gridCol>
                    <a:gridCol w="1132712">
                      <a:extLst>
                        <a:ext uri="{9D8B030D-6E8A-4147-A177-3AD203B41FA5}">
                          <a16:colId xmlns:a16="http://schemas.microsoft.com/office/drawing/2014/main" val="991727940"/>
                        </a:ext>
                      </a:extLst>
                    </a:gridCol>
                  </a:tblGrid>
                  <a:tr h="582350">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a:effectLst/>
                            </a:rPr>
                            <a:t>Churn</a:t>
                          </a:r>
                          <a:endParaRPr lang="en-US" sz="18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174137579"/>
                      </a:ext>
                    </a:extLst>
                  </a:tr>
                  <a:tr h="58235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a:effectLst/>
                            </a:rPr>
                            <a:t>False</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92564209"/>
                      </a:ext>
                    </a:extLst>
                  </a:tr>
                  <a:tr h="582350">
                    <a:tc rowSpan="2">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𝐼</m:t>
                                    </m:r>
                                  </m:e>
                                </m:acc>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𝑉</m:t>
                                    </m:r>
                                  </m:e>
                                </m:acc>
                              </m:oMath>
                            </m:oMathPara>
                          </a14:m>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No</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972</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181</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36418129"/>
                      </a:ext>
                    </a:extLst>
                  </a:tr>
                  <a:tr h="582350">
                    <a:tc vMerge="1">
                      <a:txBody>
                        <a:bodyPr/>
                        <a:lstStyle/>
                        <a:p>
                          <a:endParaRPr lang="en-US"/>
                        </a:p>
                      </a:txBody>
                      <a:tcPr/>
                    </a:tc>
                    <a:tc>
                      <a:txBody>
                        <a:bodyPr/>
                        <a:lstStyle/>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1878</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302</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22522996"/>
                      </a:ext>
                    </a:extLst>
                  </a:tr>
                  <a:tr h="582350">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𝐼</m:t>
                                        </m:r>
                                      </m:e>
                                    </m:acc>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𝑉</m:t>
                                        </m:r>
                                      </m:e>
                                    </m:acc>
                                  </m:e>
                                  <m:e>
                                    <m:r>
                                      <a:rPr lang="en-US" sz="1800">
                                        <a:effectLst/>
                                        <a:latin typeface="Cambria Math" panose="02040503050406030204" pitchFamily="18" charset="0"/>
                                      </a:rPr>
                                      <m:t>𝐶</m:t>
                                    </m:r>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302</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302+181</m:t>
                                        </m:r>
                                      </m:e>
                                    </m:d>
                                    <m:r>
                                      <a:rPr lang="en-US" sz="1800">
                                        <a:effectLst/>
                                        <a:latin typeface="Cambria Math" panose="02040503050406030204" pitchFamily="18" charset="0"/>
                                      </a:rPr>
                                      <m:t>=0.6253</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1556789"/>
                      </a:ext>
                    </a:extLst>
                  </a:tr>
                  <a:tr h="583673">
                    <a:tc gridSpan="4">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𝑃</m:t>
                                </m:r>
                                <m:d>
                                  <m:dPr>
                                    <m:ctrlPr>
                                      <a:rPr lang="en-US" sz="1800" i="1">
                                        <a:effectLst/>
                                        <a:latin typeface="Cambria Math" panose="02040503050406030204" pitchFamily="18" charset="0"/>
                                      </a:rPr>
                                    </m:ctrlPr>
                                  </m:dPr>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𝐼</m:t>
                                        </m:r>
                                      </m:e>
                                    </m:acc>
                                    <m:r>
                                      <a:rPr lang="en-US" sz="1800">
                                        <a:effectLst/>
                                        <a:latin typeface="Cambria Math" panose="02040503050406030204" pitchFamily="18" charset="0"/>
                                      </a:rPr>
                                      <m:t>∩</m:t>
                                    </m:r>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𝑉</m:t>
                                        </m:r>
                                      </m:e>
                                    </m:acc>
                                  </m:e>
                                  <m:e>
                                    <m:acc>
                                      <m:accPr>
                                        <m:chr m:val="̅"/>
                                        <m:ctrlPr>
                                          <a:rPr lang="en-US" sz="1800" i="1">
                                            <a:effectLst/>
                                            <a:latin typeface="Cambria Math" panose="02040503050406030204" pitchFamily="18" charset="0"/>
                                          </a:rPr>
                                        </m:ctrlPr>
                                      </m:accPr>
                                      <m:e>
                                        <m:r>
                                          <a:rPr lang="en-US" sz="1800">
                                            <a:effectLst/>
                                            <a:latin typeface="Cambria Math" panose="02040503050406030204" pitchFamily="18" charset="0"/>
                                          </a:rPr>
                                          <m:t>𝐶</m:t>
                                        </m:r>
                                      </m:e>
                                    </m:acc>
                                  </m:e>
                                </m:d>
                                <m:r>
                                  <a:rPr lang="en-US" sz="1800">
                                    <a:effectLst/>
                                    <a:latin typeface="Cambria Math" panose="02040503050406030204" pitchFamily="18" charset="0"/>
                                  </a:rPr>
                                  <m:t>=</m:t>
                                </m:r>
                                <m:f>
                                  <m:fPr>
                                    <m:type m:val="lin"/>
                                    <m:ctrlPr>
                                      <a:rPr lang="en-US" sz="1800" i="1">
                                        <a:effectLst/>
                                        <a:latin typeface="Cambria Math" panose="02040503050406030204" pitchFamily="18" charset="0"/>
                                      </a:rPr>
                                    </m:ctrlPr>
                                  </m:fPr>
                                  <m:num>
                                    <m:r>
                                      <a:rPr lang="en-US" sz="1800">
                                        <a:effectLst/>
                                        <a:latin typeface="Cambria Math" panose="02040503050406030204" pitchFamily="18" charset="0"/>
                                      </a:rPr>
                                      <m:t>1878</m:t>
                                    </m:r>
                                  </m:num>
                                  <m:den>
                                    <m:d>
                                      <m:dPr>
                                        <m:ctrlPr>
                                          <a:rPr lang="en-US" sz="1800" i="1">
                                            <a:effectLst/>
                                            <a:latin typeface="Cambria Math" panose="02040503050406030204" pitchFamily="18" charset="0"/>
                                          </a:rPr>
                                        </m:ctrlPr>
                                      </m:dPr>
                                      <m:e>
                                        <m:r>
                                          <a:rPr lang="en-US" sz="1800">
                                            <a:effectLst/>
                                            <a:latin typeface="Cambria Math" panose="02040503050406030204" pitchFamily="18" charset="0"/>
                                          </a:rPr>
                                          <m:t>1878+972</m:t>
                                        </m:r>
                                      </m:e>
                                    </m:d>
                                    <m:r>
                                      <a:rPr lang="en-US" sz="1800">
                                        <a:effectLst/>
                                        <a:latin typeface="Cambria Math" panose="02040503050406030204" pitchFamily="18" charset="0"/>
                                      </a:rPr>
                                      <m:t>=0.6589</m:t>
                                    </m:r>
                                  </m:den>
                                </m:f>
                              </m:oMath>
                            </m:oMathPara>
                          </a14:m>
                          <a:endParaRPr lang="en-US" sz="18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2338250"/>
                      </a:ext>
                    </a:extLst>
                  </a:tr>
                </a:tbl>
              </a:graphicData>
            </a:graphic>
          </p:graphicFrame>
        </mc:Choice>
        <mc:Fallback xmlns="">
          <p:graphicFrame>
            <p:nvGraphicFramePr>
              <p:cNvPr id="7" name="Table 6">
                <a:extLst>
                  <a:ext uri="{FF2B5EF4-FFF2-40B4-BE49-F238E27FC236}">
                    <a16:creationId xmlns:a16="http://schemas.microsoft.com/office/drawing/2014/main" id="{D5C5DD04-8C20-498F-8B2F-A1DDC5B0C3CF}"/>
                  </a:ext>
                </a:extLst>
              </p:cNvPr>
              <p:cNvGraphicFramePr>
                <a:graphicFrameLocks noGrp="1"/>
              </p:cNvGraphicFramePr>
              <p:nvPr>
                <p:extLst>
                  <p:ext uri="{D42A27DB-BD31-4B8C-83A1-F6EECF244321}">
                    <p14:modId xmlns:p14="http://schemas.microsoft.com/office/powerpoint/2010/main" val="3982183321"/>
                  </p:ext>
                </p:extLst>
              </p:nvPr>
            </p:nvGraphicFramePr>
            <p:xfrm>
              <a:off x="6657368" y="2356739"/>
              <a:ext cx="4757393" cy="3495423"/>
            </p:xfrm>
            <a:graphic>
              <a:graphicData uri="http://schemas.openxmlformats.org/drawingml/2006/table">
                <a:tbl>
                  <a:tblPr firstRow="1" firstCol="1" bandRow="1">
                    <a:tableStyleId>{5C22544A-7EE6-4342-B048-85BDC9FD1C3A}</a:tableStyleId>
                  </a:tblPr>
                  <a:tblGrid>
                    <a:gridCol w="1208227">
                      <a:extLst>
                        <a:ext uri="{9D8B030D-6E8A-4147-A177-3AD203B41FA5}">
                          <a16:colId xmlns:a16="http://schemas.microsoft.com/office/drawing/2014/main" val="248896322"/>
                        </a:ext>
                      </a:extLst>
                    </a:gridCol>
                    <a:gridCol w="1208227">
                      <a:extLst>
                        <a:ext uri="{9D8B030D-6E8A-4147-A177-3AD203B41FA5}">
                          <a16:colId xmlns:a16="http://schemas.microsoft.com/office/drawing/2014/main" val="3122118942"/>
                        </a:ext>
                      </a:extLst>
                    </a:gridCol>
                    <a:gridCol w="1208227">
                      <a:extLst>
                        <a:ext uri="{9D8B030D-6E8A-4147-A177-3AD203B41FA5}">
                          <a16:colId xmlns:a16="http://schemas.microsoft.com/office/drawing/2014/main" val="352450820"/>
                        </a:ext>
                      </a:extLst>
                    </a:gridCol>
                    <a:gridCol w="1132712">
                      <a:extLst>
                        <a:ext uri="{9D8B030D-6E8A-4147-A177-3AD203B41FA5}">
                          <a16:colId xmlns:a16="http://schemas.microsoft.com/office/drawing/2014/main" val="991727940"/>
                        </a:ext>
                      </a:extLst>
                    </a:gridCol>
                  </a:tblGrid>
                  <a:tr h="582350">
                    <a:tc rowSpan="2" gridSpan="2">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rowSpan="2" hMerge="1">
                      <a:txBody>
                        <a:bodyPr/>
                        <a:lstStyle/>
                        <a:p>
                          <a:endParaRPr lang="en-US"/>
                        </a:p>
                      </a:txBody>
                      <a:tcPr/>
                    </a:tc>
                    <a:tc gridSpan="2">
                      <a:txBody>
                        <a:bodyPr/>
                        <a:lstStyle/>
                        <a:p>
                          <a:pPr marL="0" marR="0" algn="ctr">
                            <a:spcBef>
                              <a:spcPts val="0"/>
                            </a:spcBef>
                            <a:spcAft>
                              <a:spcPts val="0"/>
                            </a:spcAft>
                          </a:pPr>
                          <a:r>
                            <a:rPr lang="en-US" sz="1800">
                              <a:effectLst/>
                            </a:rPr>
                            <a:t>Churn</a:t>
                          </a:r>
                          <a:endParaRPr lang="en-US" sz="18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174137579"/>
                      </a:ext>
                    </a:extLst>
                  </a:tr>
                  <a:tr h="58235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a:effectLst/>
                            </a:rPr>
                            <a:t>False</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True</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92564209"/>
                      </a:ext>
                    </a:extLst>
                  </a:tr>
                  <a:tr h="582350">
                    <a:tc rowSpan="2">
                      <a:txBody>
                        <a:bodyPr/>
                        <a:lstStyle/>
                        <a:p>
                          <a:endParaRPr lang="en-US"/>
                        </a:p>
                      </a:txBody>
                      <a:tcPr marL="68580" marR="68580" marT="0" marB="0" anchor="ctr">
                        <a:blipFill>
                          <a:blip r:embed="rId3"/>
                          <a:stretch>
                            <a:fillRect l="-505" t="-101047" r="-296465" b="-147644"/>
                          </a:stretch>
                        </a:blipFill>
                      </a:tcPr>
                    </a:tc>
                    <a:tc>
                      <a:txBody>
                        <a:bodyPr/>
                        <a:lstStyle/>
                        <a:p>
                          <a:pPr marL="0" marR="0" algn="ctr">
                            <a:spcBef>
                              <a:spcPts val="0"/>
                            </a:spcBef>
                            <a:spcAft>
                              <a:spcPts val="0"/>
                            </a:spcAft>
                          </a:pPr>
                          <a:r>
                            <a:rPr lang="en-US" sz="1800" dirty="0">
                              <a:effectLst/>
                            </a:rPr>
                            <a:t>No</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972</a:t>
                          </a:r>
                          <a:endParaRPr lang="en-US" sz="18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181</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236418129"/>
                      </a:ext>
                    </a:extLst>
                  </a:tr>
                  <a:tr h="582350">
                    <a:tc vMerge="1">
                      <a:txBody>
                        <a:bodyPr/>
                        <a:lstStyle/>
                        <a:p>
                          <a:endParaRPr lang="en-US"/>
                        </a:p>
                      </a:txBody>
                      <a:tcPr/>
                    </a:tc>
                    <a:tc>
                      <a:txBody>
                        <a:bodyPr/>
                        <a:lstStyle/>
                        <a:p>
                          <a:pPr marL="0" marR="0" algn="ctr">
                            <a:spcBef>
                              <a:spcPts val="0"/>
                            </a:spcBef>
                            <a:spcAft>
                              <a:spcPts val="0"/>
                            </a:spcAft>
                          </a:pPr>
                          <a:r>
                            <a:rPr lang="en-US" sz="1800" dirty="0">
                              <a:effectLst/>
                            </a:rPr>
                            <a:t>Yes</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1878</a:t>
                          </a:r>
                          <a:endParaRPr lang="en-US" sz="18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302</a:t>
                          </a:r>
                          <a:endParaRPr lang="en-US" sz="18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22522996"/>
                      </a:ext>
                    </a:extLst>
                  </a:tr>
                  <a:tr h="582350">
                    <a:tc gridSpan="4">
                      <a:txBody>
                        <a:bodyPr/>
                        <a:lstStyle/>
                        <a:p>
                          <a:endParaRPr lang="en-US"/>
                        </a:p>
                      </a:txBody>
                      <a:tcPr marL="68580" marR="68580" marT="0" marB="0" anchor="ctr">
                        <a:blipFill>
                          <a:blip r:embed="rId3"/>
                          <a:stretch>
                            <a:fillRect l="-128" t="-400000" r="-512" b="-193750"/>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1556789"/>
                      </a:ext>
                    </a:extLst>
                  </a:tr>
                  <a:tr h="583673">
                    <a:tc gridSpan="4">
                      <a:txBody>
                        <a:bodyPr/>
                        <a:lstStyle/>
                        <a:p>
                          <a:endParaRPr lang="en-US"/>
                        </a:p>
                      </a:txBody>
                      <a:tcPr marL="68580" marR="68580" marT="0" marB="0" anchor="ctr">
                        <a:blipFill>
                          <a:blip r:embed="rId3"/>
                          <a:stretch>
                            <a:fillRect l="-128" t="-500000" r="-512" b="-93750"/>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2338250"/>
                      </a:ext>
                    </a:extLst>
                  </a:tr>
                </a:tbl>
              </a:graphicData>
            </a:graphic>
          </p:graphicFrame>
        </mc:Fallback>
      </mc:AlternateContent>
    </p:spTree>
    <p:extLst>
      <p:ext uri="{BB962C8B-B14F-4D97-AF65-F5344CB8AC3E}">
        <p14:creationId xmlns:p14="http://schemas.microsoft.com/office/powerpoint/2010/main" val="37944913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55000" lnSpcReduction="20000"/>
              </a:bodyPr>
              <a:lstStyle/>
              <a:p>
                <a:pPr marL="0" indent="0" algn="just">
                  <a:buNone/>
                </a:pPr>
                <a:r>
                  <a:rPr lang="en-US" sz="4200" dirty="0"/>
                  <a:t>From the data </a:t>
                </a:r>
              </a:p>
              <a:p>
                <a:pPr algn="just"/>
                <a:r>
                  <a:rPr lang="en-US" sz="4200" dirty="0"/>
                  <a:t>For a new customer with both </a:t>
                </a:r>
                <a14:m>
                  <m:oMath xmlns:m="http://schemas.openxmlformats.org/officeDocument/2006/math">
                    <m:r>
                      <a:rPr lang="en-US" sz="4200" i="1">
                        <a:latin typeface="Cambria Math" panose="02040503050406030204" pitchFamily="18" charset="0"/>
                      </a:rPr>
                      <m:t>𝐼𝑛𝑡𝑒𝑟𝑛𝑎𝑡𝑖𝑜𝑛𝑎𝑙</m:t>
                    </m:r>
                    <m:r>
                      <a:rPr lang="en-US" sz="4200" i="1">
                        <a:latin typeface="Cambria Math" panose="02040503050406030204" pitchFamily="18" charset="0"/>
                      </a:rPr>
                      <m:t> </m:t>
                    </m:r>
                    <m:r>
                      <a:rPr lang="en-US" sz="4200" i="1">
                        <a:latin typeface="Cambria Math" panose="02040503050406030204" pitchFamily="18" charset="0"/>
                      </a:rPr>
                      <m:t>𝑃𝑙𝑎𝑛</m:t>
                    </m:r>
                    <m:r>
                      <a:rPr lang="en-US" sz="4200" i="1">
                        <a:latin typeface="Cambria Math" panose="02040503050406030204" pitchFamily="18" charset="0"/>
                      </a:rPr>
                      <m:t>=</m:t>
                    </m:r>
                    <m:r>
                      <a:rPr lang="en-US" sz="4200" i="1">
                        <a:latin typeface="Cambria Math" panose="02040503050406030204" pitchFamily="18" charset="0"/>
                      </a:rPr>
                      <m:t>𝑌𝑒𝑠</m:t>
                    </m:r>
                  </m:oMath>
                </a14:m>
                <a:r>
                  <a:rPr lang="en-US" sz="4200" dirty="0"/>
                  <a:t> and </a:t>
                </a:r>
                <a14:m>
                  <m:oMath xmlns:m="http://schemas.openxmlformats.org/officeDocument/2006/math">
                    <m:r>
                      <a:rPr lang="en-US" sz="4200" i="1">
                        <a:latin typeface="Cambria Math" panose="02040503050406030204" pitchFamily="18" charset="0"/>
                      </a:rPr>
                      <m:t>𝑉𝑜𝑖𝑐𝑒</m:t>
                    </m:r>
                    <m:r>
                      <a:rPr lang="en-US" sz="4200" i="1">
                        <a:latin typeface="Cambria Math" panose="02040503050406030204" pitchFamily="18" charset="0"/>
                      </a:rPr>
                      <m:t> </m:t>
                    </m:r>
                    <m:r>
                      <a:rPr lang="en-US" sz="4200" i="1">
                        <a:latin typeface="Cambria Math" panose="02040503050406030204" pitchFamily="18" charset="0"/>
                      </a:rPr>
                      <m:t>𝑀𝑎𝑖𝑙</m:t>
                    </m:r>
                    <m:r>
                      <a:rPr lang="en-US" sz="4200" i="1">
                        <a:latin typeface="Cambria Math" panose="02040503050406030204" pitchFamily="18" charset="0"/>
                      </a:rPr>
                      <m:t> </m:t>
                    </m:r>
                    <m:r>
                      <a:rPr lang="en-US" sz="4200" i="1">
                        <a:latin typeface="Cambria Math" panose="02040503050406030204" pitchFamily="18" charset="0"/>
                      </a:rPr>
                      <m:t>𝑃𝑙𝑎𝑛</m:t>
                    </m:r>
                    <m:r>
                      <a:rPr lang="en-US" sz="4200" i="1">
                        <a:latin typeface="Cambria Math" panose="02040503050406030204" pitchFamily="18" charset="0"/>
                      </a:rPr>
                      <m:t>=</m:t>
                    </m:r>
                    <m:r>
                      <a:rPr lang="en-US" sz="4200" i="1">
                        <a:latin typeface="Cambria Math" panose="02040503050406030204" pitchFamily="18" charset="0"/>
                      </a:rPr>
                      <m:t>𝑌𝑒𝑠</m:t>
                    </m:r>
                  </m:oMath>
                </a14:m>
                <a:r>
                  <a:rPr lang="en-US" sz="4200" dirty="0"/>
                  <a:t>, we have:</a:t>
                </a:r>
              </a:p>
              <a:p>
                <a:pPr marL="0" indent="0" algn="just">
                  <a:buNone/>
                </a:pPr>
                <a:r>
                  <a:rPr lang="en-US" sz="4200" dirty="0"/>
                  <a:t> 	</a:t>
                </a:r>
                <a14:m>
                  <m:oMath xmlns:m="http://schemas.openxmlformats.org/officeDocument/2006/math">
                    <m:r>
                      <a:rPr lang="en-US" sz="4200" i="1">
                        <a:latin typeface="Cambria Math" panose="02040503050406030204" pitchFamily="18" charset="0"/>
                      </a:rPr>
                      <m:t>𝑝</m:t>
                    </m:r>
                    <m:d>
                      <m:dPr>
                        <m:ctrlPr>
                          <a:rPr lang="en-US" sz="4200" i="1">
                            <a:latin typeface="Cambria Math" panose="02040503050406030204" pitchFamily="18" charset="0"/>
                          </a:rPr>
                        </m:ctrlPr>
                      </m:dPr>
                      <m:e>
                        <m:r>
                          <a:rPr lang="en-US" sz="4200" i="1">
                            <a:latin typeface="Cambria Math" panose="02040503050406030204" pitchFamily="18" charset="0"/>
                          </a:rPr>
                          <m:t>𝐼</m:t>
                        </m:r>
                        <m:r>
                          <a:rPr lang="en-US" sz="4200" i="1">
                            <a:latin typeface="Cambria Math" panose="02040503050406030204" pitchFamily="18" charset="0"/>
                          </a:rPr>
                          <m:t>∩</m:t>
                        </m:r>
                        <m:r>
                          <a:rPr lang="en-US" sz="4200" i="1">
                            <a:latin typeface="Cambria Math" panose="02040503050406030204" pitchFamily="18" charset="0"/>
                          </a:rPr>
                          <m:t>𝑉</m:t>
                        </m:r>
                      </m:e>
                      <m:e>
                        <m:r>
                          <a:rPr lang="en-US" sz="4200" i="1">
                            <a:latin typeface="Cambria Math" panose="02040503050406030204" pitchFamily="18" charset="0"/>
                          </a:rPr>
                          <m:t>𝐶</m:t>
                        </m:r>
                      </m:e>
                    </m:d>
                    <m:r>
                      <a:rPr lang="en-US" sz="4200" i="1">
                        <a:latin typeface="Cambria Math" panose="02040503050406030204" pitchFamily="18" charset="0"/>
                      </a:rPr>
                      <m:t>𝑝</m:t>
                    </m:r>
                    <m:d>
                      <m:dPr>
                        <m:ctrlPr>
                          <a:rPr lang="en-US" sz="4200" i="1">
                            <a:latin typeface="Cambria Math" panose="02040503050406030204" pitchFamily="18" charset="0"/>
                          </a:rPr>
                        </m:ctrlPr>
                      </m:dPr>
                      <m:e>
                        <m:r>
                          <a:rPr lang="en-US" sz="4200" i="1">
                            <a:latin typeface="Cambria Math" panose="02040503050406030204" pitchFamily="18" charset="0"/>
                          </a:rPr>
                          <m:t>𝐶</m:t>
                        </m:r>
                      </m:e>
                    </m:d>
                    <m:r>
                      <a:rPr lang="en-US" sz="4200" i="1">
                        <a:latin typeface="Cambria Math" panose="02040503050406030204" pitchFamily="18" charset="0"/>
                      </a:rPr>
                      <m:t>=0.0745∗0.1449=0.0108</m:t>
                    </m:r>
                  </m:oMath>
                </a14:m>
                <a:endParaRPr lang="en-US" sz="4200" dirty="0"/>
              </a:p>
              <a:p>
                <a:pPr marL="0" indent="0" algn="just">
                  <a:buNone/>
                </a:pPr>
                <a:r>
                  <a:rPr lang="en-US" sz="4200" dirty="0"/>
                  <a:t>	</a:t>
                </a:r>
                <a14:m>
                  <m:oMath xmlns:m="http://schemas.openxmlformats.org/officeDocument/2006/math">
                    <m:r>
                      <a:rPr lang="en-US" sz="4200" i="1">
                        <a:latin typeface="Cambria Math" panose="02040503050406030204" pitchFamily="18" charset="0"/>
                      </a:rPr>
                      <m:t>𝑝</m:t>
                    </m:r>
                    <m:d>
                      <m:dPr>
                        <m:ctrlPr>
                          <a:rPr lang="en-US" sz="4200" i="1">
                            <a:latin typeface="Cambria Math" panose="02040503050406030204" pitchFamily="18" charset="0"/>
                          </a:rPr>
                        </m:ctrlPr>
                      </m:dPr>
                      <m:e>
                        <m:r>
                          <a:rPr lang="en-US" sz="4200" i="1">
                            <a:latin typeface="Cambria Math" panose="02040503050406030204" pitchFamily="18" charset="0"/>
                          </a:rPr>
                          <m:t>𝐼</m:t>
                        </m:r>
                        <m:r>
                          <a:rPr lang="en-US" sz="4200" i="1">
                            <a:latin typeface="Cambria Math" panose="02040503050406030204" pitchFamily="18" charset="0"/>
                          </a:rPr>
                          <m:t>∩</m:t>
                        </m:r>
                        <m:r>
                          <a:rPr lang="en-US" sz="4200" i="1">
                            <a:latin typeface="Cambria Math" panose="02040503050406030204" pitchFamily="18" charset="0"/>
                          </a:rPr>
                          <m:t>𝑉</m:t>
                        </m:r>
                      </m:e>
                      <m:e>
                        <m:acc>
                          <m:accPr>
                            <m:chr m:val="̅"/>
                            <m:ctrlPr>
                              <a:rPr lang="en-US" sz="4200" i="1">
                                <a:latin typeface="Cambria Math" panose="02040503050406030204" pitchFamily="18" charset="0"/>
                              </a:rPr>
                            </m:ctrlPr>
                          </m:accPr>
                          <m:e>
                            <m:r>
                              <a:rPr lang="en-US" sz="4200" i="1">
                                <a:latin typeface="Cambria Math" panose="02040503050406030204" pitchFamily="18" charset="0"/>
                              </a:rPr>
                              <m:t>𝐶</m:t>
                            </m:r>
                          </m:e>
                        </m:acc>
                      </m:e>
                    </m:d>
                    <m:r>
                      <a:rPr lang="en-US" sz="4200" i="1">
                        <a:latin typeface="Cambria Math" panose="02040503050406030204" pitchFamily="18" charset="0"/>
                      </a:rPr>
                      <m:t>𝑝</m:t>
                    </m:r>
                    <m:d>
                      <m:dPr>
                        <m:ctrlPr>
                          <a:rPr lang="en-US" sz="4200" i="1">
                            <a:latin typeface="Cambria Math" panose="02040503050406030204" pitchFamily="18" charset="0"/>
                          </a:rPr>
                        </m:ctrlPr>
                      </m:dPr>
                      <m:e>
                        <m:acc>
                          <m:accPr>
                            <m:chr m:val="̅"/>
                            <m:ctrlPr>
                              <a:rPr lang="en-US" sz="4200" i="1">
                                <a:latin typeface="Cambria Math" panose="02040503050406030204" pitchFamily="18" charset="0"/>
                              </a:rPr>
                            </m:ctrlPr>
                          </m:accPr>
                          <m:e>
                            <m:r>
                              <a:rPr lang="en-US" sz="4200" i="1">
                                <a:latin typeface="Cambria Math" panose="02040503050406030204" pitchFamily="18" charset="0"/>
                              </a:rPr>
                              <m:t>𝐶</m:t>
                            </m:r>
                          </m:e>
                        </m:acc>
                      </m:e>
                    </m:d>
                    <m:r>
                      <a:rPr lang="en-US" sz="4200" i="1">
                        <a:latin typeface="Cambria Math" panose="02040503050406030204" pitchFamily="18" charset="0"/>
                      </a:rPr>
                      <m:t>=0.0196∗0.8551=0.0168</m:t>
                    </m:r>
                  </m:oMath>
                </a14:m>
                <a:r>
                  <a:rPr lang="en-US" sz="4200" dirty="0"/>
                  <a:t> &gt;0.0108</a:t>
                </a:r>
              </a:p>
              <a:p>
                <a:pPr marL="0" indent="0" algn="just">
                  <a:buNone/>
                </a:pPr>
                <a:r>
                  <a:rPr lang="en-US" sz="4200" dirty="0"/>
                  <a:t>So, the MAP estimate of churn for this new customer is “Churn = False”</a:t>
                </a:r>
              </a:p>
              <a:p>
                <a:pPr marL="0" indent="0" algn="just">
                  <a:buNone/>
                </a:pPr>
                <a:r>
                  <a:rPr lang="en-US" sz="4200" dirty="0"/>
                  <a:t> </a:t>
                </a:r>
              </a:p>
              <a:p>
                <a:pPr algn="just"/>
                <a:r>
                  <a:rPr lang="en-US" sz="4200" dirty="0"/>
                  <a:t>For a new customer with </a:t>
                </a:r>
                <a14:m>
                  <m:oMath xmlns:m="http://schemas.openxmlformats.org/officeDocument/2006/math">
                    <m:r>
                      <a:rPr lang="en-US" sz="4200" i="1">
                        <a:latin typeface="Cambria Math" panose="02040503050406030204" pitchFamily="18" charset="0"/>
                      </a:rPr>
                      <m:t>𝐼𝑛𝑡𝑒𝑟𝑛𝑎𝑡𝑖𝑜𝑛𝑎𝑙</m:t>
                    </m:r>
                    <m:r>
                      <a:rPr lang="en-US" sz="4200" i="1">
                        <a:latin typeface="Cambria Math" panose="02040503050406030204" pitchFamily="18" charset="0"/>
                      </a:rPr>
                      <m:t> </m:t>
                    </m:r>
                    <m:r>
                      <a:rPr lang="en-US" sz="4200" i="1">
                        <a:latin typeface="Cambria Math" panose="02040503050406030204" pitchFamily="18" charset="0"/>
                      </a:rPr>
                      <m:t>𝑃𝑙𝑎𝑛</m:t>
                    </m:r>
                    <m:r>
                      <a:rPr lang="en-US" sz="4200" i="1">
                        <a:latin typeface="Cambria Math" panose="02040503050406030204" pitchFamily="18" charset="0"/>
                      </a:rPr>
                      <m:t>=</m:t>
                    </m:r>
                    <m:r>
                      <a:rPr lang="en-US" sz="4200" i="1">
                        <a:latin typeface="Cambria Math" panose="02040503050406030204" pitchFamily="18" charset="0"/>
                      </a:rPr>
                      <m:t>𝑌𝑒𝑠</m:t>
                    </m:r>
                  </m:oMath>
                </a14:m>
                <a:r>
                  <a:rPr lang="en-US" sz="4200" dirty="0"/>
                  <a:t> and </a:t>
                </a:r>
                <a14:m>
                  <m:oMath xmlns:m="http://schemas.openxmlformats.org/officeDocument/2006/math">
                    <m:r>
                      <a:rPr lang="en-US" sz="4200" i="1">
                        <a:latin typeface="Cambria Math" panose="02040503050406030204" pitchFamily="18" charset="0"/>
                      </a:rPr>
                      <m:t>𝑉𝑜𝑖𝑐𝑒</m:t>
                    </m:r>
                    <m:r>
                      <a:rPr lang="en-US" sz="4200" i="1">
                        <a:latin typeface="Cambria Math" panose="02040503050406030204" pitchFamily="18" charset="0"/>
                      </a:rPr>
                      <m:t> </m:t>
                    </m:r>
                    <m:r>
                      <a:rPr lang="en-US" sz="4200" i="1">
                        <a:latin typeface="Cambria Math" panose="02040503050406030204" pitchFamily="18" charset="0"/>
                      </a:rPr>
                      <m:t>𝑀𝑎𝑖𝑙</m:t>
                    </m:r>
                    <m:r>
                      <a:rPr lang="en-US" sz="4200" i="1">
                        <a:latin typeface="Cambria Math" panose="02040503050406030204" pitchFamily="18" charset="0"/>
                      </a:rPr>
                      <m:t> </m:t>
                    </m:r>
                    <m:r>
                      <a:rPr lang="en-US" sz="4200" i="1">
                        <a:latin typeface="Cambria Math" panose="02040503050406030204" pitchFamily="18" charset="0"/>
                      </a:rPr>
                      <m:t>𝑃𝑙𝑎𝑛</m:t>
                    </m:r>
                    <m:r>
                      <a:rPr lang="en-US" sz="4200" i="1">
                        <a:latin typeface="Cambria Math" panose="02040503050406030204" pitchFamily="18" charset="0"/>
                      </a:rPr>
                      <m:t>=</m:t>
                    </m:r>
                    <m:r>
                      <a:rPr lang="en-US" sz="4200" i="1">
                        <a:latin typeface="Cambria Math" panose="02040503050406030204" pitchFamily="18" charset="0"/>
                      </a:rPr>
                      <m:t>𝑁𝑜</m:t>
                    </m:r>
                  </m:oMath>
                </a14:m>
                <a:r>
                  <a:rPr lang="en-US" sz="4200" dirty="0"/>
                  <a:t>, we have:</a:t>
                </a:r>
              </a:p>
              <a:p>
                <a:pPr marL="0" indent="0" algn="just">
                  <a:buNone/>
                </a:pPr>
                <a:r>
                  <a:rPr lang="en-US" sz="4200" dirty="0"/>
                  <a:t> 	</a:t>
                </a:r>
                <a14:m>
                  <m:oMath xmlns:m="http://schemas.openxmlformats.org/officeDocument/2006/math">
                    <m:r>
                      <a:rPr lang="en-US" sz="4200" i="1">
                        <a:latin typeface="Cambria Math" panose="02040503050406030204" pitchFamily="18" charset="0"/>
                      </a:rPr>
                      <m:t>𝑝</m:t>
                    </m:r>
                    <m:d>
                      <m:dPr>
                        <m:ctrlPr>
                          <a:rPr lang="en-US" sz="4200" i="1">
                            <a:latin typeface="Cambria Math" panose="02040503050406030204" pitchFamily="18" charset="0"/>
                          </a:rPr>
                        </m:ctrlPr>
                      </m:dPr>
                      <m:e>
                        <m:r>
                          <a:rPr lang="en-US" sz="4200" i="1">
                            <a:latin typeface="Cambria Math" panose="02040503050406030204" pitchFamily="18" charset="0"/>
                          </a:rPr>
                          <m:t>𝐼</m:t>
                        </m:r>
                        <m:r>
                          <a:rPr lang="en-US" sz="4200" i="1">
                            <a:latin typeface="Cambria Math" panose="02040503050406030204" pitchFamily="18" charset="0"/>
                          </a:rPr>
                          <m:t>∩</m:t>
                        </m:r>
                        <m:acc>
                          <m:accPr>
                            <m:chr m:val="̅"/>
                            <m:ctrlPr>
                              <a:rPr lang="en-US" sz="4200" i="1">
                                <a:latin typeface="Cambria Math" panose="02040503050406030204" pitchFamily="18" charset="0"/>
                              </a:rPr>
                            </m:ctrlPr>
                          </m:accPr>
                          <m:e>
                            <m:r>
                              <a:rPr lang="en-US" sz="4200" i="1">
                                <a:latin typeface="Cambria Math" panose="02040503050406030204" pitchFamily="18" charset="0"/>
                              </a:rPr>
                              <m:t>𝑉</m:t>
                            </m:r>
                          </m:e>
                        </m:acc>
                      </m:e>
                      <m:e>
                        <m:r>
                          <a:rPr lang="en-US" sz="4200" i="1">
                            <a:latin typeface="Cambria Math" panose="02040503050406030204" pitchFamily="18" charset="0"/>
                          </a:rPr>
                          <m:t>𝐶</m:t>
                        </m:r>
                      </m:e>
                    </m:d>
                    <m:r>
                      <a:rPr lang="en-US" sz="4200" i="1">
                        <a:latin typeface="Cambria Math" panose="02040503050406030204" pitchFamily="18" charset="0"/>
                      </a:rPr>
                      <m:t>𝑝</m:t>
                    </m:r>
                    <m:d>
                      <m:dPr>
                        <m:ctrlPr>
                          <a:rPr lang="en-US" sz="4200" i="1">
                            <a:latin typeface="Cambria Math" panose="02040503050406030204" pitchFamily="18" charset="0"/>
                          </a:rPr>
                        </m:ctrlPr>
                      </m:dPr>
                      <m:e>
                        <m:r>
                          <a:rPr lang="en-US" sz="4200" i="1">
                            <a:latin typeface="Cambria Math" panose="02040503050406030204" pitchFamily="18" charset="0"/>
                          </a:rPr>
                          <m:t>𝐶</m:t>
                        </m:r>
                      </m:e>
                    </m:d>
                    <m:r>
                      <a:rPr lang="en-US" sz="4200" i="1">
                        <a:latin typeface="Cambria Math" panose="02040503050406030204" pitchFamily="18" charset="0"/>
                      </a:rPr>
                      <m:t>=0.2091∗0.1449=0.0303</m:t>
                    </m:r>
                  </m:oMath>
                </a14:m>
                <a:endParaRPr lang="en-US" sz="4200" dirty="0"/>
              </a:p>
              <a:p>
                <a:pPr marL="0" indent="0" algn="just">
                  <a:buNone/>
                </a:pPr>
                <a:r>
                  <a:rPr lang="en-US" sz="4200" dirty="0"/>
                  <a:t>	</a:t>
                </a:r>
                <a14:m>
                  <m:oMath xmlns:m="http://schemas.openxmlformats.org/officeDocument/2006/math">
                    <m:r>
                      <a:rPr lang="en-US" sz="4200" i="1">
                        <a:latin typeface="Cambria Math" panose="02040503050406030204" pitchFamily="18" charset="0"/>
                      </a:rPr>
                      <m:t>𝑝</m:t>
                    </m:r>
                    <m:d>
                      <m:dPr>
                        <m:ctrlPr>
                          <a:rPr lang="en-US" sz="4200" i="1">
                            <a:latin typeface="Cambria Math" panose="02040503050406030204" pitchFamily="18" charset="0"/>
                          </a:rPr>
                        </m:ctrlPr>
                      </m:dPr>
                      <m:e>
                        <m:r>
                          <a:rPr lang="en-US" sz="4200" i="1">
                            <a:latin typeface="Cambria Math" panose="02040503050406030204" pitchFamily="18" charset="0"/>
                          </a:rPr>
                          <m:t>𝐼</m:t>
                        </m:r>
                        <m:r>
                          <a:rPr lang="en-US" sz="4200" i="1">
                            <a:latin typeface="Cambria Math" panose="02040503050406030204" pitchFamily="18" charset="0"/>
                          </a:rPr>
                          <m:t>∩</m:t>
                        </m:r>
                        <m:acc>
                          <m:accPr>
                            <m:chr m:val="̅"/>
                            <m:ctrlPr>
                              <a:rPr lang="en-US" sz="4200" i="1">
                                <a:latin typeface="Cambria Math" panose="02040503050406030204" pitchFamily="18" charset="0"/>
                              </a:rPr>
                            </m:ctrlPr>
                          </m:accPr>
                          <m:e>
                            <m:r>
                              <a:rPr lang="en-US" sz="4200" i="1">
                                <a:latin typeface="Cambria Math" panose="02040503050406030204" pitchFamily="18" charset="0"/>
                              </a:rPr>
                              <m:t>𝑉</m:t>
                            </m:r>
                          </m:e>
                        </m:acc>
                      </m:e>
                      <m:e>
                        <m:acc>
                          <m:accPr>
                            <m:chr m:val="̅"/>
                            <m:ctrlPr>
                              <a:rPr lang="en-US" sz="4200" i="1">
                                <a:latin typeface="Cambria Math" panose="02040503050406030204" pitchFamily="18" charset="0"/>
                              </a:rPr>
                            </m:ctrlPr>
                          </m:accPr>
                          <m:e>
                            <m:r>
                              <a:rPr lang="en-US" sz="4200" i="1">
                                <a:latin typeface="Cambria Math" panose="02040503050406030204" pitchFamily="18" charset="0"/>
                              </a:rPr>
                              <m:t>𝐶</m:t>
                            </m:r>
                          </m:e>
                        </m:acc>
                      </m:e>
                    </m:d>
                    <m:r>
                      <a:rPr lang="en-US" sz="4200" i="1">
                        <a:latin typeface="Cambria Math" panose="02040503050406030204" pitchFamily="18" charset="0"/>
                      </a:rPr>
                      <m:t>𝑝</m:t>
                    </m:r>
                    <m:d>
                      <m:dPr>
                        <m:ctrlPr>
                          <a:rPr lang="en-US" sz="4200" i="1">
                            <a:latin typeface="Cambria Math" panose="02040503050406030204" pitchFamily="18" charset="0"/>
                          </a:rPr>
                        </m:ctrlPr>
                      </m:dPr>
                      <m:e>
                        <m:acc>
                          <m:accPr>
                            <m:chr m:val="̅"/>
                            <m:ctrlPr>
                              <a:rPr lang="en-US" sz="4200" i="1">
                                <a:latin typeface="Cambria Math" panose="02040503050406030204" pitchFamily="18" charset="0"/>
                              </a:rPr>
                            </m:ctrlPr>
                          </m:accPr>
                          <m:e>
                            <m:r>
                              <a:rPr lang="en-US" sz="4200" i="1">
                                <a:latin typeface="Cambria Math" panose="02040503050406030204" pitchFamily="18" charset="0"/>
                              </a:rPr>
                              <m:t>𝐶</m:t>
                            </m:r>
                          </m:e>
                        </m:acc>
                      </m:e>
                    </m:d>
                    <m:r>
                      <a:rPr lang="en-US" sz="4200" i="1">
                        <a:latin typeface="Cambria Math" panose="02040503050406030204" pitchFamily="18" charset="0"/>
                      </a:rPr>
                      <m:t>=0.0456∗0.8551=0.0390</m:t>
                    </m:r>
                  </m:oMath>
                </a14:m>
                <a:r>
                  <a:rPr lang="en-US" sz="4200" dirty="0"/>
                  <a:t> &gt;0.0303</a:t>
                </a:r>
              </a:p>
              <a:p>
                <a:pPr marL="0" indent="0" algn="just">
                  <a:buNone/>
                </a:pPr>
                <a:r>
                  <a:rPr lang="en-US" sz="4200" dirty="0"/>
                  <a:t>So, the MAP estimate of churn for this new customer is “Churn = False” </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23" t="-3399" r="-823" b="-425"/>
                </a:stretch>
              </a:blipFill>
            </p:spPr>
            <p:txBody>
              <a:bodyPr/>
              <a:lstStyle/>
              <a:p>
                <a:r>
                  <a:rPr lang="en-US">
                    <a:noFill/>
                  </a:rPr>
                  <a:t> </a:t>
                </a:r>
              </a:p>
            </p:txBody>
          </p:sp>
        </mc:Fallback>
      </mc:AlternateContent>
    </p:spTree>
    <p:extLst>
      <p:ext uri="{BB962C8B-B14F-4D97-AF65-F5344CB8AC3E}">
        <p14:creationId xmlns:p14="http://schemas.microsoft.com/office/powerpoint/2010/main" val="31657526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r>
                  <a:rPr lang="en-US" dirty="0"/>
                  <a:t>For a new customer with </a:t>
                </a:r>
                <a14:m>
                  <m:oMath xmlns:m="http://schemas.openxmlformats.org/officeDocument/2006/math">
                    <m:r>
                      <a:rPr lang="en-US" i="1">
                        <a:latin typeface="Cambria Math" panose="02040503050406030204" pitchFamily="18" charset="0"/>
                      </a:rPr>
                      <m:t>𝐼𝑛𝑡𝑒𝑟𝑛𝑎𝑡𝑖𝑜𝑛𝑎𝑙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𝑁𝑜</m:t>
                    </m:r>
                  </m:oMath>
                </a14:m>
                <a:r>
                  <a:rPr lang="en-US" dirty="0"/>
                  <a:t> and </a:t>
                </a:r>
                <a14:m>
                  <m:oMath xmlns:m="http://schemas.openxmlformats.org/officeDocument/2006/math">
                    <m:r>
                      <a:rPr lang="en-US" i="1">
                        <a:latin typeface="Cambria Math" panose="02040503050406030204" pitchFamily="18" charset="0"/>
                      </a:rPr>
                      <m:t>𝑉𝑜𝑖𝑐𝑒</m:t>
                    </m:r>
                    <m:r>
                      <a:rPr lang="en-US" i="1">
                        <a:latin typeface="Cambria Math" panose="02040503050406030204" pitchFamily="18" charset="0"/>
                      </a:rPr>
                      <m:t> </m:t>
                    </m:r>
                    <m:r>
                      <a:rPr lang="en-US" i="1">
                        <a:latin typeface="Cambria Math" panose="02040503050406030204" pitchFamily="18" charset="0"/>
                      </a:rPr>
                      <m:t>𝑀𝑎𝑖𝑙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𝑌𝑒𝑠</m:t>
                    </m:r>
                  </m:oMath>
                </a14:m>
                <a:r>
                  <a:rPr lang="en-US" dirty="0"/>
                  <a:t>, we have:</a:t>
                </a:r>
              </a:p>
              <a:p>
                <a:pPr marL="0" indent="0">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r>
                          <a:rPr lang="en-US" i="1">
                            <a:latin typeface="Cambria Math" panose="02040503050406030204" pitchFamily="18" charset="0"/>
                          </a:rPr>
                          <m:t>𝑉</m:t>
                        </m:r>
                      </m:e>
                      <m:e>
                        <m:r>
                          <a:rPr lang="en-US" i="1">
                            <a:latin typeface="Cambria Math" panose="02040503050406030204" pitchFamily="18" charset="0"/>
                          </a:rPr>
                          <m:t>𝐶</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=0.0911∗0.1449=0.0132</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r>
                          <a:rPr lang="en-US" i="1">
                            <a:latin typeface="Cambria Math" panose="02040503050406030204" pitchFamily="18" charset="0"/>
                          </a:rPr>
                          <m:t>𝑉</m:t>
                        </m:r>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=0.2758∗0.8551=0.2358</m:t>
                    </m:r>
                  </m:oMath>
                </a14:m>
                <a:r>
                  <a:rPr lang="en-US" dirty="0"/>
                  <a:t> &gt;0.0132</a:t>
                </a:r>
              </a:p>
              <a:p>
                <a:pPr marL="0" indent="0">
                  <a:buNone/>
                </a:pPr>
                <a:r>
                  <a:rPr lang="en-US" dirty="0"/>
                  <a:t> So, the MAP estimate of churn for this new customer is “Churn = False”</a:t>
                </a:r>
              </a:p>
              <a:p>
                <a:pPr marL="0" indent="0">
                  <a:buNone/>
                </a:pPr>
                <a:r>
                  <a:rPr lang="en-US" dirty="0"/>
                  <a:t> </a:t>
                </a:r>
              </a:p>
              <a:p>
                <a:r>
                  <a:rPr lang="en-US" dirty="0"/>
                  <a:t>For a new customer with both </a:t>
                </a:r>
                <a14:m>
                  <m:oMath xmlns:m="http://schemas.openxmlformats.org/officeDocument/2006/math">
                    <m:r>
                      <a:rPr lang="en-US" i="1">
                        <a:latin typeface="Cambria Math" panose="02040503050406030204" pitchFamily="18" charset="0"/>
                      </a:rPr>
                      <m:t>𝐼𝑛𝑡𝑒𝑟𝑛𝑎𝑡𝑖𝑜𝑛𝑎𝑙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𝑁𝑜</m:t>
                    </m:r>
                  </m:oMath>
                </a14:m>
                <a:r>
                  <a:rPr lang="en-US" dirty="0"/>
                  <a:t> and </a:t>
                </a:r>
                <a14:m>
                  <m:oMath xmlns:m="http://schemas.openxmlformats.org/officeDocument/2006/math">
                    <m:r>
                      <a:rPr lang="en-US" i="1">
                        <a:latin typeface="Cambria Math" panose="02040503050406030204" pitchFamily="18" charset="0"/>
                      </a:rPr>
                      <m:t>𝑉𝑜𝑖𝑐𝑒</m:t>
                    </m:r>
                    <m:r>
                      <a:rPr lang="en-US" i="1">
                        <a:latin typeface="Cambria Math" panose="02040503050406030204" pitchFamily="18" charset="0"/>
                      </a:rPr>
                      <m:t> </m:t>
                    </m:r>
                    <m:r>
                      <a:rPr lang="en-US" i="1">
                        <a:latin typeface="Cambria Math" panose="02040503050406030204" pitchFamily="18" charset="0"/>
                      </a:rPr>
                      <m:t>𝑀𝑎𝑖𝑙</m:t>
                    </m:r>
                    <m:r>
                      <a:rPr lang="en-US" i="1">
                        <a:latin typeface="Cambria Math" panose="02040503050406030204" pitchFamily="18" charset="0"/>
                      </a:rPr>
                      <m:t> </m:t>
                    </m:r>
                    <m:r>
                      <a:rPr lang="en-US" i="1">
                        <a:latin typeface="Cambria Math" panose="02040503050406030204" pitchFamily="18" charset="0"/>
                      </a:rPr>
                      <m:t>𝑃𝑙𝑎𝑛</m:t>
                    </m:r>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oMath>
                </a14:m>
                <a:r>
                  <a:rPr lang="en-US" dirty="0"/>
                  <a:t>, we have:</a:t>
                </a:r>
              </a:p>
              <a:p>
                <a:pPr marL="0" indent="0">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e>
                      <m:e>
                        <m:r>
                          <a:rPr lang="en-US" i="1">
                            <a:latin typeface="Cambria Math" panose="02040503050406030204" pitchFamily="18" charset="0"/>
                          </a:rPr>
                          <m:t>𝐶</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=0.6253∗0.1449=0.0906</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𝐼</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e>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𝑝</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𝐶</m:t>
                            </m:r>
                          </m:e>
                        </m:acc>
                      </m:e>
                    </m:d>
                    <m:r>
                      <a:rPr lang="en-US" i="1">
                        <a:latin typeface="Cambria Math" panose="02040503050406030204" pitchFamily="18" charset="0"/>
                      </a:rPr>
                      <m:t>=0.6859∗0.8551=0.5634</m:t>
                    </m:r>
                  </m:oMath>
                </a14:m>
                <a:r>
                  <a:rPr lang="en-US" dirty="0"/>
                  <a:t> &gt;0.0906</a:t>
                </a:r>
              </a:p>
              <a:p>
                <a:pPr marL="0" indent="0">
                  <a:buNone/>
                </a:pPr>
                <a:r>
                  <a:rPr lang="en-US" dirty="0"/>
                  <a:t> So, the MAP estimate of churn for this new customer is “Churn = False”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3399"/>
                </a:stretch>
              </a:blipFill>
            </p:spPr>
            <p:txBody>
              <a:bodyPr/>
              <a:lstStyle/>
              <a:p>
                <a:r>
                  <a:rPr lang="en-US">
                    <a:noFill/>
                  </a:rPr>
                  <a:t> </a:t>
                </a:r>
              </a:p>
            </p:txBody>
          </p:sp>
        </mc:Fallback>
      </mc:AlternateContent>
    </p:spTree>
    <p:extLst>
      <p:ext uri="{BB962C8B-B14F-4D97-AF65-F5344CB8AC3E}">
        <p14:creationId xmlns:p14="http://schemas.microsoft.com/office/powerpoint/2010/main" val="31177391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619251"/>
                <a:ext cx="10372150" cy="4422408"/>
              </a:xfrm>
            </p:spPr>
            <p:txBody>
              <a:bodyPr>
                <a:normAutofit fontScale="70000" lnSpcReduction="20000"/>
              </a:bodyPr>
              <a:lstStyle/>
              <a:p>
                <a:pPr marL="0" indent="0">
                  <a:lnSpc>
                    <a:spcPct val="120000"/>
                  </a:lnSpc>
                  <a:spcBef>
                    <a:spcPts val="0"/>
                  </a:spcBef>
                  <a:buNone/>
                </a:pPr>
                <a:r>
                  <a:rPr lang="en-US" b="1" dirty="0"/>
                  <a:t>Posterior Odds Ratio</a:t>
                </a:r>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The posterior odds ratio represents a measure of </a:t>
                </a:r>
                <a:r>
                  <a:rPr lang="en-US" dirty="0">
                    <a:solidFill>
                      <a:srgbClr val="0070C0"/>
                    </a:solidFill>
                  </a:rPr>
                  <a:t>the strength of evidence </a:t>
                </a:r>
                <a:r>
                  <a:rPr lang="en-US" dirty="0"/>
                  <a:t>in favor of a particular classification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𝐶</m:t>
                                  </m:r>
                                </m:sub>
                              </m:sSub>
                            </m:e>
                            <m:e>
                              <m:r>
                                <a:rPr lang="en-US" i="1">
                                  <a:solidFill>
                                    <a:srgbClr val="FF0000"/>
                                  </a:solidFill>
                                  <a:latin typeface="Cambria Math" panose="02040503050406030204" pitchFamily="18" charset="0"/>
                                </a:rPr>
                                <m:t>𝑋</m:t>
                              </m:r>
                            </m:e>
                          </m:d>
                        </m:num>
                        <m:den>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𝐶</m:t>
                                      </m:r>
                                    </m:e>
                                  </m:acc>
                                </m:sub>
                              </m:sSub>
                            </m:e>
                            <m:e>
                              <m:r>
                                <a:rPr lang="en-US" i="1">
                                  <a:solidFill>
                                    <a:srgbClr val="FF0000"/>
                                  </a:solidFill>
                                  <a:latin typeface="Cambria Math" panose="02040503050406030204" pitchFamily="18" charset="0"/>
                                </a:rPr>
                                <m:t>𝑋</m:t>
                              </m:r>
                            </m:e>
                          </m:d>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𝑋</m:t>
                              </m:r>
                            </m:e>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𝐶</m:t>
                                  </m:r>
                                </m:sub>
                              </m:sSub>
                            </m:e>
                          </m:d>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𝐶</m:t>
                                  </m:r>
                                </m:sub>
                              </m:sSub>
                            </m:e>
                          </m:d>
                        </m:num>
                        <m:den>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𝑋</m:t>
                              </m:r>
                            </m:e>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𝐶</m:t>
                                      </m:r>
                                    </m:e>
                                  </m:acc>
                                </m:sub>
                              </m:sSub>
                            </m:e>
                          </m:d>
                          <m:r>
                            <a:rPr lang="en-US" i="1">
                              <a:solidFill>
                                <a:srgbClr val="FF0000"/>
                              </a:solidFill>
                              <a:latin typeface="Cambria Math" panose="02040503050406030204" pitchFamily="18" charset="0"/>
                            </a:rPr>
                            <m:t>𝑝</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𝐶</m:t>
                                      </m:r>
                                    </m:e>
                                  </m:acc>
                                </m:sub>
                              </m:sSub>
                            </m:e>
                          </m:d>
                        </m:den>
                      </m:f>
                    </m:oMath>
                  </m:oMathPara>
                </a14:m>
                <a:endParaRPr lang="en-US" dirty="0"/>
              </a:p>
              <a:p>
                <a:pPr marL="0" indent="0">
                  <a:lnSpc>
                    <a:spcPct val="120000"/>
                  </a:lnSpc>
                  <a:spcBef>
                    <a:spcPts val="0"/>
                  </a:spcBef>
                  <a:buNone/>
                </a:pPr>
                <a:r>
                  <a:rPr lang="en-US" dirty="0"/>
                  <a:t> </a:t>
                </a:r>
              </a:p>
              <a:p>
                <a:pPr marL="0" indent="0">
                  <a:lnSpc>
                    <a:spcPct val="120000"/>
                  </a:lnSpc>
                  <a:spcBef>
                    <a:spcPts val="0"/>
                  </a:spcBef>
                  <a:buNone/>
                </a:pPr>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𝐶</m:t>
                        </m:r>
                      </m:sub>
                    </m:sSub>
                  </m:oMath>
                </a14:m>
                <a:r>
                  <a:rPr lang="en-US" dirty="0"/>
                  <a:t> represents a particular classification of the target variable</a:t>
                </a:r>
              </a:p>
              <a:p>
                <a:pPr marL="0" indent="0">
                  <a:lnSpc>
                    <a:spcPct val="120000"/>
                  </a:lnSpc>
                  <a:spcBef>
                    <a:spcPts val="0"/>
                  </a:spcBef>
                  <a:buNone/>
                </a:pPr>
                <a:r>
                  <a:rPr lang="en-US" dirty="0"/>
                  <a:t> </a:t>
                </a:r>
              </a:p>
              <a:p>
                <a:pPr marL="0" indent="0">
                  <a:lnSpc>
                    <a:spcPct val="120000"/>
                  </a:lnSpc>
                  <a:spcBef>
                    <a:spcPts val="0"/>
                  </a:spcBef>
                  <a:buNone/>
                </a:pPr>
                <a:r>
                  <a:rPr lang="en-US" dirty="0"/>
                  <a:t>A posterior odds ratio</a:t>
                </a:r>
              </a:p>
              <a:p>
                <a:pPr marL="0" indent="0">
                  <a:lnSpc>
                    <a:spcPct val="120000"/>
                  </a:lnSpc>
                  <a:spcBef>
                    <a:spcPts val="0"/>
                  </a:spcBef>
                  <a:buNone/>
                </a:pPr>
                <a:r>
                  <a:rPr lang="en-US" dirty="0"/>
                  <a:t> 	=1:  the posterior distribution supports both classifications equally</a:t>
                </a:r>
              </a:p>
              <a:p>
                <a:pPr marL="0" lvl="0" indent="0">
                  <a:lnSpc>
                    <a:spcPct val="120000"/>
                  </a:lnSpc>
                  <a:spcBef>
                    <a:spcPts val="0"/>
                  </a:spcBef>
                  <a:buNone/>
                </a:pPr>
                <a:r>
                  <a:rPr lang="en-US" dirty="0"/>
                  <a:t>	&gt;1:  the posterior distribution favors the positive classification</a:t>
                </a:r>
              </a:p>
              <a:p>
                <a:pPr marL="0" lvl="0" indent="0">
                  <a:lnSpc>
                    <a:spcPct val="120000"/>
                  </a:lnSpc>
                  <a:spcBef>
                    <a:spcPts val="0"/>
                  </a:spcBef>
                  <a:buNone/>
                </a:pPr>
                <a:r>
                  <a:rPr lang="en-US" dirty="0"/>
                  <a:t>	&lt;1:  the posterior distribution does not favor the positive classification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619251"/>
                <a:ext cx="10372150" cy="4422408"/>
              </a:xfrm>
              <a:blipFill>
                <a:blip r:embed="rId2"/>
                <a:stretch>
                  <a:fillRect l="-588" t="-690"/>
                </a:stretch>
              </a:blipFill>
            </p:spPr>
            <p:txBody>
              <a:bodyPr/>
              <a:lstStyle/>
              <a:p>
                <a:r>
                  <a:rPr lang="en-US">
                    <a:noFill/>
                  </a:rPr>
                  <a:t> </a:t>
                </a:r>
              </a:p>
            </p:txBody>
          </p:sp>
        </mc:Fallback>
      </mc:AlternateContent>
    </p:spTree>
    <p:extLst>
      <p:ext uri="{BB962C8B-B14F-4D97-AF65-F5344CB8AC3E}">
        <p14:creationId xmlns:p14="http://schemas.microsoft.com/office/powerpoint/2010/main" val="9568922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Networks</a:t>
            </a:r>
          </a:p>
        </p:txBody>
      </p:sp>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lnSpc>
                <a:spcPct val="110000"/>
              </a:lnSpc>
              <a:spcBef>
                <a:spcPts val="0"/>
              </a:spcBef>
              <a:buNone/>
            </a:pPr>
            <a:r>
              <a:rPr lang="en-US" b="1" dirty="0"/>
              <a:t>Data Balancing</a:t>
            </a:r>
            <a:endParaRPr lang="en-US" dirty="0"/>
          </a:p>
          <a:p>
            <a:pPr marL="0" indent="0" algn="just">
              <a:lnSpc>
                <a:spcPct val="110000"/>
              </a:lnSpc>
              <a:spcBef>
                <a:spcPts val="0"/>
              </a:spcBef>
              <a:buNone/>
            </a:pPr>
            <a:r>
              <a:rPr lang="en-US" b="1" dirty="0"/>
              <a:t> </a:t>
            </a:r>
            <a:endParaRPr lang="en-US" dirty="0"/>
          </a:p>
          <a:p>
            <a:pPr marL="0" indent="0" algn="just">
              <a:lnSpc>
                <a:spcPct val="110000"/>
              </a:lnSpc>
              <a:spcBef>
                <a:spcPts val="0"/>
              </a:spcBef>
              <a:buNone/>
            </a:pPr>
            <a:r>
              <a:rPr lang="en-US" dirty="0"/>
              <a:t>In the churn problem, all new customers will be classified as “churners” regardless of the </a:t>
            </a:r>
            <a:r>
              <a:rPr lang="en-US" i="1" dirty="0"/>
              <a:t>International Plan</a:t>
            </a:r>
            <a:r>
              <a:rPr lang="en-US" dirty="0"/>
              <a:t> and </a:t>
            </a:r>
            <a:r>
              <a:rPr lang="en-US" i="1" dirty="0"/>
              <a:t>Voice Mail Plan</a:t>
            </a:r>
            <a:r>
              <a:rPr lang="en-US" dirty="0"/>
              <a:t>.  This happens because of the preponderance of non-churners in the training data set.  For practical application, a more balanced data set should be used.  This can be done either by</a:t>
            </a:r>
          </a:p>
          <a:p>
            <a:pPr marL="0" indent="0" algn="just">
              <a:lnSpc>
                <a:spcPct val="110000"/>
              </a:lnSpc>
              <a:spcBef>
                <a:spcPts val="0"/>
              </a:spcBef>
              <a:buNone/>
            </a:pPr>
            <a:r>
              <a:rPr lang="en-US" dirty="0"/>
              <a:t> </a:t>
            </a:r>
            <a:endParaRPr lang="en-US" sz="2600" dirty="0">
              <a:solidFill>
                <a:srgbClr val="0070C0"/>
              </a:solidFill>
            </a:endParaRPr>
          </a:p>
          <a:p>
            <a:pPr marL="971550" lvl="1" indent="-514350" algn="just">
              <a:lnSpc>
                <a:spcPct val="110000"/>
              </a:lnSpc>
              <a:spcBef>
                <a:spcPts val="0"/>
              </a:spcBef>
              <a:buFont typeface="+mj-lt"/>
              <a:buAutoNum type="arabicPeriod"/>
            </a:pPr>
            <a:r>
              <a:rPr lang="en-US" sz="2600" dirty="0">
                <a:solidFill>
                  <a:srgbClr val="0070C0"/>
                </a:solidFill>
              </a:rPr>
              <a:t>Resample a number of rare records.</a:t>
            </a:r>
          </a:p>
          <a:p>
            <a:pPr marL="971550" lvl="1" indent="-514350" algn="just">
              <a:lnSpc>
                <a:spcPct val="110000"/>
              </a:lnSpc>
              <a:spcBef>
                <a:spcPts val="0"/>
              </a:spcBef>
              <a:buFont typeface="+mj-lt"/>
              <a:buAutoNum type="arabicPeriod"/>
            </a:pPr>
            <a:r>
              <a:rPr lang="en-US" sz="2600" dirty="0">
                <a:solidFill>
                  <a:srgbClr val="0070C0"/>
                </a:solidFill>
              </a:rPr>
              <a:t>Set aside a number of non-rare records.</a:t>
            </a:r>
          </a:p>
          <a:p>
            <a:pPr marL="0" indent="0">
              <a:buNone/>
            </a:pPr>
            <a:endParaRPr lang="en-US" dirty="0"/>
          </a:p>
        </p:txBody>
      </p:sp>
    </p:spTree>
    <p:extLst>
      <p:ext uri="{BB962C8B-B14F-4D97-AF65-F5344CB8AC3E}">
        <p14:creationId xmlns:p14="http://schemas.microsoft.com/office/powerpoint/2010/main" val="119115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9106</Words>
  <Application>Microsoft Office PowerPoint</Application>
  <PresentationFormat>Widescreen</PresentationFormat>
  <Paragraphs>1273</Paragraphs>
  <Slides>129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6" baseType="lpstr">
      <vt:lpstr>Arial</vt:lpstr>
      <vt:lpstr>Calibri</vt:lpstr>
      <vt:lpstr>Calibri Light</vt:lpstr>
      <vt:lpstr>Cambria Math</vt:lpstr>
      <vt:lpstr>Times New Roman</vt:lpstr>
      <vt:lpstr>Office Theme</vt:lpstr>
      <vt:lpstr>Visio</vt:lpstr>
      <vt:lpstr>PowerPoint Presentation</vt:lpstr>
      <vt:lpstr>PowerPoint Presentation</vt:lpstr>
      <vt:lpstr>Introduction</vt:lpstr>
      <vt:lpstr>Introduction</vt:lpstr>
      <vt:lpstr>Introduction</vt:lpstr>
      <vt:lpstr>k-Nearest Neighbor Algorithm</vt:lpstr>
      <vt:lpstr>k-Nearest Neighbor Algorithm</vt:lpstr>
      <vt:lpstr>k-Nearest Neighbor Algorithm</vt:lpstr>
      <vt:lpstr>k-Nearest Neighbor Algorithm</vt:lpstr>
      <vt:lpstr>k-Nearest Neighbor Algorithm</vt:lpstr>
      <vt:lpstr>Distance Functions</vt:lpstr>
      <vt:lpstr>Distance Functions</vt:lpstr>
      <vt:lpstr>Distance Functions</vt:lpstr>
      <vt:lpstr>Distance Functions</vt:lpstr>
      <vt:lpstr>Distance Functions</vt:lpstr>
      <vt:lpstr>Distance Functions</vt:lpstr>
      <vt:lpstr>Distance Functions</vt:lpstr>
      <vt:lpstr>k-Nearest Neighbor Algorithm - Procedure</vt:lpstr>
      <vt:lpstr>k-Nearest Neighbor Algorithm - Procedure</vt:lpstr>
      <vt:lpstr>k-Nearest Neighbor Algorithm - Procedure</vt:lpstr>
      <vt:lpstr>k-Nearest Neighbor Algorithm - Procedure</vt:lpstr>
      <vt:lpstr>k-Nearest Neighbor Algorithm - Procedure</vt:lpstr>
      <vt:lpstr>k-Nearest Neighbor Algorithm - Procedure</vt:lpstr>
      <vt:lpstr>k-Nearest Neighbor Algorithm - Procedure</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Logistic Regression</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Bayesian Networks</vt:lpstr>
      <vt:lpstr>PowerPoint Presentation</vt:lpstr>
      <vt:lpstr>Bayesian Networks</vt:lpstr>
      <vt:lpstr>Bayesian Networks</vt:lpstr>
      <vt:lpstr>Bayesian Networks</vt:lpstr>
      <vt:lpstr>Bayesian Networks</vt:lpstr>
      <vt:lpstr>Bayesian Networks</vt:lpstr>
      <vt:lpstr>Bayesian Networks</vt:lpstr>
      <vt:lpstr>Bayesian Networks</vt:lpstr>
      <vt:lpstr>Model Evaluation Measures for the Classification Task</vt:lpstr>
      <vt:lpstr>Model Evaluation Measures for the Classification Task</vt:lpstr>
      <vt:lpstr>Model Evaluation Measures for the Classification Task</vt:lpstr>
      <vt:lpstr>Model Evaluation Measures for the Classification Task</vt:lpstr>
      <vt:lpstr>Model Evaluation Measures for the Classification Task</vt:lpstr>
      <vt:lpstr>Model Evaluation Measures for the Classification Task</vt:lpstr>
      <vt:lpstr>Model Evaluation Measures for the Classification Task</vt:lpstr>
      <vt:lpstr>Model Evaluation Measures for the Classification Task</vt:lpstr>
      <vt:lpstr>Model Evaluation Measures for the Classification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77</cp:revision>
  <dcterms:created xsi:type="dcterms:W3CDTF">2019-10-02T07:34:54Z</dcterms:created>
  <dcterms:modified xsi:type="dcterms:W3CDTF">2020-07-13T04:15:31Z</dcterms:modified>
</cp:coreProperties>
</file>