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ait.ac.th" initials="l" lastIdx="9" clrIdx="0">
    <p:extLst>
      <p:ext uri="{19B8F6BF-5375-455C-9EA6-DF929625EA0E}">
        <p15:presenceInfo xmlns:p15="http://schemas.microsoft.com/office/powerpoint/2012/main" userId="luong@ait.ac.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2" d="100"/>
          <a:sy n="62" d="100"/>
        </p:scale>
        <p:origin x="102" y="2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8T11:15:25.971" idx="2">
    <p:pos x="6727" y="1562"/>
    <p:text>Linear/Multiple Linear Regression is commonly used in many practical problems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8T11:13:45.729" idx="1">
    <p:pos x="6004" y="1250"/>
    <p:text>These equations come from the first derivatives of the least square equations w.r.t all parameters of the regression model</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28T11:17:04.063" idx="3">
    <p:pos x="5926" y="401"/>
    <p:text>Residual is the representative of error term in the regression model.  So, to test if the assumptions on error terms of the regression model are valid or not, residual analysis should be performed.  It should be noted that there are 3 critical assumptions on error terms: (1) The error terms follow normal distribution; (2) the error terms have the same constant variance; and (3) the error terms are independent</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28T11:21:04.050" idx="4">
    <p:pos x="4540" y="1191"/>
    <p:text>This test is conducted to see if a specific independent variable in the regression model is significant or not.  If a variable is not significant, it should be removed and the regression model should be derived again</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28T11:22:29.170" idx="5">
    <p:pos x="4550" y="1162"/>
    <p:text>This test is used to check if the whole model is good or not, i.e., if at least one independent variable is significant.  However, it should be noted that if the model is significant but some coefficient is not significant, the corresponding variable should be removed from the model and the regression model should be derived again.  A regression model is acceptable if it passes this test and also all the tests for individual coefficients.  However, residual analyses should also be conducted to test the validity of the three critical assumptions on error terms before the model is finally accepted and used for prediction purpose</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28T11:27:49.425" idx="6">
    <p:pos x="5907" y="3320"/>
    <p:text>This is called "overfitting"</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28T11:28:35.267" idx="7">
    <p:pos x="10" y="10"/>
    <p:text>A common mistake in application should be communicated to the students: the practitioners usually look only at coefficient of multiple determination and adjusted coefficient of multiple determination to make decision to accept a regression model.  In fact, this decision should take into consideration the patterns obversed in residual analysis.  Tutorials/home assignment should be given to help students understand this matter</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5-28T11:32:47.893" idx="8">
    <p:pos x="6102" y="2890"/>
    <p:text>This procedure comes from ANOVA analysis, the meaning of sum of squares due to error should be explained</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28T11:34:16.865" idx="9">
    <p:pos x="5780" y="1426"/>
    <p:text>The ratio of the two mean sqaures will follow Fisher distribution, so the Fisher test will be applied here</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5/28/2020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comments" Target="../comments/comment3.xml"/><Relationship Id="rId5" Type="http://schemas.openxmlformats.org/officeDocument/2006/relationships/image" Target="../media/image24.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0.wmf"/><Relationship Id="rId5" Type="http://schemas.openxmlformats.org/officeDocument/2006/relationships/oleObject" Target="../embeddings/oleObject14.bin"/><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49.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32.wmf"/><Relationship Id="rId10" Type="http://schemas.openxmlformats.org/officeDocument/2006/relationships/comments" Target="../comments/comment5.xml"/><Relationship Id="rId4" Type="http://schemas.openxmlformats.org/officeDocument/2006/relationships/oleObject" Target="../embeddings/oleObject15.bin"/><Relationship Id="rId9"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comments" Target="../comments/comment6.xml"/><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comments" Target="../comments/comment7.xml"/><Relationship Id="rId5" Type="http://schemas.openxmlformats.org/officeDocument/2006/relationships/image" Target="../media/image36.w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7.w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59.png"/><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2.bin"/><Relationship Id="rId5" Type="http://schemas.openxmlformats.org/officeDocument/2006/relationships/image" Target="../media/image38.wmf"/><Relationship Id="rId10" Type="http://schemas.openxmlformats.org/officeDocument/2006/relationships/comments" Target="../comments/comment8.xml"/><Relationship Id="rId4" Type="http://schemas.openxmlformats.org/officeDocument/2006/relationships/oleObject" Target="../embeddings/oleObject21.bin"/><Relationship Id="rId9"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comments" Target="../comments/comment9.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2.wmf"/><Relationship Id="rId5" Type="http://schemas.openxmlformats.org/officeDocument/2006/relationships/oleObject" Target="../embeddings/oleObject25.bin"/><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comments" Target="../comments/comment2.x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LEAST SQUARE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70000" lnSpcReduction="20000"/>
              </a:bodyPr>
              <a:lstStyle/>
              <a:p>
                <a:pPr marL="0" indent="0" algn="just">
                  <a:lnSpc>
                    <a:spcPct val="120000"/>
                  </a:lnSpc>
                  <a:spcBef>
                    <a:spcPts val="0"/>
                  </a:spcBef>
                  <a:buNone/>
                </a:pPr>
                <a:r>
                  <a:rPr lang="en-US" sz="3300" u="sng" dirty="0">
                    <a:solidFill>
                      <a:srgbClr val="0070C0"/>
                    </a:solidFill>
                  </a:rPr>
                  <a:t>Least Square Function</a:t>
                </a:r>
                <a:r>
                  <a:rPr lang="en-US" sz="3300" dirty="0"/>
                  <a:t>:</a:t>
                </a:r>
              </a:p>
              <a:p>
                <a:pPr marL="0" indent="0" algn="just">
                  <a:lnSpc>
                    <a:spcPct val="120000"/>
                  </a:lnSpc>
                  <a:spcBef>
                    <a:spcPts val="0"/>
                  </a:spcBef>
                  <a:buNone/>
                </a:pPr>
                <a:endParaRPr lang="en-US" sz="3300" dirty="0"/>
              </a:p>
              <a:p>
                <a:pPr marL="0" indent="0" algn="just">
                  <a:lnSpc>
                    <a:spcPct val="120000"/>
                  </a:lnSpc>
                  <a:spcBef>
                    <a:spcPts val="0"/>
                  </a:spcBef>
                  <a:buNone/>
                </a:pPr>
                <a:r>
                  <a:rPr lang="en-US" sz="3300" dirty="0"/>
                  <a:t>	 </a:t>
                </a:r>
              </a:p>
              <a:p>
                <a:pPr marL="0" indent="0" algn="ctr">
                  <a:lnSpc>
                    <a:spcPct val="120000"/>
                  </a:lnSpc>
                  <a:spcBef>
                    <a:spcPts val="0"/>
                  </a:spcBef>
                  <a:buNone/>
                </a:pPr>
                <a:endParaRPr lang="en-US" sz="3300" dirty="0"/>
              </a:p>
              <a:p>
                <a:pPr marL="0" indent="0" algn="ctr">
                  <a:lnSpc>
                    <a:spcPct val="120000"/>
                  </a:lnSpc>
                  <a:spcBef>
                    <a:spcPts val="0"/>
                  </a:spcBef>
                  <a:buNone/>
                </a:pPr>
                <a:r>
                  <a:rPr lang="en-US" sz="3300" dirty="0"/>
                  <a:t>(note that </a:t>
                </a:r>
                <a14:m>
                  <m:oMath xmlns:m="http://schemas.openxmlformats.org/officeDocument/2006/math">
                    <m:sSup>
                      <m:sSupPr>
                        <m:ctrlPr>
                          <a:rPr lang="en-US" sz="3300" b="1" i="1" smtClean="0">
                            <a:latin typeface="Cambria Math" panose="02040503050406030204" pitchFamily="18" charset="0"/>
                          </a:rPr>
                        </m:ctrlPr>
                      </m:sSupPr>
                      <m:e>
                        <m:r>
                          <a:rPr lang="en-US" sz="3300" b="1" i="0" smtClean="0">
                            <a:latin typeface="Cambria Math" panose="02040503050406030204" pitchFamily="18" charset="0"/>
                            <a:ea typeface="Cambria Math" panose="02040503050406030204" pitchFamily="18" charset="0"/>
                          </a:rPr>
                          <m:t>𝛃</m:t>
                        </m:r>
                      </m:e>
                      <m:sup>
                        <m:r>
                          <a:rPr lang="en-US" sz="3300" b="1" i="0" smtClean="0">
                            <a:latin typeface="Cambria Math" panose="02040503050406030204" pitchFamily="18" charset="0"/>
                          </a:rPr>
                          <m:t>′</m:t>
                        </m:r>
                      </m:sup>
                    </m:sSup>
                    <m:sSup>
                      <m:sSupPr>
                        <m:ctrlPr>
                          <a:rPr lang="en-US" sz="3300" b="1" i="1" smtClean="0">
                            <a:latin typeface="Cambria Math" panose="02040503050406030204" pitchFamily="18" charset="0"/>
                          </a:rPr>
                        </m:ctrlPr>
                      </m:sSupPr>
                      <m:e>
                        <m:r>
                          <a:rPr lang="en-US" sz="3300" b="1" i="0" smtClean="0">
                            <a:latin typeface="Cambria Math" panose="02040503050406030204" pitchFamily="18" charset="0"/>
                          </a:rPr>
                          <m:t>𝐗</m:t>
                        </m:r>
                      </m:e>
                      <m:sup>
                        <m:r>
                          <a:rPr lang="en-US" sz="3300" b="1" i="0" smtClean="0">
                            <a:latin typeface="Cambria Math" panose="02040503050406030204" pitchFamily="18" charset="0"/>
                          </a:rPr>
                          <m:t>′</m:t>
                        </m:r>
                      </m:sup>
                    </m:sSup>
                    <m:r>
                      <a:rPr lang="en-US" sz="3300" b="1" i="0" smtClean="0">
                        <a:latin typeface="Cambria Math" panose="02040503050406030204" pitchFamily="18" charset="0"/>
                      </a:rPr>
                      <m:t>𝐲</m:t>
                    </m:r>
                    <m:r>
                      <a:rPr lang="en-US" sz="3300" b="1" i="0" smtClean="0">
                        <a:latin typeface="Cambria Math" panose="02040503050406030204" pitchFamily="18" charset="0"/>
                      </a:rPr>
                      <m:t>=</m:t>
                    </m:r>
                    <m:sSup>
                      <m:sSupPr>
                        <m:ctrlPr>
                          <a:rPr lang="en-US" sz="3300" b="1" i="1" smtClean="0">
                            <a:latin typeface="Cambria Math" panose="02040503050406030204" pitchFamily="18" charset="0"/>
                          </a:rPr>
                        </m:ctrlPr>
                      </m:sSupPr>
                      <m:e>
                        <m:r>
                          <a:rPr lang="en-US" sz="3300" b="1" i="0" smtClean="0">
                            <a:latin typeface="Cambria Math" panose="02040503050406030204" pitchFamily="18" charset="0"/>
                          </a:rPr>
                          <m:t>𝐲</m:t>
                        </m:r>
                      </m:e>
                      <m:sup>
                        <m:r>
                          <a:rPr lang="en-US" sz="3300" b="1" i="0" smtClean="0">
                            <a:latin typeface="Cambria Math" panose="02040503050406030204" pitchFamily="18" charset="0"/>
                          </a:rPr>
                          <m:t>′</m:t>
                        </m:r>
                      </m:sup>
                    </m:sSup>
                    <m:r>
                      <a:rPr lang="en-US" sz="3300" b="1" i="0" smtClean="0">
                        <a:latin typeface="Cambria Math" panose="02040503050406030204" pitchFamily="18" charset="0"/>
                      </a:rPr>
                      <m:t>𝐗𝐁</m:t>
                    </m:r>
                    <m:r>
                      <a:rPr lang="en-US" sz="3300" b="1" i="0" smtClean="0">
                        <a:latin typeface="Cambria Math" panose="02040503050406030204" pitchFamily="18" charset="0"/>
                      </a:rPr>
                      <m:t>=</m:t>
                    </m:r>
                    <m:sSup>
                      <m:sSupPr>
                        <m:ctrlPr>
                          <a:rPr lang="en-US" sz="3300" b="1" i="1" smtClean="0">
                            <a:latin typeface="Cambria Math" panose="02040503050406030204" pitchFamily="18" charset="0"/>
                          </a:rPr>
                        </m:ctrlPr>
                      </m:sSupPr>
                      <m:e>
                        <m:d>
                          <m:dPr>
                            <m:ctrlPr>
                              <a:rPr lang="en-US" sz="3300" b="1" i="1" smtClean="0">
                                <a:latin typeface="Cambria Math" panose="02040503050406030204" pitchFamily="18" charset="0"/>
                              </a:rPr>
                            </m:ctrlPr>
                          </m:dPr>
                          <m:e>
                            <m:sSup>
                              <m:sSupPr>
                                <m:ctrlPr>
                                  <a:rPr lang="en-US" sz="3300" b="1" i="1">
                                    <a:latin typeface="Cambria Math" panose="02040503050406030204" pitchFamily="18" charset="0"/>
                                  </a:rPr>
                                </m:ctrlPr>
                              </m:sSupPr>
                              <m:e>
                                <m:r>
                                  <a:rPr lang="en-US" sz="3300" b="1" i="0">
                                    <a:latin typeface="Cambria Math" panose="02040503050406030204" pitchFamily="18" charset="0"/>
                                    <a:ea typeface="Cambria Math" panose="02040503050406030204" pitchFamily="18" charset="0"/>
                                  </a:rPr>
                                  <m:t>𝛃</m:t>
                                </m:r>
                              </m:e>
                              <m:sup>
                                <m:r>
                                  <a:rPr lang="en-US" sz="3300" b="1" i="0">
                                    <a:latin typeface="Cambria Math" panose="02040503050406030204" pitchFamily="18" charset="0"/>
                                  </a:rPr>
                                  <m:t>′</m:t>
                                </m:r>
                              </m:sup>
                            </m:sSup>
                            <m:sSup>
                              <m:sSupPr>
                                <m:ctrlPr>
                                  <a:rPr lang="en-US" sz="3300" b="1" i="1">
                                    <a:latin typeface="Cambria Math" panose="02040503050406030204" pitchFamily="18" charset="0"/>
                                  </a:rPr>
                                </m:ctrlPr>
                              </m:sSupPr>
                              <m:e>
                                <m:r>
                                  <a:rPr lang="en-US" sz="3300" b="1" i="0">
                                    <a:latin typeface="Cambria Math" panose="02040503050406030204" pitchFamily="18" charset="0"/>
                                  </a:rPr>
                                  <m:t>𝐗</m:t>
                                </m:r>
                              </m:e>
                              <m:sup>
                                <m:r>
                                  <a:rPr lang="en-US" sz="3300" b="1" i="0">
                                    <a:latin typeface="Cambria Math" panose="02040503050406030204" pitchFamily="18" charset="0"/>
                                  </a:rPr>
                                  <m:t>′</m:t>
                                </m:r>
                              </m:sup>
                            </m:sSup>
                            <m:r>
                              <a:rPr lang="en-US" sz="3300" b="1" i="0">
                                <a:latin typeface="Cambria Math" panose="02040503050406030204" pitchFamily="18" charset="0"/>
                              </a:rPr>
                              <m:t>𝐲</m:t>
                            </m:r>
                          </m:e>
                        </m:d>
                      </m:e>
                      <m:sup>
                        <m:r>
                          <a:rPr lang="en-US" sz="3300" b="1" i="0" smtClean="0">
                            <a:latin typeface="Cambria Math" panose="02040503050406030204" pitchFamily="18" charset="0"/>
                          </a:rPr>
                          <m:t>′</m:t>
                        </m:r>
                      </m:sup>
                    </m:sSup>
                  </m:oMath>
                </a14:m>
                <a:r>
                  <a:rPr lang="en-US" sz="3300" dirty="0"/>
                  <a:t> because </a:t>
                </a:r>
                <a14:m>
                  <m:oMath xmlns:m="http://schemas.openxmlformats.org/officeDocument/2006/math">
                    <m:sSup>
                      <m:sSupPr>
                        <m:ctrlPr>
                          <a:rPr lang="en-US" sz="3300" b="1" i="1">
                            <a:latin typeface="Cambria Math" panose="02040503050406030204" pitchFamily="18" charset="0"/>
                          </a:rPr>
                        </m:ctrlPr>
                      </m:sSupPr>
                      <m:e>
                        <m:r>
                          <a:rPr lang="en-US" sz="3300" b="1" i="0">
                            <a:latin typeface="Cambria Math" panose="02040503050406030204" pitchFamily="18" charset="0"/>
                            <a:ea typeface="Cambria Math" panose="02040503050406030204" pitchFamily="18" charset="0"/>
                          </a:rPr>
                          <m:t>𝛃</m:t>
                        </m:r>
                      </m:e>
                      <m:sup>
                        <m:r>
                          <a:rPr lang="en-US" sz="3300" b="1" i="0">
                            <a:latin typeface="Cambria Math" panose="02040503050406030204" pitchFamily="18" charset="0"/>
                          </a:rPr>
                          <m:t>′</m:t>
                        </m:r>
                      </m:sup>
                    </m:sSup>
                    <m:sSup>
                      <m:sSupPr>
                        <m:ctrlPr>
                          <a:rPr lang="en-US" sz="3300" b="1" i="1">
                            <a:latin typeface="Cambria Math" panose="02040503050406030204" pitchFamily="18" charset="0"/>
                          </a:rPr>
                        </m:ctrlPr>
                      </m:sSupPr>
                      <m:e>
                        <m:r>
                          <a:rPr lang="en-US" sz="3300" b="1" i="0">
                            <a:latin typeface="Cambria Math" panose="02040503050406030204" pitchFamily="18" charset="0"/>
                          </a:rPr>
                          <m:t>𝐗</m:t>
                        </m:r>
                      </m:e>
                      <m:sup>
                        <m:r>
                          <a:rPr lang="en-US" sz="3300" b="1" i="0">
                            <a:latin typeface="Cambria Math" panose="02040503050406030204" pitchFamily="18" charset="0"/>
                          </a:rPr>
                          <m:t>′</m:t>
                        </m:r>
                      </m:sup>
                    </m:sSup>
                    <m:r>
                      <a:rPr lang="en-US" sz="3300" b="1" i="0">
                        <a:latin typeface="Cambria Math" panose="02040503050406030204" pitchFamily="18" charset="0"/>
                      </a:rPr>
                      <m:t>𝐲</m:t>
                    </m:r>
                  </m:oMath>
                </a14:m>
                <a:r>
                  <a:rPr lang="en-US" sz="3300" dirty="0"/>
                  <a:t> is a scalar)</a:t>
                </a:r>
              </a:p>
              <a:p>
                <a:pPr marL="0" indent="0" algn="just">
                  <a:lnSpc>
                    <a:spcPct val="120000"/>
                  </a:lnSpc>
                  <a:spcBef>
                    <a:spcPts val="0"/>
                  </a:spcBef>
                  <a:buNone/>
                </a:pPr>
                <a:endParaRPr lang="en-US" sz="3300" dirty="0"/>
              </a:p>
              <a:p>
                <a:pPr marL="0" indent="0" algn="just">
                  <a:lnSpc>
                    <a:spcPct val="120000"/>
                  </a:lnSpc>
                  <a:spcBef>
                    <a:spcPts val="0"/>
                  </a:spcBef>
                  <a:buNone/>
                </a:pPr>
                <a:r>
                  <a:rPr lang="en-US" sz="3300" dirty="0"/>
                  <a:t>Least Square Normal Equations:	</a:t>
                </a:r>
                <a14:m>
                  <m:oMath xmlns:m="http://schemas.openxmlformats.org/officeDocument/2006/math">
                    <m:sSup>
                      <m:sSupPr>
                        <m:ctrlPr>
                          <a:rPr lang="en-US" sz="3300" b="1" i="1" smtClean="0">
                            <a:latin typeface="Cambria Math" panose="02040503050406030204" pitchFamily="18" charset="0"/>
                          </a:rPr>
                        </m:ctrlPr>
                      </m:sSupPr>
                      <m:e>
                        <m:r>
                          <a:rPr lang="en-US" sz="3300" b="1" i="0" smtClean="0">
                            <a:latin typeface="Cambria Math" panose="02040503050406030204" pitchFamily="18" charset="0"/>
                          </a:rPr>
                          <m:t>𝐗</m:t>
                        </m:r>
                      </m:e>
                      <m:sup>
                        <m:r>
                          <a:rPr lang="en-US" sz="3300" b="1" i="0" smtClean="0">
                            <a:latin typeface="Cambria Math" panose="02040503050406030204" pitchFamily="18" charset="0"/>
                          </a:rPr>
                          <m:t>′</m:t>
                        </m:r>
                      </m:sup>
                    </m:sSup>
                    <m:r>
                      <a:rPr lang="en-US" sz="3300" b="1" i="0" smtClean="0">
                        <a:latin typeface="Cambria Math" panose="02040503050406030204" pitchFamily="18" charset="0"/>
                      </a:rPr>
                      <m:t>𝐗</m:t>
                    </m:r>
                    <m:acc>
                      <m:accPr>
                        <m:chr m:val="̂"/>
                        <m:ctrlPr>
                          <a:rPr lang="en-US" sz="3300" b="1" i="1" smtClean="0">
                            <a:latin typeface="Cambria Math" panose="02040503050406030204" pitchFamily="18" charset="0"/>
                          </a:rPr>
                        </m:ctrlPr>
                      </m:accPr>
                      <m:e>
                        <m:r>
                          <a:rPr lang="en-US" sz="3300" b="1" i="0" smtClean="0">
                            <a:latin typeface="Cambria Math" panose="02040503050406030204" pitchFamily="18" charset="0"/>
                            <a:ea typeface="Cambria Math" panose="02040503050406030204" pitchFamily="18" charset="0"/>
                          </a:rPr>
                          <m:t>𝛃</m:t>
                        </m:r>
                      </m:e>
                    </m:acc>
                    <m:r>
                      <a:rPr lang="en-US" sz="3300" b="1" i="0" smtClean="0">
                        <a:latin typeface="Cambria Math" panose="02040503050406030204" pitchFamily="18" charset="0"/>
                      </a:rPr>
                      <m:t>=</m:t>
                    </m:r>
                    <m:sSup>
                      <m:sSupPr>
                        <m:ctrlPr>
                          <a:rPr lang="en-US" sz="3300" b="1" i="1">
                            <a:latin typeface="Cambria Math" panose="02040503050406030204" pitchFamily="18" charset="0"/>
                          </a:rPr>
                        </m:ctrlPr>
                      </m:sSupPr>
                      <m:e>
                        <m:r>
                          <a:rPr lang="en-US" sz="3300" b="1" i="0">
                            <a:latin typeface="Cambria Math" panose="02040503050406030204" pitchFamily="18" charset="0"/>
                          </a:rPr>
                          <m:t>𝐗</m:t>
                        </m:r>
                      </m:e>
                      <m:sup>
                        <m:r>
                          <a:rPr lang="en-US" sz="3300" b="1" i="0">
                            <a:latin typeface="Cambria Math" panose="02040503050406030204" pitchFamily="18" charset="0"/>
                          </a:rPr>
                          <m:t>′</m:t>
                        </m:r>
                      </m:sup>
                    </m:sSup>
                    <m:r>
                      <a:rPr lang="en-US" sz="3300" b="1" i="0" smtClean="0">
                        <a:latin typeface="Cambria Math" panose="02040503050406030204" pitchFamily="18" charset="0"/>
                      </a:rPr>
                      <m:t>𝐲</m:t>
                    </m:r>
                  </m:oMath>
                </a14:m>
                <a:endParaRPr lang="en-US" sz="3300" b="1" dirty="0"/>
              </a:p>
              <a:p>
                <a:pPr marL="0" indent="0" algn="just">
                  <a:lnSpc>
                    <a:spcPct val="120000"/>
                  </a:lnSpc>
                  <a:spcBef>
                    <a:spcPts val="0"/>
                  </a:spcBef>
                  <a:buNone/>
                </a:pPr>
                <a:r>
                  <a:rPr lang="en-US" sz="3300" dirty="0"/>
                  <a:t>Least Square Estimators of  </a:t>
                </a:r>
                <a14:m>
                  <m:oMath xmlns:m="http://schemas.openxmlformats.org/officeDocument/2006/math">
                    <m:r>
                      <a:rPr lang="en-US" sz="3300" b="1" i="0" smtClean="0">
                        <a:latin typeface="Cambria Math" panose="02040503050406030204" pitchFamily="18" charset="0"/>
                        <a:ea typeface="Cambria Math" panose="02040503050406030204" pitchFamily="18" charset="0"/>
                      </a:rPr>
                      <m:t>𝛃</m:t>
                    </m:r>
                  </m:oMath>
                </a14:m>
                <a:r>
                  <a:rPr lang="en-US" sz="3300" dirty="0"/>
                  <a:t>:	</a:t>
                </a:r>
                <a14:m>
                  <m:oMath xmlns:m="http://schemas.openxmlformats.org/officeDocument/2006/math">
                    <m:acc>
                      <m:accPr>
                        <m:chr m:val="̂"/>
                        <m:ctrlPr>
                          <a:rPr lang="en-US" sz="3300" b="1" i="1">
                            <a:latin typeface="Cambria Math" panose="02040503050406030204" pitchFamily="18" charset="0"/>
                          </a:rPr>
                        </m:ctrlPr>
                      </m:accPr>
                      <m:e>
                        <m:r>
                          <a:rPr lang="en-US" sz="3300" b="1">
                            <a:latin typeface="Cambria Math" panose="02040503050406030204" pitchFamily="18" charset="0"/>
                            <a:ea typeface="Cambria Math" panose="02040503050406030204" pitchFamily="18" charset="0"/>
                          </a:rPr>
                          <m:t>𝛃</m:t>
                        </m:r>
                      </m:e>
                    </m:acc>
                    <m:r>
                      <a:rPr lang="en-US" sz="3300" b="1">
                        <a:latin typeface="Cambria Math" panose="02040503050406030204" pitchFamily="18" charset="0"/>
                      </a:rPr>
                      <m:t>=</m:t>
                    </m:r>
                    <m:sSup>
                      <m:sSupPr>
                        <m:ctrlPr>
                          <a:rPr lang="en-US" sz="3300" b="1" i="1" smtClean="0">
                            <a:latin typeface="Cambria Math" panose="02040503050406030204" pitchFamily="18" charset="0"/>
                          </a:rPr>
                        </m:ctrlPr>
                      </m:sSupPr>
                      <m:e>
                        <m:d>
                          <m:dPr>
                            <m:ctrlPr>
                              <a:rPr lang="en-US" sz="3300" b="1" i="1" smtClean="0">
                                <a:latin typeface="Cambria Math" panose="02040503050406030204" pitchFamily="18" charset="0"/>
                              </a:rPr>
                            </m:ctrlPr>
                          </m:dPr>
                          <m:e>
                            <m:sSup>
                              <m:sSupPr>
                                <m:ctrlPr>
                                  <a:rPr lang="en-US" sz="3300" b="1" i="1">
                                    <a:latin typeface="Cambria Math" panose="02040503050406030204" pitchFamily="18" charset="0"/>
                                  </a:rPr>
                                </m:ctrlPr>
                              </m:sSupPr>
                              <m:e>
                                <m:r>
                                  <a:rPr lang="en-US" sz="3300" b="1">
                                    <a:latin typeface="Cambria Math" panose="02040503050406030204" pitchFamily="18" charset="0"/>
                                  </a:rPr>
                                  <m:t>𝐗</m:t>
                                </m:r>
                              </m:e>
                              <m:sup>
                                <m:r>
                                  <a:rPr lang="en-US" sz="3300" b="1">
                                    <a:latin typeface="Cambria Math" panose="02040503050406030204" pitchFamily="18" charset="0"/>
                                  </a:rPr>
                                  <m:t>′</m:t>
                                </m:r>
                              </m:sup>
                            </m:sSup>
                            <m:r>
                              <a:rPr lang="en-US" sz="3300" b="1">
                                <a:latin typeface="Cambria Math" panose="02040503050406030204" pitchFamily="18" charset="0"/>
                              </a:rPr>
                              <m:t>𝐗</m:t>
                            </m:r>
                          </m:e>
                        </m:d>
                      </m:e>
                      <m:sup>
                        <m:r>
                          <a:rPr lang="en-US" sz="3300" b="1" i="1" smtClean="0">
                            <a:latin typeface="Cambria Math" panose="02040503050406030204" pitchFamily="18" charset="0"/>
                          </a:rPr>
                          <m:t>−</m:t>
                        </m:r>
                        <m:r>
                          <a:rPr lang="en-US" sz="3300" b="1" i="1" smtClean="0">
                            <a:latin typeface="Cambria Math" panose="02040503050406030204" pitchFamily="18" charset="0"/>
                          </a:rPr>
                          <m:t>𝟏</m:t>
                        </m:r>
                      </m:sup>
                    </m:sSup>
                    <m:sSup>
                      <m:sSupPr>
                        <m:ctrlPr>
                          <a:rPr lang="en-US" sz="3300" b="1" i="1">
                            <a:latin typeface="Cambria Math" panose="02040503050406030204" pitchFamily="18" charset="0"/>
                          </a:rPr>
                        </m:ctrlPr>
                      </m:sSupPr>
                      <m:e>
                        <m:r>
                          <a:rPr lang="en-US" sz="3300" b="1">
                            <a:latin typeface="Cambria Math" panose="02040503050406030204" pitchFamily="18" charset="0"/>
                          </a:rPr>
                          <m:t>𝐗</m:t>
                        </m:r>
                      </m:e>
                      <m:sup>
                        <m:r>
                          <a:rPr lang="en-US" sz="3300" b="1">
                            <a:latin typeface="Cambria Math" panose="02040503050406030204" pitchFamily="18" charset="0"/>
                          </a:rPr>
                          <m:t>′</m:t>
                        </m:r>
                      </m:sup>
                    </m:sSup>
                    <m:r>
                      <a:rPr lang="en-US" sz="3300" b="1">
                        <a:latin typeface="Cambria Math" panose="02040503050406030204" pitchFamily="18" charset="0"/>
                      </a:rPr>
                      <m:t>𝐲</m:t>
                    </m:r>
                  </m:oMath>
                </a14:m>
                <a:endParaRPr lang="en-US" sz="3300" b="1" dirty="0"/>
              </a:p>
              <a:p>
                <a:pPr marL="0" indent="0" algn="just">
                  <a:lnSpc>
                    <a:spcPct val="120000"/>
                  </a:lnSpc>
                  <a:spcBef>
                    <a:spcPts val="0"/>
                  </a:spcBef>
                  <a:buNone/>
                </a:pPr>
                <a:r>
                  <a:rPr lang="en-US" sz="3300" dirty="0"/>
                  <a:t>Fitted Regression Model:</a:t>
                </a:r>
              </a:p>
              <a:p>
                <a:pPr marL="0" indent="0" algn="just">
                  <a:lnSpc>
                    <a:spcPct val="120000"/>
                  </a:lnSpc>
                  <a:spcBef>
                    <a:spcPts val="0"/>
                  </a:spcBef>
                  <a:buNone/>
                </a:pPr>
                <a:endParaRPr lang="en-US" sz="3300" dirty="0"/>
              </a:p>
              <a:p>
                <a:pPr marL="0" indent="0" algn="ctr">
                  <a:lnSpc>
                    <a:spcPct val="120000"/>
                  </a:lnSpc>
                  <a:spcBef>
                    <a:spcPts val="0"/>
                  </a:spcBef>
                  <a:buNone/>
                </a:pPr>
                <a:r>
                  <a:rPr lang="en-US" sz="3300" dirty="0"/>
                  <a:t> </a:t>
                </a:r>
                <a14:m>
                  <m:oMath xmlns:m="http://schemas.openxmlformats.org/officeDocument/2006/math">
                    <m:sSub>
                      <m:sSubPr>
                        <m:ctrlPr>
                          <a:rPr lang="en-US" sz="3300" i="1" smtClean="0">
                            <a:solidFill>
                              <a:srgbClr val="FF0000"/>
                            </a:solidFill>
                            <a:latin typeface="Cambria Math" panose="02040503050406030204" pitchFamily="18" charset="0"/>
                          </a:rPr>
                        </m:ctrlPr>
                      </m:sSubPr>
                      <m:e>
                        <m:acc>
                          <m:accPr>
                            <m:chr m:val="̂"/>
                            <m:ctrlPr>
                              <a:rPr lang="en-US" sz="3300" i="1" smtClean="0">
                                <a:solidFill>
                                  <a:srgbClr val="FF0000"/>
                                </a:solidFill>
                                <a:latin typeface="Cambria Math" panose="02040503050406030204" pitchFamily="18" charset="0"/>
                              </a:rPr>
                            </m:ctrlPr>
                          </m:accPr>
                          <m:e>
                            <m:r>
                              <a:rPr lang="en-US" sz="3300" b="0" i="1" smtClean="0">
                                <a:solidFill>
                                  <a:srgbClr val="FF0000"/>
                                </a:solidFill>
                                <a:latin typeface="Cambria Math" panose="02040503050406030204" pitchFamily="18" charset="0"/>
                              </a:rPr>
                              <m:t>𝑦</m:t>
                            </m:r>
                          </m:e>
                        </m:acc>
                      </m:e>
                      <m:sub>
                        <m:r>
                          <a:rPr lang="en-US" sz="3300" b="0" i="1" smtClean="0">
                            <a:solidFill>
                              <a:srgbClr val="FF0000"/>
                            </a:solidFill>
                            <a:latin typeface="Cambria Math" panose="02040503050406030204" pitchFamily="18" charset="0"/>
                          </a:rPr>
                          <m:t>𝑖</m:t>
                        </m:r>
                      </m:sub>
                    </m:sSub>
                    <m:r>
                      <a:rPr lang="en-US" sz="3300" b="0" i="1" smtClean="0">
                        <a:solidFill>
                          <a:srgbClr val="FF0000"/>
                        </a:solidFill>
                        <a:latin typeface="Cambria Math" panose="02040503050406030204" pitchFamily="18" charset="0"/>
                      </a:rPr>
                      <m:t>=</m:t>
                    </m:r>
                    <m:sSub>
                      <m:sSubPr>
                        <m:ctrlPr>
                          <a:rPr lang="en-US" sz="3300" b="0" i="1" smtClean="0">
                            <a:solidFill>
                              <a:srgbClr val="FF0000"/>
                            </a:solidFill>
                            <a:latin typeface="Cambria Math" panose="02040503050406030204" pitchFamily="18" charset="0"/>
                          </a:rPr>
                        </m:ctrlPr>
                      </m:sSubPr>
                      <m:e>
                        <m:acc>
                          <m:accPr>
                            <m:chr m:val="̂"/>
                            <m:ctrlPr>
                              <a:rPr lang="en-US" sz="3300" b="0" i="1" smtClean="0">
                                <a:solidFill>
                                  <a:srgbClr val="FF0000"/>
                                </a:solidFill>
                                <a:latin typeface="Cambria Math" panose="02040503050406030204" pitchFamily="18" charset="0"/>
                              </a:rPr>
                            </m:ctrlPr>
                          </m:accPr>
                          <m:e>
                            <m:r>
                              <a:rPr lang="en-US" sz="3300" b="0" i="1" smtClean="0">
                                <a:solidFill>
                                  <a:srgbClr val="FF0000"/>
                                </a:solidFill>
                                <a:latin typeface="Cambria Math" panose="02040503050406030204" pitchFamily="18" charset="0"/>
                                <a:ea typeface="Cambria Math" panose="02040503050406030204" pitchFamily="18" charset="0"/>
                              </a:rPr>
                              <m:t>𝛽</m:t>
                            </m:r>
                          </m:e>
                        </m:acc>
                      </m:e>
                      <m:sub>
                        <m:r>
                          <a:rPr lang="en-US" sz="3300" b="0" i="1" smtClean="0">
                            <a:solidFill>
                              <a:srgbClr val="FF0000"/>
                            </a:solidFill>
                            <a:latin typeface="Cambria Math" panose="02040503050406030204" pitchFamily="18" charset="0"/>
                          </a:rPr>
                          <m:t>0</m:t>
                        </m:r>
                      </m:sub>
                    </m:sSub>
                    <m:r>
                      <a:rPr lang="en-US" sz="3300" b="0" i="1" smtClean="0">
                        <a:solidFill>
                          <a:srgbClr val="FF0000"/>
                        </a:solidFill>
                        <a:latin typeface="Cambria Math" panose="02040503050406030204" pitchFamily="18" charset="0"/>
                      </a:rPr>
                      <m:t>+</m:t>
                    </m:r>
                    <m:nary>
                      <m:naryPr>
                        <m:chr m:val="∑"/>
                        <m:ctrlPr>
                          <a:rPr lang="en-US" sz="3300" b="0" i="1" smtClean="0">
                            <a:solidFill>
                              <a:srgbClr val="FF0000"/>
                            </a:solidFill>
                            <a:latin typeface="Cambria Math" panose="02040503050406030204" pitchFamily="18" charset="0"/>
                          </a:rPr>
                        </m:ctrlPr>
                      </m:naryPr>
                      <m:sub>
                        <m:r>
                          <m:rPr>
                            <m:brk m:alnAt="23"/>
                          </m:rPr>
                          <a:rPr lang="en-US" sz="3300" b="0" i="1" smtClean="0">
                            <a:solidFill>
                              <a:srgbClr val="FF0000"/>
                            </a:solidFill>
                            <a:latin typeface="Cambria Math" panose="02040503050406030204" pitchFamily="18" charset="0"/>
                          </a:rPr>
                          <m:t>𝑗</m:t>
                        </m:r>
                        <m:r>
                          <a:rPr lang="en-US" sz="3300" b="0" i="1" smtClean="0">
                            <a:solidFill>
                              <a:srgbClr val="FF0000"/>
                            </a:solidFill>
                            <a:latin typeface="Cambria Math" panose="02040503050406030204" pitchFamily="18" charset="0"/>
                          </a:rPr>
                          <m:t>=1</m:t>
                        </m:r>
                      </m:sub>
                      <m:sup>
                        <m:r>
                          <a:rPr lang="en-US" sz="3300" b="0" i="1" smtClean="0">
                            <a:solidFill>
                              <a:srgbClr val="FF0000"/>
                            </a:solidFill>
                            <a:latin typeface="Cambria Math" panose="02040503050406030204" pitchFamily="18" charset="0"/>
                          </a:rPr>
                          <m:t>𝑘</m:t>
                        </m:r>
                      </m:sup>
                      <m:e>
                        <m:sSub>
                          <m:sSubPr>
                            <m:ctrlPr>
                              <a:rPr lang="en-US" sz="3300" i="1">
                                <a:solidFill>
                                  <a:srgbClr val="FF0000"/>
                                </a:solidFill>
                                <a:latin typeface="Cambria Math" panose="02040503050406030204" pitchFamily="18" charset="0"/>
                              </a:rPr>
                            </m:ctrlPr>
                          </m:sSubPr>
                          <m:e>
                            <m:acc>
                              <m:accPr>
                                <m:chr m:val="̂"/>
                                <m:ctrlPr>
                                  <a:rPr lang="en-US" sz="3300" i="1">
                                    <a:solidFill>
                                      <a:srgbClr val="FF0000"/>
                                    </a:solidFill>
                                    <a:latin typeface="Cambria Math" panose="02040503050406030204" pitchFamily="18" charset="0"/>
                                  </a:rPr>
                                </m:ctrlPr>
                              </m:accPr>
                              <m:e>
                                <m:r>
                                  <a:rPr lang="en-US" sz="3300" i="1">
                                    <a:solidFill>
                                      <a:srgbClr val="FF0000"/>
                                    </a:solidFill>
                                    <a:latin typeface="Cambria Math" panose="02040503050406030204" pitchFamily="18" charset="0"/>
                                    <a:ea typeface="Cambria Math" panose="02040503050406030204" pitchFamily="18" charset="0"/>
                                  </a:rPr>
                                  <m:t>𝛽</m:t>
                                </m:r>
                              </m:e>
                            </m:acc>
                          </m:e>
                          <m:sub>
                            <m:r>
                              <a:rPr lang="en-US" sz="3300" b="0" i="1" smtClean="0">
                                <a:solidFill>
                                  <a:srgbClr val="FF0000"/>
                                </a:solidFill>
                                <a:latin typeface="Cambria Math" panose="02040503050406030204" pitchFamily="18" charset="0"/>
                                <a:ea typeface="Cambria Math" panose="02040503050406030204" pitchFamily="18" charset="0"/>
                              </a:rPr>
                              <m:t>𝑗</m:t>
                            </m:r>
                          </m:sub>
                        </m:sSub>
                        <m:sSub>
                          <m:sSubPr>
                            <m:ctrlPr>
                              <a:rPr lang="en-US" sz="3300" i="1" smtClean="0">
                                <a:solidFill>
                                  <a:srgbClr val="FF0000"/>
                                </a:solidFill>
                                <a:latin typeface="Cambria Math" panose="02040503050406030204" pitchFamily="18" charset="0"/>
                              </a:rPr>
                            </m:ctrlPr>
                          </m:sSubPr>
                          <m:e>
                            <m:r>
                              <a:rPr lang="en-US" sz="3300" b="0" i="1" smtClean="0">
                                <a:solidFill>
                                  <a:srgbClr val="FF0000"/>
                                </a:solidFill>
                                <a:latin typeface="Cambria Math" panose="02040503050406030204" pitchFamily="18" charset="0"/>
                              </a:rPr>
                              <m:t>𝑥</m:t>
                            </m:r>
                          </m:e>
                          <m:sub>
                            <m:r>
                              <a:rPr lang="en-US" sz="3300" b="0" i="1" smtClean="0">
                                <a:solidFill>
                                  <a:srgbClr val="FF0000"/>
                                </a:solidFill>
                                <a:latin typeface="Cambria Math" panose="02040503050406030204" pitchFamily="18" charset="0"/>
                              </a:rPr>
                              <m:t>𝑖𝑗</m:t>
                            </m:r>
                          </m:sub>
                        </m:sSub>
                      </m:e>
                    </m:nary>
                  </m:oMath>
                </a14:m>
                <a:r>
                  <a:rPr lang="en-US" sz="3300" dirty="0"/>
                  <a:t>  	or 	</a:t>
                </a:r>
                <a14:m>
                  <m:oMath xmlns:m="http://schemas.openxmlformats.org/officeDocument/2006/math">
                    <m:acc>
                      <m:accPr>
                        <m:chr m:val="̂"/>
                        <m:ctrlPr>
                          <a:rPr lang="en-US" sz="3300" b="1" i="1" smtClean="0">
                            <a:latin typeface="Cambria Math" panose="02040503050406030204" pitchFamily="18" charset="0"/>
                          </a:rPr>
                        </m:ctrlPr>
                      </m:accPr>
                      <m:e>
                        <m:r>
                          <a:rPr lang="en-US" sz="3300" b="1" i="0" smtClean="0">
                            <a:latin typeface="Cambria Math" panose="02040503050406030204" pitchFamily="18" charset="0"/>
                          </a:rPr>
                          <m:t>𝐲</m:t>
                        </m:r>
                      </m:e>
                    </m:acc>
                    <m:r>
                      <a:rPr lang="en-US" sz="3300" b="1" i="0" smtClean="0">
                        <a:latin typeface="Cambria Math" panose="02040503050406030204" pitchFamily="18" charset="0"/>
                      </a:rPr>
                      <m:t>=</m:t>
                    </m:r>
                    <m:r>
                      <a:rPr lang="en-US" sz="3300" b="1" i="0" smtClean="0">
                        <a:latin typeface="Cambria Math" panose="02040503050406030204" pitchFamily="18" charset="0"/>
                      </a:rPr>
                      <m:t>𝐗</m:t>
                    </m:r>
                    <m:acc>
                      <m:accPr>
                        <m:chr m:val="̂"/>
                        <m:ctrlPr>
                          <a:rPr lang="en-US" sz="3300" b="1" i="1" smtClean="0">
                            <a:latin typeface="Cambria Math" panose="02040503050406030204" pitchFamily="18" charset="0"/>
                          </a:rPr>
                        </m:ctrlPr>
                      </m:accPr>
                      <m:e>
                        <m:r>
                          <a:rPr lang="en-US" sz="3300" b="1" i="0" smtClean="0">
                            <a:latin typeface="Cambria Math" panose="02040503050406030204" pitchFamily="18" charset="0"/>
                            <a:ea typeface="Cambria Math" panose="02040503050406030204" pitchFamily="18" charset="0"/>
                          </a:rPr>
                          <m:t>𝛃</m:t>
                        </m:r>
                      </m:e>
                    </m:acc>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23" t="-992" b="-13456"/>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0839966-AA0A-4D55-B380-F3419B40212C}"/>
              </a:ext>
            </a:extLst>
          </p:cNvPr>
          <p:cNvGraphicFramePr>
            <a:graphicFrameLocks noChangeAspect="1"/>
          </p:cNvGraphicFramePr>
          <p:nvPr>
            <p:extLst>
              <p:ext uri="{D42A27DB-BD31-4B8C-83A1-F6EECF244321}">
                <p14:modId xmlns:p14="http://schemas.microsoft.com/office/powerpoint/2010/main" val="927895637"/>
              </p:ext>
            </p:extLst>
          </p:nvPr>
        </p:nvGraphicFramePr>
        <p:xfrm>
          <a:off x="2897195" y="2327284"/>
          <a:ext cx="6761162" cy="768350"/>
        </p:xfrm>
        <a:graphic>
          <a:graphicData uri="http://schemas.openxmlformats.org/presentationml/2006/ole">
            <mc:AlternateContent xmlns:mc="http://schemas.openxmlformats.org/markup-compatibility/2006">
              <mc:Choice xmlns:v="urn:schemas-microsoft-com:vml" Requires="v">
                <p:oleObj spid="_x0000_s40976" name="Equation" r:id="rId4" imgW="6756120" imgH="761760" progId="Equation.DSMT4">
                  <p:embed/>
                </p:oleObj>
              </mc:Choice>
              <mc:Fallback>
                <p:oleObj name="Equation" r:id="rId4" imgW="6756120" imgH="761760" progId="Equation.DSMT4">
                  <p:embed/>
                  <p:pic>
                    <p:nvPicPr>
                      <p:cNvPr id="0" name="Object 1"/>
                      <p:cNvPicPr>
                        <a:picLocks noChangeAspect="1" noChangeArrowheads="1"/>
                      </p:cNvPicPr>
                      <p:nvPr/>
                    </p:nvPicPr>
                    <p:blipFill>
                      <a:blip r:embed="rId5"/>
                      <a:srcRect/>
                      <a:stretch>
                        <a:fillRect/>
                      </a:stretch>
                    </p:blipFill>
                    <p:spPr bwMode="auto">
                      <a:xfrm>
                        <a:off x="2897195" y="2327284"/>
                        <a:ext cx="6761162" cy="768350"/>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400931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77500" lnSpcReduction="20000"/>
              </a:bodyPr>
              <a:lstStyle/>
              <a:p>
                <a:pPr marL="0" indent="0" algn="just">
                  <a:lnSpc>
                    <a:spcPct val="120000"/>
                  </a:lnSpc>
                  <a:spcBef>
                    <a:spcPts val="0"/>
                  </a:spcBef>
                  <a:buNone/>
                </a:pPr>
                <a:r>
                  <a:rPr lang="en-US" dirty="0"/>
                  <a:t>Residual:</a:t>
                </a:r>
              </a:p>
              <a:p>
                <a:pPr marL="0" indent="0" algn="ctr">
                  <a:lnSpc>
                    <a:spcPct val="120000"/>
                  </a:lnSpc>
                  <a:spcBef>
                    <a:spcPts val="0"/>
                  </a:spcBef>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oMath>
                </a14:m>
                <a:r>
                  <a:rPr lang="en-US" dirty="0"/>
                  <a:t> 	or	</a:t>
                </a:r>
                <a14:m>
                  <m:oMath xmlns:m="http://schemas.openxmlformats.org/officeDocument/2006/math">
                    <m:r>
                      <a:rPr lang="en-US" b="1" i="0" smtClean="0">
                        <a:latin typeface="Cambria Math" panose="02040503050406030204" pitchFamily="18" charset="0"/>
                      </a:rPr>
                      <m:t>𝐞</m:t>
                    </m:r>
                    <m:r>
                      <a:rPr lang="en-US" b="1" i="0" smtClean="0">
                        <a:latin typeface="Cambria Math" panose="02040503050406030204" pitchFamily="18" charset="0"/>
                      </a:rPr>
                      <m:t>=</m:t>
                    </m:r>
                    <m:r>
                      <a:rPr lang="en-US" b="1" i="0" smtClean="0">
                        <a:latin typeface="Cambria Math" panose="02040503050406030204" pitchFamily="18" charset="0"/>
                      </a:rPr>
                      <m:t>𝐲</m:t>
                    </m:r>
                    <m:r>
                      <a:rPr lang="en-US" b="1" i="0"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𝐲</m:t>
                        </m:r>
                      </m:e>
                    </m:acc>
                  </m:oMath>
                </a14:m>
                <a:endParaRPr lang="en-US" b="1" dirty="0"/>
              </a:p>
              <a:p>
                <a:pPr marL="0" indent="0" algn="ctr">
                  <a:lnSpc>
                    <a:spcPct val="120000"/>
                  </a:lnSpc>
                  <a:spcBef>
                    <a:spcPts val="0"/>
                  </a:spcBef>
                  <a:buNone/>
                </a:pPr>
                <a:endParaRPr lang="en-US" b="1" dirty="0"/>
              </a:p>
              <a:p>
                <a:pPr marL="0" indent="0" algn="just">
                  <a:lnSpc>
                    <a:spcPct val="120000"/>
                  </a:lnSpc>
                  <a:spcBef>
                    <a:spcPts val="0"/>
                  </a:spcBef>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Sum of Squares of the Residuals (error sum of squares):</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ctr">
                  <a:lnSpc>
                    <a:spcPct val="120000"/>
                  </a:lnSpc>
                  <a:spcBef>
                    <a:spcPts val="0"/>
                  </a:spcBef>
                  <a:buNone/>
                </a:pPr>
                <a:r>
                  <a:rPr lang="en-US" dirty="0"/>
                  <a:t>(degrees of freedom =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764" t="-850"/>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E0F3CE61-41B1-4A92-915C-3A015312B224}"/>
              </a:ext>
            </a:extLst>
          </p:cNvPr>
          <p:cNvGraphicFramePr>
            <a:graphicFrameLocks noChangeAspect="1"/>
          </p:cNvGraphicFramePr>
          <p:nvPr>
            <p:extLst>
              <p:ext uri="{D42A27DB-BD31-4B8C-83A1-F6EECF244321}">
                <p14:modId xmlns:p14="http://schemas.microsoft.com/office/powerpoint/2010/main" val="1107481675"/>
              </p:ext>
            </p:extLst>
          </p:nvPr>
        </p:nvGraphicFramePr>
        <p:xfrm>
          <a:off x="4703755" y="3360732"/>
          <a:ext cx="3213100" cy="1938338"/>
        </p:xfrm>
        <a:graphic>
          <a:graphicData uri="http://schemas.openxmlformats.org/presentationml/2006/ole">
            <mc:AlternateContent xmlns:mc="http://schemas.openxmlformats.org/markup-compatibility/2006">
              <mc:Choice xmlns:v="urn:schemas-microsoft-com:vml" Requires="v">
                <p:oleObj spid="_x0000_s41999" name="Equation" r:id="rId4" imgW="3213000" imgH="1942920" progId="Equation.DSMT4">
                  <p:embed/>
                </p:oleObj>
              </mc:Choice>
              <mc:Fallback>
                <p:oleObj name="Equation" r:id="rId4" imgW="3213000" imgH="1942920" progId="Equation.DSMT4">
                  <p:embed/>
                  <p:pic>
                    <p:nvPicPr>
                      <p:cNvPr id="0" name="Object 1"/>
                      <p:cNvPicPr>
                        <a:picLocks noChangeAspect="1" noChangeArrowheads="1"/>
                      </p:cNvPicPr>
                      <p:nvPr/>
                    </p:nvPicPr>
                    <p:blipFill>
                      <a:blip r:embed="rId5"/>
                      <a:srcRect/>
                      <a:stretch>
                        <a:fillRect/>
                      </a:stretch>
                    </p:blipFill>
                    <p:spPr bwMode="auto">
                      <a:xfrm>
                        <a:off x="4703755" y="3360732"/>
                        <a:ext cx="3213100" cy="193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7308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a:bodyPr>
              <a:lstStyle/>
              <a:p>
                <a:pPr marL="0" indent="0" algn="just">
                  <a:lnSpc>
                    <a:spcPct val="120000"/>
                  </a:lnSpc>
                  <a:spcBef>
                    <a:spcPts val="0"/>
                  </a:spcBef>
                  <a:buNone/>
                </a:pPr>
                <a:r>
                  <a:rPr lang="en-US" dirty="0"/>
                  <a:t>Estimate of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567"/>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24BA9800-B3E0-46D0-9414-AA388F8B89EB}"/>
              </a:ext>
            </a:extLst>
          </p:cNvPr>
          <p:cNvGraphicFramePr>
            <a:graphicFrameLocks noChangeAspect="1"/>
          </p:cNvGraphicFramePr>
          <p:nvPr>
            <p:extLst>
              <p:ext uri="{D42A27DB-BD31-4B8C-83A1-F6EECF244321}">
                <p14:modId xmlns:p14="http://schemas.microsoft.com/office/powerpoint/2010/main" val="3983238726"/>
              </p:ext>
            </p:extLst>
          </p:nvPr>
        </p:nvGraphicFramePr>
        <p:xfrm>
          <a:off x="4497388" y="2522537"/>
          <a:ext cx="2597150" cy="906463"/>
        </p:xfrm>
        <a:graphic>
          <a:graphicData uri="http://schemas.openxmlformats.org/presentationml/2006/ole">
            <mc:AlternateContent xmlns:mc="http://schemas.openxmlformats.org/markup-compatibility/2006">
              <mc:Choice xmlns:v="urn:schemas-microsoft-com:vml" Requires="v">
                <p:oleObj spid="_x0000_s43027" name="Equation" r:id="rId4" imgW="2590560" imgH="901440" progId="Equation.DSMT4">
                  <p:embed/>
                </p:oleObj>
              </mc:Choice>
              <mc:Fallback>
                <p:oleObj name="Equation" r:id="rId4" imgW="2590560" imgH="901440" progId="Equation.DSMT4">
                  <p:embed/>
                  <p:pic>
                    <p:nvPicPr>
                      <p:cNvPr id="0" name="Object 5"/>
                      <p:cNvPicPr>
                        <a:picLocks noChangeAspect="1" noChangeArrowheads="1"/>
                      </p:cNvPicPr>
                      <p:nvPr/>
                    </p:nvPicPr>
                    <p:blipFill>
                      <a:blip r:embed="rId5"/>
                      <a:srcRect/>
                      <a:stretch>
                        <a:fillRect/>
                      </a:stretch>
                    </p:blipFill>
                    <p:spPr bwMode="auto">
                      <a:xfrm>
                        <a:off x="4497388" y="2522537"/>
                        <a:ext cx="2597150" cy="906463"/>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272013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a:bodyPr>
              <a:lstStyle/>
              <a:p>
                <a:pPr marL="0" indent="0" algn="just">
                  <a:lnSpc>
                    <a:spcPct val="120000"/>
                  </a:lnSpc>
                  <a:spcBef>
                    <a:spcPts val="0"/>
                  </a:spcBef>
                  <a:buNone/>
                </a:pPr>
                <a:r>
                  <a:rPr lang="en-US" u="sng" dirty="0"/>
                  <a:t>Example</a:t>
                </a:r>
                <a:r>
                  <a:rPr lang="en-US" dirty="0"/>
                  <a:t>: Investigate the effects of reaction temperature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and catalyst feed 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on viscosity of a polymer (</a:t>
                </a:r>
                <a14:m>
                  <m:oMath xmlns:m="http://schemas.openxmlformats.org/officeDocument/2006/math">
                    <m:r>
                      <a:rPr lang="en-US" b="0" i="1" smtClean="0">
                        <a:latin typeface="Cambria Math" panose="02040503050406030204" pitchFamily="18" charset="0"/>
                      </a:rPr>
                      <m:t>𝑦</m:t>
                    </m:r>
                  </m:oMath>
                </a14:m>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567" r="-1175"/>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F7EE9546-7C84-4C11-BA4F-DD0B2D8375C8}"/>
                  </a:ext>
                </a:extLst>
              </p:cNvPr>
              <p:cNvGraphicFramePr>
                <a:graphicFrameLocks noGrp="1"/>
              </p:cNvGraphicFramePr>
              <p:nvPr>
                <p:extLst>
                  <p:ext uri="{D42A27DB-BD31-4B8C-83A1-F6EECF244321}">
                    <p14:modId xmlns:p14="http://schemas.microsoft.com/office/powerpoint/2010/main" val="2500511232"/>
                  </p:ext>
                </p:extLst>
              </p:nvPr>
            </p:nvGraphicFramePr>
            <p:xfrm>
              <a:off x="3161347" y="3041174"/>
              <a:ext cx="5869305" cy="2743200"/>
            </p:xfrm>
            <a:graphic>
              <a:graphicData uri="http://schemas.openxmlformats.org/drawingml/2006/table">
                <a:tbl>
                  <a:tblPr/>
                  <a:tblGrid>
                    <a:gridCol w="733425">
                      <a:extLst>
                        <a:ext uri="{9D8B030D-6E8A-4147-A177-3AD203B41FA5}">
                          <a16:colId xmlns:a16="http://schemas.microsoft.com/office/drawing/2014/main" val="2267899670"/>
                        </a:ext>
                      </a:extLst>
                    </a:gridCol>
                    <a:gridCol w="733425">
                      <a:extLst>
                        <a:ext uri="{9D8B030D-6E8A-4147-A177-3AD203B41FA5}">
                          <a16:colId xmlns:a16="http://schemas.microsoft.com/office/drawing/2014/main" val="3086956721"/>
                        </a:ext>
                      </a:extLst>
                    </a:gridCol>
                    <a:gridCol w="733425">
                      <a:extLst>
                        <a:ext uri="{9D8B030D-6E8A-4147-A177-3AD203B41FA5}">
                          <a16:colId xmlns:a16="http://schemas.microsoft.com/office/drawing/2014/main" val="68109851"/>
                        </a:ext>
                      </a:extLst>
                    </a:gridCol>
                    <a:gridCol w="733425">
                      <a:extLst>
                        <a:ext uri="{9D8B030D-6E8A-4147-A177-3AD203B41FA5}">
                          <a16:colId xmlns:a16="http://schemas.microsoft.com/office/drawing/2014/main" val="4282500078"/>
                        </a:ext>
                      </a:extLst>
                    </a:gridCol>
                    <a:gridCol w="733425">
                      <a:extLst>
                        <a:ext uri="{9D8B030D-6E8A-4147-A177-3AD203B41FA5}">
                          <a16:colId xmlns:a16="http://schemas.microsoft.com/office/drawing/2014/main" val="3999143785"/>
                        </a:ext>
                      </a:extLst>
                    </a:gridCol>
                    <a:gridCol w="734060">
                      <a:extLst>
                        <a:ext uri="{9D8B030D-6E8A-4147-A177-3AD203B41FA5}">
                          <a16:colId xmlns:a16="http://schemas.microsoft.com/office/drawing/2014/main" val="2252409609"/>
                        </a:ext>
                      </a:extLst>
                    </a:gridCol>
                    <a:gridCol w="734060">
                      <a:extLst>
                        <a:ext uri="{9D8B030D-6E8A-4147-A177-3AD203B41FA5}">
                          <a16:colId xmlns:a16="http://schemas.microsoft.com/office/drawing/2014/main" val="428891212"/>
                        </a:ext>
                      </a:extLst>
                    </a:gridCol>
                    <a:gridCol w="734060">
                      <a:extLst>
                        <a:ext uri="{9D8B030D-6E8A-4147-A177-3AD203B41FA5}">
                          <a16:colId xmlns:a16="http://schemas.microsoft.com/office/drawing/2014/main" val="798786174"/>
                        </a:ext>
                      </a:extLst>
                    </a:gridCol>
                  </a:tblGrid>
                  <a:tr h="0">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Obs.</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b="0" i="1" smtClean="0">
                                        <a:solidFill>
                                          <a:srgbClr val="000000"/>
                                        </a:solidFill>
                                        <a:effectLst/>
                                        <a:latin typeface="Cambria Math" panose="02040503050406030204" pitchFamily="18" charset="0"/>
                                      </a:rPr>
                                    </m:ctrlPr>
                                  </m:sSubPr>
                                  <m:e>
                                    <m:r>
                                      <a:rPr lang="en-US" sz="2000" b="0" i="1" smtClean="0">
                                        <a:solidFill>
                                          <a:srgbClr val="000000"/>
                                        </a:solidFill>
                                        <a:effectLst/>
                                        <a:latin typeface="Cambria Math" panose="02040503050406030204" pitchFamily="18" charset="0"/>
                                      </a:rPr>
                                      <m:t>𝑥</m:t>
                                    </m:r>
                                  </m:e>
                                  <m:sub>
                                    <m:r>
                                      <a:rPr lang="en-US" sz="2000" b="0" i="1" smtClean="0">
                                        <a:solidFill>
                                          <a:srgbClr val="000000"/>
                                        </a:solidFill>
                                        <a:effectLst/>
                                        <a:latin typeface="Cambria Math" panose="02040503050406030204" pitchFamily="18" charset="0"/>
                                      </a:rPr>
                                      <m:t>1</m:t>
                                    </m:r>
                                  </m:sub>
                                </m:sSub>
                              </m:oMath>
                            </m:oMathPara>
                          </a14:m>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000" b="0" i="1" smtClean="0">
                                        <a:solidFill>
                                          <a:srgbClr val="000000"/>
                                        </a:solidFill>
                                        <a:effectLst/>
                                        <a:latin typeface="Cambria Math" panose="02040503050406030204" pitchFamily="18" charset="0"/>
                                      </a:rPr>
                                    </m:ctrlPr>
                                  </m:sSubPr>
                                  <m:e>
                                    <m:r>
                                      <a:rPr lang="en-US" sz="2000" b="0" i="1" smtClean="0">
                                        <a:solidFill>
                                          <a:srgbClr val="000000"/>
                                        </a:solidFill>
                                        <a:effectLst/>
                                        <a:latin typeface="Cambria Math" panose="02040503050406030204" pitchFamily="18" charset="0"/>
                                      </a:rPr>
                                      <m:t>𝑥</m:t>
                                    </m:r>
                                  </m:e>
                                  <m:sub>
                                    <m:r>
                                      <a:rPr lang="en-US" sz="2000" b="0" i="1" smtClean="0">
                                        <a:solidFill>
                                          <a:srgbClr val="000000"/>
                                        </a:solidFill>
                                        <a:effectLst/>
                                        <a:latin typeface="Cambria Math" panose="02040503050406030204" pitchFamily="18" charset="0"/>
                                      </a:rPr>
                                      <m:t>2</m:t>
                                    </m:r>
                                  </m:sub>
                                </m:sSub>
                              </m:oMath>
                            </m:oMathPara>
                          </a14:m>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i="1">
                              <a:solidFill>
                                <a:srgbClr val="000000"/>
                              </a:solidFill>
                              <a:effectLst/>
                              <a:latin typeface="Times New Roman" panose="02020603050405020304" pitchFamily="18" charset="0"/>
                              <a:ea typeface="Times New Roman" panose="02020603050405020304" pitchFamily="18" charset="0"/>
                            </a:rPr>
                            <a:t>y</a:t>
                          </a:r>
                          <a:endParaRPr lang="en-US" sz="20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solidFill>
                                <a:srgbClr val="000000"/>
                              </a:solidFill>
                              <a:effectLst/>
                              <a:latin typeface="Times New Roman" panose="02020603050405020304" pitchFamily="18" charset="0"/>
                              <a:ea typeface="Times New Roman" panose="02020603050405020304" pitchFamily="18" charset="0"/>
                            </a:rPr>
                            <a:t>Obs.</a:t>
                          </a:r>
                          <a:endParaRPr lang="en-US" sz="20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000" b="0" i="1" smtClean="0">
                                        <a:solidFill>
                                          <a:srgbClr val="000000"/>
                                        </a:solidFill>
                                        <a:effectLst/>
                                        <a:latin typeface="Cambria Math" panose="02040503050406030204" pitchFamily="18" charset="0"/>
                                      </a:rPr>
                                    </m:ctrlPr>
                                  </m:sSubPr>
                                  <m:e>
                                    <m:r>
                                      <a:rPr lang="en-US" sz="2000" b="0" i="1" smtClean="0">
                                        <a:solidFill>
                                          <a:srgbClr val="000000"/>
                                        </a:solidFill>
                                        <a:effectLst/>
                                        <a:latin typeface="Cambria Math" panose="02040503050406030204" pitchFamily="18" charset="0"/>
                                      </a:rPr>
                                      <m:t>𝑥</m:t>
                                    </m:r>
                                  </m:e>
                                  <m:sub>
                                    <m:r>
                                      <a:rPr lang="en-US" sz="2000" b="0" i="1" smtClean="0">
                                        <a:solidFill>
                                          <a:srgbClr val="000000"/>
                                        </a:solidFill>
                                        <a:effectLst/>
                                        <a:latin typeface="Cambria Math" panose="02040503050406030204" pitchFamily="18" charset="0"/>
                                      </a:rPr>
                                      <m:t>1</m:t>
                                    </m:r>
                                  </m:sub>
                                </m:sSub>
                              </m:oMath>
                            </m:oMathPara>
                          </a14:m>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000" b="0" i="1" smtClean="0">
                                        <a:solidFill>
                                          <a:srgbClr val="000000"/>
                                        </a:solidFill>
                                        <a:effectLst/>
                                        <a:latin typeface="Cambria Math" panose="02040503050406030204" pitchFamily="18" charset="0"/>
                                      </a:rPr>
                                    </m:ctrlPr>
                                  </m:sSubPr>
                                  <m:e>
                                    <m:r>
                                      <a:rPr lang="en-US" sz="2000" b="0" i="1" smtClean="0">
                                        <a:solidFill>
                                          <a:srgbClr val="000000"/>
                                        </a:solidFill>
                                        <a:effectLst/>
                                        <a:latin typeface="Cambria Math" panose="02040503050406030204" pitchFamily="18" charset="0"/>
                                      </a:rPr>
                                      <m:t>𝑥</m:t>
                                    </m:r>
                                  </m:e>
                                  <m:sub>
                                    <m:r>
                                      <a:rPr lang="en-US" sz="2000" b="0" i="1" smtClean="0">
                                        <a:solidFill>
                                          <a:srgbClr val="000000"/>
                                        </a:solidFill>
                                        <a:effectLst/>
                                        <a:latin typeface="Cambria Math" panose="02040503050406030204" pitchFamily="18" charset="0"/>
                                      </a:rPr>
                                      <m:t>2</m:t>
                                    </m:r>
                                  </m:sub>
                                </m:sSub>
                              </m:oMath>
                            </m:oMathPara>
                          </a14:m>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i="1">
                              <a:solidFill>
                                <a:srgbClr val="000000"/>
                              </a:solidFill>
                              <a:effectLst/>
                              <a:latin typeface="Times New Roman" panose="02020603050405020304" pitchFamily="18" charset="0"/>
                              <a:ea typeface="Times New Roman" panose="02020603050405020304" pitchFamily="18" charset="0"/>
                            </a:rPr>
                            <a:t>y</a:t>
                          </a:r>
                          <a:endParaRPr lang="en-US" sz="20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161623"/>
                      </a:ext>
                    </a:extLst>
                  </a:tr>
                  <a:tr h="0">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7</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96</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2256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2340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2426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2293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2330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2368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2250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2409</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16</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97</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87</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2364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2379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2440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2364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2404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2317</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2309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2328</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53024"/>
                      </a:ext>
                    </a:extLst>
                  </a:tr>
                </a:tbl>
              </a:graphicData>
            </a:graphic>
          </p:graphicFrame>
        </mc:Choice>
        <mc:Fallback xmlns="">
          <p:graphicFrame>
            <p:nvGraphicFramePr>
              <p:cNvPr id="8" name="Table 7">
                <a:extLst>
                  <a:ext uri="{FF2B5EF4-FFF2-40B4-BE49-F238E27FC236}">
                    <a16:creationId xmlns:a16="http://schemas.microsoft.com/office/drawing/2014/main" id="{F7EE9546-7C84-4C11-BA4F-DD0B2D8375C8}"/>
                  </a:ext>
                </a:extLst>
              </p:cNvPr>
              <p:cNvGraphicFramePr>
                <a:graphicFrameLocks noGrp="1"/>
              </p:cNvGraphicFramePr>
              <p:nvPr>
                <p:extLst>
                  <p:ext uri="{D42A27DB-BD31-4B8C-83A1-F6EECF244321}">
                    <p14:modId xmlns:p14="http://schemas.microsoft.com/office/powerpoint/2010/main" val="2500511232"/>
                  </p:ext>
                </p:extLst>
              </p:nvPr>
            </p:nvGraphicFramePr>
            <p:xfrm>
              <a:off x="3161347" y="3041174"/>
              <a:ext cx="5869305" cy="2743200"/>
            </p:xfrm>
            <a:graphic>
              <a:graphicData uri="http://schemas.openxmlformats.org/drawingml/2006/table">
                <a:tbl>
                  <a:tblPr/>
                  <a:tblGrid>
                    <a:gridCol w="733425">
                      <a:extLst>
                        <a:ext uri="{9D8B030D-6E8A-4147-A177-3AD203B41FA5}">
                          <a16:colId xmlns:a16="http://schemas.microsoft.com/office/drawing/2014/main" val="2267899670"/>
                        </a:ext>
                      </a:extLst>
                    </a:gridCol>
                    <a:gridCol w="733425">
                      <a:extLst>
                        <a:ext uri="{9D8B030D-6E8A-4147-A177-3AD203B41FA5}">
                          <a16:colId xmlns:a16="http://schemas.microsoft.com/office/drawing/2014/main" val="3086956721"/>
                        </a:ext>
                      </a:extLst>
                    </a:gridCol>
                    <a:gridCol w="733425">
                      <a:extLst>
                        <a:ext uri="{9D8B030D-6E8A-4147-A177-3AD203B41FA5}">
                          <a16:colId xmlns:a16="http://schemas.microsoft.com/office/drawing/2014/main" val="68109851"/>
                        </a:ext>
                      </a:extLst>
                    </a:gridCol>
                    <a:gridCol w="733425">
                      <a:extLst>
                        <a:ext uri="{9D8B030D-6E8A-4147-A177-3AD203B41FA5}">
                          <a16:colId xmlns:a16="http://schemas.microsoft.com/office/drawing/2014/main" val="4282500078"/>
                        </a:ext>
                      </a:extLst>
                    </a:gridCol>
                    <a:gridCol w="733425">
                      <a:extLst>
                        <a:ext uri="{9D8B030D-6E8A-4147-A177-3AD203B41FA5}">
                          <a16:colId xmlns:a16="http://schemas.microsoft.com/office/drawing/2014/main" val="3999143785"/>
                        </a:ext>
                      </a:extLst>
                    </a:gridCol>
                    <a:gridCol w="734060">
                      <a:extLst>
                        <a:ext uri="{9D8B030D-6E8A-4147-A177-3AD203B41FA5}">
                          <a16:colId xmlns:a16="http://schemas.microsoft.com/office/drawing/2014/main" val="2252409609"/>
                        </a:ext>
                      </a:extLst>
                    </a:gridCol>
                    <a:gridCol w="734060">
                      <a:extLst>
                        <a:ext uri="{9D8B030D-6E8A-4147-A177-3AD203B41FA5}">
                          <a16:colId xmlns:a16="http://schemas.microsoft.com/office/drawing/2014/main" val="428891212"/>
                        </a:ext>
                      </a:extLst>
                    </a:gridCol>
                    <a:gridCol w="734060">
                      <a:extLst>
                        <a:ext uri="{9D8B030D-6E8A-4147-A177-3AD203B41FA5}">
                          <a16:colId xmlns:a16="http://schemas.microsoft.com/office/drawing/2014/main" val="798786174"/>
                        </a:ext>
                      </a:extLst>
                    </a:gridCol>
                  </a:tblGrid>
                  <a:tr h="304800">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Obs.</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9174" t="-24000" r="-598347" b="-852000"/>
                          </a:stretch>
                        </a:blipFill>
                      </a:tcPr>
                    </a:tc>
                    <a:tc>
                      <a:txBody>
                        <a:bodyPr/>
                        <a:lstStyle/>
                        <a:p>
                          <a:endParaRPr lang="en-US"/>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0833" t="-24000" r="-503333" b="-852000"/>
                          </a:stretch>
                        </a:blipFill>
                      </a:tcPr>
                    </a:tc>
                    <a:tc>
                      <a:txBody>
                        <a:bodyPr/>
                        <a:lstStyle/>
                        <a:p>
                          <a:pPr marL="0" marR="0" algn="ctr">
                            <a:spcBef>
                              <a:spcPts val="0"/>
                            </a:spcBef>
                            <a:spcAft>
                              <a:spcPts val="0"/>
                            </a:spcAft>
                          </a:pPr>
                          <a:r>
                            <a:rPr lang="en-US" sz="2000" b="0" i="1">
                              <a:solidFill>
                                <a:srgbClr val="000000"/>
                              </a:solidFill>
                              <a:effectLst/>
                              <a:latin typeface="Times New Roman" panose="02020603050405020304" pitchFamily="18" charset="0"/>
                              <a:ea typeface="Times New Roman" panose="02020603050405020304" pitchFamily="18" charset="0"/>
                            </a:rPr>
                            <a:t>y</a:t>
                          </a:r>
                          <a:endParaRPr lang="en-US" sz="20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solidFill>
                                <a:srgbClr val="000000"/>
                              </a:solidFill>
                              <a:effectLst/>
                              <a:latin typeface="Times New Roman" panose="02020603050405020304" pitchFamily="18" charset="0"/>
                              <a:ea typeface="Times New Roman" panose="02020603050405020304" pitchFamily="18" charset="0"/>
                            </a:rPr>
                            <a:t>Obs.</a:t>
                          </a:r>
                          <a:endParaRPr lang="en-US" sz="20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97521" t="-24000" r="-200000" b="-852000"/>
                          </a:stretch>
                        </a:blipFill>
                      </a:tcPr>
                    </a:tc>
                    <a:tc>
                      <a:txBody>
                        <a:bodyPr/>
                        <a:lstStyle/>
                        <a:p>
                          <a:endParaRPr lang="en-US"/>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02500" t="-24000" r="-101667" b="-852000"/>
                          </a:stretch>
                        </a:blipFill>
                      </a:tcPr>
                    </a:tc>
                    <a:tc>
                      <a:txBody>
                        <a:bodyPr/>
                        <a:lstStyle/>
                        <a:p>
                          <a:pPr marL="0" marR="0" algn="ctr">
                            <a:spcBef>
                              <a:spcPts val="0"/>
                            </a:spcBef>
                            <a:spcAft>
                              <a:spcPts val="0"/>
                            </a:spcAft>
                          </a:pPr>
                          <a:r>
                            <a:rPr lang="en-US" sz="2000" b="0" i="1">
                              <a:solidFill>
                                <a:srgbClr val="000000"/>
                              </a:solidFill>
                              <a:effectLst/>
                              <a:latin typeface="Times New Roman" panose="02020603050405020304" pitchFamily="18" charset="0"/>
                              <a:ea typeface="Times New Roman" panose="02020603050405020304" pitchFamily="18" charset="0"/>
                            </a:rPr>
                            <a:t>y</a:t>
                          </a:r>
                          <a:endParaRPr lang="en-US" sz="20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161623"/>
                      </a:ext>
                    </a:extLst>
                  </a:tr>
                  <a:tr h="2438400">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7</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96</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2256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2340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2426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2293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2330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2368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2250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2409</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16</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97</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100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85</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86</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87</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13</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11</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8</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12</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2364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2379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2440</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2364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2404</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2317</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2309</a:t>
                          </a:r>
                          <a:endParaRPr lang="en-US" sz="2000" b="1"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rPr>
                            <a:t>2328</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53024"/>
                      </a:ext>
                    </a:extLst>
                  </a:tr>
                </a:tbl>
              </a:graphicData>
            </a:graphic>
          </p:graphicFrame>
        </mc:Fallback>
      </mc:AlternateContent>
    </p:spTree>
    <p:extLst>
      <p:ext uri="{BB962C8B-B14F-4D97-AF65-F5344CB8AC3E}">
        <p14:creationId xmlns:p14="http://schemas.microsoft.com/office/powerpoint/2010/main" val="79333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p:sp>
        <p:nvSpPr>
          <p:cNvPr id="3" name="Content Placeholder 2"/>
          <p:cNvSpPr>
            <a:spLocks noGrp="1"/>
          </p:cNvSpPr>
          <p:nvPr>
            <p:ph idx="1"/>
          </p:nvPr>
        </p:nvSpPr>
        <p:spPr>
          <a:xfrm>
            <a:off x="1134050" y="1738149"/>
            <a:ext cx="10372150" cy="4303509"/>
          </a:xfrm>
          <a:ln w="19050">
            <a:noFill/>
          </a:ln>
        </p:spPr>
        <p:txBody>
          <a:bodyPr>
            <a:normAutofit/>
          </a:bodyPr>
          <a:lstStyle/>
          <a:p>
            <a:pPr marL="0" indent="0" algn="just">
              <a:lnSpc>
                <a:spcPct val="120000"/>
              </a:lnSpc>
              <a:spcBef>
                <a:spcPts val="0"/>
              </a:spcBef>
              <a:buNone/>
            </a:pPr>
            <a:r>
              <a:rPr lang="en-US" dirty="0"/>
              <a:t>Least square estimators of parameters:</a:t>
            </a:r>
          </a:p>
          <a:p>
            <a:pPr marL="0" indent="0" algn="just">
              <a:lnSpc>
                <a:spcPct val="120000"/>
              </a:lnSpc>
              <a:spcBef>
                <a:spcPts val="0"/>
              </a:spcBef>
              <a:buNone/>
            </a:pPr>
            <a:endParaRPr lang="en-US" dirty="0"/>
          </a:p>
          <a:p>
            <a:pPr marL="0" indent="0" algn="ctr">
              <a:lnSpc>
                <a:spcPct val="120000"/>
              </a:lnSpc>
              <a:spcBef>
                <a:spcPts val="0"/>
              </a:spcBef>
              <a:buNone/>
            </a:pPr>
            <a:endParaRPr lang="en-US" dirty="0"/>
          </a:p>
        </p:txBody>
      </p:sp>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1D4EDE7F-EB08-47E5-9916-B5D2BD501394}"/>
              </a:ext>
            </a:extLst>
          </p:cNvPr>
          <p:cNvGraphicFramePr>
            <a:graphicFrameLocks noChangeAspect="1"/>
          </p:cNvGraphicFramePr>
          <p:nvPr>
            <p:extLst>
              <p:ext uri="{D42A27DB-BD31-4B8C-83A1-F6EECF244321}">
                <p14:modId xmlns:p14="http://schemas.microsoft.com/office/powerpoint/2010/main" val="2432924096"/>
              </p:ext>
            </p:extLst>
          </p:nvPr>
        </p:nvGraphicFramePr>
        <p:xfrm>
          <a:off x="3576638" y="2986087"/>
          <a:ext cx="4525962" cy="1549400"/>
        </p:xfrm>
        <a:graphic>
          <a:graphicData uri="http://schemas.openxmlformats.org/presentationml/2006/ole">
            <mc:AlternateContent xmlns:mc="http://schemas.openxmlformats.org/markup-compatibility/2006">
              <mc:Choice xmlns:v="urn:schemas-microsoft-com:vml" Requires="v">
                <p:oleObj spid="_x0000_s45070" name="Equation" r:id="rId3" imgW="4520880" imgH="1549080" progId="Equation.DSMT4">
                  <p:embed/>
                </p:oleObj>
              </mc:Choice>
              <mc:Fallback>
                <p:oleObj name="Equation" r:id="rId3" imgW="4520880" imgH="1549080" progId="Equation.DSMT4">
                  <p:embed/>
                  <p:pic>
                    <p:nvPicPr>
                      <p:cNvPr id="0" name="Object 1"/>
                      <p:cNvPicPr>
                        <a:picLocks noChangeAspect="1" noChangeArrowheads="1"/>
                      </p:cNvPicPr>
                      <p:nvPr/>
                    </p:nvPicPr>
                    <p:blipFill>
                      <a:blip r:embed="rId4"/>
                      <a:srcRect/>
                      <a:stretch>
                        <a:fillRect/>
                      </a:stretch>
                    </p:blipFill>
                    <p:spPr bwMode="auto">
                      <a:xfrm>
                        <a:off x="3576638" y="2986087"/>
                        <a:ext cx="4525962"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093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p:sp>
        <p:nvSpPr>
          <p:cNvPr id="3" name="Content Placeholder 2"/>
          <p:cNvSpPr>
            <a:spLocks noGrp="1"/>
          </p:cNvSpPr>
          <p:nvPr>
            <p:ph idx="1"/>
          </p:nvPr>
        </p:nvSpPr>
        <p:spPr>
          <a:xfrm>
            <a:off x="1134050" y="1471613"/>
            <a:ext cx="10372150" cy="4672012"/>
          </a:xfrm>
          <a:ln w="19050">
            <a:noFill/>
          </a:ln>
        </p:spPr>
        <p:txBody>
          <a:bodyPr>
            <a:normAutofit/>
          </a:bodyPr>
          <a:lstStyle/>
          <a:p>
            <a:pPr marL="0" indent="0" algn="ctr">
              <a:lnSpc>
                <a:spcPct val="120000"/>
              </a:lnSpc>
              <a:spcBef>
                <a:spcPts val="0"/>
              </a:spcBef>
              <a:buNone/>
            </a:pPr>
            <a:r>
              <a:rPr lang="en-US" sz="2400" b="1" dirty="0">
                <a:solidFill>
                  <a:srgbClr val="FF0000"/>
                </a:solidFill>
              </a:rPr>
              <a:t>Predicted values – Residuals – Other diagnostics</a:t>
            </a:r>
          </a:p>
          <a:p>
            <a:pPr marL="0" indent="0" algn="ctr">
              <a:lnSpc>
                <a:spcPct val="120000"/>
              </a:lnSpc>
              <a:spcBef>
                <a:spcPts val="0"/>
              </a:spcBef>
              <a:buNone/>
            </a:pPr>
            <a:endParaRPr lang="en-US" b="1" dirty="0">
              <a:solidFill>
                <a:srgbClr val="FF0000"/>
              </a:solidFill>
            </a:endParaRPr>
          </a:p>
        </p:txBody>
      </p:sp>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0B793FBE-CDC0-4D95-A9D3-3895A25DEA57}"/>
              </a:ext>
            </a:extLst>
          </p:cNvPr>
          <p:cNvGraphicFramePr>
            <a:graphicFrameLocks noChangeAspect="1"/>
          </p:cNvGraphicFramePr>
          <p:nvPr>
            <p:extLst>
              <p:ext uri="{D42A27DB-BD31-4B8C-83A1-F6EECF244321}">
                <p14:modId xmlns:p14="http://schemas.microsoft.com/office/powerpoint/2010/main" val="1300427913"/>
              </p:ext>
            </p:extLst>
          </p:nvPr>
        </p:nvGraphicFramePr>
        <p:xfrm>
          <a:off x="2160593" y="2074863"/>
          <a:ext cx="8128000" cy="4068762"/>
        </p:xfrm>
        <a:graphic>
          <a:graphicData uri="http://schemas.openxmlformats.org/presentationml/2006/ole">
            <mc:AlternateContent xmlns:mc="http://schemas.openxmlformats.org/markup-compatibility/2006">
              <mc:Choice xmlns:v="urn:schemas-microsoft-com:vml" Requires="v">
                <p:oleObj spid="_x0000_s46093" name="Document" r:id="rId3" imgW="5737690" imgH="3910427" progId="Word.Document.12">
                  <p:embed/>
                </p:oleObj>
              </mc:Choice>
              <mc:Fallback>
                <p:oleObj name="Document" r:id="rId3" imgW="5737690" imgH="3910427" progId="Word.Document.12">
                  <p:embed/>
                  <p:pic>
                    <p:nvPicPr>
                      <p:cNvPr id="0" name=""/>
                      <p:cNvPicPr/>
                      <p:nvPr/>
                    </p:nvPicPr>
                    <p:blipFill>
                      <a:blip r:embed="rId4"/>
                      <a:stretch>
                        <a:fillRect/>
                      </a:stretch>
                    </p:blipFill>
                    <p:spPr>
                      <a:xfrm>
                        <a:off x="2160593" y="2074863"/>
                        <a:ext cx="8128000" cy="4068762"/>
                      </a:xfrm>
                      <a:prstGeom prst="rect">
                        <a:avLst/>
                      </a:prstGeom>
                    </p:spPr>
                  </p:pic>
                </p:oleObj>
              </mc:Fallback>
            </mc:AlternateContent>
          </a:graphicData>
        </a:graphic>
      </p:graphicFrame>
    </p:spTree>
    <p:extLst>
      <p:ext uri="{BB962C8B-B14F-4D97-AF65-F5344CB8AC3E}">
        <p14:creationId xmlns:p14="http://schemas.microsoft.com/office/powerpoint/2010/main" val="291006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a:bodyPr>
              <a:lstStyle/>
              <a:p>
                <a:pPr algn="just">
                  <a:lnSpc>
                    <a:spcPct val="120000"/>
                  </a:lnSpc>
                  <a:spcBef>
                    <a:spcPts val="0"/>
                  </a:spcBef>
                  <a:buFont typeface="Wingdings" panose="05000000000000000000" pitchFamily="2" charset="2"/>
                  <a:buChar char="v"/>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𝑖𝑖</m:t>
                        </m:r>
                      </m:sub>
                    </m:sSub>
                  </m:oMath>
                </a14:m>
                <a:r>
                  <a:rPr lang="en-US" dirty="0"/>
                  <a:t>: the diagonal element of the “hat” matrix </a:t>
                </a:r>
                <a:r>
                  <a:rPr lang="en-US" b="1" dirty="0"/>
                  <a:t>H</a:t>
                </a:r>
              </a:p>
              <a:p>
                <a:pPr marL="0" indent="0" algn="ctr">
                  <a:lnSpc>
                    <a:spcPct val="120000"/>
                  </a:lnSpc>
                  <a:spcBef>
                    <a:spcPts val="0"/>
                  </a:spcBef>
                  <a:buNone/>
                </a:pPr>
                <a:endParaRPr lang="en-US" b="1" i="0" dirty="0">
                  <a:latin typeface="Cambria Math" panose="02040503050406030204" pitchFamily="18" charset="0"/>
                </a:endParaRPr>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r>
                        <a:rPr lang="en-US" b="1" i="0" smtClean="0">
                          <a:latin typeface="Cambria Math" panose="02040503050406030204" pitchFamily="18" charset="0"/>
                        </a:rPr>
                        <m:t>=</m:t>
                      </m:r>
                      <m:r>
                        <a:rPr lang="en-US" b="1" i="0" smtClean="0">
                          <a:latin typeface="Cambria Math" panose="02040503050406030204" pitchFamily="18" charset="0"/>
                        </a:rPr>
                        <m:t>𝐗</m:t>
                      </m:r>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0" smtClean="0">
                                      <a:latin typeface="Cambria Math" panose="02040503050406030204" pitchFamily="18" charset="0"/>
                                    </a:rPr>
                                    <m:t>𝐗</m:t>
                                  </m:r>
                                </m:e>
                                <m:sup>
                                  <m:r>
                                    <a:rPr lang="en-US" b="1" i="0" smtClean="0">
                                      <a:latin typeface="Cambria Math" panose="02040503050406030204" pitchFamily="18" charset="0"/>
                                    </a:rPr>
                                    <m:t>′</m:t>
                                  </m:r>
                                </m:sup>
                              </m:sSup>
                              <m:r>
                                <a:rPr lang="en-US" b="1" i="0" smtClean="0">
                                  <a:latin typeface="Cambria Math" panose="02040503050406030204" pitchFamily="18" charset="0"/>
                                </a:rPr>
                                <m:t>𝐗</m:t>
                              </m:r>
                            </m:e>
                          </m:d>
                        </m:e>
                        <m:sup>
                          <m:r>
                            <a:rPr lang="en-US" b="0" i="1" smtClean="0">
                              <a:latin typeface="Cambria Math" panose="02040503050406030204" pitchFamily="18" charset="0"/>
                            </a:rPr>
                            <m:t>−1</m:t>
                          </m:r>
                        </m:sup>
                      </m:sSup>
                      <m:sSup>
                        <m:sSupPr>
                          <m:ctrlPr>
                            <a:rPr lang="en-US" b="1" i="1" smtClean="0">
                              <a:latin typeface="Cambria Math" panose="02040503050406030204" pitchFamily="18" charset="0"/>
                            </a:rPr>
                          </m:ctrlPr>
                        </m:sSupPr>
                        <m:e>
                          <m:r>
                            <a:rPr lang="en-US" b="1" i="0" smtClean="0">
                              <a:latin typeface="Cambria Math" panose="02040503050406030204" pitchFamily="18" charset="0"/>
                            </a:rPr>
                            <m:t>𝐗</m:t>
                          </m:r>
                        </m:e>
                        <m:sup>
                          <m:r>
                            <a:rPr lang="en-US" b="1" i="0" smtClean="0">
                              <a:latin typeface="Cambria Math" panose="02040503050406030204" pitchFamily="18" charset="0"/>
                            </a:rPr>
                            <m:t>′</m:t>
                          </m:r>
                        </m:sup>
                      </m:sSup>
                    </m:oMath>
                  </m:oMathPara>
                </a14:m>
                <a:endParaRPr lang="en-US" b="1" dirty="0"/>
              </a:p>
              <a:p>
                <a:pPr marL="0" indent="0" algn="ctr">
                  <a:lnSpc>
                    <a:spcPct val="120000"/>
                  </a:lnSpc>
                  <a:spcBef>
                    <a:spcPts val="0"/>
                  </a:spcBef>
                  <a:buNone/>
                </a:pPr>
                <a:endParaRPr lang="en-US" b="1" dirty="0"/>
              </a:p>
              <a:p>
                <a:pPr algn="just">
                  <a:lnSpc>
                    <a:spcPct val="120000"/>
                  </a:lnSpc>
                  <a:spcBef>
                    <a:spcPts val="0"/>
                  </a:spcBef>
                  <a:buFont typeface="Wingdings" panose="05000000000000000000" pitchFamily="2" charset="2"/>
                  <a:buChar char="v"/>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𝑖</m:t>
                        </m:r>
                      </m:sub>
                    </m:sSub>
                  </m:oMath>
                </a14:m>
                <a:r>
                  <a:rPr lang="en-US" dirty="0"/>
                  <a:t> : studentized residual which is defined as</a:t>
                </a:r>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num>
                        <m:den>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𝜎</m:t>
                                      </m:r>
                                    </m:e>
                                  </m:acc>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𝑖𝑖</m:t>
                                      </m:r>
                                    </m:sub>
                                  </m:sSub>
                                </m:e>
                              </m:d>
                            </m:e>
                          </m:rad>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num>
                        <m:den>
                          <m:rad>
                            <m:radPr>
                              <m:degHide m:val="on"/>
                              <m:ctrlPr>
                                <a:rPr lang="en-US" i="1">
                                  <a:latin typeface="Cambria Math" panose="02040503050406030204" pitchFamily="18" charset="0"/>
                                </a:rPr>
                              </m:ctrlPr>
                            </m:radPr>
                            <m:deg/>
                            <m:e>
                              <m:sSub>
                                <m:sSubPr>
                                  <m:ctrlPr>
                                    <a:rPr lang="en-US" i="1" smtClean="0">
                                      <a:latin typeface="Cambria Math" panose="02040503050406030204" pitchFamily="18" charset="0"/>
                                    </a:rPr>
                                  </m:ctrlPr>
                                </m:sSubPr>
                                <m:e>
                                  <m:r>
                                    <a:rPr lang="en-US" b="0" i="1" smtClean="0">
                                      <a:latin typeface="Cambria Math" panose="02040503050406030204" pitchFamily="18" charset="0"/>
                                    </a:rPr>
                                    <m:t>𝑀𝑆</m:t>
                                  </m:r>
                                </m:e>
                                <m:sub>
                                  <m:r>
                                    <a:rPr lang="en-US" b="0" i="1" smtClean="0">
                                      <a:latin typeface="Cambria Math" panose="02040503050406030204" pitchFamily="18" charset="0"/>
                                    </a:rPr>
                                    <m:t>𝐸</m:t>
                                  </m:r>
                                </m:sub>
                              </m:sSub>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𝑖𝑖</m:t>
                                      </m:r>
                                    </m:sub>
                                  </m:sSub>
                                </m:e>
                              </m:d>
                            </m:e>
                          </m:rad>
                        </m:den>
                      </m:f>
                    </m:oMath>
                  </m:oMathPara>
                </a14:m>
                <a:endParaRPr lang="en-US" dirty="0"/>
              </a:p>
              <a:p>
                <a:pPr marL="0" indent="0" algn="just">
                  <a:lnSpc>
                    <a:spcPct val="120000"/>
                  </a:lnSpc>
                  <a:spcBef>
                    <a:spcPts val="0"/>
                  </a:spcBef>
                  <a:buNone/>
                </a:pPr>
                <a:r>
                  <a:rPr lang="en-US" dirty="0"/>
                  <a:t> </a:t>
                </a:r>
                <a:r>
                  <a:rPr lang="en-US" dirty="0">
                    <a:solidFill>
                      <a:srgbClr val="0070C0"/>
                    </a:solidFill>
                  </a:rPr>
                  <a:t>It is better to construct residual plots based on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oMath>
                </a14:m>
                <a:r>
                  <a:rPr lang="en-US" dirty="0">
                    <a:solidFill>
                      <a:srgbClr val="0070C0"/>
                    </a:solidFill>
                  </a:rPr>
                  <a:t> instead of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𝑒</m:t>
                        </m:r>
                      </m:e>
                      <m:sub>
                        <m:r>
                          <a:rPr lang="en-US" i="1">
                            <a:solidFill>
                              <a:srgbClr val="0070C0"/>
                            </a:solidFill>
                            <a:latin typeface="Cambria Math" panose="02040503050406030204" pitchFamily="18" charset="0"/>
                          </a:rPr>
                          <m:t>𝑖</m:t>
                        </m:r>
                      </m:sub>
                    </m:sSub>
                  </m:oMath>
                </a14:m>
                <a:r>
                  <a:rPr lang="en-US" dirty="0">
                    <a:solidFill>
                      <a:srgbClr val="0070C0"/>
                    </a:solidFill>
                  </a:rPr>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999" t="-567" b="-1700"/>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1266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a:bodyPr>
              <a:lstStyle/>
              <a:p>
                <a:pPr marL="0" indent="0" algn="just">
                  <a:lnSpc>
                    <a:spcPct val="120000"/>
                  </a:lnSpc>
                  <a:spcBef>
                    <a:spcPts val="0"/>
                  </a:spcBef>
                  <a:buNone/>
                </a:pPr>
                <a:r>
                  <a:rPr lang="en-US" dirty="0"/>
                  <a:t>Studentized residual is a scaled residual.  Another scaled residual that might be used instead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 is the </a:t>
                </a:r>
                <a:r>
                  <a:rPr lang="en-US" i="1" dirty="0">
                    <a:solidFill>
                      <a:srgbClr val="FF0000"/>
                    </a:solidFill>
                  </a:rPr>
                  <a:t>standardized residual</a:t>
                </a:r>
                <a:r>
                  <a:rPr lang="en-US" dirty="0"/>
                  <a:t>:</a:t>
                </a:r>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num>
                        <m:den>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𝜎</m:t>
                              </m:r>
                            </m:e>
                          </m:acc>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num>
                        <m:den>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𝑀𝑆</m:t>
                                  </m:r>
                                </m:e>
                                <m:sub>
                                  <m:r>
                                    <a:rPr lang="en-US" i="1">
                                      <a:latin typeface="Cambria Math" panose="02040503050406030204" pitchFamily="18" charset="0"/>
                                    </a:rPr>
                                    <m:t>𝐸</m:t>
                                  </m:r>
                                </m:sub>
                              </m:sSub>
                            </m:e>
                          </m:rad>
                        </m:den>
                      </m:f>
                    </m:oMath>
                  </m:oMathPara>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Standardized residuals are useful in detecting </a:t>
                </a:r>
                <a:r>
                  <a:rPr lang="en-US" dirty="0">
                    <a:solidFill>
                      <a:srgbClr val="0070C0"/>
                    </a:solidFill>
                  </a:rPr>
                  <a:t>outliers</a:t>
                </a:r>
                <a:r>
                  <a:rPr lang="en-US" dirty="0"/>
                  <a:t>: </a:t>
                </a:r>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567" r="-1175"/>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57026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85000" lnSpcReduction="10000"/>
              </a:bodyPr>
              <a:lstStyle/>
              <a:p>
                <a:pPr algn="just">
                  <a:lnSpc>
                    <a:spcPct val="120000"/>
                  </a:lnSpc>
                  <a:spcBef>
                    <a:spcPts val="0"/>
                  </a:spcBef>
                  <a:buFont typeface="Wingdings" panose="05000000000000000000" pitchFamily="2" charset="2"/>
                  <a:buChar char="v"/>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measures the squared distance between the least squares estimate based on all </a:t>
                </a:r>
                <a:r>
                  <a:rPr lang="en-US" i="1" dirty="0"/>
                  <a:t>n</a:t>
                </a:r>
                <a:r>
                  <a:rPr lang="en-US" dirty="0"/>
                  <a:t> point </a:t>
                </a:r>
                <a14:m>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ea typeface="Cambria Math" panose="02040503050406030204" pitchFamily="18" charset="0"/>
                          </a:rPr>
                          <m:t>𝛃</m:t>
                        </m:r>
                      </m:e>
                    </m:acc>
                  </m:oMath>
                </a14:m>
                <a:r>
                  <a:rPr lang="en-US" dirty="0"/>
                  <a:t> and the estimates obtained by deleting the </a:t>
                </a:r>
                <a:r>
                  <a:rPr lang="en-US" i="1" dirty="0" err="1"/>
                  <a:t>i</a:t>
                </a:r>
                <a:r>
                  <a:rPr lang="en-US" dirty="0"/>
                  <a:t> point, </a:t>
                </a:r>
                <a14:m>
                  <m:oMath xmlns:m="http://schemas.openxmlformats.org/officeDocument/2006/math">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0" smtClean="0">
                                <a:latin typeface="Cambria Math" panose="02040503050406030204" pitchFamily="18" charset="0"/>
                                <a:ea typeface="Cambria Math" panose="02040503050406030204" pitchFamily="18" charset="0"/>
                              </a:rPr>
                              <m:t>𝛃</m:t>
                            </m:r>
                          </m:e>
                        </m:acc>
                      </m:e>
                      <m:sub>
                        <m:d>
                          <m:dPr>
                            <m:ctrlPr>
                              <a:rPr lang="en-US" b="1" i="1" smtClean="0">
                                <a:latin typeface="Cambria Math" panose="02040503050406030204" pitchFamily="18" charset="0"/>
                              </a:rPr>
                            </m:ctrlPr>
                          </m:dPr>
                          <m:e>
                            <m:r>
                              <a:rPr lang="en-US" b="0" i="1" smtClean="0">
                                <a:latin typeface="Cambria Math" panose="02040503050406030204" pitchFamily="18" charset="0"/>
                              </a:rPr>
                              <m:t>𝑖</m:t>
                            </m:r>
                          </m:e>
                        </m:d>
                      </m:sub>
                    </m:sSub>
                  </m:oMath>
                </a14:m>
                <a:r>
                  <a:rPr lang="en-US" dirty="0"/>
                  <a:t> </a:t>
                </a:r>
              </a:p>
              <a:p>
                <a:pPr marL="0" indent="0" algn="just">
                  <a:lnSpc>
                    <a:spcPct val="120000"/>
                  </a:lnSpc>
                  <a:spcBef>
                    <a:spcPts val="0"/>
                  </a:spcBef>
                  <a:buNone/>
                </a:pPr>
                <a:endParaRPr lang="en-US" dirty="0">
                  <a:latin typeface="Cambria Math" panose="02040503050406030204" pitchFamily="18" charset="0"/>
                  <a:ea typeface="Cambria Math" panose="02040503050406030204" pitchFamily="18" charset="0"/>
                </a:endParaRPr>
              </a:p>
              <a:p>
                <a:pPr marL="0" indent="0" algn="ctr">
                  <a:lnSpc>
                    <a:spcPct val="120000"/>
                  </a:lnSpc>
                  <a:spcBef>
                    <a:spcPts val="0"/>
                  </a:spcBef>
                  <a:buNone/>
                </a:pPr>
                <a:r>
                  <a:rPr lang="en-US"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𝑝</m:t>
                        </m:r>
                      </m:den>
                    </m:f>
                    <m:f>
                      <m:fPr>
                        <m:ctrlPr>
                          <a:rPr lang="en-US" i="1">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𝑖</m:t>
                            </m:r>
                          </m:sub>
                        </m:sSub>
                      </m:num>
                      <m:den>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𝑖𝑖</m:t>
                                </m:r>
                              </m:sub>
                            </m:sSub>
                          </m:e>
                        </m:d>
                      </m:den>
                    </m:f>
                  </m:oMath>
                </a14:m>
                <a:endParaRPr lang="en-US" dirty="0">
                  <a:latin typeface="Cambria Math" panose="02040503050406030204" pitchFamily="18" charset="0"/>
                  <a:ea typeface="Cambria Math" panose="02040503050406030204" pitchFamily="18" charset="0"/>
                </a:endParaRPr>
              </a:p>
              <a:p>
                <a:pPr marL="0" indent="0" algn="just">
                  <a:lnSpc>
                    <a:spcPct val="120000"/>
                  </a:lnSpc>
                  <a:spcBef>
                    <a:spcPts val="0"/>
                  </a:spcBef>
                  <a:buNone/>
                </a:pPr>
                <a:endParaRPr lang="en-US" dirty="0"/>
              </a:p>
              <a:p>
                <a:pPr marL="0" indent="0" algn="just">
                  <a:lnSpc>
                    <a:spcPct val="120000"/>
                  </a:lnSpc>
                  <a:spcBef>
                    <a:spcPts val="0"/>
                  </a:spcBef>
                  <a:buNone/>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𝑖</m:t>
                        </m:r>
                      </m:sub>
                    </m:sSub>
                    <m:r>
                      <a:rPr lang="en-US" b="0" i="0" smtClean="0">
                        <a:latin typeface="Cambria Math" panose="02040503050406030204" pitchFamily="18" charset="0"/>
                      </a:rPr>
                      <m:t>&gt;1</m:t>
                    </m:r>
                  </m:oMath>
                </a14:m>
                <a:r>
                  <a:rPr lang="en-US" dirty="0"/>
                  <a:t>, the corresponding observation is considered to be </a:t>
                </a:r>
                <a:r>
                  <a:rPr lang="en-US" dirty="0">
                    <a:solidFill>
                      <a:srgbClr val="FF0000"/>
                    </a:solidFill>
                  </a:rPr>
                  <a:t>influential</a:t>
                </a:r>
                <a:r>
                  <a:rPr lang="en-US" dirty="0"/>
                  <a:t> (on regression coefficients).  This observation might be eliminated if it is a “bad” value, or it should be further investigated if it controls key model properties.</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850" r="-881"/>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181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85913"/>
                <a:ext cx="10372150" cy="4657725"/>
              </a:xfrm>
              <a:ln w="19050">
                <a:noFill/>
              </a:ln>
            </p:spPr>
            <p:txBody>
              <a:bodyPr>
                <a:normAutofit/>
              </a:bodyPr>
              <a:lstStyle/>
              <a:p>
                <a:pPr algn="just">
                  <a:lnSpc>
                    <a:spcPct val="120000"/>
                  </a:lnSpc>
                  <a:spcBef>
                    <a:spcPts val="0"/>
                  </a:spcBef>
                  <a:buFont typeface="Wingdings" panose="05000000000000000000" pitchFamily="2" charset="2"/>
                  <a:buChar char="v"/>
                </a:pPr>
                <a:r>
                  <a:rPr lang="en-US" dirty="0"/>
                  <a:t> </a:t>
                </a:r>
                <a:r>
                  <a:rPr lang="en-US" sz="2400" i="1" dirty="0"/>
                  <a:t>R</a:t>
                </a:r>
                <a:r>
                  <a:rPr lang="en-US" sz="2400" dirty="0"/>
                  <a:t>-Student:</a:t>
                </a:r>
              </a:p>
              <a:p>
                <a:pPr marL="0" indent="0" algn="just">
                  <a:lnSpc>
                    <a:spcPct val="120000"/>
                  </a:lnSpc>
                  <a:spcBef>
                    <a:spcPts val="0"/>
                  </a:spcBef>
                  <a:buNone/>
                </a:pPr>
                <a:r>
                  <a:rPr lang="en-US" sz="2400" i="1" dirty="0"/>
                  <a:t>R</a:t>
                </a:r>
                <a:r>
                  <a:rPr lang="en-US" sz="2400" dirty="0"/>
                  <a:t>-student is an externally studentized residual: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𝑡</m:t>
                        </m:r>
                      </m:e>
                      <m:sub>
                        <m:r>
                          <a:rPr lang="en-US" sz="2400" i="1">
                            <a:latin typeface="Cambria Math" panose="02040503050406030204" pitchFamily="18" charset="0"/>
                          </a:rPr>
                          <m:t>𝑖</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m:t>
                            </m:r>
                          </m:sub>
                        </m:sSub>
                      </m:num>
                      <m:den>
                        <m:rad>
                          <m:radPr>
                            <m:degHide m:val="on"/>
                            <m:ctrlPr>
                              <a:rPr lang="en-US" sz="2400" i="1">
                                <a:latin typeface="Cambria Math" panose="02040503050406030204" pitchFamily="18" charset="0"/>
                              </a:rPr>
                            </m:ctrlPr>
                          </m:radPr>
                          <m:deg/>
                          <m:e>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𝑆</m:t>
                                </m:r>
                              </m:e>
                              <m:sub>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e>
                                </m:d>
                              </m:sub>
                              <m:sup>
                                <m:r>
                                  <a:rPr lang="en-US" sz="2400" b="0" i="1" smtClean="0">
                                    <a:latin typeface="Cambria Math" panose="02040503050406030204" pitchFamily="18" charset="0"/>
                                  </a:rPr>
                                  <m:t>2</m:t>
                                </m:r>
                              </m:sup>
                            </m:sSubSup>
                            <m:d>
                              <m:dPr>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𝑖𝑖</m:t>
                                    </m:r>
                                  </m:sub>
                                </m:sSub>
                              </m:e>
                            </m:d>
                          </m:e>
                        </m:rad>
                      </m:den>
                    </m:f>
                    <m:r>
                      <a:rPr lang="en-US" sz="2400" i="1">
                        <a:latin typeface="Cambria Math" panose="02040503050406030204" pitchFamily="18" charset="0"/>
                      </a:rPr>
                      <m:t> </m:t>
                    </m:r>
                  </m:oMath>
                </a14:m>
                <a:r>
                  <a:rPr lang="en-US" sz="2400" dirty="0"/>
                  <a:t> in which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d>
                          <m:dPr>
                            <m:ctrlPr>
                              <a:rPr lang="en-US" sz="2400" i="1">
                                <a:latin typeface="Cambria Math" panose="02040503050406030204" pitchFamily="18" charset="0"/>
                              </a:rPr>
                            </m:ctrlPr>
                          </m:dPr>
                          <m:e>
                            <m:r>
                              <a:rPr lang="en-US" sz="2400" i="1">
                                <a:latin typeface="Cambria Math" panose="02040503050406030204" pitchFamily="18" charset="0"/>
                              </a:rPr>
                              <m:t>𝑖</m:t>
                            </m:r>
                          </m:e>
                        </m:d>
                      </m:sub>
                      <m:sup>
                        <m:r>
                          <a:rPr lang="en-US" sz="2400" i="1">
                            <a:latin typeface="Cambria Math" panose="02040503050406030204" pitchFamily="18" charset="0"/>
                          </a:rPr>
                          <m:t>2</m:t>
                        </m:r>
                      </m:sup>
                    </m:sSubSup>
                  </m:oMath>
                </a14:m>
                <a:r>
                  <a:rPr lang="en-US" sz="2400" dirty="0"/>
                  <a:t> is the estimate of </a:t>
                </a:r>
                <a14:m>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𝜎</m:t>
                        </m:r>
                      </m:e>
                      <m:sup>
                        <m:r>
                          <a:rPr lang="en-US" sz="2400" b="0" i="1" smtClean="0">
                            <a:latin typeface="Cambria Math" panose="02040503050406030204" pitchFamily="18" charset="0"/>
                          </a:rPr>
                          <m:t>2</m:t>
                        </m:r>
                      </m:sup>
                    </m:sSup>
                  </m:oMath>
                </a14:m>
                <a:r>
                  <a:rPr lang="en-US" sz="2400" dirty="0"/>
                  <a:t> with the </a:t>
                </a:r>
                <a:r>
                  <a:rPr lang="en-US" sz="2400" i="1" dirty="0" err="1"/>
                  <a:t>i-</a:t>
                </a:r>
                <a:r>
                  <a:rPr lang="en-US" sz="2400" dirty="0" err="1"/>
                  <a:t>th</a:t>
                </a:r>
                <a:r>
                  <a:rPr lang="en-US" sz="2400" dirty="0"/>
                  <a:t> observation removed</a:t>
                </a:r>
              </a:p>
              <a:p>
                <a:pPr marL="0" indent="0" algn="ctr">
                  <a:lnSpc>
                    <a:spcPct val="120000"/>
                  </a:lnSpc>
                  <a:spcBef>
                    <a:spcPts val="0"/>
                  </a:spcBef>
                  <a:buNone/>
                </a:pPr>
                <a:endParaRPr lang="en-US" sz="2400" dirty="0"/>
              </a:p>
              <a:p>
                <a:pPr marL="0" indent="0" algn="just">
                  <a:lnSpc>
                    <a:spcPct val="120000"/>
                  </a:lnSpc>
                  <a:spcBef>
                    <a:spcPts val="0"/>
                  </a:spcBef>
                  <a:buNone/>
                </a:pPr>
                <a:r>
                  <a:rPr lang="en-US" sz="2400" dirty="0"/>
                  <a:t> </a:t>
                </a:r>
              </a:p>
              <a:p>
                <a:pPr marL="0" indent="0" algn="just">
                  <a:lnSpc>
                    <a:spcPct val="120000"/>
                  </a:lnSpc>
                  <a:spcBef>
                    <a:spcPts val="0"/>
                  </a:spcBef>
                  <a:buNone/>
                </a:pPr>
                <a:endParaRPr lang="en-US" sz="2400" dirty="0"/>
              </a:p>
              <a:p>
                <a:pPr marL="0" indent="0" algn="just">
                  <a:lnSpc>
                    <a:spcPct val="120000"/>
                  </a:lnSpc>
                  <a:spcBef>
                    <a:spcPts val="0"/>
                  </a:spcBef>
                  <a:buNone/>
                </a:pPr>
                <a:r>
                  <a:rPr lang="en-US" sz="2400" dirty="0"/>
                  <a:t>Noted that </a:t>
                </a:r>
                <a:r>
                  <a:rPr lang="en-US" sz="2400" i="1" dirty="0"/>
                  <a:t>R</a:t>
                </a:r>
                <a:r>
                  <a:rPr lang="en-US" sz="2400" dirty="0"/>
                  <a:t>-student has a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−1</m:t>
                        </m:r>
                      </m:sub>
                    </m:sSub>
                  </m:oMath>
                </a14:m>
                <a:r>
                  <a:rPr lang="en-US" sz="2400" dirty="0"/>
                  <a:t> distribution.  This residual offers a </a:t>
                </a:r>
                <a:r>
                  <a:rPr lang="en-US" sz="2400" i="1" dirty="0">
                    <a:solidFill>
                      <a:srgbClr val="0070C0"/>
                    </a:solidFill>
                  </a:rPr>
                  <a:t>more formal procedure </a:t>
                </a:r>
                <a:r>
                  <a:rPr lang="en-US" sz="2400" dirty="0"/>
                  <a:t>for outlier detection than studentized residual because it is more sensitive to </a:t>
                </a:r>
                <a:r>
                  <a:rPr lang="en-US" sz="2400" dirty="0">
                    <a:solidFill>
                      <a:srgbClr val="0070C0"/>
                    </a:solidFill>
                  </a:rPr>
                  <a:t>influential observations</a:t>
                </a:r>
                <a:r>
                  <a:rPr lang="en-US" sz="2400" dirty="0"/>
                  <a:t>.</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85913"/>
                <a:ext cx="10372150" cy="4657725"/>
              </a:xfrm>
              <a:blipFill>
                <a:blip r:embed="rId3"/>
                <a:stretch>
                  <a:fillRect l="-999" r="-881" b="-2225"/>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39038BB4-75E2-4BDE-96C7-996D1D907A7F}"/>
              </a:ext>
            </a:extLst>
          </p:cNvPr>
          <p:cNvGraphicFramePr>
            <a:graphicFrameLocks noChangeAspect="1"/>
          </p:cNvGraphicFramePr>
          <p:nvPr>
            <p:extLst>
              <p:ext uri="{D42A27DB-BD31-4B8C-83A1-F6EECF244321}">
                <p14:modId xmlns:p14="http://schemas.microsoft.com/office/powerpoint/2010/main" val="3523434539"/>
              </p:ext>
            </p:extLst>
          </p:nvPr>
        </p:nvGraphicFramePr>
        <p:xfrm>
          <a:off x="4264025" y="3573465"/>
          <a:ext cx="3665538" cy="1198562"/>
        </p:xfrm>
        <a:graphic>
          <a:graphicData uri="http://schemas.openxmlformats.org/presentationml/2006/ole">
            <mc:AlternateContent xmlns:mc="http://schemas.openxmlformats.org/markup-compatibility/2006">
              <mc:Choice xmlns:v="urn:schemas-microsoft-com:vml" Requires="v">
                <p:oleObj spid="_x0000_s47126" name="Equation" r:id="rId4" imgW="3670200" imgH="1193760" progId="Equation.DSMT4">
                  <p:embed/>
                </p:oleObj>
              </mc:Choice>
              <mc:Fallback>
                <p:oleObj name="Equation" r:id="rId4" imgW="3670200" imgH="1193760" progId="Equation.DSMT4">
                  <p:embed/>
                  <p:pic>
                    <p:nvPicPr>
                      <p:cNvPr id="0" name="Object 12"/>
                      <p:cNvPicPr>
                        <a:picLocks noChangeAspect="1" noChangeArrowheads="1"/>
                      </p:cNvPicPr>
                      <p:nvPr/>
                    </p:nvPicPr>
                    <p:blipFill>
                      <a:blip r:embed="rId5"/>
                      <a:srcRect/>
                      <a:stretch>
                        <a:fillRect/>
                      </a:stretch>
                    </p:blipFill>
                    <p:spPr bwMode="auto">
                      <a:xfrm>
                        <a:off x="4264025" y="3573465"/>
                        <a:ext cx="3665538" cy="1198562"/>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45646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6: Regression Analysis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RESIDUAL ANALYSIS</a:t>
            </a:r>
          </a:p>
        </p:txBody>
      </p:sp>
      <p:sp>
        <p:nvSpPr>
          <p:cNvPr id="3" name="Content Placeholder 2"/>
          <p:cNvSpPr>
            <a:spLocks noGrp="1"/>
          </p:cNvSpPr>
          <p:nvPr>
            <p:ph idx="1"/>
          </p:nvPr>
        </p:nvSpPr>
        <p:spPr>
          <a:xfrm>
            <a:off x="1134050" y="1738149"/>
            <a:ext cx="10372150" cy="4303509"/>
          </a:xfrm>
          <a:ln w="19050">
            <a:noFill/>
          </a:ln>
        </p:spPr>
        <p:txBody>
          <a:bodyPr>
            <a:normAutofit/>
          </a:bodyPr>
          <a:lstStyle/>
          <a:p>
            <a:pPr algn="just">
              <a:lnSpc>
                <a:spcPct val="120000"/>
              </a:lnSpc>
              <a:spcBef>
                <a:spcPts val="0"/>
              </a:spcBef>
              <a:buFont typeface="Wingdings" panose="05000000000000000000" pitchFamily="2" charset="2"/>
              <a:buChar char="v"/>
            </a:pPr>
            <a:r>
              <a:rPr lang="en-US" dirty="0"/>
              <a:t> </a:t>
            </a:r>
            <a:r>
              <a:rPr lang="en-US" sz="2000" b="1" dirty="0"/>
              <a:t>PRESS</a:t>
            </a:r>
            <a:r>
              <a:rPr lang="en-US" sz="2000" dirty="0"/>
              <a:t> Residuals</a:t>
            </a:r>
          </a:p>
          <a:p>
            <a:pPr marL="0" indent="0" algn="just">
              <a:lnSpc>
                <a:spcPct val="120000"/>
              </a:lnSpc>
              <a:spcBef>
                <a:spcPts val="0"/>
              </a:spcBef>
              <a:buNone/>
            </a:pPr>
            <a:endParaRPr lang="en-US" sz="2000" dirty="0"/>
          </a:p>
          <a:p>
            <a:pPr marL="0" indent="0" algn="just">
              <a:lnSpc>
                <a:spcPct val="120000"/>
              </a:lnSpc>
              <a:spcBef>
                <a:spcPts val="0"/>
              </a:spcBef>
              <a:buNone/>
            </a:pPr>
            <a:r>
              <a:rPr lang="en-US" sz="2000" dirty="0"/>
              <a:t>PRESS:  Prediction Error Sum of Squares</a:t>
            </a:r>
          </a:p>
          <a:p>
            <a:pPr marL="0" indent="0" algn="just">
              <a:lnSpc>
                <a:spcPct val="120000"/>
              </a:lnSpc>
              <a:spcBef>
                <a:spcPts val="0"/>
              </a:spcBef>
              <a:buNone/>
            </a:pPr>
            <a:endParaRPr lang="en-US" sz="2000" dirty="0"/>
          </a:p>
          <a:p>
            <a:pPr marL="0" indent="0" algn="just">
              <a:lnSpc>
                <a:spcPct val="120000"/>
              </a:lnSpc>
              <a:spcBef>
                <a:spcPts val="0"/>
              </a:spcBef>
              <a:buNone/>
            </a:pPr>
            <a:r>
              <a:rPr lang="en-US" sz="2000" dirty="0"/>
              <a:t>PRESS residual:  the </a:t>
            </a:r>
            <a:r>
              <a:rPr lang="en-US" sz="2000" i="1" dirty="0" err="1"/>
              <a:t>i</a:t>
            </a:r>
            <a:r>
              <a:rPr lang="en-US" sz="2000" dirty="0" err="1"/>
              <a:t>th</a:t>
            </a:r>
            <a:r>
              <a:rPr lang="en-US" sz="2000" dirty="0"/>
              <a:t> PRESS residual is the prediction error for point </a:t>
            </a:r>
            <a:r>
              <a:rPr lang="en-US" sz="2000" i="1" dirty="0" err="1"/>
              <a:t>i</a:t>
            </a:r>
            <a:r>
              <a:rPr lang="en-US" sz="2000" dirty="0"/>
              <a:t> when its fitted value is determined from the regression model in which point </a:t>
            </a:r>
            <a:r>
              <a:rPr lang="en-US" sz="2000" i="1" dirty="0" err="1"/>
              <a:t>i</a:t>
            </a:r>
            <a:r>
              <a:rPr lang="en-US" sz="2000" dirty="0"/>
              <a:t> is removed</a:t>
            </a:r>
          </a:p>
          <a:p>
            <a:pPr marL="0" indent="0" algn="just">
              <a:lnSpc>
                <a:spcPct val="120000"/>
              </a:lnSpc>
              <a:spcBef>
                <a:spcPts val="0"/>
              </a:spcBef>
              <a:buNone/>
            </a:pPr>
            <a:endParaRPr lang="en-US" dirty="0"/>
          </a:p>
        </p:txBody>
      </p:sp>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a:extLst>
              <a:ext uri="{FF2B5EF4-FFF2-40B4-BE49-F238E27FC236}">
                <a16:creationId xmlns:a16="http://schemas.microsoft.com/office/drawing/2014/main" id="{4F50AFC5-9E17-4406-A4A3-C53E499DE714}"/>
              </a:ext>
            </a:extLst>
          </p:cNvPr>
          <p:cNvGraphicFramePr>
            <a:graphicFrameLocks noChangeAspect="1"/>
          </p:cNvGraphicFramePr>
          <p:nvPr>
            <p:extLst>
              <p:ext uri="{D42A27DB-BD31-4B8C-83A1-F6EECF244321}">
                <p14:modId xmlns:p14="http://schemas.microsoft.com/office/powerpoint/2010/main" val="3054406790"/>
              </p:ext>
            </p:extLst>
          </p:nvPr>
        </p:nvGraphicFramePr>
        <p:xfrm>
          <a:off x="1891298" y="4521338"/>
          <a:ext cx="2163762" cy="690563"/>
        </p:xfrm>
        <a:graphic>
          <a:graphicData uri="http://schemas.openxmlformats.org/presentationml/2006/ole">
            <mc:AlternateContent xmlns:mc="http://schemas.openxmlformats.org/markup-compatibility/2006">
              <mc:Choice xmlns:v="urn:schemas-microsoft-com:vml" Requires="v">
                <p:oleObj spid="_x0000_s51227" name="Equation" r:id="rId3" imgW="2158920" imgH="685800" progId="Equation.DSMT4">
                  <p:embed/>
                </p:oleObj>
              </mc:Choice>
              <mc:Fallback>
                <p:oleObj name="Equation" r:id="rId3" imgW="2158920" imgH="685800" progId="Equation.DSMT4">
                  <p:embed/>
                  <p:pic>
                    <p:nvPicPr>
                      <p:cNvPr id="0" name="Object 7"/>
                      <p:cNvPicPr>
                        <a:picLocks noChangeAspect="1" noChangeArrowheads="1"/>
                      </p:cNvPicPr>
                      <p:nvPr/>
                    </p:nvPicPr>
                    <p:blipFill>
                      <a:blip r:embed="rId4"/>
                      <a:srcRect/>
                      <a:stretch>
                        <a:fillRect/>
                      </a:stretch>
                    </p:blipFill>
                    <p:spPr bwMode="auto">
                      <a:xfrm>
                        <a:off x="1891298" y="4521338"/>
                        <a:ext cx="2163762"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id="{A1CF708F-A3D7-4E2E-8FB7-5EE65FAF61EC}"/>
              </a:ext>
            </a:extLst>
          </p:cNvPr>
          <p:cNvGraphicFramePr>
            <a:graphicFrameLocks noChangeAspect="1"/>
          </p:cNvGraphicFramePr>
          <p:nvPr>
            <p:extLst>
              <p:ext uri="{D42A27DB-BD31-4B8C-83A1-F6EECF244321}">
                <p14:modId xmlns:p14="http://schemas.microsoft.com/office/powerpoint/2010/main" val="708721623"/>
              </p:ext>
            </p:extLst>
          </p:nvPr>
        </p:nvGraphicFramePr>
        <p:xfrm>
          <a:off x="4708087" y="4449898"/>
          <a:ext cx="5595937" cy="809625"/>
        </p:xfrm>
        <a:graphic>
          <a:graphicData uri="http://schemas.openxmlformats.org/presentationml/2006/ole">
            <mc:AlternateContent xmlns:mc="http://schemas.openxmlformats.org/markup-compatibility/2006">
              <mc:Choice xmlns:v="urn:schemas-microsoft-com:vml" Requires="v">
                <p:oleObj spid="_x0000_s51228" name="Equation" r:id="rId5" imgW="5600520" imgH="812520" progId="Equation.DSMT4">
                  <p:embed/>
                </p:oleObj>
              </mc:Choice>
              <mc:Fallback>
                <p:oleObj name="Equation" r:id="rId5" imgW="5600520" imgH="812520" progId="Equation.DSMT4">
                  <p:embed/>
                  <p:pic>
                    <p:nvPicPr>
                      <p:cNvPr id="0" name="Object 9"/>
                      <p:cNvPicPr>
                        <a:picLocks noChangeAspect="1" noChangeArrowheads="1"/>
                      </p:cNvPicPr>
                      <p:nvPr/>
                    </p:nvPicPr>
                    <p:blipFill>
                      <a:blip r:embed="rId6"/>
                      <a:srcRect/>
                      <a:stretch>
                        <a:fillRect/>
                      </a:stretch>
                    </p:blipFill>
                    <p:spPr bwMode="auto">
                      <a:xfrm>
                        <a:off x="4708087" y="4449898"/>
                        <a:ext cx="5595937" cy="809625"/>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209960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a:t>
            </a:r>
          </a:p>
        </p:txBody>
      </p:sp>
      <p:sp>
        <p:nvSpPr>
          <p:cNvPr id="3" name="Content Placeholder 2"/>
          <p:cNvSpPr>
            <a:spLocks noGrp="1"/>
          </p:cNvSpPr>
          <p:nvPr>
            <p:ph idx="1"/>
          </p:nvPr>
        </p:nvSpPr>
        <p:spPr>
          <a:xfrm>
            <a:off x="1134050" y="1738149"/>
            <a:ext cx="10372150" cy="4303509"/>
          </a:xfrm>
          <a:ln w="19050">
            <a:noFill/>
          </a:ln>
        </p:spPr>
        <p:txBody>
          <a:bodyPr>
            <a:normAutofit fontScale="47500" lnSpcReduction="20000"/>
          </a:bodyPr>
          <a:lstStyle/>
          <a:p>
            <a:pPr marL="0" indent="0" algn="just">
              <a:lnSpc>
                <a:spcPct val="120000"/>
              </a:lnSpc>
              <a:spcBef>
                <a:spcPts val="0"/>
              </a:spcBef>
              <a:buNone/>
            </a:pPr>
            <a:r>
              <a:rPr lang="en-US" dirty="0"/>
              <a:t>Call:</a:t>
            </a:r>
          </a:p>
          <a:p>
            <a:pPr marL="0" indent="0" algn="just">
              <a:lnSpc>
                <a:spcPct val="120000"/>
              </a:lnSpc>
              <a:spcBef>
                <a:spcPts val="0"/>
              </a:spcBef>
              <a:buNone/>
            </a:pPr>
            <a:r>
              <a:rPr lang="en-US" dirty="0" err="1"/>
              <a:t>lm</a:t>
            </a:r>
            <a:r>
              <a:rPr lang="en-US" dirty="0"/>
              <a:t>(formula = Viscosity ~ </a:t>
            </a:r>
            <a:r>
              <a:rPr lang="en-US" dirty="0" err="1"/>
              <a:t>Reaction.Temperature</a:t>
            </a:r>
            <a:r>
              <a:rPr lang="en-US" dirty="0"/>
              <a:t> + </a:t>
            </a:r>
            <a:r>
              <a:rPr lang="en-US" dirty="0" err="1"/>
              <a:t>Catalyst.Feed.Rate</a:t>
            </a:r>
            <a:r>
              <a:rPr lang="en-US" dirty="0"/>
              <a:t>, 	</a:t>
            </a:r>
            <a:r>
              <a:rPr lang="en-US" u="sng" dirty="0">
                <a:solidFill>
                  <a:srgbClr val="FF0000"/>
                </a:solidFill>
              </a:rPr>
              <a:t>Notes:</a:t>
            </a:r>
          </a:p>
          <a:p>
            <a:pPr marL="0" indent="0" algn="just">
              <a:lnSpc>
                <a:spcPct val="120000"/>
              </a:lnSpc>
              <a:spcBef>
                <a:spcPts val="0"/>
              </a:spcBef>
              <a:buNone/>
            </a:pPr>
            <a:r>
              <a:rPr lang="en-US" dirty="0"/>
              <a:t>    data = </a:t>
            </a:r>
            <a:r>
              <a:rPr lang="en-US" dirty="0" err="1"/>
              <a:t>ViscosityData</a:t>
            </a:r>
            <a:r>
              <a:rPr lang="en-US" dirty="0"/>
              <a:t>)					</a:t>
            </a:r>
            <a:r>
              <a:rPr lang="en-US" dirty="0">
                <a:solidFill>
                  <a:srgbClr val="0070C0"/>
                </a:solidFill>
              </a:rPr>
              <a:t>Total degree of freedom = 15</a:t>
            </a:r>
          </a:p>
          <a:p>
            <a:pPr marL="0" indent="0" algn="just">
              <a:lnSpc>
                <a:spcPct val="120000"/>
              </a:lnSpc>
              <a:spcBef>
                <a:spcPts val="0"/>
              </a:spcBef>
              <a:buNone/>
            </a:pPr>
            <a:r>
              <a:rPr lang="en-US" dirty="0"/>
              <a:t>						</a:t>
            </a:r>
            <a:r>
              <a:rPr lang="en-US" dirty="0">
                <a:solidFill>
                  <a:srgbClr val="0070C0"/>
                </a:solidFill>
              </a:rPr>
              <a:t>Degree of freedom of Regression =2</a:t>
            </a:r>
          </a:p>
          <a:p>
            <a:pPr marL="0" indent="0" algn="just">
              <a:lnSpc>
                <a:spcPct val="120000"/>
              </a:lnSpc>
              <a:spcBef>
                <a:spcPts val="0"/>
              </a:spcBef>
              <a:buNone/>
            </a:pPr>
            <a:r>
              <a:rPr lang="en-US" dirty="0"/>
              <a:t>Residuals:						</a:t>
            </a:r>
            <a:r>
              <a:rPr lang="en-US" dirty="0">
                <a:solidFill>
                  <a:srgbClr val="0070C0"/>
                </a:solidFill>
              </a:rPr>
              <a:t>Degree of freedom of Residual Error = 15-2 = 13</a:t>
            </a:r>
          </a:p>
          <a:p>
            <a:pPr marL="0" indent="0" algn="just">
              <a:lnSpc>
                <a:spcPct val="120000"/>
              </a:lnSpc>
              <a:spcBef>
                <a:spcPts val="0"/>
              </a:spcBef>
              <a:buNone/>
            </a:pPr>
            <a:r>
              <a:rPr lang="en-US" dirty="0"/>
              <a:t>     Min       1Q   Median       3Q      Max </a:t>
            </a:r>
          </a:p>
          <a:p>
            <a:pPr marL="0" indent="0" algn="just">
              <a:lnSpc>
                <a:spcPct val="120000"/>
              </a:lnSpc>
              <a:spcBef>
                <a:spcPts val="0"/>
              </a:spcBef>
              <a:buNone/>
            </a:pPr>
            <a:r>
              <a:rPr lang="en-US" dirty="0"/>
              <a:t>-21.4972 -13.1978  -0.4736  10.5558  25.4299 </a:t>
            </a:r>
          </a:p>
          <a:p>
            <a:pPr marL="0" indent="0" algn="just">
              <a:lnSpc>
                <a:spcPct val="120000"/>
              </a:lnSpc>
              <a:spcBef>
                <a:spcPts val="0"/>
              </a:spcBef>
              <a:buNone/>
            </a:pPr>
            <a:endParaRPr lang="en-US" dirty="0"/>
          </a:p>
          <a:p>
            <a:pPr marL="0" indent="0" algn="just">
              <a:lnSpc>
                <a:spcPct val="120000"/>
              </a:lnSpc>
              <a:spcBef>
                <a:spcPts val="0"/>
              </a:spcBef>
              <a:buNone/>
            </a:pPr>
            <a:r>
              <a:rPr lang="en-US" dirty="0"/>
              <a:t>Coefficients:</a:t>
            </a:r>
          </a:p>
          <a:p>
            <a:pPr marL="0" indent="0" algn="just">
              <a:lnSpc>
                <a:spcPct val="120000"/>
              </a:lnSpc>
              <a:spcBef>
                <a:spcPts val="0"/>
              </a:spcBef>
              <a:buNone/>
            </a:pPr>
            <a:r>
              <a:rPr lang="en-US" dirty="0"/>
              <a:t>                                         Estimate      Std. Error      t value      </a:t>
            </a:r>
            <a:r>
              <a:rPr lang="en-US" dirty="0" err="1"/>
              <a:t>Pr</a:t>
            </a:r>
            <a:r>
              <a:rPr lang="en-US" dirty="0"/>
              <a:t>(&gt;|t|)    </a:t>
            </a:r>
          </a:p>
          <a:p>
            <a:pPr marL="0" indent="0" algn="just">
              <a:lnSpc>
                <a:spcPct val="120000"/>
              </a:lnSpc>
              <a:spcBef>
                <a:spcPts val="0"/>
              </a:spcBef>
              <a:buNone/>
            </a:pPr>
            <a:r>
              <a:rPr lang="en-US" dirty="0"/>
              <a:t>(Intercept)                        1566.0778    61.5918        25.43       1.80e-12 ***</a:t>
            </a:r>
          </a:p>
          <a:p>
            <a:pPr marL="0" indent="0" algn="just">
              <a:lnSpc>
                <a:spcPct val="120000"/>
              </a:lnSpc>
              <a:spcBef>
                <a:spcPts val="0"/>
              </a:spcBef>
              <a:buNone/>
            </a:pPr>
            <a:r>
              <a:rPr lang="en-US" dirty="0" err="1"/>
              <a:t>Reaction.Temperature</a:t>
            </a:r>
            <a:r>
              <a:rPr lang="en-US" dirty="0"/>
              <a:t>           7.6213      0.6184        12.32       1.52e-08 ***</a:t>
            </a:r>
          </a:p>
          <a:p>
            <a:pPr marL="0" indent="0" algn="just">
              <a:lnSpc>
                <a:spcPct val="120000"/>
              </a:lnSpc>
              <a:spcBef>
                <a:spcPts val="0"/>
              </a:spcBef>
              <a:buNone/>
            </a:pPr>
            <a:r>
              <a:rPr lang="en-US" dirty="0" err="1"/>
              <a:t>Catalyst.Feed.Rate</a:t>
            </a:r>
            <a:r>
              <a:rPr lang="en-US" dirty="0"/>
              <a:t>                8.5848      2.4387          3.52       0.00376 ** </a:t>
            </a:r>
          </a:p>
          <a:p>
            <a:pPr marL="0" indent="0" algn="just">
              <a:lnSpc>
                <a:spcPct val="120000"/>
              </a:lnSpc>
              <a:spcBef>
                <a:spcPts val="0"/>
              </a:spcBef>
              <a:buNone/>
            </a:pPr>
            <a:r>
              <a:rPr lang="en-US" dirty="0"/>
              <a:t>---</a:t>
            </a:r>
          </a:p>
          <a:p>
            <a:pPr marL="0" indent="0" algn="just">
              <a:lnSpc>
                <a:spcPct val="120000"/>
              </a:lnSpc>
              <a:spcBef>
                <a:spcPts val="0"/>
              </a:spcBef>
              <a:buNone/>
            </a:pPr>
            <a:r>
              <a:rPr lang="en-US" dirty="0" err="1"/>
              <a:t>Signif</a:t>
            </a:r>
            <a:r>
              <a:rPr lang="en-US" dirty="0"/>
              <a:t>. codes:  0 ‘***’ 0.001 ‘**’ 0.01 ‘*’ 0.05 ‘.’ 0.1 ‘ ’ 1</a:t>
            </a:r>
          </a:p>
          <a:p>
            <a:pPr marL="0" indent="0" algn="just">
              <a:lnSpc>
                <a:spcPct val="120000"/>
              </a:lnSpc>
              <a:spcBef>
                <a:spcPts val="0"/>
              </a:spcBef>
              <a:buNone/>
            </a:pPr>
            <a:endParaRPr lang="en-US" dirty="0"/>
          </a:p>
          <a:p>
            <a:pPr marL="0" indent="0" algn="just">
              <a:lnSpc>
                <a:spcPct val="120000"/>
              </a:lnSpc>
              <a:spcBef>
                <a:spcPts val="0"/>
              </a:spcBef>
              <a:buNone/>
            </a:pPr>
            <a:r>
              <a:rPr lang="en-US" dirty="0"/>
              <a:t>Residual standard error: 16.36 on 13 degrees of freedom</a:t>
            </a:r>
          </a:p>
          <a:p>
            <a:pPr marL="0" indent="0" algn="just">
              <a:lnSpc>
                <a:spcPct val="120000"/>
              </a:lnSpc>
              <a:spcBef>
                <a:spcPts val="0"/>
              </a:spcBef>
              <a:buNone/>
            </a:pPr>
            <a:r>
              <a:rPr lang="en-US" dirty="0"/>
              <a:t>Multiple R-squared:  0.927,      Adjusted R-squared:  0.9157 </a:t>
            </a:r>
          </a:p>
          <a:p>
            <a:pPr marL="0" indent="0" algn="just">
              <a:lnSpc>
                <a:spcPct val="120000"/>
              </a:lnSpc>
              <a:spcBef>
                <a:spcPts val="0"/>
              </a:spcBef>
              <a:buNone/>
            </a:pPr>
            <a:r>
              <a:rPr lang="en-US" dirty="0"/>
              <a:t>F-statistic:  82.5 on 2 and 13 DF,  p-value: 4.1e-08	</a:t>
            </a:r>
          </a:p>
        </p:txBody>
      </p:sp>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9DF7D520-9C8A-4ADD-BA1E-29C47D7CEA0B}"/>
              </a:ext>
            </a:extLst>
          </p:cNvPr>
          <p:cNvPicPr>
            <a:picLocks noChangeAspect="1"/>
          </p:cNvPicPr>
          <p:nvPr/>
        </p:nvPicPr>
        <p:blipFill>
          <a:blip r:embed="rId2"/>
          <a:stretch>
            <a:fillRect/>
          </a:stretch>
        </p:blipFill>
        <p:spPr>
          <a:xfrm>
            <a:off x="6253865" y="4544965"/>
            <a:ext cx="5731764" cy="1054608"/>
          </a:xfrm>
          <a:prstGeom prst="rect">
            <a:avLst/>
          </a:prstGeom>
        </p:spPr>
      </p:pic>
    </p:spTree>
    <p:extLst>
      <p:ext uri="{BB962C8B-B14F-4D97-AF65-F5344CB8AC3E}">
        <p14:creationId xmlns:p14="http://schemas.microsoft.com/office/powerpoint/2010/main" val="188499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ON INDIVIDUAL REGRESSION COEFFICIENTS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85000" lnSpcReduction="20000"/>
              </a:bodyPr>
              <a:lstStyle/>
              <a:p>
                <a:pPr marL="0" indent="0" algn="just">
                  <a:lnSpc>
                    <a:spcPct val="120000"/>
                  </a:lnSpc>
                  <a:spcBef>
                    <a:spcPts val="0"/>
                  </a:spcBef>
                  <a:buNone/>
                </a:pPr>
                <a:r>
                  <a:rPr lang="en-US" dirty="0"/>
                  <a:t>Hypotheses: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r>
                      <a:rPr lang="en-US" b="0" i="1" smtClean="0">
                        <a:latin typeface="Cambria Math" panose="02040503050406030204" pitchFamily="18" charset="0"/>
                      </a:rPr>
                      <m:t>=0</m:t>
                    </m:r>
                  </m:oMath>
                </a14:m>
                <a:endParaRPr lang="en-US" dirty="0"/>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0</m:t>
                    </m:r>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Test statistic: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rPr>
                              <m:t>𝑗</m:t>
                            </m:r>
                          </m:sub>
                        </m:sSub>
                      </m:num>
                      <m:den>
                        <m:r>
                          <a:rPr lang="en-US" b="0" i="1" smtClean="0">
                            <a:latin typeface="Cambria Math" panose="02040503050406030204" pitchFamily="18" charset="0"/>
                          </a:rPr>
                          <m:t>𝑠𝑒</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𝑗</m:t>
                                </m:r>
                              </m:sub>
                            </m:sSub>
                          </m:e>
                        </m:d>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𝑗</m:t>
                            </m:r>
                          </m:sub>
                        </m:sSub>
                      </m:num>
                      <m:den>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𝜎</m:t>
                                    </m:r>
                                  </m:e>
                                </m:acc>
                              </m:e>
                              <m:sup>
                                <m:r>
                                  <a:rPr lang="en-US" b="0"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𝑗𝑗</m:t>
                                </m:r>
                              </m:sub>
                            </m:sSub>
                          </m:e>
                        </m:rad>
                      </m:den>
                    </m:f>
                  </m:oMath>
                </a14:m>
                <a:r>
                  <a:rPr lang="en-US" dirty="0"/>
                  <a:t>	 </a:t>
                </a:r>
              </a:p>
              <a:p>
                <a:pPr marL="0" indent="0" algn="just">
                  <a:lnSpc>
                    <a:spcPct val="120000"/>
                  </a:lnSpc>
                  <a:spcBef>
                    <a:spcPts val="0"/>
                  </a:spcBef>
                  <a:buNone/>
                </a:pPr>
                <a:r>
                  <a:rPr lang="en-US" dirty="0"/>
                  <a:t>in which</a:t>
                </a: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𝑗𝑗</m:t>
                        </m:r>
                      </m:sub>
                    </m:sSub>
                    <m:r>
                      <a:rPr lang="en-US" i="1">
                        <a:latin typeface="Cambria Math" panose="02040503050406030204" pitchFamily="18" charset="0"/>
                      </a:rPr>
                      <m:t> </m:t>
                    </m:r>
                  </m:oMath>
                </a14:m>
                <a:r>
                  <a:rPr lang="en-US" dirty="0"/>
                  <a:t>: 		diagonal element of </a:t>
                </a:r>
                <a14:m>
                  <m:oMath xmlns:m="http://schemas.openxmlformats.org/officeDocument/2006/math">
                    <m:sSup>
                      <m:sSupPr>
                        <m:ctrlPr>
                          <a:rPr lang="en-US" i="1" smtClean="0">
                            <a:latin typeface="Cambria Math" panose="02040503050406030204" pitchFamily="18" charset="0"/>
                          </a:rPr>
                        </m:ctrlPr>
                      </m:sSupPr>
                      <m:e>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0">
                                    <a:latin typeface="Cambria Math" panose="02040503050406030204" pitchFamily="18" charset="0"/>
                                  </a:rPr>
                                  <m:t>𝐗</m:t>
                                </m:r>
                              </m:e>
                              <m:sup>
                                <m:r>
                                  <a:rPr lang="en-US" b="1" i="0">
                                    <a:latin typeface="Cambria Math" panose="02040503050406030204" pitchFamily="18" charset="0"/>
                                  </a:rPr>
                                  <m:t>′</m:t>
                                </m:r>
                              </m:sup>
                            </m:sSup>
                            <m:r>
                              <a:rPr lang="en-US" b="1" i="0">
                                <a:latin typeface="Cambria Math" panose="02040503050406030204" pitchFamily="18" charset="0"/>
                              </a:rPr>
                              <m:t>𝐗</m:t>
                            </m:r>
                          </m:e>
                        </m:d>
                      </m:e>
                      <m:sup>
                        <m:r>
                          <a:rPr lang="en-US" b="0" i="1" smtClean="0">
                            <a:latin typeface="Cambria Math" panose="02040503050406030204" pitchFamily="18" charset="0"/>
                          </a:rPr>
                          <m:t>−1</m:t>
                        </m:r>
                      </m:sup>
                    </m:sSup>
                  </m:oMath>
                </a14:m>
                <a:r>
                  <a:rPr lang="en-US" dirty="0"/>
                  <a:t> corresponding to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𝑗</m:t>
                        </m:r>
                      </m:sub>
                    </m:sSub>
                  </m:oMath>
                </a14:m>
                <a:endParaRPr lang="en-US" dirty="0"/>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𝑠𝑒</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𝑗</m:t>
                            </m:r>
                          </m:sub>
                        </m:sSub>
                      </m:e>
                    </m:d>
                    <m:r>
                      <a:rPr lang="en-US" i="1">
                        <a:latin typeface="Cambria Math" panose="02040503050406030204" pitchFamily="18" charset="0"/>
                      </a:rPr>
                      <m:t> </m:t>
                    </m:r>
                  </m:oMath>
                </a14:m>
                <a:r>
                  <a:rPr lang="en-US" dirty="0"/>
                  <a:t>: 	standard error (deviation) of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𝑗</m:t>
                        </m:r>
                      </m:sub>
                    </m:sSub>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Rejection region: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133" b="-11473"/>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6992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ON THE USEFULNESS OF THE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85000" lnSpcReduction="20000"/>
              </a:bodyPr>
              <a:lstStyle/>
              <a:p>
                <a:pPr marL="0" indent="0" algn="just">
                  <a:lnSpc>
                    <a:spcPct val="120000"/>
                  </a:lnSpc>
                  <a:spcBef>
                    <a:spcPts val="0"/>
                  </a:spcBef>
                  <a:buNone/>
                </a:pPr>
                <a:r>
                  <a:rPr lang="en-US" dirty="0"/>
                  <a:t>Hypotheses: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rPr>
                      <m:t>=0</m:t>
                    </m:r>
                  </m:oMath>
                </a14:m>
                <a:endParaRPr lang="en-US" dirty="0"/>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0</m:t>
                    </m:r>
                  </m:oMath>
                </a14:m>
                <a:r>
                  <a:rPr lang="en-US" dirty="0"/>
                  <a:t> for at least one </a:t>
                </a:r>
                <a14:m>
                  <m:oMath xmlns:m="http://schemas.openxmlformats.org/officeDocument/2006/math">
                    <m:r>
                      <a:rPr lang="en-US" b="0" i="1" smtClean="0">
                        <a:latin typeface="Cambria Math" panose="02040503050406030204" pitchFamily="18" charset="0"/>
                      </a:rPr>
                      <m:t>𝑗</m:t>
                    </m:r>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Test statistic: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type m:val="lin"/>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𝑅</m:t>
                                </m:r>
                              </m:sub>
                            </m:sSub>
                          </m:num>
                          <m:den>
                            <m:r>
                              <a:rPr lang="en-US" b="0" i="1" smtClean="0">
                                <a:latin typeface="Cambria Math" panose="02040503050406030204" pitchFamily="18" charset="0"/>
                              </a:rPr>
                              <m:t>𝑘</m:t>
                            </m:r>
                          </m:den>
                        </m:f>
                      </m:num>
                      <m:den>
                        <m:f>
                          <m:fPr>
                            <m:type m:val="lin"/>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b="0" i="1" smtClean="0">
                                    <a:latin typeface="Cambria Math" panose="02040503050406030204" pitchFamily="18" charset="0"/>
                                  </a:rPr>
                                  <m:t>𝐸</m:t>
                                </m:r>
                              </m:sub>
                            </m:sSub>
                          </m:num>
                          <m:den>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e>
                            </m:d>
                          </m:den>
                        </m:f>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𝑀</m:t>
                            </m:r>
                            <m:r>
                              <a:rPr lang="en-US" i="1">
                                <a:latin typeface="Cambria Math" panose="02040503050406030204" pitchFamily="18" charset="0"/>
                              </a:rPr>
                              <m:t>𝑆</m:t>
                            </m:r>
                          </m:e>
                          <m:sub>
                            <m:r>
                              <a:rPr lang="en-US" i="1">
                                <a:latin typeface="Cambria Math" panose="02040503050406030204" pitchFamily="18" charset="0"/>
                              </a:rPr>
                              <m:t>𝑅</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𝑀</m:t>
                            </m:r>
                            <m:r>
                              <a:rPr lang="en-US" i="1">
                                <a:latin typeface="Cambria Math" panose="02040503050406030204" pitchFamily="18" charset="0"/>
                              </a:rPr>
                              <m:t>𝑆</m:t>
                            </m:r>
                          </m:e>
                          <m:sub>
                            <m:r>
                              <a:rPr lang="en-US" b="0" i="1" smtClean="0">
                                <a:latin typeface="Cambria Math" panose="02040503050406030204" pitchFamily="18" charset="0"/>
                              </a:rPr>
                              <m:t>𝐸</m:t>
                            </m:r>
                          </m:sub>
                        </m:sSub>
                      </m:den>
                    </m:f>
                  </m:oMath>
                </a14:m>
                <a:r>
                  <a:rPr lang="en-US" dirty="0"/>
                  <a:t>	 </a:t>
                </a:r>
              </a:p>
              <a:p>
                <a:pPr marL="0" indent="0" algn="just">
                  <a:lnSpc>
                    <a:spcPct val="120000"/>
                  </a:lnSpc>
                  <a:spcBef>
                    <a:spcPts val="0"/>
                  </a:spcBef>
                  <a:buNone/>
                </a:pPr>
                <a:r>
                  <a:rPr lang="en-US" dirty="0"/>
                  <a:t>in which</a:t>
                </a:r>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Rejection region: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i="1">
                            <a:latin typeface="Cambria Math" panose="02040503050406030204" pitchFamily="18" charset="0"/>
                          </a:rPr>
                          <m:t>0</m:t>
                        </m:r>
                      </m:sub>
                    </m:sSub>
                    <m:r>
                      <a:rPr lang="en-US" i="1">
                        <a:latin typeface="Cambria Math" panose="02040503050406030204" pitchFamily="18" charset="0"/>
                      </a:rPr>
                      <m:t> </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992"/>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DF71BBE5-AE3D-4388-8FA3-F80075C5F5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2F6A6E60-68B1-4962-BBD3-C5EA367BFA17}"/>
              </a:ext>
            </a:extLst>
          </p:cNvPr>
          <p:cNvGraphicFramePr>
            <a:graphicFrameLocks noChangeAspect="1"/>
          </p:cNvGraphicFramePr>
          <p:nvPr>
            <p:extLst>
              <p:ext uri="{D42A27DB-BD31-4B8C-83A1-F6EECF244321}">
                <p14:modId xmlns:p14="http://schemas.microsoft.com/office/powerpoint/2010/main" val="3107001005"/>
              </p:ext>
            </p:extLst>
          </p:nvPr>
        </p:nvGraphicFramePr>
        <p:xfrm>
          <a:off x="1485895" y="3889903"/>
          <a:ext cx="2547937" cy="1273175"/>
        </p:xfrm>
        <a:graphic>
          <a:graphicData uri="http://schemas.openxmlformats.org/presentationml/2006/ole">
            <mc:AlternateContent xmlns:mc="http://schemas.openxmlformats.org/markup-compatibility/2006">
              <mc:Choice xmlns:v="urn:schemas-microsoft-com:vml" Requires="v">
                <p:oleObj spid="_x0000_s52249" name="Equation" r:id="rId4" imgW="2552400" imgH="1269720" progId="Equation.DSMT4">
                  <p:embed/>
                </p:oleObj>
              </mc:Choice>
              <mc:Fallback>
                <p:oleObj name="Equation" r:id="rId4" imgW="2552400" imgH="1269720" progId="Equation.DSMT4">
                  <p:embed/>
                  <p:pic>
                    <p:nvPicPr>
                      <p:cNvPr id="0" name="Object 1"/>
                      <p:cNvPicPr>
                        <a:picLocks noChangeAspect="1" noChangeArrowheads="1"/>
                      </p:cNvPicPr>
                      <p:nvPr/>
                    </p:nvPicPr>
                    <p:blipFill>
                      <a:blip r:embed="rId5"/>
                      <a:srcRect/>
                      <a:stretch>
                        <a:fillRect/>
                      </a:stretch>
                    </p:blipFill>
                    <p:spPr bwMode="auto">
                      <a:xfrm>
                        <a:off x="1485895" y="3889903"/>
                        <a:ext cx="2547937" cy="1273175"/>
                      </a:xfrm>
                      <a:prstGeom prst="rect">
                        <a:avLst/>
                      </a:prstGeom>
                      <a:noFill/>
                      <a:ln w="19050">
                        <a:solidFill>
                          <a:schemeClr val="tx1"/>
                        </a:solidFill>
                      </a:ln>
                    </p:spPr>
                  </p:pic>
                </p:oleObj>
              </mc:Fallback>
            </mc:AlternateContent>
          </a:graphicData>
        </a:graphic>
      </p:graphicFrame>
      <p:sp>
        <p:nvSpPr>
          <p:cNvPr id="16" name="Rectangle 4">
            <a:extLst>
              <a:ext uri="{FF2B5EF4-FFF2-40B4-BE49-F238E27FC236}">
                <a16:creationId xmlns:a16="http://schemas.microsoft.com/office/drawing/2014/main" id="{89B93A79-42FD-4079-B8CA-FBE7A2B574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60A264D3-9990-4684-B644-7D730044DCCB}"/>
              </a:ext>
            </a:extLst>
          </p:cNvPr>
          <p:cNvGraphicFramePr>
            <a:graphicFrameLocks noChangeAspect="1"/>
          </p:cNvGraphicFramePr>
          <p:nvPr>
            <p:extLst>
              <p:ext uri="{D42A27DB-BD31-4B8C-83A1-F6EECF244321}">
                <p14:modId xmlns:p14="http://schemas.microsoft.com/office/powerpoint/2010/main" val="2833440954"/>
              </p:ext>
            </p:extLst>
          </p:nvPr>
        </p:nvGraphicFramePr>
        <p:xfrm>
          <a:off x="4509287" y="3889108"/>
          <a:ext cx="2830513" cy="1274763"/>
        </p:xfrm>
        <a:graphic>
          <a:graphicData uri="http://schemas.openxmlformats.org/presentationml/2006/ole">
            <mc:AlternateContent xmlns:mc="http://schemas.openxmlformats.org/markup-compatibility/2006">
              <mc:Choice xmlns:v="urn:schemas-microsoft-com:vml" Requires="v">
                <p:oleObj spid="_x0000_s52250" name="Equation" r:id="rId6" imgW="2831760" imgH="1269720" progId="Equation.DSMT4">
                  <p:embed/>
                </p:oleObj>
              </mc:Choice>
              <mc:Fallback>
                <p:oleObj name="Equation" r:id="rId6" imgW="2831760" imgH="1269720" progId="Equation.DSMT4">
                  <p:embed/>
                  <p:pic>
                    <p:nvPicPr>
                      <p:cNvPr id="0" name="Object 3"/>
                      <p:cNvPicPr>
                        <a:picLocks noChangeAspect="1" noChangeArrowheads="1"/>
                      </p:cNvPicPr>
                      <p:nvPr/>
                    </p:nvPicPr>
                    <p:blipFill>
                      <a:blip r:embed="rId7"/>
                      <a:srcRect/>
                      <a:stretch>
                        <a:fillRect/>
                      </a:stretch>
                    </p:blipFill>
                    <p:spPr bwMode="auto">
                      <a:xfrm>
                        <a:off x="4509287" y="3889108"/>
                        <a:ext cx="2830513" cy="1274763"/>
                      </a:xfrm>
                      <a:prstGeom prst="rect">
                        <a:avLst/>
                      </a:prstGeom>
                      <a:noFill/>
                      <a:ln w="19050">
                        <a:solidFill>
                          <a:schemeClr val="tx1"/>
                        </a:solidFill>
                      </a:ln>
                    </p:spPr>
                  </p:pic>
                </p:oleObj>
              </mc:Fallback>
            </mc:AlternateContent>
          </a:graphicData>
        </a:graphic>
      </p:graphicFrame>
      <p:sp>
        <p:nvSpPr>
          <p:cNvPr id="19" name="Rectangle 6">
            <a:extLst>
              <a:ext uri="{FF2B5EF4-FFF2-40B4-BE49-F238E27FC236}">
                <a16:creationId xmlns:a16="http://schemas.microsoft.com/office/drawing/2014/main" id="{312362A6-3BDE-46CF-9E60-E972ADDB31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1CE5A771-1425-4FF2-ACCF-A5C39D6B6E78}"/>
              </a:ext>
            </a:extLst>
          </p:cNvPr>
          <p:cNvGraphicFramePr>
            <a:graphicFrameLocks noChangeAspect="1"/>
          </p:cNvGraphicFramePr>
          <p:nvPr>
            <p:extLst>
              <p:ext uri="{D42A27DB-BD31-4B8C-83A1-F6EECF244321}">
                <p14:modId xmlns:p14="http://schemas.microsoft.com/office/powerpoint/2010/main" val="704540191"/>
              </p:ext>
            </p:extLst>
          </p:nvPr>
        </p:nvGraphicFramePr>
        <p:xfrm>
          <a:off x="7609101" y="4512201"/>
          <a:ext cx="3619500" cy="444500"/>
        </p:xfrm>
        <a:graphic>
          <a:graphicData uri="http://schemas.openxmlformats.org/presentationml/2006/ole">
            <mc:AlternateContent xmlns:mc="http://schemas.openxmlformats.org/markup-compatibility/2006">
              <mc:Choice xmlns:v="urn:schemas-microsoft-com:vml" Requires="v">
                <p:oleObj spid="_x0000_s52251" name="Equation" r:id="rId8" imgW="3619440" imgH="444240" progId="Equation.DSMT4">
                  <p:embed/>
                </p:oleObj>
              </mc:Choice>
              <mc:Fallback>
                <p:oleObj name="Equation" r:id="rId8" imgW="3619440" imgH="444240" progId="Equation.DSMT4">
                  <p:embed/>
                  <p:pic>
                    <p:nvPicPr>
                      <p:cNvPr id="0" name="Object 5"/>
                      <p:cNvPicPr>
                        <a:picLocks noChangeAspect="1" noChangeArrowheads="1"/>
                      </p:cNvPicPr>
                      <p:nvPr/>
                    </p:nvPicPr>
                    <p:blipFill>
                      <a:blip r:embed="rId9"/>
                      <a:srcRect/>
                      <a:stretch>
                        <a:fillRect/>
                      </a:stretch>
                    </p:blipFill>
                    <p:spPr bwMode="auto">
                      <a:xfrm>
                        <a:off x="7609101" y="4512201"/>
                        <a:ext cx="3619500" cy="444500"/>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191517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COEFFICIENT OF DETERMINATION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92500" lnSpcReduction="10000"/>
              </a:bodyPr>
              <a:lstStyle/>
              <a:p>
                <a:pPr marL="0" indent="0" algn="just">
                  <a:lnSpc>
                    <a:spcPct val="120000"/>
                  </a:lnSpc>
                  <a:spcBef>
                    <a:spcPts val="0"/>
                  </a:spcBef>
                  <a:buNone/>
                </a:pPr>
                <a:r>
                  <a:rPr lang="en-US" i="1" dirty="0">
                    <a:solidFill>
                      <a:srgbClr val="FF0000"/>
                    </a:solidFill>
                  </a:rPr>
                  <a:t>Coefficient of Multiple Determination </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 </m:t>
                    </m:r>
                  </m:oMath>
                </a14:m>
                <a:r>
                  <a:rPr lang="en-US" dirty="0"/>
                  <a:t>is the measure of the amount of reduction in the variability of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obtained by using the regressor variables</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Weakness</a:t>
                </a:r>
                <a:r>
                  <a:rPr lang="en-US" dirty="0"/>
                  <a:t>:  Adding a variable to the model will </a:t>
                </a:r>
                <a:r>
                  <a:rPr lang="en-US" dirty="0">
                    <a:solidFill>
                      <a:srgbClr val="0070C0"/>
                    </a:solidFill>
                  </a:rPr>
                  <a:t>always increase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oMath>
                </a14:m>
                <a:r>
                  <a:rPr lang="en-US" dirty="0"/>
                  <a:t>, regardless of whether this variable is significant or not</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058" t="-1133" r="-999"/>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DF71BBE5-AE3D-4388-8FA3-F80075C5F5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a:extLst>
              <a:ext uri="{FF2B5EF4-FFF2-40B4-BE49-F238E27FC236}">
                <a16:creationId xmlns:a16="http://schemas.microsoft.com/office/drawing/2014/main" id="{89B93A79-42FD-4079-B8CA-FBE7A2B574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a:extLst>
              <a:ext uri="{FF2B5EF4-FFF2-40B4-BE49-F238E27FC236}">
                <a16:creationId xmlns:a16="http://schemas.microsoft.com/office/drawing/2014/main" id="{312362A6-3BDE-46CF-9E60-E972ADDB31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08966B19-C6B9-41FD-99A7-A1AF87E93C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id="{784C21F5-3A76-49FC-BEA5-BF464A9F4286}"/>
              </a:ext>
            </a:extLst>
          </p:cNvPr>
          <p:cNvGraphicFramePr>
            <a:graphicFrameLocks noChangeAspect="1"/>
          </p:cNvGraphicFramePr>
          <p:nvPr>
            <p:extLst>
              <p:ext uri="{D42A27DB-BD31-4B8C-83A1-F6EECF244321}">
                <p14:modId xmlns:p14="http://schemas.microsoft.com/office/powerpoint/2010/main" val="441920394"/>
              </p:ext>
            </p:extLst>
          </p:nvPr>
        </p:nvGraphicFramePr>
        <p:xfrm>
          <a:off x="4533900" y="2433641"/>
          <a:ext cx="2573338" cy="868363"/>
        </p:xfrm>
        <a:graphic>
          <a:graphicData uri="http://schemas.openxmlformats.org/presentationml/2006/ole">
            <mc:AlternateContent xmlns:mc="http://schemas.openxmlformats.org/markup-compatibility/2006">
              <mc:Choice xmlns:v="urn:schemas-microsoft-com:vml" Requires="v">
                <p:oleObj spid="_x0000_s55305" name="Equation" r:id="rId4" imgW="2577960" imgH="863280" progId="Equation.DSMT4">
                  <p:embed/>
                </p:oleObj>
              </mc:Choice>
              <mc:Fallback>
                <p:oleObj name="Equation" r:id="rId4" imgW="2577960" imgH="863280" progId="Equation.DSMT4">
                  <p:embed/>
                  <p:pic>
                    <p:nvPicPr>
                      <p:cNvPr id="0" name="Object 1"/>
                      <p:cNvPicPr>
                        <a:picLocks noChangeAspect="1" noChangeArrowheads="1"/>
                      </p:cNvPicPr>
                      <p:nvPr/>
                    </p:nvPicPr>
                    <p:blipFill>
                      <a:blip r:embed="rId5"/>
                      <a:srcRect/>
                      <a:stretch>
                        <a:fillRect/>
                      </a:stretch>
                    </p:blipFill>
                    <p:spPr bwMode="auto">
                      <a:xfrm>
                        <a:off x="4533900" y="2433641"/>
                        <a:ext cx="2573338" cy="868363"/>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314453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COEFFICIENT OF DETERMINATION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a:bodyPr>
              <a:lstStyle/>
              <a:p>
                <a:pPr marL="0" indent="0" algn="just">
                  <a:lnSpc>
                    <a:spcPct val="120000"/>
                  </a:lnSpc>
                  <a:spcBef>
                    <a:spcPts val="0"/>
                  </a:spcBef>
                  <a:buNone/>
                </a:pPr>
                <a:r>
                  <a:rPr lang="en-US" i="1" dirty="0">
                    <a:solidFill>
                      <a:srgbClr val="FF0000"/>
                    </a:solidFill>
                  </a:rPr>
                  <a:t>Adjusted Coefficient of Multiple Determination </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a:p>
                <a:pPr algn="just">
                  <a:lnSpc>
                    <a:spcPct val="120000"/>
                  </a:lnSpc>
                  <a:spcBef>
                    <a:spcPts val="0"/>
                  </a:spcBef>
                </a:pPr>
                <a:r>
                  <a:rPr lang="en-US" dirty="0"/>
                  <a:t>Adding an unnecessary variable will often decrease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𝑎𝑑𝑗</m:t>
                        </m:r>
                      </m:sub>
                      <m:sup>
                        <m:r>
                          <a:rPr lang="en-US" b="0" i="1" smtClean="0">
                            <a:latin typeface="Cambria Math" panose="02040503050406030204" pitchFamily="18" charset="0"/>
                          </a:rPr>
                          <m:t>2</m:t>
                        </m:r>
                      </m:sup>
                    </m:sSubSup>
                  </m:oMath>
                </a14:m>
                <a:r>
                  <a:rPr lang="en-US" dirty="0"/>
                  <a:t>.</a:t>
                </a:r>
              </a:p>
              <a:p>
                <a:pPr algn="just">
                  <a:lnSpc>
                    <a:spcPct val="120000"/>
                  </a:lnSpc>
                  <a:spcBef>
                    <a:spcPts val="0"/>
                  </a:spcBef>
                </a:pPr>
                <a:r>
                  <a:rPr lang="en-US" dirty="0"/>
                  <a:t>Big difference between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𝑎𝑑𝑗</m:t>
                        </m:r>
                      </m:sub>
                      <m:sup>
                        <m:r>
                          <a:rPr lang="en-US" i="1">
                            <a:latin typeface="Cambria Math" panose="02040503050406030204" pitchFamily="18" charset="0"/>
                          </a:rPr>
                          <m:t>2</m:t>
                        </m:r>
                      </m:sup>
                    </m:sSubSup>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oMath>
                </a14:m>
                <a:r>
                  <a:rPr lang="en-US" dirty="0"/>
                  <a:t> is the indicator of </a:t>
                </a:r>
                <a:r>
                  <a:rPr lang="en-US" dirty="0">
                    <a:solidFill>
                      <a:srgbClr val="0070C0"/>
                    </a:solidFill>
                  </a:rPr>
                  <a:t>nonsignificant terms </a:t>
                </a:r>
                <a:r>
                  <a:rPr lang="en-US" dirty="0"/>
                  <a:t>included in the model.</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567" r="-1175"/>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DF71BBE5-AE3D-4388-8FA3-F80075C5F5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a:extLst>
              <a:ext uri="{FF2B5EF4-FFF2-40B4-BE49-F238E27FC236}">
                <a16:creationId xmlns:a16="http://schemas.microsoft.com/office/drawing/2014/main" id="{89B93A79-42FD-4079-B8CA-FBE7A2B574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a:extLst>
              <a:ext uri="{FF2B5EF4-FFF2-40B4-BE49-F238E27FC236}">
                <a16:creationId xmlns:a16="http://schemas.microsoft.com/office/drawing/2014/main" id="{312362A6-3BDE-46CF-9E60-E972ADDB31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08966B19-C6B9-41FD-99A7-A1AF87E93C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172F87BC-BD5E-42A4-92D1-F5C4B27A109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2C64813E-C914-43F2-BFC0-F0D237055D88}"/>
              </a:ext>
            </a:extLst>
          </p:cNvPr>
          <p:cNvGraphicFramePr>
            <a:graphicFrameLocks noChangeAspect="1"/>
          </p:cNvGraphicFramePr>
          <p:nvPr>
            <p:extLst>
              <p:ext uri="{D42A27DB-BD31-4B8C-83A1-F6EECF244321}">
                <p14:modId xmlns:p14="http://schemas.microsoft.com/office/powerpoint/2010/main" val="2351886948"/>
              </p:ext>
            </p:extLst>
          </p:nvPr>
        </p:nvGraphicFramePr>
        <p:xfrm>
          <a:off x="3008313" y="2582863"/>
          <a:ext cx="6176962" cy="1028700"/>
        </p:xfrm>
        <a:graphic>
          <a:graphicData uri="http://schemas.openxmlformats.org/presentationml/2006/ole">
            <mc:AlternateContent xmlns:mc="http://schemas.openxmlformats.org/markup-compatibility/2006">
              <mc:Choice xmlns:v="urn:schemas-microsoft-com:vml" Requires="v">
                <p:oleObj spid="_x0000_s56329" name="Equation" r:id="rId4" imgW="6172200" imgH="1028520" progId="Equation.DSMT4">
                  <p:embed/>
                </p:oleObj>
              </mc:Choice>
              <mc:Fallback>
                <p:oleObj name="Equation" r:id="rId4" imgW="6172200" imgH="1028520" progId="Equation.DSMT4">
                  <p:embed/>
                  <p:pic>
                    <p:nvPicPr>
                      <p:cNvPr id="0" name="Object 1"/>
                      <p:cNvPicPr>
                        <a:picLocks noChangeAspect="1" noChangeArrowheads="1"/>
                      </p:cNvPicPr>
                      <p:nvPr/>
                    </p:nvPicPr>
                    <p:blipFill>
                      <a:blip r:embed="rId5"/>
                      <a:srcRect/>
                      <a:stretch>
                        <a:fillRect/>
                      </a:stretch>
                    </p:blipFill>
                    <p:spPr bwMode="auto">
                      <a:xfrm>
                        <a:off x="3008313" y="2582863"/>
                        <a:ext cx="6176962" cy="1028700"/>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140649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COEFFICIENT OF DETERMINATION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85000" lnSpcReduction="20000"/>
              </a:bodyPr>
              <a:lstStyle/>
              <a:p>
                <a:pPr marL="0" indent="0" algn="just">
                  <a:lnSpc>
                    <a:spcPct val="120000"/>
                  </a:lnSpc>
                  <a:spcBef>
                    <a:spcPts val="0"/>
                  </a:spcBef>
                  <a:buNone/>
                </a:pPr>
                <a:r>
                  <a:rPr lang="en-US" i="1" dirty="0">
                    <a:solidFill>
                      <a:srgbClr val="FF0000"/>
                    </a:solidFill>
                  </a:rPr>
                  <a:t>Prediction Coefficient of Multiple Determination </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a:p>
                <a:pPr algn="just">
                  <a:lnSpc>
                    <a:spcPct val="120000"/>
                  </a:lnSpc>
                  <a:spcBef>
                    <a:spcPts val="0"/>
                  </a:spcBef>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b="0" i="1" smtClean="0">
                            <a:latin typeface="Cambria Math" panose="02040503050406030204" pitchFamily="18" charset="0"/>
                          </a:rPr>
                          <m:t>𝑃𝑟𝑒𝑑𝑖𝑐𝑡𝑖𝑜𝑛</m:t>
                        </m:r>
                      </m:sub>
                      <m:sup>
                        <m:r>
                          <a:rPr lang="en-US" i="1">
                            <a:latin typeface="Cambria Math" panose="02040503050406030204" pitchFamily="18" charset="0"/>
                          </a:rPr>
                          <m:t>2</m:t>
                        </m:r>
                      </m:sup>
                    </m:sSubSup>
                    <m:r>
                      <a:rPr lang="en-US" i="1">
                        <a:latin typeface="Cambria Math" panose="02040503050406030204" pitchFamily="18" charset="0"/>
                      </a:rPr>
                      <m:t> </m:t>
                    </m:r>
                  </m:oMath>
                </a14:m>
                <a:r>
                  <a:rPr lang="en-US" dirty="0"/>
                  <a:t>: a measure of the overall predictive capability of the model</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Example</a:t>
                </a:r>
                <a:r>
                  <a:rPr lang="en-US" dirty="0"/>
                  <a:t>:  Consider the experiment on viscosity of polymer</a:t>
                </a:r>
              </a:p>
              <a:p>
                <a:pPr marL="0" indent="0" algn="just">
                  <a:lnSpc>
                    <a:spcPct val="120000"/>
                  </a:lnSpc>
                  <a:spcBef>
                    <a:spcPts val="0"/>
                  </a:spcBef>
                  <a:buNone/>
                </a:pPr>
                <a:r>
                  <a:rPr lang="en-US" b="1" dirty="0"/>
                  <a:t>PRESS</a:t>
                </a:r>
                <a:r>
                  <a:rPr lang="en-US" dirty="0"/>
                  <a:t> = 5207.9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𝑃𝑟𝑒𝑑𝑖𝑐𝑡𝑖𝑜𝑛</m:t>
                        </m:r>
                      </m:sub>
                      <m:sup>
                        <m:r>
                          <a:rPr lang="en-US" i="1">
                            <a:latin typeface="Cambria Math" panose="02040503050406030204" pitchFamily="18" charset="0"/>
                          </a:rPr>
                          <m:t>2</m:t>
                        </m:r>
                      </m:sup>
                    </m:sSubSup>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1" i="0" smtClean="0">
                            <a:latin typeface="Cambria Math" panose="02040503050406030204" pitchFamily="18" charset="0"/>
                          </a:rPr>
                          <m:t>𝐏𝐑𝐄𝐒𝐒</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𝑇</m:t>
                            </m:r>
                          </m:sub>
                        </m:sSub>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5207.7</m:t>
                        </m:r>
                      </m:num>
                      <m:den>
                        <m:r>
                          <a:rPr lang="en-US" b="0" i="1" smtClean="0">
                            <a:latin typeface="Cambria Math" panose="02040503050406030204" pitchFamily="18" charset="0"/>
                          </a:rPr>
                          <m:t>47635.9</m:t>
                        </m:r>
                      </m:den>
                    </m:f>
                    <m:r>
                      <a:rPr lang="en-US" b="0" i="1" smtClean="0">
                        <a:latin typeface="Cambria Math" panose="02040503050406030204" pitchFamily="18" charset="0"/>
                      </a:rPr>
                      <m:t>=0.89</m:t>
                    </m:r>
                  </m:oMath>
                </a14:m>
                <a:endParaRPr lang="en-US" dirty="0"/>
              </a:p>
              <a:p>
                <a:pPr marL="0" indent="0" algn="just">
                  <a:lnSpc>
                    <a:spcPct val="120000"/>
                  </a:lnSpc>
                  <a:spcBef>
                    <a:spcPts val="0"/>
                  </a:spcBef>
                  <a:buNone/>
                </a:pPr>
                <a:r>
                  <a:rPr lang="en-US" dirty="0"/>
                  <a:t>The model explains about 89% of the variability in predicting new observations.</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992" r="-881"/>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DF71BBE5-AE3D-4388-8FA3-F80075C5F5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a:extLst>
              <a:ext uri="{FF2B5EF4-FFF2-40B4-BE49-F238E27FC236}">
                <a16:creationId xmlns:a16="http://schemas.microsoft.com/office/drawing/2014/main" id="{89B93A79-42FD-4079-B8CA-FBE7A2B574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a:extLst>
              <a:ext uri="{FF2B5EF4-FFF2-40B4-BE49-F238E27FC236}">
                <a16:creationId xmlns:a16="http://schemas.microsoft.com/office/drawing/2014/main" id="{312362A6-3BDE-46CF-9E60-E972ADDB31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08966B19-C6B9-41FD-99A7-A1AF87E93C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172F87BC-BD5E-42A4-92D1-F5C4B27A109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66C743D1-72EA-470C-9D93-B1A9CBA5D3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id="{41BFAF0C-FF2E-4DEF-9967-0F25E772B668}"/>
              </a:ext>
            </a:extLst>
          </p:cNvPr>
          <p:cNvGraphicFramePr>
            <a:graphicFrameLocks noChangeAspect="1"/>
          </p:cNvGraphicFramePr>
          <p:nvPr>
            <p:extLst>
              <p:ext uri="{D42A27DB-BD31-4B8C-83A1-F6EECF244321}">
                <p14:modId xmlns:p14="http://schemas.microsoft.com/office/powerpoint/2010/main" val="3148390064"/>
              </p:ext>
            </p:extLst>
          </p:nvPr>
        </p:nvGraphicFramePr>
        <p:xfrm>
          <a:off x="4989513" y="2351088"/>
          <a:ext cx="2662237" cy="804862"/>
        </p:xfrm>
        <a:graphic>
          <a:graphicData uri="http://schemas.openxmlformats.org/presentationml/2006/ole">
            <mc:AlternateContent xmlns:mc="http://schemas.openxmlformats.org/markup-compatibility/2006">
              <mc:Choice xmlns:v="urn:schemas-microsoft-com:vml" Requires="v">
                <p:oleObj spid="_x0000_s57353" name="Equation" r:id="rId4" imgW="2666880" imgH="799920" progId="Equation.DSMT4">
                  <p:embed/>
                </p:oleObj>
              </mc:Choice>
              <mc:Fallback>
                <p:oleObj name="Equation" r:id="rId4" imgW="2666880" imgH="799920" progId="Equation.DSMT4">
                  <p:embed/>
                  <p:pic>
                    <p:nvPicPr>
                      <p:cNvPr id="0" name="Object 1"/>
                      <p:cNvPicPr>
                        <a:picLocks noChangeAspect="1" noChangeArrowheads="1"/>
                      </p:cNvPicPr>
                      <p:nvPr/>
                    </p:nvPicPr>
                    <p:blipFill>
                      <a:blip r:embed="rId5"/>
                      <a:srcRect/>
                      <a:stretch>
                        <a:fillRect/>
                      </a:stretch>
                    </p:blipFill>
                    <p:spPr bwMode="auto">
                      <a:xfrm>
                        <a:off x="4989513" y="2351088"/>
                        <a:ext cx="2662237" cy="804862"/>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29120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PROCEDURE FOR LACK OF FIT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fontScale="77500" lnSpcReduction="20000"/>
              </a:bodyPr>
              <a:lstStyle/>
              <a:p>
                <a:pPr marL="0" indent="0" algn="just">
                  <a:lnSpc>
                    <a:spcPct val="120000"/>
                  </a:lnSpc>
                  <a:spcBef>
                    <a:spcPts val="0"/>
                  </a:spcBef>
                  <a:buNone/>
                </a:pPr>
                <a:r>
                  <a:rPr lang="en-US" sz="3100" b="1" dirty="0">
                    <a:solidFill>
                      <a:srgbClr val="0070C0"/>
                    </a:solidFill>
                  </a:rPr>
                  <a:t>Step 1.</a:t>
                </a:r>
                <a:r>
                  <a:rPr lang="en-US" sz="3100" dirty="0"/>
                  <a:t>  Divide the error sum of square into two components based on</a:t>
                </a:r>
              </a:p>
              <a:p>
                <a:pPr marL="0" indent="0" algn="just">
                  <a:lnSpc>
                    <a:spcPct val="120000"/>
                  </a:lnSpc>
                  <a:spcBef>
                    <a:spcPts val="0"/>
                  </a:spcBef>
                  <a:buNone/>
                </a:pPr>
                <a:endParaRPr lang="en-US" sz="3100" dirty="0"/>
              </a:p>
              <a:p>
                <a:pPr marL="0" indent="0" algn="just">
                  <a:lnSpc>
                    <a:spcPct val="120000"/>
                  </a:lnSpc>
                  <a:spcBef>
                    <a:spcPts val="0"/>
                  </a:spcBef>
                  <a:buNone/>
                </a:pPr>
                <a:r>
                  <a:rPr lang="en-US" sz="3100" dirty="0"/>
                  <a:t> </a:t>
                </a:r>
              </a:p>
              <a:p>
                <a:pPr marL="0" indent="0" algn="just">
                  <a:lnSpc>
                    <a:spcPct val="120000"/>
                  </a:lnSpc>
                  <a:spcBef>
                    <a:spcPts val="0"/>
                  </a:spcBef>
                  <a:buNone/>
                </a:pPr>
                <a:endParaRPr lang="en-US" sz="3100" dirty="0"/>
              </a:p>
              <a:p>
                <a:pPr marL="0" indent="0" algn="just">
                  <a:lnSpc>
                    <a:spcPct val="120000"/>
                  </a:lnSpc>
                  <a:spcBef>
                    <a:spcPts val="0"/>
                  </a:spcBef>
                  <a:buNone/>
                </a:pPr>
                <a14:m>
                  <m:oMath xmlns:m="http://schemas.openxmlformats.org/officeDocument/2006/math">
                    <m:sSub>
                      <m:sSubPr>
                        <m:ctrlPr>
                          <a:rPr lang="en-US" sz="3100" i="1" smtClean="0">
                            <a:latin typeface="Cambria Math" panose="02040503050406030204" pitchFamily="18" charset="0"/>
                          </a:rPr>
                        </m:ctrlPr>
                      </m:sSubPr>
                      <m:e>
                        <m:r>
                          <a:rPr lang="en-US" sz="3100" b="0" i="1" smtClean="0">
                            <a:latin typeface="Cambria Math" panose="02040503050406030204" pitchFamily="18" charset="0"/>
                          </a:rPr>
                          <m:t>𝑦</m:t>
                        </m:r>
                      </m:e>
                      <m:sub>
                        <m:r>
                          <a:rPr lang="en-US" sz="3100" b="0" i="1" smtClean="0">
                            <a:latin typeface="Cambria Math" panose="02040503050406030204" pitchFamily="18" charset="0"/>
                          </a:rPr>
                          <m:t>𝑖𝑗</m:t>
                        </m:r>
                      </m:sub>
                    </m:sSub>
                  </m:oMath>
                </a14:m>
                <a:r>
                  <a:rPr lang="en-US" sz="3100" dirty="0"/>
                  <a:t>: the </a:t>
                </a:r>
                <a:r>
                  <a:rPr lang="en-US" sz="3100" dirty="0" err="1"/>
                  <a:t>jth</a:t>
                </a:r>
                <a:r>
                  <a:rPr lang="en-US" sz="3100" dirty="0"/>
                  <a:t> observation on the response at </a:t>
                </a:r>
                <a14:m>
                  <m:oMath xmlns:m="http://schemas.openxmlformats.org/officeDocument/2006/math">
                    <m:sSub>
                      <m:sSubPr>
                        <m:ctrlPr>
                          <a:rPr lang="en-US" sz="3100" i="1" smtClean="0">
                            <a:latin typeface="Cambria Math" panose="02040503050406030204" pitchFamily="18" charset="0"/>
                          </a:rPr>
                        </m:ctrlPr>
                      </m:sSubPr>
                      <m:e>
                        <m:r>
                          <a:rPr lang="en-US" sz="3100" b="1" i="0" smtClean="0">
                            <a:latin typeface="Cambria Math" panose="02040503050406030204" pitchFamily="18" charset="0"/>
                          </a:rPr>
                          <m:t>𝐱</m:t>
                        </m:r>
                      </m:e>
                      <m:sub>
                        <m:r>
                          <a:rPr lang="en-US" sz="3100" b="0" i="1" smtClean="0">
                            <a:latin typeface="Cambria Math" panose="02040503050406030204" pitchFamily="18" charset="0"/>
                          </a:rPr>
                          <m:t>𝑖</m:t>
                        </m:r>
                      </m:sub>
                    </m:sSub>
                  </m:oMath>
                </a14:m>
                <a:r>
                  <a:rPr lang="en-US" sz="3100" dirty="0"/>
                  <a:t> </a:t>
                </a:r>
                <a14:m>
                  <m:oMath xmlns:m="http://schemas.openxmlformats.org/officeDocument/2006/math">
                    <m:r>
                      <a:rPr lang="en-US" sz="3100" b="0" i="0" dirty="0" smtClean="0">
                        <a:latin typeface="Cambria Math" panose="02040503050406030204" pitchFamily="18" charset="0"/>
                      </a:rPr>
                      <m:t>(</m:t>
                    </m:r>
                    <m:r>
                      <a:rPr lang="en-US" sz="3100" b="0" i="1" dirty="0" smtClean="0">
                        <a:latin typeface="Cambria Math" panose="02040503050406030204" pitchFamily="18" charset="0"/>
                      </a:rPr>
                      <m:t>𝑖</m:t>
                    </m:r>
                    <m:r>
                      <a:rPr lang="en-US" sz="3100" b="0" i="1" dirty="0" smtClean="0">
                        <a:latin typeface="Cambria Math" panose="02040503050406030204" pitchFamily="18" charset="0"/>
                      </a:rPr>
                      <m:t>=1,2,…,</m:t>
                    </m:r>
                    <m:r>
                      <a:rPr lang="en-US" sz="3100" b="0" i="1" dirty="0" smtClean="0">
                        <a:latin typeface="Cambria Math" panose="02040503050406030204" pitchFamily="18" charset="0"/>
                      </a:rPr>
                      <m:t>𝑚</m:t>
                    </m:r>
                    <m:r>
                      <a:rPr lang="en-US" sz="3100" b="0" i="1" dirty="0" smtClean="0">
                        <a:latin typeface="Cambria Math" panose="02040503050406030204" pitchFamily="18" charset="0"/>
                      </a:rPr>
                      <m:t>;</m:t>
                    </m:r>
                    <m:r>
                      <a:rPr lang="en-US" sz="3100" b="0" i="1" dirty="0" smtClean="0">
                        <a:latin typeface="Cambria Math" panose="02040503050406030204" pitchFamily="18" charset="0"/>
                      </a:rPr>
                      <m:t>𝑗</m:t>
                    </m:r>
                    <m:r>
                      <a:rPr lang="en-US" sz="3100" b="0" i="1" dirty="0" smtClean="0">
                        <a:latin typeface="Cambria Math" panose="02040503050406030204" pitchFamily="18" charset="0"/>
                      </a:rPr>
                      <m:t>=1,2,…,</m:t>
                    </m:r>
                    <m:r>
                      <a:rPr lang="en-US" sz="3100" b="0" i="1" dirty="0" smtClean="0">
                        <a:latin typeface="Cambria Math" panose="02040503050406030204" pitchFamily="18" charset="0"/>
                      </a:rPr>
                      <m:t>𝑛</m:t>
                    </m:r>
                    <m:r>
                      <a:rPr lang="en-US" sz="3100" b="0" i="1" dirty="0" smtClean="0">
                        <a:latin typeface="Cambria Math" panose="02040503050406030204" pitchFamily="18" charset="0"/>
                      </a:rPr>
                      <m:t>)</m:t>
                    </m:r>
                  </m:oMath>
                </a14:m>
                <a:endParaRPr lang="en-US" sz="3100" dirty="0"/>
              </a:p>
              <a:p>
                <a:pPr marL="0" indent="0" algn="just">
                  <a:lnSpc>
                    <a:spcPct val="120000"/>
                  </a:lnSpc>
                  <a:spcBef>
                    <a:spcPts val="0"/>
                  </a:spcBef>
                  <a:buNone/>
                </a:pPr>
                <a:endParaRPr lang="en-US" sz="3100" dirty="0"/>
              </a:p>
              <a:p>
                <a:pPr marL="0" indent="0" algn="just">
                  <a:lnSpc>
                    <a:spcPct val="120000"/>
                  </a:lnSpc>
                  <a:spcBef>
                    <a:spcPts val="0"/>
                  </a:spcBef>
                  <a:buNone/>
                </a:pPr>
                <a:r>
                  <a:rPr lang="en-US" sz="3100" dirty="0"/>
                  <a:t>Total number of observations: </a:t>
                </a:r>
                <a14:m>
                  <m:oMath xmlns:m="http://schemas.openxmlformats.org/officeDocument/2006/math">
                    <m:r>
                      <a:rPr lang="en-US" sz="3100" b="0" i="1" smtClean="0">
                        <a:latin typeface="Cambria Math" panose="02040503050406030204" pitchFamily="18" charset="0"/>
                      </a:rPr>
                      <m:t>𝑛</m:t>
                    </m:r>
                    <m:r>
                      <a:rPr lang="en-US" sz="3100" b="0" i="1" smtClean="0">
                        <a:latin typeface="Cambria Math" panose="02040503050406030204" pitchFamily="18" charset="0"/>
                      </a:rPr>
                      <m:t>=</m:t>
                    </m:r>
                    <m:nary>
                      <m:naryPr>
                        <m:chr m:val="∑"/>
                        <m:ctrlPr>
                          <a:rPr lang="en-US" sz="3100" b="0" i="1" smtClean="0">
                            <a:latin typeface="Cambria Math" panose="02040503050406030204" pitchFamily="18" charset="0"/>
                          </a:rPr>
                        </m:ctrlPr>
                      </m:naryPr>
                      <m:sub>
                        <m:r>
                          <m:rPr>
                            <m:brk m:alnAt="23"/>
                          </m:rPr>
                          <a:rPr lang="en-US" sz="3100" b="0" i="1" smtClean="0">
                            <a:latin typeface="Cambria Math" panose="02040503050406030204" pitchFamily="18" charset="0"/>
                          </a:rPr>
                          <m:t>𝑖</m:t>
                        </m:r>
                        <m:r>
                          <a:rPr lang="en-US" sz="3100" b="0" i="1" smtClean="0">
                            <a:latin typeface="Cambria Math" panose="02040503050406030204" pitchFamily="18" charset="0"/>
                          </a:rPr>
                          <m:t>=1</m:t>
                        </m:r>
                      </m:sub>
                      <m:sup>
                        <m:r>
                          <a:rPr lang="en-US" sz="3100" b="0" i="1" smtClean="0">
                            <a:latin typeface="Cambria Math" panose="02040503050406030204" pitchFamily="18" charset="0"/>
                          </a:rPr>
                          <m:t>𝑚</m:t>
                        </m:r>
                      </m:sup>
                      <m:e>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𝑛</m:t>
                            </m:r>
                          </m:e>
                          <m:sub>
                            <m:r>
                              <a:rPr lang="en-US" sz="3100" b="0" i="1" smtClean="0">
                                <a:latin typeface="Cambria Math" panose="02040503050406030204" pitchFamily="18" charset="0"/>
                              </a:rPr>
                              <m:t>𝑖</m:t>
                            </m:r>
                          </m:sub>
                        </m:sSub>
                      </m:e>
                    </m:nary>
                  </m:oMath>
                </a14:m>
                <a:endParaRPr lang="en-US" sz="3100" dirty="0"/>
              </a:p>
              <a:p>
                <a:pPr marL="0" indent="0" algn="just">
                  <a:lnSpc>
                    <a:spcPct val="120000"/>
                  </a:lnSpc>
                  <a:spcBef>
                    <a:spcPts val="0"/>
                  </a:spcBef>
                  <a:buNone/>
                </a:pPr>
                <a:endParaRPr lang="en-US" sz="3100" dirty="0"/>
              </a:p>
              <a:p>
                <a:pPr algn="just">
                  <a:lnSpc>
                    <a:spcPct val="120000"/>
                  </a:lnSpc>
                  <a:spcBef>
                    <a:spcPts val="0"/>
                  </a:spcBef>
                  <a:buFont typeface="Wingdings" panose="05000000000000000000" pitchFamily="2" charset="2"/>
                  <a:buChar char="v"/>
                </a:pPr>
                <a:r>
                  <a:rPr lang="en-US" sz="3100" dirty="0"/>
                  <a:t> Sum of squares due to </a:t>
                </a:r>
                <a:r>
                  <a:rPr lang="en-US" sz="3100" i="1" dirty="0">
                    <a:solidFill>
                      <a:srgbClr val="FF0000"/>
                    </a:solidFill>
                  </a:rPr>
                  <a:t>pure error</a:t>
                </a:r>
                <a:r>
                  <a:rPr lang="en-US" sz="3100" dirty="0"/>
                  <a:t>:</a:t>
                </a:r>
              </a:p>
              <a:p>
                <a:pPr marL="0" indent="0" algn="just">
                  <a:lnSpc>
                    <a:spcPct val="120000"/>
                  </a:lnSpc>
                  <a:spcBef>
                    <a:spcPts val="0"/>
                  </a:spcBef>
                  <a:buNone/>
                </a:pPr>
                <a:r>
                  <a:rPr lang="en-US" sz="3100" dirty="0"/>
                  <a:t> </a:t>
                </a:r>
              </a:p>
              <a:p>
                <a:pPr algn="just">
                  <a:lnSpc>
                    <a:spcPct val="120000"/>
                  </a:lnSpc>
                  <a:spcBef>
                    <a:spcPts val="0"/>
                  </a:spcBef>
                  <a:buFont typeface="Wingdings" panose="05000000000000000000" pitchFamily="2" charset="2"/>
                  <a:buChar char="v"/>
                </a:pPr>
                <a:r>
                  <a:rPr lang="en-US" sz="3100" dirty="0"/>
                  <a:t> Sum of squares due to </a:t>
                </a:r>
                <a:r>
                  <a:rPr lang="en-US" sz="3100" i="1" dirty="0">
                    <a:solidFill>
                      <a:srgbClr val="FF0000"/>
                    </a:solidFill>
                  </a:rPr>
                  <a:t>lack of fit</a:t>
                </a:r>
                <a:r>
                  <a:rPr lang="en-US" sz="3100" dirty="0"/>
                  <a:t>: </a:t>
                </a:r>
              </a:p>
              <a:p>
                <a:pPr marL="0" indent="0" algn="just">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992"/>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DF71BBE5-AE3D-4388-8FA3-F80075C5F5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a:extLst>
              <a:ext uri="{FF2B5EF4-FFF2-40B4-BE49-F238E27FC236}">
                <a16:creationId xmlns:a16="http://schemas.microsoft.com/office/drawing/2014/main" id="{89B93A79-42FD-4079-B8CA-FBE7A2B574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a:extLst>
              <a:ext uri="{FF2B5EF4-FFF2-40B4-BE49-F238E27FC236}">
                <a16:creationId xmlns:a16="http://schemas.microsoft.com/office/drawing/2014/main" id="{312362A6-3BDE-46CF-9E60-E972ADDB31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08966B19-C6B9-41FD-99A7-A1AF87E93C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172F87BC-BD5E-42A4-92D1-F5C4B27A109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66C743D1-72EA-470C-9D93-B1A9CBA5D3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A3B11E95-FC0F-4604-8A73-B896D303A0B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DE8F3FF3-07D8-4DE6-9D69-CCC4D0910FA6}"/>
              </a:ext>
            </a:extLst>
          </p:cNvPr>
          <p:cNvGraphicFramePr>
            <a:graphicFrameLocks noChangeAspect="1"/>
          </p:cNvGraphicFramePr>
          <p:nvPr>
            <p:extLst>
              <p:ext uri="{D42A27DB-BD31-4B8C-83A1-F6EECF244321}">
                <p14:modId xmlns:p14="http://schemas.microsoft.com/office/powerpoint/2010/main" val="4171180360"/>
              </p:ext>
            </p:extLst>
          </p:nvPr>
        </p:nvGraphicFramePr>
        <p:xfrm>
          <a:off x="6484934" y="4516436"/>
          <a:ext cx="2832100" cy="855662"/>
        </p:xfrm>
        <a:graphic>
          <a:graphicData uri="http://schemas.openxmlformats.org/presentationml/2006/ole">
            <mc:AlternateContent xmlns:mc="http://schemas.openxmlformats.org/markup-compatibility/2006">
              <mc:Choice xmlns:v="urn:schemas-microsoft-com:vml" Requires="v">
                <p:oleObj spid="_x0000_s58393" name="Equation" r:id="rId4" imgW="2831760" imgH="850680" progId="Equation.DSMT4">
                  <p:embed/>
                </p:oleObj>
              </mc:Choice>
              <mc:Fallback>
                <p:oleObj name="Equation" r:id="rId4" imgW="2831760" imgH="850680" progId="Equation.DSMT4">
                  <p:embed/>
                  <p:pic>
                    <p:nvPicPr>
                      <p:cNvPr id="0" name="Object 1"/>
                      <p:cNvPicPr>
                        <a:picLocks noChangeAspect="1" noChangeArrowheads="1"/>
                      </p:cNvPicPr>
                      <p:nvPr/>
                    </p:nvPicPr>
                    <p:blipFill>
                      <a:blip r:embed="rId5"/>
                      <a:srcRect/>
                      <a:stretch>
                        <a:fillRect/>
                      </a:stretch>
                    </p:blipFill>
                    <p:spPr bwMode="auto">
                      <a:xfrm>
                        <a:off x="6484934" y="4516436"/>
                        <a:ext cx="2832100"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4">
            <a:extLst>
              <a:ext uri="{FF2B5EF4-FFF2-40B4-BE49-F238E27FC236}">
                <a16:creationId xmlns:a16="http://schemas.microsoft.com/office/drawing/2014/main" id="{FEDD0FAF-93B7-49BD-A8D8-6B1F30652F9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a:extLst>
              <a:ext uri="{FF2B5EF4-FFF2-40B4-BE49-F238E27FC236}">
                <a16:creationId xmlns:a16="http://schemas.microsoft.com/office/drawing/2014/main" id="{E7C5902F-26F4-4EEE-A7E9-2BB1FA97E9DE}"/>
              </a:ext>
            </a:extLst>
          </p:cNvPr>
          <p:cNvGraphicFramePr>
            <a:graphicFrameLocks noChangeAspect="1"/>
          </p:cNvGraphicFramePr>
          <p:nvPr>
            <p:extLst>
              <p:ext uri="{D42A27DB-BD31-4B8C-83A1-F6EECF244321}">
                <p14:modId xmlns:p14="http://schemas.microsoft.com/office/powerpoint/2010/main" val="983209987"/>
              </p:ext>
            </p:extLst>
          </p:nvPr>
        </p:nvGraphicFramePr>
        <p:xfrm>
          <a:off x="6473825" y="5293752"/>
          <a:ext cx="2811462" cy="792162"/>
        </p:xfrm>
        <a:graphic>
          <a:graphicData uri="http://schemas.openxmlformats.org/presentationml/2006/ole">
            <mc:AlternateContent xmlns:mc="http://schemas.openxmlformats.org/markup-compatibility/2006">
              <mc:Choice xmlns:v="urn:schemas-microsoft-com:vml" Requires="v">
                <p:oleObj spid="_x0000_s58394" name="Equation" r:id="rId6" imgW="2806560" imgH="787320" progId="Equation.DSMT4">
                  <p:embed/>
                </p:oleObj>
              </mc:Choice>
              <mc:Fallback>
                <p:oleObj name="Equation" r:id="rId6" imgW="2806560" imgH="787320" progId="Equation.DSMT4">
                  <p:embed/>
                  <p:pic>
                    <p:nvPicPr>
                      <p:cNvPr id="0" name="Object 3"/>
                      <p:cNvPicPr>
                        <a:picLocks noChangeAspect="1" noChangeArrowheads="1"/>
                      </p:cNvPicPr>
                      <p:nvPr/>
                    </p:nvPicPr>
                    <p:blipFill>
                      <a:blip r:embed="rId7"/>
                      <a:srcRect/>
                      <a:stretch>
                        <a:fillRect/>
                      </a:stretch>
                    </p:blipFill>
                    <p:spPr bwMode="auto">
                      <a:xfrm>
                        <a:off x="6473825" y="5293752"/>
                        <a:ext cx="2811462"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6">
            <a:extLst>
              <a:ext uri="{FF2B5EF4-FFF2-40B4-BE49-F238E27FC236}">
                <a16:creationId xmlns:a16="http://schemas.microsoft.com/office/drawing/2014/main" id="{E59142F4-4F68-44A0-B586-EDD4E6AF7F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a:extLst>
              <a:ext uri="{FF2B5EF4-FFF2-40B4-BE49-F238E27FC236}">
                <a16:creationId xmlns:a16="http://schemas.microsoft.com/office/drawing/2014/main" id="{0F6FB2E7-63ED-4BEB-872C-890CEB05255A}"/>
              </a:ext>
            </a:extLst>
          </p:cNvPr>
          <p:cNvGraphicFramePr>
            <a:graphicFrameLocks noChangeAspect="1"/>
          </p:cNvGraphicFramePr>
          <p:nvPr>
            <p:extLst>
              <p:ext uri="{D42A27DB-BD31-4B8C-83A1-F6EECF244321}">
                <p14:modId xmlns:p14="http://schemas.microsoft.com/office/powerpoint/2010/main" val="1738132462"/>
              </p:ext>
            </p:extLst>
          </p:nvPr>
        </p:nvGraphicFramePr>
        <p:xfrm>
          <a:off x="2833688" y="2273303"/>
          <a:ext cx="6964362" cy="855663"/>
        </p:xfrm>
        <a:graphic>
          <a:graphicData uri="http://schemas.openxmlformats.org/presentationml/2006/ole">
            <mc:AlternateContent xmlns:mc="http://schemas.openxmlformats.org/markup-compatibility/2006">
              <mc:Choice xmlns:v="urn:schemas-microsoft-com:vml" Requires="v">
                <p:oleObj spid="_x0000_s58395" name="Equation" r:id="rId8" imgW="6959520" imgH="850680" progId="Equation.DSMT4">
                  <p:embed/>
                </p:oleObj>
              </mc:Choice>
              <mc:Fallback>
                <p:oleObj name="Equation" r:id="rId8" imgW="6959520" imgH="850680" progId="Equation.DSMT4">
                  <p:embed/>
                  <p:pic>
                    <p:nvPicPr>
                      <p:cNvPr id="0" name="Object 5"/>
                      <p:cNvPicPr>
                        <a:picLocks noChangeAspect="1" noChangeArrowheads="1"/>
                      </p:cNvPicPr>
                      <p:nvPr/>
                    </p:nvPicPr>
                    <p:blipFill>
                      <a:blip r:embed="rId9"/>
                      <a:srcRect/>
                      <a:stretch>
                        <a:fillRect/>
                      </a:stretch>
                    </p:blipFill>
                    <p:spPr bwMode="auto">
                      <a:xfrm>
                        <a:off x="2833688" y="2273303"/>
                        <a:ext cx="6964362" cy="855663"/>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3534411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PROCEDURE FOR LACK OF FIT</a:t>
            </a:r>
          </a:p>
        </p:txBody>
      </p:sp>
      <p:sp>
        <p:nvSpPr>
          <p:cNvPr id="3" name="Content Placeholder 2"/>
          <p:cNvSpPr>
            <a:spLocks noGrp="1"/>
          </p:cNvSpPr>
          <p:nvPr>
            <p:ph idx="1"/>
          </p:nvPr>
        </p:nvSpPr>
        <p:spPr>
          <a:xfrm>
            <a:off x="1134050" y="1738149"/>
            <a:ext cx="10372150" cy="4303509"/>
          </a:xfrm>
          <a:ln w="19050">
            <a:noFill/>
          </a:ln>
        </p:spPr>
        <p:txBody>
          <a:bodyPr>
            <a:normAutofit/>
          </a:bodyPr>
          <a:lstStyle/>
          <a:p>
            <a:pPr marL="0" indent="0" algn="just">
              <a:lnSpc>
                <a:spcPct val="120000"/>
              </a:lnSpc>
              <a:spcBef>
                <a:spcPts val="0"/>
              </a:spcBef>
              <a:buNone/>
            </a:pPr>
            <a:r>
              <a:rPr lang="en-US" b="1" dirty="0">
                <a:solidFill>
                  <a:srgbClr val="0070C0"/>
                </a:solidFill>
              </a:rPr>
              <a:t>Step 2.</a:t>
            </a:r>
            <a:r>
              <a:rPr lang="en-US" dirty="0">
                <a:solidFill>
                  <a:srgbClr val="0070C0"/>
                </a:solidFill>
              </a:rPr>
              <a:t> </a:t>
            </a:r>
            <a:r>
              <a:rPr lang="en-US" dirty="0"/>
              <a:t>Compute the test statistic</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b="1" dirty="0">
                <a:solidFill>
                  <a:srgbClr val="0070C0"/>
                </a:solidFill>
              </a:rPr>
              <a:t>Step 3. </a:t>
            </a:r>
            <a:r>
              <a:rPr lang="en-US" dirty="0"/>
              <a:t>There is a strong evidence of lack of fit, i.e., </a:t>
            </a:r>
            <a:r>
              <a:rPr lang="en-US" i="1" dirty="0">
                <a:solidFill>
                  <a:srgbClr val="00B050"/>
                </a:solidFill>
              </a:rPr>
              <a:t>the regression function is not linear</a:t>
            </a:r>
            <a:r>
              <a:rPr lang="en-US" dirty="0"/>
              <a:t>, if</a:t>
            </a:r>
          </a:p>
          <a:p>
            <a:pPr marL="0" indent="0" algn="just">
              <a:lnSpc>
                <a:spcPct val="120000"/>
              </a:lnSpc>
              <a:spcBef>
                <a:spcPts val="0"/>
              </a:spcBef>
              <a:buNone/>
            </a:pPr>
            <a:endParaRPr lang="en-US" dirty="0"/>
          </a:p>
          <a:p>
            <a:pPr marL="0" indent="0" algn="just">
              <a:lnSpc>
                <a:spcPct val="120000"/>
              </a:lnSpc>
              <a:spcBef>
                <a:spcPts val="0"/>
              </a:spcBef>
              <a:buNone/>
            </a:pPr>
            <a:endParaRPr lang="en-US" dirty="0"/>
          </a:p>
        </p:txBody>
      </p:sp>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0C615E3-4582-4C2A-8936-E5609216C4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C857F59B-C70C-43F8-8D82-1FA4218A07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2C926E0E-E67A-4874-A71B-861CB5789F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39D4446-7C23-4BD9-8BEE-3B76A90270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3">
            <a:extLst>
              <a:ext uri="{FF2B5EF4-FFF2-40B4-BE49-F238E27FC236}">
                <a16:creationId xmlns:a16="http://schemas.microsoft.com/office/drawing/2014/main" id="{21B9F519-D4BF-42A0-9206-1E75297D23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a:extLst>
              <a:ext uri="{FF2B5EF4-FFF2-40B4-BE49-F238E27FC236}">
                <a16:creationId xmlns:a16="http://schemas.microsoft.com/office/drawing/2014/main" id="{9002FBC0-98DB-4E99-A0B2-52CC23D7D9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
            <a:extLst>
              <a:ext uri="{FF2B5EF4-FFF2-40B4-BE49-F238E27FC236}">
                <a16:creationId xmlns:a16="http://schemas.microsoft.com/office/drawing/2014/main" id="{D4235E86-E096-4F88-9A6F-0607882301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DF71BBE5-AE3D-4388-8FA3-F80075C5F5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a:extLst>
              <a:ext uri="{FF2B5EF4-FFF2-40B4-BE49-F238E27FC236}">
                <a16:creationId xmlns:a16="http://schemas.microsoft.com/office/drawing/2014/main" id="{89B93A79-42FD-4079-B8CA-FBE7A2B574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a:extLst>
              <a:ext uri="{FF2B5EF4-FFF2-40B4-BE49-F238E27FC236}">
                <a16:creationId xmlns:a16="http://schemas.microsoft.com/office/drawing/2014/main" id="{312362A6-3BDE-46CF-9E60-E972ADDB31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08966B19-C6B9-41FD-99A7-A1AF87E93C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172F87BC-BD5E-42A4-92D1-F5C4B27A109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66C743D1-72EA-470C-9D93-B1A9CBA5D3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A3B11E95-FC0F-4604-8A73-B896D303A0B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4">
            <a:extLst>
              <a:ext uri="{FF2B5EF4-FFF2-40B4-BE49-F238E27FC236}">
                <a16:creationId xmlns:a16="http://schemas.microsoft.com/office/drawing/2014/main" id="{FEDD0FAF-93B7-49BD-A8D8-6B1F30652F9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6">
            <a:extLst>
              <a:ext uri="{FF2B5EF4-FFF2-40B4-BE49-F238E27FC236}">
                <a16:creationId xmlns:a16="http://schemas.microsoft.com/office/drawing/2014/main" id="{E59142F4-4F68-44A0-B586-EDD4E6AF7F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5483CC32-FF68-44C3-8C12-B991E333E11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5000B881-91A4-4B63-9331-E9DE6B7EB88F}"/>
              </a:ext>
            </a:extLst>
          </p:cNvPr>
          <p:cNvGraphicFramePr>
            <a:graphicFrameLocks noChangeAspect="1"/>
          </p:cNvGraphicFramePr>
          <p:nvPr>
            <p:extLst>
              <p:ext uri="{D42A27DB-BD31-4B8C-83A1-F6EECF244321}">
                <p14:modId xmlns:p14="http://schemas.microsoft.com/office/powerpoint/2010/main" val="106356129"/>
              </p:ext>
            </p:extLst>
          </p:nvPr>
        </p:nvGraphicFramePr>
        <p:xfrm>
          <a:off x="3987800" y="2522542"/>
          <a:ext cx="4216400" cy="1020762"/>
        </p:xfrm>
        <a:graphic>
          <a:graphicData uri="http://schemas.openxmlformats.org/presentationml/2006/ole">
            <mc:AlternateContent xmlns:mc="http://schemas.openxmlformats.org/markup-compatibility/2006">
              <mc:Choice xmlns:v="urn:schemas-microsoft-com:vml" Requires="v">
                <p:oleObj spid="_x0000_s59407" name="Equation" r:id="rId3" imgW="4216320" imgH="1015920" progId="Equation.DSMT4">
                  <p:embed/>
                </p:oleObj>
              </mc:Choice>
              <mc:Fallback>
                <p:oleObj name="Equation" r:id="rId3" imgW="4216320" imgH="1015920" progId="Equation.DSMT4">
                  <p:embed/>
                  <p:pic>
                    <p:nvPicPr>
                      <p:cNvPr id="0" name="Object 1"/>
                      <p:cNvPicPr>
                        <a:picLocks noChangeAspect="1" noChangeArrowheads="1"/>
                      </p:cNvPicPr>
                      <p:nvPr/>
                    </p:nvPicPr>
                    <p:blipFill>
                      <a:blip r:embed="rId4"/>
                      <a:srcRect/>
                      <a:stretch>
                        <a:fillRect/>
                      </a:stretch>
                    </p:blipFill>
                    <p:spPr bwMode="auto">
                      <a:xfrm>
                        <a:off x="3987800" y="2522542"/>
                        <a:ext cx="4216400" cy="1020762"/>
                      </a:xfrm>
                      <a:prstGeom prst="rect">
                        <a:avLst/>
                      </a:prstGeom>
                      <a:noFill/>
                      <a:ln w="19050">
                        <a:solidFill>
                          <a:schemeClr val="tx1"/>
                        </a:solidFill>
                      </a:ln>
                    </p:spPr>
                  </p:pic>
                </p:oleObj>
              </mc:Fallback>
            </mc:AlternateContent>
          </a:graphicData>
        </a:graphic>
      </p:graphicFrame>
      <p:sp>
        <p:nvSpPr>
          <p:cNvPr id="32" name="Rectangle 4">
            <a:extLst>
              <a:ext uri="{FF2B5EF4-FFF2-40B4-BE49-F238E27FC236}">
                <a16:creationId xmlns:a16="http://schemas.microsoft.com/office/drawing/2014/main" id="{192B1972-7B73-4AF8-A18D-56189F096D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Object 32">
            <a:extLst>
              <a:ext uri="{FF2B5EF4-FFF2-40B4-BE49-F238E27FC236}">
                <a16:creationId xmlns:a16="http://schemas.microsoft.com/office/drawing/2014/main" id="{2924FEB6-3A65-40FC-ABF7-8CA998641294}"/>
              </a:ext>
            </a:extLst>
          </p:cNvPr>
          <p:cNvGraphicFramePr>
            <a:graphicFrameLocks noChangeAspect="1"/>
          </p:cNvGraphicFramePr>
          <p:nvPr>
            <p:extLst>
              <p:ext uri="{D42A27DB-BD31-4B8C-83A1-F6EECF244321}">
                <p14:modId xmlns:p14="http://schemas.microsoft.com/office/powerpoint/2010/main" val="1563833810"/>
              </p:ext>
            </p:extLst>
          </p:nvPr>
        </p:nvGraphicFramePr>
        <p:xfrm>
          <a:off x="5095875" y="5097461"/>
          <a:ext cx="2001838" cy="474662"/>
        </p:xfrm>
        <a:graphic>
          <a:graphicData uri="http://schemas.openxmlformats.org/presentationml/2006/ole">
            <mc:AlternateContent xmlns:mc="http://schemas.openxmlformats.org/markup-compatibility/2006">
              <mc:Choice xmlns:v="urn:schemas-microsoft-com:vml" Requires="v">
                <p:oleObj spid="_x0000_s59408" name="Equation" r:id="rId5" imgW="2006280" imgH="469800" progId="Equation.DSMT4">
                  <p:embed/>
                </p:oleObj>
              </mc:Choice>
              <mc:Fallback>
                <p:oleObj name="Equation" r:id="rId5" imgW="2006280" imgH="469800" progId="Equation.DSMT4">
                  <p:embed/>
                  <p:pic>
                    <p:nvPicPr>
                      <p:cNvPr id="0" name="Object 3"/>
                      <p:cNvPicPr>
                        <a:picLocks noChangeAspect="1" noChangeArrowheads="1"/>
                      </p:cNvPicPr>
                      <p:nvPr/>
                    </p:nvPicPr>
                    <p:blipFill>
                      <a:blip r:embed="rId6"/>
                      <a:srcRect/>
                      <a:stretch>
                        <a:fillRect/>
                      </a:stretch>
                    </p:blipFill>
                    <p:spPr bwMode="auto">
                      <a:xfrm>
                        <a:off x="5095875" y="5097461"/>
                        <a:ext cx="2001838" cy="474662"/>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395923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algn="just"/>
                <a:r>
                  <a:rPr lang="en-US" dirty="0">
                    <a:solidFill>
                      <a:srgbClr val="0070C0"/>
                    </a:solidFill>
                  </a:rPr>
                  <a:t>Regression analysis</a:t>
                </a:r>
                <a:r>
                  <a:rPr lang="en-US" dirty="0"/>
                  <a:t> is the process of constructing a mathematical model or function that can be used to predict or determine one variable by other variables. </a:t>
                </a:r>
              </a:p>
              <a:p>
                <a:pPr algn="just"/>
                <a:r>
                  <a:rPr lang="en-US" dirty="0"/>
                  <a:t>Use for prediction, process optimization, or process control</a:t>
                </a:r>
              </a:p>
              <a:p>
                <a:pPr algn="just"/>
                <a:endParaRPr lang="en-US" dirty="0"/>
              </a:p>
              <a:p>
                <a:pPr algn="just"/>
                <a:r>
                  <a:rPr lang="en-US" dirty="0"/>
                  <a:t>Variables:</a:t>
                </a:r>
              </a:p>
              <a:p>
                <a:pPr marL="0" indent="0" algn="just">
                  <a:buNone/>
                </a:pPr>
                <a:r>
                  <a:rPr lang="en-US" dirty="0">
                    <a:solidFill>
                      <a:srgbClr val="FF0000"/>
                    </a:solidFill>
                  </a:rPr>
                  <a:t>Dependent variable or response: </a:t>
                </a:r>
                <a:r>
                  <a:rPr lang="en-US" dirty="0"/>
                  <a:t>the variable to be predicted, usually denoted by y</a:t>
                </a:r>
              </a:p>
              <a:p>
                <a:pPr marL="0" indent="0" algn="just">
                  <a:buNone/>
                </a:pPr>
                <a:endParaRPr lang="en-US" dirty="0"/>
              </a:p>
              <a:p>
                <a:pPr marL="0" indent="0" algn="just">
                  <a:buNone/>
                </a:pPr>
                <a:r>
                  <a:rPr lang="en-US" dirty="0">
                    <a:solidFill>
                      <a:srgbClr val="FF0000"/>
                    </a:solidFill>
                  </a:rPr>
                  <a:t>Independent variable or regressors: </a:t>
                </a:r>
                <a:r>
                  <a:rPr lang="en-US" dirty="0"/>
                  <a:t>the predictor or explanatory variables: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r="-999"/>
                </a:stretch>
              </a:blipFill>
            </p:spPr>
            <p:txBody>
              <a:bodyPr/>
              <a:lstStyle/>
              <a:p>
                <a:r>
                  <a:rPr lang="en-US">
                    <a:noFill/>
                  </a:rPr>
                  <a:t> </a:t>
                </a:r>
              </a:p>
            </p:txBody>
          </p:sp>
        </mc:Fallback>
      </mc:AlternateContent>
    </p:spTree>
    <p:extLst>
      <p:ext uri="{BB962C8B-B14F-4D97-AF65-F5344CB8AC3E}">
        <p14:creationId xmlns:p14="http://schemas.microsoft.com/office/powerpoint/2010/main" val="207347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LINEAR REGRESSION/MULTIPLE LINEAR REGRESSION MODELS</a:t>
            </a:r>
          </a:p>
        </p:txBody>
      </p:sp>
      <p:sp>
        <p:nvSpPr>
          <p:cNvPr id="3" name="Content Placeholder 2"/>
          <p:cNvSpPr>
            <a:spLocks noGrp="1"/>
          </p:cNvSpPr>
          <p:nvPr>
            <p:ph idx="1"/>
          </p:nvPr>
        </p:nvSpPr>
        <p:spPr>
          <a:xfrm>
            <a:off x="1134050" y="1738149"/>
            <a:ext cx="10372150" cy="4303509"/>
          </a:xfrm>
        </p:spPr>
        <p:txBody>
          <a:bodyPr>
            <a:normAutofit/>
          </a:bodyPr>
          <a:lstStyle/>
          <a:p>
            <a:pPr algn="just"/>
            <a:r>
              <a:rPr lang="en-US" dirty="0"/>
              <a:t>Linear Regression Model:</a:t>
            </a:r>
          </a:p>
          <a:p>
            <a:pPr algn="just"/>
            <a:endParaRPr lang="en-US" dirty="0"/>
          </a:p>
          <a:p>
            <a:pPr marL="0" indent="0" algn="just">
              <a:buNone/>
            </a:pPr>
            <a:endParaRPr lang="en-US" dirty="0"/>
          </a:p>
          <a:p>
            <a:pPr algn="just"/>
            <a:r>
              <a:rPr lang="en-US" dirty="0"/>
              <a:t>The normal form of a multiple linear regression model:</a:t>
            </a:r>
          </a:p>
          <a:p>
            <a:pPr marL="0" indent="0" algn="just">
              <a:buNone/>
            </a:pPr>
            <a:endParaRPr lang="en-US" dirty="0"/>
          </a:p>
          <a:p>
            <a:pPr marL="0" indent="0" algn="just">
              <a:buNone/>
            </a:pPr>
            <a:endParaRPr lang="en-US" dirty="0"/>
          </a:p>
          <a:p>
            <a:pPr marL="0" indent="0" algn="just">
              <a:buNone/>
            </a:pPr>
            <a:endParaRPr lang="en-US" dirty="0"/>
          </a:p>
        </p:txBody>
      </p:sp>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C8EB3C4C-3772-4537-BB12-61A8E3899009}"/>
              </a:ext>
            </a:extLst>
          </p:cNvPr>
          <p:cNvGraphicFramePr>
            <a:graphicFrameLocks noChangeAspect="1"/>
          </p:cNvGraphicFramePr>
          <p:nvPr>
            <p:extLst>
              <p:ext uri="{D42A27DB-BD31-4B8C-83A1-F6EECF244321}">
                <p14:modId xmlns:p14="http://schemas.microsoft.com/office/powerpoint/2010/main" val="887170678"/>
              </p:ext>
            </p:extLst>
          </p:nvPr>
        </p:nvGraphicFramePr>
        <p:xfrm>
          <a:off x="4608513" y="2647950"/>
          <a:ext cx="2344737" cy="427038"/>
        </p:xfrm>
        <a:graphic>
          <a:graphicData uri="http://schemas.openxmlformats.org/presentationml/2006/ole">
            <mc:AlternateContent xmlns:mc="http://schemas.openxmlformats.org/markup-compatibility/2006">
              <mc:Choice xmlns:v="urn:schemas-microsoft-com:vml" Requires="v">
                <p:oleObj spid="_x0000_s34855" name="Equation" r:id="rId3" imgW="2349360" imgH="431640" progId="Equation.DSMT4">
                  <p:embed/>
                </p:oleObj>
              </mc:Choice>
              <mc:Fallback>
                <p:oleObj name="Equation" r:id="rId3" imgW="2349360" imgH="431640" progId="Equation.DSMT4">
                  <p:embed/>
                  <p:pic>
                    <p:nvPicPr>
                      <p:cNvPr id="0" name="Object 6"/>
                      <p:cNvPicPr>
                        <a:picLocks noChangeAspect="1" noChangeArrowheads="1"/>
                      </p:cNvPicPr>
                      <p:nvPr/>
                    </p:nvPicPr>
                    <p:blipFill>
                      <a:blip r:embed="rId4"/>
                      <a:srcRect/>
                      <a:stretch>
                        <a:fillRect/>
                      </a:stretch>
                    </p:blipFill>
                    <p:spPr bwMode="auto">
                      <a:xfrm>
                        <a:off x="4608513" y="2647950"/>
                        <a:ext cx="2344737" cy="427038"/>
                      </a:xfrm>
                      <a:prstGeom prst="rect">
                        <a:avLst/>
                      </a:prstGeom>
                      <a:noFill/>
                      <a:ln w="19050">
                        <a:solidFill>
                          <a:schemeClr val="tx1"/>
                        </a:solidFill>
                      </a:ln>
                    </p:spPr>
                  </p:pic>
                </p:oleObj>
              </mc:Fallback>
            </mc:AlternateContent>
          </a:graphicData>
        </a:graphic>
      </p:graphicFrame>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863FA480-8040-4ED8-9C33-137CBB6920A6}"/>
              </a:ext>
            </a:extLst>
          </p:cNvPr>
          <p:cNvGraphicFramePr>
            <a:graphicFrameLocks noChangeAspect="1"/>
          </p:cNvGraphicFramePr>
          <p:nvPr>
            <p:extLst>
              <p:ext uri="{D42A27DB-BD31-4B8C-83A1-F6EECF244321}">
                <p14:modId xmlns:p14="http://schemas.microsoft.com/office/powerpoint/2010/main" val="725557376"/>
              </p:ext>
            </p:extLst>
          </p:nvPr>
        </p:nvGraphicFramePr>
        <p:xfrm>
          <a:off x="3351213" y="4271963"/>
          <a:ext cx="4857750" cy="427037"/>
        </p:xfrm>
        <a:graphic>
          <a:graphicData uri="http://schemas.openxmlformats.org/presentationml/2006/ole">
            <mc:AlternateContent xmlns:mc="http://schemas.openxmlformats.org/markup-compatibility/2006">
              <mc:Choice xmlns:v="urn:schemas-microsoft-com:vml" Requires="v">
                <p:oleObj spid="_x0000_s34856" name="Equation" r:id="rId5" imgW="4851360" imgH="431640" progId="Equation.DSMT4">
                  <p:embed/>
                </p:oleObj>
              </mc:Choice>
              <mc:Fallback>
                <p:oleObj name="Equation" r:id="rId5" imgW="4851360" imgH="431640" progId="Equation.DSMT4">
                  <p:embed/>
                  <p:pic>
                    <p:nvPicPr>
                      <p:cNvPr id="0" name="Object 9"/>
                      <p:cNvPicPr>
                        <a:picLocks noChangeAspect="1" noChangeArrowheads="1"/>
                      </p:cNvPicPr>
                      <p:nvPr/>
                    </p:nvPicPr>
                    <p:blipFill>
                      <a:blip r:embed="rId6"/>
                      <a:srcRect/>
                      <a:stretch>
                        <a:fillRect/>
                      </a:stretch>
                    </p:blipFill>
                    <p:spPr bwMode="auto">
                      <a:xfrm>
                        <a:off x="3351213" y="4271963"/>
                        <a:ext cx="4857750" cy="427037"/>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27950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LINEAR REGRESSION/MULTIPLE LINEAR REGRESSION MODELS</a:t>
            </a:r>
          </a:p>
        </p:txBody>
      </p:sp>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buNone/>
            </a:pPr>
            <a:r>
              <a:rPr lang="en-US" u="sng" dirty="0">
                <a:solidFill>
                  <a:srgbClr val="0070C0"/>
                </a:solidFill>
              </a:rPr>
              <a:t>Other forms</a:t>
            </a:r>
            <a:r>
              <a:rPr lang="en-US" dirty="0"/>
              <a:t>:</a:t>
            </a:r>
          </a:p>
          <a:p>
            <a:pPr marL="0" indent="0" algn="just">
              <a:buNone/>
            </a:pPr>
            <a:r>
              <a:rPr lang="en-US" dirty="0"/>
              <a:t> </a:t>
            </a:r>
          </a:p>
          <a:p>
            <a:pPr marL="0" indent="0" algn="ctr">
              <a:buNone/>
            </a:pPr>
            <a:r>
              <a:rPr lang="en-US" dirty="0"/>
              <a:t>(first-order model with interaction term)</a:t>
            </a:r>
          </a:p>
          <a:p>
            <a:pPr marL="0" indent="0" algn="ctr">
              <a:buNone/>
            </a:pPr>
            <a:endParaRPr lang="en-US" dirty="0"/>
          </a:p>
          <a:p>
            <a:pPr marL="0" indent="0" algn="ctr">
              <a:buNone/>
            </a:pPr>
            <a:r>
              <a:rPr lang="en-US" dirty="0"/>
              <a:t> </a:t>
            </a:r>
          </a:p>
          <a:p>
            <a:pPr marL="0" indent="0" algn="ctr">
              <a:buNone/>
            </a:pPr>
            <a:r>
              <a:rPr lang="en-US" dirty="0"/>
              <a:t>(second-order response surface model)</a:t>
            </a:r>
          </a:p>
          <a:p>
            <a:pPr marL="0" indent="0" algn="just">
              <a:buNone/>
            </a:pPr>
            <a:endParaRPr lang="en-US" dirty="0"/>
          </a:p>
          <a:p>
            <a:pPr algn="just"/>
            <a:r>
              <a:rPr lang="en-US" dirty="0"/>
              <a:t>Linear regression models:  models that are linear in the parameters, regardless of the shape of the response surface that it generates.</a:t>
            </a:r>
          </a:p>
          <a:p>
            <a:pPr algn="just"/>
            <a:r>
              <a:rPr lang="en-US" dirty="0"/>
              <a:t>Model Fitting:  Estimate the parameters</a:t>
            </a:r>
          </a:p>
          <a:p>
            <a:pPr marL="0" indent="0" algn="just">
              <a:buNone/>
            </a:pPr>
            <a:endParaRPr lang="en-US" dirty="0"/>
          </a:p>
        </p:txBody>
      </p:sp>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46629AF7-2063-4340-8689-7969FA5A23A2}"/>
              </a:ext>
            </a:extLst>
          </p:cNvPr>
          <p:cNvGraphicFramePr>
            <a:graphicFrameLocks noChangeAspect="1"/>
          </p:cNvGraphicFramePr>
          <p:nvPr>
            <p:extLst>
              <p:ext uri="{D42A27DB-BD31-4B8C-83A1-F6EECF244321}">
                <p14:modId xmlns:p14="http://schemas.microsoft.com/office/powerpoint/2010/main" val="2417194002"/>
              </p:ext>
            </p:extLst>
          </p:nvPr>
        </p:nvGraphicFramePr>
        <p:xfrm>
          <a:off x="4167188" y="2073275"/>
          <a:ext cx="4305300" cy="388938"/>
        </p:xfrm>
        <a:graphic>
          <a:graphicData uri="http://schemas.openxmlformats.org/presentationml/2006/ole">
            <mc:AlternateContent xmlns:mc="http://schemas.openxmlformats.org/markup-compatibility/2006">
              <mc:Choice xmlns:v="urn:schemas-microsoft-com:vml" Requires="v">
                <p:oleObj spid="_x0000_s35878" name="Equation" r:id="rId3" imgW="4305240" imgH="393480" progId="Equation.DSMT4">
                  <p:embed/>
                </p:oleObj>
              </mc:Choice>
              <mc:Fallback>
                <p:oleObj name="Equation" r:id="rId3" imgW="4305240" imgH="393480" progId="Equation.DSMT4">
                  <p:embed/>
                  <p:pic>
                    <p:nvPicPr>
                      <p:cNvPr id="0" name="Object 6"/>
                      <p:cNvPicPr>
                        <a:picLocks noChangeAspect="1" noChangeArrowheads="1"/>
                      </p:cNvPicPr>
                      <p:nvPr/>
                    </p:nvPicPr>
                    <p:blipFill>
                      <a:blip r:embed="rId4"/>
                      <a:srcRect/>
                      <a:stretch>
                        <a:fillRect/>
                      </a:stretch>
                    </p:blipFill>
                    <p:spPr bwMode="auto">
                      <a:xfrm>
                        <a:off x="4167188" y="2073275"/>
                        <a:ext cx="4305300" cy="388938"/>
                      </a:xfrm>
                      <a:prstGeom prst="rect">
                        <a:avLst/>
                      </a:prstGeom>
                      <a:noFill/>
                      <a:ln w="19050">
                        <a:solidFill>
                          <a:schemeClr val="tx1"/>
                        </a:solidFill>
                      </a:ln>
                    </p:spPr>
                  </p:pic>
                </p:oleObj>
              </mc:Fallback>
            </mc:AlternateContent>
          </a:graphicData>
        </a:graphic>
      </p:graphicFrame>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B5D243EF-3A6F-4E0B-B1C9-7B8ADB3C7312}"/>
              </a:ext>
            </a:extLst>
          </p:cNvPr>
          <p:cNvGraphicFramePr>
            <a:graphicFrameLocks noChangeAspect="1"/>
          </p:cNvGraphicFramePr>
          <p:nvPr>
            <p:extLst>
              <p:ext uri="{D42A27DB-BD31-4B8C-83A1-F6EECF244321}">
                <p14:modId xmlns:p14="http://schemas.microsoft.com/office/powerpoint/2010/main" val="474194439"/>
              </p:ext>
            </p:extLst>
          </p:nvPr>
        </p:nvGraphicFramePr>
        <p:xfrm>
          <a:off x="3163888" y="3321054"/>
          <a:ext cx="6311900" cy="444500"/>
        </p:xfrm>
        <a:graphic>
          <a:graphicData uri="http://schemas.openxmlformats.org/presentationml/2006/ole">
            <mc:AlternateContent xmlns:mc="http://schemas.openxmlformats.org/markup-compatibility/2006">
              <mc:Choice xmlns:v="urn:schemas-microsoft-com:vml" Requires="v">
                <p:oleObj spid="_x0000_s35879" name="Equation" r:id="rId5" imgW="6311880" imgH="444240" progId="Equation.DSMT4">
                  <p:embed/>
                </p:oleObj>
              </mc:Choice>
              <mc:Fallback>
                <p:oleObj name="Equation" r:id="rId5" imgW="6311880" imgH="444240" progId="Equation.DSMT4">
                  <p:embed/>
                  <p:pic>
                    <p:nvPicPr>
                      <p:cNvPr id="0" name="Object 8"/>
                      <p:cNvPicPr>
                        <a:picLocks noChangeAspect="1" noChangeArrowheads="1"/>
                      </p:cNvPicPr>
                      <p:nvPr/>
                    </p:nvPicPr>
                    <p:blipFill>
                      <a:blip r:embed="rId6"/>
                      <a:srcRect/>
                      <a:stretch>
                        <a:fillRect/>
                      </a:stretch>
                    </p:blipFill>
                    <p:spPr bwMode="auto">
                      <a:xfrm>
                        <a:off x="3163888" y="3321054"/>
                        <a:ext cx="6311900" cy="444500"/>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133366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LEAST SQUARE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Suppose we have</a:t>
                </a:r>
              </a:p>
              <a:p>
                <a:pPr marL="0" indent="0" algn="just">
                  <a:lnSpc>
                    <a:spcPct val="120000"/>
                  </a:lnSpc>
                  <a:spcBef>
                    <a:spcPts val="0"/>
                  </a:spcBef>
                  <a:buNone/>
                </a:pPr>
                <a:endParaRPr lang="en-US" dirty="0"/>
              </a:p>
              <a:p>
                <a:pPr algn="just">
                  <a:lnSpc>
                    <a:spcPct val="120000"/>
                  </a:lnSpc>
                  <a:spcBef>
                    <a:spcPts val="0"/>
                  </a:spcBef>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&gt;</m:t>
                    </m:r>
                    <m:r>
                      <a:rPr lang="en-US" b="0" i="1" smtClean="0">
                        <a:latin typeface="Cambria Math" panose="02040503050406030204" pitchFamily="18" charset="0"/>
                      </a:rPr>
                      <m:t>𝑘</m:t>
                    </m:r>
                  </m:oMath>
                </a14:m>
                <a:r>
                  <a:rPr lang="en-US" dirty="0"/>
                  <a:t>  observations on the response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𝑘</m:t>
                        </m:r>
                      </m:sub>
                    </m:sSub>
                  </m:oMath>
                </a14:m>
                <a:endParaRPr lang="en-US" dirty="0"/>
              </a:p>
              <a:p>
                <a:pPr algn="just">
                  <a:lnSpc>
                    <a:spcPct val="120000"/>
                  </a:lnSpc>
                  <a:spcBef>
                    <a:spcPts val="0"/>
                  </a:spcBef>
                </a:pPr>
                <a:r>
                  <a:rPr lang="en-US" dirty="0"/>
                  <a:t>For each response observation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we have a corresponding observation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for regressor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Assumption:</a:t>
                </a:r>
              </a:p>
              <a:p>
                <a:pPr marL="0" indent="0" algn="just">
                  <a:lnSpc>
                    <a:spcPct val="120000"/>
                  </a:lnSpc>
                  <a:spcBef>
                    <a:spcPts val="0"/>
                  </a:spcBef>
                  <a:buNone/>
                </a:pPr>
                <a:endParaRPr lang="en-US" dirty="0"/>
              </a:p>
              <a:p>
                <a:pPr algn="just">
                  <a:lnSpc>
                    <a:spcPct val="120000"/>
                  </a:lnSpc>
                  <a:spcBef>
                    <a:spcPts val="0"/>
                  </a:spcBef>
                </a:pPr>
                <a:r>
                  <a:rPr lang="en-US" dirty="0"/>
                  <a:t>The error term in the model has: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𝑉𝐴𝑅</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pPr algn="just">
                  <a:lnSpc>
                    <a:spcPct val="120000"/>
                  </a:lnSpc>
                  <a:spcBef>
                    <a:spcPts val="0"/>
                  </a:spcBef>
                </a:pPr>
                <a14:m>
                  <m:oMath xmlns:m="http://schemas.openxmlformats.org/officeDocument/2006/math">
                    <m:d>
                      <m:dPr>
                        <m:begChr m:val="{"/>
                        <m:endChr m:val="}"/>
                        <m:ctrlPr>
                          <a:rPr lang="en-US" i="1" smtClean="0">
                            <a:latin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e>
                    </m:d>
                  </m:oMath>
                </a14:m>
                <a:r>
                  <a:rPr lang="en-US" dirty="0"/>
                  <a:t> are uncorrelated random variables</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764" t="-850" r="-705"/>
                </a:stretch>
              </a:blipFill>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4F4B10D0-E561-4461-9142-02F744CFAAD3}"/>
              </a:ext>
            </a:extLst>
          </p:cNvPr>
          <p:cNvGraphicFramePr>
            <a:graphicFrameLocks noChangeAspect="1"/>
          </p:cNvGraphicFramePr>
          <p:nvPr>
            <p:extLst>
              <p:ext uri="{D42A27DB-BD31-4B8C-83A1-F6EECF244321}">
                <p14:modId xmlns:p14="http://schemas.microsoft.com/office/powerpoint/2010/main" val="906499544"/>
              </p:ext>
            </p:extLst>
          </p:nvPr>
        </p:nvGraphicFramePr>
        <p:xfrm>
          <a:off x="3001168" y="3635375"/>
          <a:ext cx="6189663" cy="769938"/>
        </p:xfrm>
        <a:graphic>
          <a:graphicData uri="http://schemas.openxmlformats.org/presentationml/2006/ole">
            <mc:AlternateContent xmlns:mc="http://schemas.openxmlformats.org/markup-compatibility/2006">
              <mc:Choice xmlns:v="urn:schemas-microsoft-com:vml" Requires="v">
                <p:oleObj spid="_x0000_s36882" name="Equation" r:id="rId4" imgW="6184800" imgH="774360" progId="Equation.DSMT4">
                  <p:embed/>
                </p:oleObj>
              </mc:Choice>
              <mc:Fallback>
                <p:oleObj name="Equation" r:id="rId4" imgW="6184800" imgH="774360" progId="Equation.DSMT4">
                  <p:embed/>
                  <p:pic>
                    <p:nvPicPr>
                      <p:cNvPr id="0" name="Object 1"/>
                      <p:cNvPicPr>
                        <a:picLocks noChangeAspect="1" noChangeArrowheads="1"/>
                      </p:cNvPicPr>
                      <p:nvPr/>
                    </p:nvPicPr>
                    <p:blipFill>
                      <a:blip r:embed="rId5"/>
                      <a:srcRect/>
                      <a:stretch>
                        <a:fillRect/>
                      </a:stretch>
                    </p:blipFill>
                    <p:spPr bwMode="auto">
                      <a:xfrm>
                        <a:off x="3001168" y="3635375"/>
                        <a:ext cx="6189663" cy="769938"/>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44971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LEAST SQUARE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u="sng" dirty="0">
                    <a:solidFill>
                      <a:srgbClr val="FF0000"/>
                    </a:solidFill>
                  </a:rPr>
                  <a:t>Least Square Method:</a:t>
                </a:r>
              </a:p>
              <a:p>
                <a:pPr marL="0" indent="0" algn="just">
                  <a:lnSpc>
                    <a:spcPct val="100000"/>
                  </a:lnSpc>
                  <a:spcBef>
                    <a:spcPts val="0"/>
                  </a:spcBef>
                  <a:buNone/>
                </a:pPr>
                <a:endParaRPr lang="en-US" dirty="0"/>
              </a:p>
              <a:p>
                <a:pPr marL="0" indent="0" algn="just">
                  <a:lnSpc>
                    <a:spcPct val="100000"/>
                  </a:lnSpc>
                  <a:spcBef>
                    <a:spcPts val="0"/>
                  </a:spcBef>
                  <a:buNone/>
                </a:pPr>
                <a:r>
                  <a:rPr lang="en-US" dirty="0"/>
                  <a:t>Choose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oMath>
                </a14:m>
                <a:r>
                  <a:rPr lang="en-US" dirty="0"/>
                  <a:t>s to minimize the least square function, which is the sum of squares of the errors  </a:t>
                </a:r>
              </a:p>
              <a:p>
                <a:pPr marL="0" indent="0" algn="just">
                  <a:lnSpc>
                    <a:spcPct val="100000"/>
                  </a:lnSpc>
                  <a:spcBef>
                    <a:spcPts val="0"/>
                  </a:spcBef>
                  <a:buNone/>
                </a:pPr>
                <a:endParaRPr lang="en-US" dirty="0"/>
              </a:p>
              <a:p>
                <a:pPr marL="0" indent="0" algn="just">
                  <a:lnSpc>
                    <a:spcPct val="100000"/>
                  </a:lnSpc>
                  <a:spcBef>
                    <a:spcPts val="0"/>
                  </a:spcBef>
                  <a:buNone/>
                </a:pPr>
                <a:r>
                  <a:rPr lang="en-US" dirty="0">
                    <a:solidFill>
                      <a:srgbClr val="0070C0"/>
                    </a:solidFill>
                  </a:rPr>
                  <a:t>Least Square Function</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1416" r="-1175"/>
                </a:stretch>
              </a:blipFill>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202966F2-7FD6-4887-AC35-8DE8EDC2AA14}"/>
              </a:ext>
            </a:extLst>
          </p:cNvPr>
          <p:cNvGraphicFramePr>
            <a:graphicFrameLocks noChangeAspect="1"/>
          </p:cNvGraphicFramePr>
          <p:nvPr>
            <p:extLst>
              <p:ext uri="{D42A27DB-BD31-4B8C-83A1-F6EECF244321}">
                <p14:modId xmlns:p14="http://schemas.microsoft.com/office/powerpoint/2010/main" val="4060531427"/>
              </p:ext>
            </p:extLst>
          </p:nvPr>
        </p:nvGraphicFramePr>
        <p:xfrm>
          <a:off x="3606800" y="4641845"/>
          <a:ext cx="4978400" cy="1136650"/>
        </p:xfrm>
        <a:graphic>
          <a:graphicData uri="http://schemas.openxmlformats.org/presentationml/2006/ole">
            <mc:AlternateContent xmlns:mc="http://schemas.openxmlformats.org/markup-compatibility/2006">
              <mc:Choice xmlns:v="urn:schemas-microsoft-com:vml" Requires="v">
                <p:oleObj spid="_x0000_s37903" name="Equation" r:id="rId4" imgW="4978080" imgH="1130040" progId="Equation.DSMT4">
                  <p:embed/>
                </p:oleObj>
              </mc:Choice>
              <mc:Fallback>
                <p:oleObj name="Equation" r:id="rId4" imgW="4978080" imgH="1130040" progId="Equation.DSMT4">
                  <p:embed/>
                  <p:pic>
                    <p:nvPicPr>
                      <p:cNvPr id="0" name="Object 1"/>
                      <p:cNvPicPr>
                        <a:picLocks noChangeAspect="1" noChangeArrowheads="1"/>
                      </p:cNvPicPr>
                      <p:nvPr/>
                    </p:nvPicPr>
                    <p:blipFill>
                      <a:blip r:embed="rId5"/>
                      <a:srcRect/>
                      <a:stretch>
                        <a:fillRect/>
                      </a:stretch>
                    </p:blipFill>
                    <p:spPr bwMode="auto">
                      <a:xfrm>
                        <a:off x="3606800" y="4641845"/>
                        <a:ext cx="4978400" cy="1136650"/>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385810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LEAST SQUARE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Least Square Normal Equations: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equations</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u="sng" dirty="0">
                    <a:solidFill>
                      <a:srgbClr val="0070C0"/>
                    </a:solidFill>
                  </a:rPr>
                  <a:t>The solution</a:t>
                </a:r>
                <a:r>
                  <a:rPr lang="en-US" dirty="0"/>
                  <a:t>:  least square estimators of the regression coefficients</a:t>
                </a:r>
              </a:p>
              <a:p>
                <a:pPr marL="0" indent="0" algn="ctr">
                  <a:buNone/>
                </a:pP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𝑘</m:t>
                        </m:r>
                      </m:sub>
                    </m:sSub>
                  </m:oMath>
                </a14:m>
                <a:endParaRPr lang="en-US" dirty="0"/>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588" t="-2691"/>
                </a:stretch>
              </a:blipFill>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6D438345-1136-4CB4-98BF-CCB72C686F19}"/>
              </a:ext>
            </a:extLst>
          </p:cNvPr>
          <p:cNvGraphicFramePr>
            <a:graphicFrameLocks noChangeAspect="1"/>
          </p:cNvGraphicFramePr>
          <p:nvPr>
            <p:extLst>
              <p:ext uri="{D42A27DB-BD31-4B8C-83A1-F6EECF244321}">
                <p14:modId xmlns:p14="http://schemas.microsoft.com/office/powerpoint/2010/main" val="3804475970"/>
              </p:ext>
            </p:extLst>
          </p:nvPr>
        </p:nvGraphicFramePr>
        <p:xfrm>
          <a:off x="3071812" y="2317751"/>
          <a:ext cx="6048375" cy="2536825"/>
        </p:xfrm>
        <a:graphic>
          <a:graphicData uri="http://schemas.openxmlformats.org/presentationml/2006/ole">
            <mc:AlternateContent xmlns:mc="http://schemas.openxmlformats.org/markup-compatibility/2006">
              <mc:Choice xmlns:v="urn:schemas-microsoft-com:vml" Requires="v">
                <p:oleObj spid="_x0000_s38927" name="Equation" r:id="rId4" imgW="6045120" imgH="2539800" progId="Equation.DSMT4">
                  <p:embed/>
                </p:oleObj>
              </mc:Choice>
              <mc:Fallback>
                <p:oleObj name="Equation" r:id="rId4" imgW="6045120" imgH="2539800" progId="Equation.DSMT4">
                  <p:embed/>
                  <p:pic>
                    <p:nvPicPr>
                      <p:cNvPr id="0" name="Object 1"/>
                      <p:cNvPicPr>
                        <a:picLocks noChangeAspect="1" noChangeArrowheads="1"/>
                      </p:cNvPicPr>
                      <p:nvPr/>
                    </p:nvPicPr>
                    <p:blipFill>
                      <a:blip r:embed="rId5"/>
                      <a:srcRect/>
                      <a:stretch>
                        <a:fillRect/>
                      </a:stretch>
                    </p:blipFill>
                    <p:spPr bwMode="auto">
                      <a:xfrm>
                        <a:off x="3071812" y="2317751"/>
                        <a:ext cx="6048375" cy="253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148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LEAST SQUARE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w="19050">
                <a:noFill/>
              </a:ln>
            </p:spPr>
            <p:txBody>
              <a:bodyPr>
                <a:normAutofit/>
              </a:bodyPr>
              <a:lstStyle/>
              <a:p>
                <a:pPr marL="0" indent="0" algn="just">
                  <a:buNone/>
                </a:pPr>
                <a:r>
                  <a:rPr lang="en-US" u="sng" dirty="0">
                    <a:solidFill>
                      <a:srgbClr val="0070C0"/>
                    </a:solidFill>
                  </a:rPr>
                  <a:t>Matrix Form</a:t>
                </a:r>
              </a:p>
              <a:p>
                <a:pPr marL="0" indent="0" algn="just">
                  <a:buNone/>
                </a:pPr>
                <a:r>
                  <a:rPr lang="en-US" dirty="0"/>
                  <a:t>Regression Model:	</a:t>
                </a:r>
                <a14:m>
                  <m:oMath xmlns:m="http://schemas.openxmlformats.org/officeDocument/2006/math">
                    <m:r>
                      <a:rPr lang="en-US" b="1" i="0" smtClean="0">
                        <a:latin typeface="Cambria Math" panose="02040503050406030204" pitchFamily="18" charset="0"/>
                      </a:rPr>
                      <m:t>𝐲</m:t>
                    </m:r>
                    <m:r>
                      <a:rPr lang="en-US" b="1" i="0" smtClean="0">
                        <a:latin typeface="Cambria Math" panose="02040503050406030204" pitchFamily="18" charset="0"/>
                      </a:rPr>
                      <m:t>=</m:t>
                    </m:r>
                    <m:r>
                      <a:rPr lang="en-US" b="1" i="0" smtClean="0">
                        <a:latin typeface="Cambria Math" panose="02040503050406030204" pitchFamily="18" charset="0"/>
                      </a:rPr>
                      <m:t>𝐗</m:t>
                    </m:r>
                    <m:r>
                      <a:rPr lang="en-US" b="1" i="0" smtClean="0">
                        <a:latin typeface="Cambria Math" panose="02040503050406030204" pitchFamily="18" charset="0"/>
                        <a:ea typeface="Cambria Math" panose="02040503050406030204" pitchFamily="18" charset="0"/>
                      </a:rPr>
                      <m:t>𝛃</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𝛆</m:t>
                    </m:r>
                  </m:oMath>
                </a14:m>
                <a:endParaRPr lang="en-US" b="1" dirty="0"/>
              </a:p>
              <a:p>
                <a:pPr marL="0" indent="0" algn="just">
                  <a:buNone/>
                </a:pPr>
                <a:r>
                  <a:rPr lang="en-US" dirty="0"/>
                  <a:t>where</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a:ln w="19050">
                <a:noFill/>
              </a:ln>
            </p:spPr>
            <p:txBody>
              <a:bodyPr/>
              <a:lstStyle/>
              <a:p>
                <a:r>
                  <a:rPr lang="en-US">
                    <a:noFill/>
                  </a:rPr>
                  <a:t> </a:t>
                </a:r>
              </a:p>
            </p:txBody>
          </p:sp>
        </mc:Fallback>
      </mc:AlternateContent>
      <p:sp>
        <p:nvSpPr>
          <p:cNvPr id="9" name="Rectangle 7">
            <a:extLst>
              <a:ext uri="{FF2B5EF4-FFF2-40B4-BE49-F238E27FC236}">
                <a16:creationId xmlns:a16="http://schemas.microsoft.com/office/drawing/2014/main" id="{2F3F66E0-F10E-4B54-AEFE-579D4486F7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0CFDDD2-C793-4CCA-A4C9-71E61A8948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a:extLst>
              <a:ext uri="{FF2B5EF4-FFF2-40B4-BE49-F238E27FC236}">
                <a16:creationId xmlns:a16="http://schemas.microsoft.com/office/drawing/2014/main" id="{47141C12-0EA0-4A1D-A93D-CFCDE75495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C8E27110-B4A0-4B09-8207-EB5DB098DD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79612F9-CBED-42B9-8A11-ADDD4A3A5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B461FCD-634E-4825-B572-7A73C2733A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B256AF7-3A3B-4A15-9395-4C27F2F663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9">
            <a:extLst>
              <a:ext uri="{FF2B5EF4-FFF2-40B4-BE49-F238E27FC236}">
                <a16:creationId xmlns:a16="http://schemas.microsoft.com/office/drawing/2014/main" id="{910888BA-C6C5-4346-A8C7-5D9E0E834788}"/>
              </a:ext>
            </a:extLst>
          </p:cNvPr>
          <p:cNvPicPr>
            <a:picLocks noChangeAspect="1"/>
          </p:cNvPicPr>
          <p:nvPr/>
        </p:nvPicPr>
        <p:blipFill>
          <a:blip r:embed="rId3"/>
          <a:stretch>
            <a:fillRect/>
          </a:stretch>
        </p:blipFill>
        <p:spPr>
          <a:xfrm>
            <a:off x="1294704" y="3429000"/>
            <a:ext cx="10251248" cy="2185988"/>
          </a:xfrm>
          <a:prstGeom prst="rect">
            <a:avLst/>
          </a:prstGeom>
        </p:spPr>
      </p:pic>
    </p:spTree>
    <p:extLst>
      <p:ext uri="{BB962C8B-B14F-4D97-AF65-F5344CB8AC3E}">
        <p14:creationId xmlns:p14="http://schemas.microsoft.com/office/powerpoint/2010/main" val="3007686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1356</Words>
  <Application>Microsoft Office PowerPoint</Application>
  <PresentationFormat>Widescreen</PresentationFormat>
  <Paragraphs>291</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7" baseType="lpstr">
      <vt:lpstr>Arial</vt:lpstr>
      <vt:lpstr>Calibri</vt:lpstr>
      <vt:lpstr>Calibri Light</vt:lpstr>
      <vt:lpstr>Cambria Math</vt:lpstr>
      <vt:lpstr>Times New Roman</vt:lpstr>
      <vt:lpstr>Wingdings</vt:lpstr>
      <vt:lpstr>Office Theme</vt:lpstr>
      <vt:lpstr>Equation</vt:lpstr>
      <vt:lpstr>Document</vt:lpstr>
      <vt:lpstr>PowerPoint Presentation</vt:lpstr>
      <vt:lpstr>PowerPoint Presentation</vt:lpstr>
      <vt:lpstr>Introduction</vt:lpstr>
      <vt:lpstr>LINEAR REGRESSION/MULTIPLE LINEAR REGRESSION MODELS</vt:lpstr>
      <vt:lpstr>LINEAR REGRESSION/MULTIPLE LINEAR REGRESSION MODELS</vt:lpstr>
      <vt:lpstr>LEAST SQUARE METHOD</vt:lpstr>
      <vt:lpstr>LEAST SQUARE METHOD</vt:lpstr>
      <vt:lpstr>LEAST SQUARE METHOD</vt:lpstr>
      <vt:lpstr>LEAST SQUARE METHOD</vt:lpstr>
      <vt:lpstr>LEAST SQUARE METHOD</vt:lpstr>
      <vt:lpstr>RESIDUAL ANALYSIS</vt:lpstr>
      <vt:lpstr>RESIDUAL ANALYSIS</vt:lpstr>
      <vt:lpstr>RESIDUAL ANALYSIS</vt:lpstr>
      <vt:lpstr>RESIDUAL ANALYSIS</vt:lpstr>
      <vt:lpstr>RESIDUAL ANALYSIS</vt:lpstr>
      <vt:lpstr>RESIDUAL ANALYSIS</vt:lpstr>
      <vt:lpstr>RESIDUAL ANALYSIS</vt:lpstr>
      <vt:lpstr>RESIDUAL ANALYSIS</vt:lpstr>
      <vt:lpstr>RESIDUAL ANALYSIS</vt:lpstr>
      <vt:lpstr>RESIDUAL ANALYSIS</vt:lpstr>
      <vt:lpstr>RESULTS</vt:lpstr>
      <vt:lpstr>TEST ON INDIVIDUAL REGRESSION COEFFICIENTS</vt:lpstr>
      <vt:lpstr>TEST ON THE USEFULNESS OF THE MODEL</vt:lpstr>
      <vt:lpstr>COEFFICIENT OF DETERMINATION</vt:lpstr>
      <vt:lpstr>COEFFICIENT OF DETERMINATION</vt:lpstr>
      <vt:lpstr>COEFFICIENT OF DETERMINATION</vt:lpstr>
      <vt:lpstr>TESTING PROCEDURE FOR LACK OF FIT</vt:lpstr>
      <vt:lpstr>TESTING PROCEDURE FOR LACK OF FIT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57</cp:revision>
  <dcterms:created xsi:type="dcterms:W3CDTF">2019-10-02T07:34:54Z</dcterms:created>
  <dcterms:modified xsi:type="dcterms:W3CDTF">2020-05-28T04:36:50Z</dcterms:modified>
</cp:coreProperties>
</file>