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93" r:id="rId3"/>
    <p:sldId id="290"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ait.ac.th" initials="l" lastIdx="3" clrIdx="0">
    <p:extLst>
      <p:ext uri="{19B8F6BF-5375-455C-9EA6-DF929625EA0E}">
        <p15:presenceInfo xmlns:p15="http://schemas.microsoft.com/office/powerpoint/2012/main" userId="luong@ait.ac.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2" d="100"/>
          <a:sy n="62" d="100"/>
        </p:scale>
        <p:origin x="102" y="2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7T14:50:24.616" idx="1">
    <p:pos x="6336" y="401"/>
    <p:text>Developing a data dashboard is an efficient way for communication purpose.  Each data dashboard must have an embedded story.  From the same sources of data, different dashboards with different embedded stories should be developed to help communicate with different groups of people in the same enterprises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27T14:53:32.292" idx="2">
    <p:pos x="10" y="10"/>
    <p:text>To help students possesing the skills to develope a data dashborad, group projects is recommended.  The same sources of data can be provided to each group, but they should work on different stories.  By this way, the students can learn from their classmates within the same group and accross the groups when all groups present their final dashboards.  Microsoft Power BI (a well-known and free visualization sofware) can be used for development of data dashboard</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27T14:59:14.312" idx="3">
    <p:pos x="10" y="10"/>
    <p:text>Interactions between different visualizations in the same dashboard should be emphasized.  This will help the readers to observe the linkages among different visualizations, and hence, help them to make decision considering all factors involved.  More details and insighful information can also be incorporated in a dashborad if interactions are introduced on the dashboard</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5/27/2020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thworks.com/discovery/predictive-analytics.html" TargetMode="External"/><Relationship Id="rId2" Type="http://schemas.openxmlformats.org/officeDocument/2006/relationships/hyperlink" Target="https://www.datapine.com/data-visualization-too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Applied Data Analytics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Web Analytic Dashboard</a:t>
            </a:r>
          </a:p>
        </p:txBody>
      </p:sp>
      <p:pic>
        <p:nvPicPr>
          <p:cNvPr id="4" name="Picture 3" descr="A screenshot of a cell phone&#10;&#10;Description automatically generated">
            <a:extLst>
              <a:ext uri="{FF2B5EF4-FFF2-40B4-BE49-F238E27FC236}">
                <a16:creationId xmlns:a16="http://schemas.microsoft.com/office/drawing/2014/main" id="{1DCD8BAD-DAE7-45D9-A021-DD624D7E6D10}"/>
              </a:ext>
            </a:extLst>
          </p:cNvPr>
          <p:cNvPicPr/>
          <p:nvPr/>
        </p:nvPicPr>
        <p:blipFill>
          <a:blip r:embed="rId2">
            <a:extLst>
              <a:ext uri="{28A0092B-C50C-407E-A947-70E740481C1C}">
                <a14:useLocalDpi xmlns:a14="http://schemas.microsoft.com/office/drawing/2010/main" val="0"/>
              </a:ext>
            </a:extLst>
          </a:blip>
          <a:stretch>
            <a:fillRect/>
          </a:stretch>
        </p:blipFill>
        <p:spPr>
          <a:xfrm>
            <a:off x="3219413" y="1661846"/>
            <a:ext cx="6315000" cy="4399908"/>
          </a:xfrm>
          <a:prstGeom prst="rect">
            <a:avLst/>
          </a:prstGeom>
        </p:spPr>
      </p:pic>
    </p:spTree>
    <p:extLst>
      <p:ext uri="{BB962C8B-B14F-4D97-AF65-F5344CB8AC3E}">
        <p14:creationId xmlns:p14="http://schemas.microsoft.com/office/powerpoint/2010/main" val="121816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Manufacturing Production Dashboard</a:t>
            </a:r>
          </a:p>
        </p:txBody>
      </p:sp>
      <p:pic>
        <p:nvPicPr>
          <p:cNvPr id="7" name="Content Placeholder 6" descr="A screen shot of a computer&#10;&#10;Description automatically generated">
            <a:extLst>
              <a:ext uri="{FF2B5EF4-FFF2-40B4-BE49-F238E27FC236}">
                <a16:creationId xmlns:a16="http://schemas.microsoft.com/office/drawing/2014/main" id="{539D3865-5D5A-4EB8-B947-609B01AFA467}"/>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595952" y="1592494"/>
            <a:ext cx="5901453" cy="4435903"/>
          </a:xfrm>
          <a:prstGeom prst="rect">
            <a:avLst/>
          </a:prstGeom>
        </p:spPr>
      </p:pic>
    </p:spTree>
    <p:extLst>
      <p:ext uri="{BB962C8B-B14F-4D97-AF65-F5344CB8AC3E}">
        <p14:creationId xmlns:p14="http://schemas.microsoft.com/office/powerpoint/2010/main" val="180362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Logistics Transportation Dashboard</a:t>
            </a:r>
          </a:p>
        </p:txBody>
      </p:sp>
      <p:pic>
        <p:nvPicPr>
          <p:cNvPr id="6" name="Content Placeholder 5" descr="A screenshot of a cell phone&#10;&#10;Description automatically generated">
            <a:extLst>
              <a:ext uri="{FF2B5EF4-FFF2-40B4-BE49-F238E27FC236}">
                <a16:creationId xmlns:a16="http://schemas.microsoft.com/office/drawing/2014/main" id="{12A03CFF-C46C-47C3-948C-6B326E74472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550227" y="1560301"/>
            <a:ext cx="5973912" cy="4532276"/>
          </a:xfrm>
          <a:prstGeom prst="rect">
            <a:avLst/>
          </a:prstGeom>
        </p:spPr>
      </p:pic>
    </p:spTree>
    <p:extLst>
      <p:ext uri="{BB962C8B-B14F-4D97-AF65-F5344CB8AC3E}">
        <p14:creationId xmlns:p14="http://schemas.microsoft.com/office/powerpoint/2010/main" val="242593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Cash Management Dashboard</a:t>
            </a:r>
          </a:p>
        </p:txBody>
      </p:sp>
      <p:pic>
        <p:nvPicPr>
          <p:cNvPr id="7" name="Content Placeholder 6" descr="A screenshot of a cell phone&#10;&#10;Description automatically generated">
            <a:extLst>
              <a:ext uri="{FF2B5EF4-FFF2-40B4-BE49-F238E27FC236}">
                <a16:creationId xmlns:a16="http://schemas.microsoft.com/office/drawing/2014/main" id="{4B3CAD6C-4E2E-467E-AF20-D6EA82EDF4B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464172" y="1539752"/>
            <a:ext cx="5936679" cy="4593921"/>
          </a:xfrm>
          <a:prstGeom prst="rect">
            <a:avLst/>
          </a:prstGeom>
        </p:spPr>
      </p:pic>
    </p:spTree>
    <p:extLst>
      <p:ext uri="{BB962C8B-B14F-4D97-AF65-F5344CB8AC3E}">
        <p14:creationId xmlns:p14="http://schemas.microsoft.com/office/powerpoint/2010/main" val="59968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Hospital KPI Dashboard</a:t>
            </a:r>
          </a:p>
        </p:txBody>
      </p:sp>
      <p:pic>
        <p:nvPicPr>
          <p:cNvPr id="6" name="Content Placeholder 5" descr="A screenshot of a cell phone&#10;&#10;Description automatically generated">
            <a:extLst>
              <a:ext uri="{FF2B5EF4-FFF2-40B4-BE49-F238E27FC236}">
                <a16:creationId xmlns:a16="http://schemas.microsoft.com/office/drawing/2014/main" id="{C748D6D5-EC54-4D54-8B8B-EF862CFDF43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515056" y="1539753"/>
            <a:ext cx="6163196" cy="4583646"/>
          </a:xfrm>
          <a:prstGeom prst="rect">
            <a:avLst/>
          </a:prstGeom>
        </p:spPr>
      </p:pic>
    </p:spTree>
    <p:extLst>
      <p:ext uri="{BB962C8B-B14F-4D97-AF65-F5344CB8AC3E}">
        <p14:creationId xmlns:p14="http://schemas.microsoft.com/office/powerpoint/2010/main" val="342980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Employee Performance Dashboard</a:t>
            </a:r>
          </a:p>
        </p:txBody>
      </p:sp>
      <p:pic>
        <p:nvPicPr>
          <p:cNvPr id="7" name="Content Placeholder 6" descr="A screenshot of a cell phone&#10;&#10;Description automatically generated">
            <a:extLst>
              <a:ext uri="{FF2B5EF4-FFF2-40B4-BE49-F238E27FC236}">
                <a16:creationId xmlns:a16="http://schemas.microsoft.com/office/drawing/2014/main" id="{5CD01370-DEBB-4B79-B4B3-36282566F04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861146" y="1693863"/>
            <a:ext cx="9136682" cy="4303712"/>
          </a:xfrm>
          <a:prstGeom prst="rect">
            <a:avLst/>
          </a:prstGeom>
        </p:spPr>
      </p:pic>
    </p:spTree>
    <p:extLst>
      <p:ext uri="{BB962C8B-B14F-4D97-AF65-F5344CB8AC3E}">
        <p14:creationId xmlns:p14="http://schemas.microsoft.com/office/powerpoint/2010/main" val="191553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fontScale="40000" lnSpcReduction="20000"/>
          </a:bodyPr>
          <a:lstStyle/>
          <a:p>
            <a:pPr marL="0" indent="0" algn="ctr">
              <a:buNone/>
            </a:pPr>
            <a:r>
              <a:rPr lang="en-US" sz="6000" b="1" dirty="0">
                <a:solidFill>
                  <a:srgbClr val="FF0000"/>
                </a:solidFill>
              </a:rPr>
              <a:t>Dashboard Design Principles</a:t>
            </a:r>
          </a:p>
          <a:p>
            <a:pPr marL="0" indent="0">
              <a:buNone/>
            </a:pPr>
            <a:endParaRPr lang="en-US" sz="5100" dirty="0"/>
          </a:p>
          <a:p>
            <a:pPr marL="0" indent="0">
              <a:buNone/>
            </a:pPr>
            <a:r>
              <a:rPr lang="en-US" sz="5100" dirty="0"/>
              <a:t>A good dashboard design is the one that:</a:t>
            </a:r>
          </a:p>
          <a:p>
            <a:pPr marL="0" indent="0">
              <a:buNone/>
            </a:pPr>
            <a:endParaRPr lang="en-US" sz="5100" dirty="0"/>
          </a:p>
          <a:p>
            <a:r>
              <a:rPr lang="en-US" sz="5100" b="1" dirty="0">
                <a:solidFill>
                  <a:srgbClr val="0070C0"/>
                </a:solidFill>
              </a:rPr>
              <a:t>Makes the complex simple</a:t>
            </a:r>
            <a:r>
              <a:rPr lang="en-US" sz="5100" dirty="0"/>
              <a:t>: we have lots of information, lots of data that changes all the time and different analytical needs and questions. We want to take all this complexity and make it simple.</a:t>
            </a:r>
          </a:p>
          <a:p>
            <a:r>
              <a:rPr lang="en-US" sz="5100" b="1" dirty="0">
                <a:solidFill>
                  <a:srgbClr val="0070C0"/>
                </a:solidFill>
              </a:rPr>
              <a:t>Tells a clear story</a:t>
            </a:r>
            <a:r>
              <a:rPr lang="en-US" sz="5100" dirty="0"/>
              <a:t>: connect data to its context in the business and answer the viewer’s questions. This is where the visual layout of a dashboard plays a crucial role.</a:t>
            </a:r>
          </a:p>
          <a:p>
            <a:r>
              <a:rPr lang="en-US" sz="5100" b="1" dirty="0">
                <a:solidFill>
                  <a:srgbClr val="0070C0"/>
                </a:solidFill>
              </a:rPr>
              <a:t>Expresses the meaning of the data</a:t>
            </a:r>
            <a:r>
              <a:rPr lang="en-US" sz="5100" dirty="0"/>
              <a:t>: the chosen data visualizations need to correctly represent the data and the information you want to extract from it.</a:t>
            </a:r>
          </a:p>
          <a:p>
            <a:r>
              <a:rPr lang="en-US" sz="5100" b="1" dirty="0">
                <a:solidFill>
                  <a:srgbClr val="0070C0"/>
                </a:solidFill>
              </a:rPr>
              <a:t>Reveals details as needed</a:t>
            </a:r>
            <a:r>
              <a:rPr lang="en-US" sz="5100" dirty="0"/>
              <a:t>: we want each viewer to have access to the data they need — no less but also no more. Some users might need to be able to see a more granular view of the data, but others could suffice with an overview.</a:t>
            </a:r>
          </a:p>
          <a:p>
            <a:pPr marL="0" indent="0">
              <a:buNone/>
            </a:pPr>
            <a:endParaRPr lang="en-US" dirty="0"/>
          </a:p>
        </p:txBody>
      </p:sp>
    </p:spTree>
    <p:extLst>
      <p:ext uri="{BB962C8B-B14F-4D97-AF65-F5344CB8AC3E}">
        <p14:creationId xmlns:p14="http://schemas.microsoft.com/office/powerpoint/2010/main" val="166498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 Focus on your end goal</a:t>
            </a:r>
          </a:p>
          <a:p>
            <a:pPr marL="0" indent="0">
              <a:buNone/>
            </a:pPr>
            <a:endParaRPr lang="en-US" sz="2400" dirty="0"/>
          </a:p>
          <a:p>
            <a:r>
              <a:rPr lang="en-US" sz="2400" dirty="0"/>
              <a:t>Each dashboard should be designed for a particular user group with the specific aim of assisting recipients in the business decision-making process. </a:t>
            </a:r>
          </a:p>
          <a:p>
            <a:r>
              <a:rPr lang="en-US" sz="2400" dirty="0"/>
              <a:t>Information is valuable only when it is directly actionable. </a:t>
            </a:r>
          </a:p>
          <a:p>
            <a:r>
              <a:rPr lang="en-US" sz="2400" dirty="0"/>
              <a:t>The receiving user must be able to employ the information in his own business strategies and goals. </a:t>
            </a:r>
          </a:p>
          <a:p>
            <a:r>
              <a:rPr lang="en-US" sz="2400" dirty="0"/>
              <a:t>Make sure that you are able to identify the key information, and separate it from the inessential one to enhance users’ productivity.</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44653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fontScale="92500" lnSpcReduction="20000"/>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 Focus on your end goal</a:t>
            </a:r>
          </a:p>
          <a:p>
            <a:pPr marL="0" indent="0">
              <a:buNone/>
            </a:pPr>
            <a:r>
              <a:rPr lang="en-US" sz="2400" dirty="0"/>
              <a:t>Four primary types of dashboards for business-based activity:</a:t>
            </a:r>
          </a:p>
          <a:p>
            <a:pPr marL="0" indent="0">
              <a:buNone/>
            </a:pPr>
            <a:endParaRPr lang="en-US" sz="2400" dirty="0"/>
          </a:p>
          <a:p>
            <a:pPr algn="just"/>
            <a:r>
              <a:rPr lang="en-US" sz="2400" dirty="0">
                <a:solidFill>
                  <a:srgbClr val="FF0000"/>
                </a:solidFill>
              </a:rPr>
              <a:t>Strategic</a:t>
            </a:r>
            <a:r>
              <a:rPr lang="en-US" sz="2400" dirty="0"/>
              <a:t>: focus on monitoring long-term company strategies by analyzing and benchmarking a wide range of critical trend-based information.</a:t>
            </a:r>
          </a:p>
          <a:p>
            <a:pPr algn="just"/>
            <a:r>
              <a:rPr lang="en-US" sz="2400" dirty="0">
                <a:solidFill>
                  <a:srgbClr val="FF0000"/>
                </a:solidFill>
              </a:rPr>
              <a:t>Operational</a:t>
            </a:r>
            <a:r>
              <a:rPr lang="en-US" sz="2400" dirty="0"/>
              <a:t>: monitor, measure and manage processes or operations with a shorter or more immediate time scale.</a:t>
            </a:r>
          </a:p>
          <a:p>
            <a:pPr algn="just"/>
            <a:r>
              <a:rPr lang="en-US" sz="2400" dirty="0">
                <a:solidFill>
                  <a:srgbClr val="FF0000"/>
                </a:solidFill>
              </a:rPr>
              <a:t>Analytical</a:t>
            </a:r>
            <a:r>
              <a:rPr lang="en-US" sz="2400" dirty="0"/>
              <a:t>: contain large streams of comprehensive data that allow analysts to drill down and extract insights to help the company to progress at an executive level.</a:t>
            </a:r>
          </a:p>
          <a:p>
            <a:pPr algn="just"/>
            <a:r>
              <a:rPr lang="en-US" sz="2400" dirty="0">
                <a:solidFill>
                  <a:srgbClr val="FF0000"/>
                </a:solidFill>
              </a:rPr>
              <a:t>Tactical</a:t>
            </a:r>
            <a:r>
              <a:rPr lang="en-US" sz="2400" dirty="0"/>
              <a:t>: these information-rich dashboards are best suited to mid-management and help in formulating growth strategies based on trends, strengths, and weaknesses across departments</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91417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2. Don’t put all information on the same page</a:t>
            </a:r>
          </a:p>
          <a:p>
            <a:pPr marL="0" indent="0">
              <a:buNone/>
            </a:pPr>
            <a:endParaRPr lang="en-US" sz="2400" dirty="0"/>
          </a:p>
          <a:p>
            <a:pPr algn="just"/>
            <a:r>
              <a:rPr lang="en-US" sz="2400" dirty="0"/>
              <a:t>Never create one-size-fits-all dashboards and don’t put all information into the same page. </a:t>
            </a:r>
          </a:p>
          <a:p>
            <a:pPr algn="just"/>
            <a:r>
              <a:rPr lang="en-US" sz="2400" dirty="0"/>
              <a:t>Your audiences as groups of individuals have different needs – sales manager doesn’t need to see the same data as a marketing specialist, HR department or professionals in logistics analytics. </a:t>
            </a:r>
          </a:p>
          <a:p>
            <a:pPr algn="just"/>
            <a:r>
              <a:rPr lang="en-US" sz="2400" dirty="0"/>
              <a:t>It’s better to simply create one dashboard for each group of individuals depending on role.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34274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5: Data Dashboard</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3. Choose relevant KPIs</a:t>
            </a:r>
          </a:p>
          <a:p>
            <a:pPr marL="0" indent="0">
              <a:buNone/>
            </a:pPr>
            <a:endParaRPr lang="en-US" sz="2400" dirty="0"/>
          </a:p>
          <a:p>
            <a:pPr algn="just"/>
            <a:r>
              <a:rPr lang="en-US" sz="2400" dirty="0"/>
              <a:t>For KPI dashboard design, selecting the right key performance indicators (KPIs) </a:t>
            </a:r>
          </a:p>
          <a:p>
            <a:pPr algn="just"/>
            <a:r>
              <a:rPr lang="en-US" sz="2400" dirty="0"/>
              <a:t>KPIs should only display visual representations of relevant insights based on specific areas of the business.</a:t>
            </a:r>
          </a:p>
          <a:p>
            <a:pPr marL="0" indent="0">
              <a:buNone/>
            </a:pPr>
            <a:endParaRPr lang="en-US" dirty="0"/>
          </a:p>
        </p:txBody>
      </p:sp>
    </p:spTree>
    <p:extLst>
      <p:ext uri="{BB962C8B-B14F-4D97-AF65-F5344CB8AC3E}">
        <p14:creationId xmlns:p14="http://schemas.microsoft.com/office/powerpoint/2010/main" val="276843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lnSpcReduction="10000"/>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4. Provide contexts</a:t>
            </a:r>
          </a:p>
          <a:p>
            <a:r>
              <a:rPr lang="en-US" sz="2400" dirty="0"/>
              <a:t>Without providing context, we don’t know if the numbers are good or bad, or if they are typical or unusual? </a:t>
            </a:r>
          </a:p>
          <a:p>
            <a:r>
              <a:rPr lang="en-US" sz="2400" dirty="0"/>
              <a:t>Without comparison values, numbers on a dashboard are meaningless. And more importantly, it is impossible to decide whether any action is required.</a:t>
            </a:r>
          </a:p>
          <a:p>
            <a:r>
              <a:rPr lang="en-US" sz="2400" dirty="0"/>
              <a:t>Try to provide maximum information, even if some of them seem obvious. Name all the axes and add titles to all charts. Remember to provide comparison values. </a:t>
            </a:r>
          </a:p>
          <a:p>
            <a:r>
              <a:rPr lang="en-US" sz="2400" dirty="0"/>
              <a:t>Rule of thumb: use comparisons that are most common, for example, comparison against a set target, against a preceding period or against a projected value.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52551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fontScale="92500" lnSpcReduction="10000"/>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5. Made it as easy as possible</a:t>
            </a:r>
          </a:p>
          <a:p>
            <a:r>
              <a:rPr lang="en-US" sz="2400" dirty="0"/>
              <a:t>Concerning dashboard design, accessibility is one of the most important principles.</a:t>
            </a:r>
          </a:p>
          <a:p>
            <a:r>
              <a:rPr lang="en-US" sz="2400" dirty="0"/>
              <a:t>You should present data in a clear and approachable way that facilitates the decision-making process.</a:t>
            </a:r>
          </a:p>
          <a:p>
            <a:r>
              <a:rPr lang="en-US" sz="2400" dirty="0"/>
              <a:t>If the charts look too complex, the users will spend more time on data analysis than they would without the dashboard. </a:t>
            </a:r>
          </a:p>
          <a:p>
            <a:r>
              <a:rPr lang="en-US" sz="2400" dirty="0"/>
              <a:t>Data analysis displayed on a dashboard should provide additional value. For example, a user shouldn’t need to do some more calculations on his own to get to the information he was looking for, because everything he needs will be clearly displayed on the charts. </a:t>
            </a:r>
          </a:p>
          <a:p>
            <a:r>
              <a:rPr lang="en-US" sz="2400" dirty="0"/>
              <a:t>Always try to put yourself in the user’s position.</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77295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fontScale="92500"/>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6. Choose the layout carefully</a:t>
            </a:r>
          </a:p>
          <a:p>
            <a:r>
              <a:rPr lang="en-US" sz="2400" dirty="0"/>
              <a:t>Placement of charts on a dashboard should be </a:t>
            </a:r>
            <a:r>
              <a:rPr lang="en-US" sz="2400" dirty="0">
                <a:solidFill>
                  <a:srgbClr val="FF0000"/>
                </a:solidFill>
              </a:rPr>
              <a:t>visually organized</a:t>
            </a:r>
            <a:r>
              <a:rPr lang="en-US" sz="2400" dirty="0"/>
              <a:t>. </a:t>
            </a:r>
          </a:p>
          <a:p>
            <a:r>
              <a:rPr lang="en-US" sz="2400" dirty="0"/>
              <a:t>Poor layout forces users to think more before they grasp the idea </a:t>
            </a:r>
          </a:p>
          <a:p>
            <a:r>
              <a:rPr lang="en-US" sz="2400" dirty="0"/>
              <a:t>The general rule is that the key information should be displayed first – on the top of the screen, upper left-hand corner. The scientific wisdom behind this placement: most cultures read their written language from left to right and top to bottom.</a:t>
            </a:r>
          </a:p>
          <a:p>
            <a:r>
              <a:rPr lang="en-US" sz="2400" dirty="0"/>
              <a:t>Start with the big picture. The major trend should be visible at a glance. After this, you can proceed with more detailed charts. </a:t>
            </a:r>
          </a:p>
          <a:p>
            <a:r>
              <a:rPr lang="en-US" sz="2400" dirty="0"/>
              <a:t>Remember to group the charts by theme with the comparable metrics placed next to each other. </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17181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7. Prioritize simplicity</a:t>
            </a:r>
          </a:p>
          <a:p>
            <a:pPr algn="just"/>
            <a:endParaRPr lang="en-US" sz="2400" dirty="0"/>
          </a:p>
          <a:p>
            <a:pPr algn="just"/>
            <a:r>
              <a:rPr lang="en-US" sz="2400" dirty="0"/>
              <a:t>Nowadays, we can play with a lot of options in the chart creation: frames, backgrounds, effects, gridlines, etc.  However, don’t try to use them all at once. </a:t>
            </a:r>
          </a:p>
          <a:p>
            <a:pPr algn="just"/>
            <a:r>
              <a:rPr lang="en-US" sz="2400" dirty="0"/>
              <a:t>Those options should be used only when there is a reason for applying them.</a:t>
            </a:r>
          </a:p>
          <a:p>
            <a:pPr algn="just"/>
            <a:r>
              <a:rPr lang="en-US" sz="2400" dirty="0"/>
              <a:t>Be careful with your labels or legend and pay attention to the font, size, and color. It shouldn’t hide your chart, but also be big enough to be readable. </a:t>
            </a:r>
          </a:p>
          <a:p>
            <a:pPr marL="0" indent="0" algn="just">
              <a:buNone/>
            </a:pPr>
            <a:endParaRPr lang="en-US" sz="2400" dirty="0"/>
          </a:p>
          <a:p>
            <a:pPr marL="0" indent="0">
              <a:buNone/>
            </a:pPr>
            <a:endParaRPr lang="en-US" sz="2400" dirty="0"/>
          </a:p>
        </p:txBody>
      </p:sp>
    </p:spTree>
    <p:extLst>
      <p:ext uri="{BB962C8B-B14F-4D97-AF65-F5344CB8AC3E}">
        <p14:creationId xmlns:p14="http://schemas.microsoft.com/office/powerpoint/2010/main" val="310928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8. Choose just a few colors and stick with them</a:t>
            </a:r>
          </a:p>
          <a:p>
            <a:pPr algn="just"/>
            <a:endParaRPr lang="en-US" sz="2400" dirty="0"/>
          </a:p>
          <a:p>
            <a:pPr algn="just"/>
            <a:r>
              <a:rPr lang="en-US" sz="2400" dirty="0"/>
              <a:t>This is one of the most important of all dashboard design best practices.</a:t>
            </a:r>
          </a:p>
          <a:p>
            <a:pPr algn="just"/>
            <a:r>
              <a:rPr lang="en-US" sz="2400" dirty="0"/>
              <a:t>Stay consistent and not use too many different colors. We can choose two to three colors, and then </a:t>
            </a:r>
            <a:r>
              <a:rPr lang="en-US" sz="2400" dirty="0">
                <a:solidFill>
                  <a:srgbClr val="FF0000"/>
                </a:solidFill>
              </a:rPr>
              <a:t>play with gradients</a:t>
            </a:r>
            <a:r>
              <a:rPr lang="en-US" sz="2400" dirty="0"/>
              <a:t>. </a:t>
            </a:r>
          </a:p>
          <a:p>
            <a:pPr algn="just"/>
            <a:r>
              <a:rPr lang="en-US" sz="2400" dirty="0"/>
              <a:t>A common mistake is using highly saturated colors too frequently. Intense colors can draw users’ attention to a certain piece of data, but if a dashboard contains only highly saturated colors, users may feel overwhelmed and lost </a:t>
            </a:r>
          </a:p>
          <a:p>
            <a:pPr marL="0" indent="0" algn="just">
              <a:buNone/>
            </a:pPr>
            <a:endParaRPr lang="en-US" sz="2400" dirty="0"/>
          </a:p>
          <a:p>
            <a:pPr marL="0" indent="0" algn="just">
              <a:buNone/>
            </a:pPr>
            <a:endParaRPr lang="en-US" sz="2400" dirty="0"/>
          </a:p>
          <a:p>
            <a:pPr marL="0" indent="0">
              <a:buNone/>
            </a:pPr>
            <a:endParaRPr lang="en-US" sz="2400" dirty="0"/>
          </a:p>
        </p:txBody>
      </p:sp>
    </p:spTree>
    <p:extLst>
      <p:ext uri="{BB962C8B-B14F-4D97-AF65-F5344CB8AC3E}">
        <p14:creationId xmlns:p14="http://schemas.microsoft.com/office/powerpoint/2010/main" val="3322626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9. Don’t overuse real-time data</a:t>
            </a:r>
          </a:p>
          <a:p>
            <a:pPr algn="just"/>
            <a:endParaRPr lang="en-US" sz="2400" dirty="0"/>
          </a:p>
          <a:p>
            <a:pPr algn="just"/>
            <a:r>
              <a:rPr lang="en-US" sz="2400" dirty="0"/>
              <a:t> In some cases, information displayed in too much detail only serves to lead to distraction. </a:t>
            </a:r>
          </a:p>
          <a:p>
            <a:pPr algn="just"/>
            <a:r>
              <a:rPr lang="en-US" sz="2400" dirty="0"/>
              <a:t>Unless you’re tracking some live results, most dashboards don’t need to be updated continually. </a:t>
            </a:r>
          </a:p>
          <a:p>
            <a:pPr algn="just"/>
            <a:r>
              <a:rPr lang="en-US" sz="2400" dirty="0"/>
              <a:t>Most </a:t>
            </a:r>
            <a:r>
              <a:rPr lang="en-US" sz="2400" dirty="0">
                <a:solidFill>
                  <a:srgbClr val="FF0000"/>
                </a:solidFill>
              </a:rPr>
              <a:t>project management dashboards </a:t>
            </a:r>
            <a:r>
              <a:rPr lang="en-US" sz="2400" dirty="0"/>
              <a:t>must only be updated periodically – on a weekly, daily or hourly basis. After all, it is the right data that counts the most.</a:t>
            </a:r>
          </a:p>
          <a:p>
            <a:pPr marL="0" indent="0" algn="just">
              <a:buNone/>
            </a:pPr>
            <a:endParaRPr lang="en-US" sz="2400" dirty="0"/>
          </a:p>
          <a:p>
            <a:pPr marL="0" indent="0">
              <a:buNone/>
            </a:pPr>
            <a:endParaRPr lang="en-US" sz="2400" dirty="0"/>
          </a:p>
        </p:txBody>
      </p:sp>
    </p:spTree>
    <p:extLst>
      <p:ext uri="{BB962C8B-B14F-4D97-AF65-F5344CB8AC3E}">
        <p14:creationId xmlns:p14="http://schemas.microsoft.com/office/powerpoint/2010/main" val="164542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10. Use the right type of chart</a:t>
            </a:r>
          </a:p>
          <a:p>
            <a:pPr marL="0" indent="0" algn="just">
              <a:buNone/>
            </a:pPr>
            <a:endParaRPr lang="en-US" sz="2400" dirty="0"/>
          </a:p>
          <a:p>
            <a:pPr marL="0" indent="0" algn="just">
              <a:buNone/>
            </a:pPr>
            <a:r>
              <a:rPr lang="en-US" dirty="0"/>
              <a:t>You can destroy all of your efforts with a missing or incorrect chart type. It’s important to understand what type of information you want to convey and choose a data visualization that is suited to the task.</a:t>
            </a:r>
          </a:p>
          <a:p>
            <a:pPr marL="0" indent="0" algn="just">
              <a:buNone/>
            </a:pPr>
            <a:endParaRPr lang="en-US" sz="2400" dirty="0"/>
          </a:p>
          <a:p>
            <a:pPr algn="just"/>
            <a:endParaRPr lang="en-US" sz="2400" dirty="0"/>
          </a:p>
          <a:p>
            <a:pPr marL="0" indent="0">
              <a:buNone/>
            </a:pPr>
            <a:endParaRPr lang="en-US" sz="2400" dirty="0"/>
          </a:p>
        </p:txBody>
      </p:sp>
    </p:spTree>
    <p:extLst>
      <p:ext uri="{BB962C8B-B14F-4D97-AF65-F5344CB8AC3E}">
        <p14:creationId xmlns:p14="http://schemas.microsoft.com/office/powerpoint/2010/main" val="957509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fontScale="85000" lnSpcReduction="20000"/>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10. Use the right type of chart</a:t>
            </a:r>
          </a:p>
          <a:p>
            <a:pPr marL="0" indent="0" algn="just">
              <a:buNone/>
            </a:pPr>
            <a:r>
              <a:rPr lang="en-US" sz="2400" u="sng" dirty="0"/>
              <a:t>For examples</a:t>
            </a:r>
            <a:r>
              <a:rPr lang="en-US" sz="2400" dirty="0"/>
              <a:t>:</a:t>
            </a:r>
          </a:p>
          <a:p>
            <a:pPr algn="just"/>
            <a:r>
              <a:rPr lang="en-US" sz="2400" b="1" dirty="0"/>
              <a:t>Line charts </a:t>
            </a:r>
            <a:r>
              <a:rPr lang="en-US" sz="2400" dirty="0"/>
              <a:t>are great to display patterns of change across a continuum. </a:t>
            </a:r>
          </a:p>
          <a:p>
            <a:pPr algn="just"/>
            <a:r>
              <a:rPr lang="en-US" sz="2400" b="1" dirty="0"/>
              <a:t>Bar charts </a:t>
            </a:r>
            <a:r>
              <a:rPr lang="en-US" sz="2400" dirty="0"/>
              <a:t>help you to quickly compare items in the same category</a:t>
            </a:r>
          </a:p>
          <a:p>
            <a:pPr algn="just"/>
            <a:r>
              <a:rPr lang="en-US" sz="2400" b="1" dirty="0"/>
              <a:t>Pie charts </a:t>
            </a:r>
            <a:r>
              <a:rPr lang="en-US" sz="2400" dirty="0"/>
              <a:t>aren’t the perfect choice because it is difficult to accurately compare the sizes of the pie slices.</a:t>
            </a:r>
          </a:p>
          <a:p>
            <a:pPr algn="just"/>
            <a:r>
              <a:rPr lang="en-US" sz="2400" b="1" dirty="0"/>
              <a:t>Scatterplots </a:t>
            </a:r>
            <a:r>
              <a:rPr lang="en-US" sz="2400" dirty="0"/>
              <a:t>lack precision and clarity as the relationships between two quantitative measures don’t change very frequently.</a:t>
            </a:r>
          </a:p>
          <a:p>
            <a:pPr algn="just"/>
            <a:r>
              <a:rPr lang="en-US" sz="2400" b="1" dirty="0"/>
              <a:t>Bubble charts </a:t>
            </a:r>
            <a:r>
              <a:rPr lang="en-US" sz="2400" dirty="0"/>
              <a:t>are not fit for dashboards. They require too much mental effort from their users even when it comes to reading simple information in a context. Due to their lack of precision and clarity, they are not very common and users are not familiar with them.</a:t>
            </a:r>
          </a:p>
          <a:p>
            <a:pPr marL="0" indent="0" algn="just">
              <a:buNone/>
            </a:pPr>
            <a:r>
              <a:rPr lang="en-US" sz="2400" dirty="0"/>
              <a:t>It is noted that dashboard-centric charts and visualizations fall into four primary categories: </a:t>
            </a:r>
            <a:r>
              <a:rPr lang="en-US" sz="2400" i="1" dirty="0">
                <a:solidFill>
                  <a:srgbClr val="FF0000"/>
                </a:solidFill>
              </a:rPr>
              <a:t>relationship</a:t>
            </a:r>
            <a:r>
              <a:rPr lang="en-US" sz="2400" dirty="0"/>
              <a:t>, </a:t>
            </a:r>
            <a:r>
              <a:rPr lang="en-US" sz="2400" i="1" dirty="0">
                <a:solidFill>
                  <a:srgbClr val="FF0000"/>
                </a:solidFill>
              </a:rPr>
              <a:t>distribution</a:t>
            </a:r>
            <a:r>
              <a:rPr lang="en-US" sz="2400" dirty="0"/>
              <a:t>, </a:t>
            </a:r>
            <a:r>
              <a:rPr lang="en-US" sz="2400" i="1" dirty="0">
                <a:solidFill>
                  <a:srgbClr val="FF0000"/>
                </a:solidFill>
              </a:rPr>
              <a:t>composition</a:t>
            </a:r>
            <a:r>
              <a:rPr lang="en-US" sz="2400" dirty="0"/>
              <a:t>, and </a:t>
            </a:r>
            <a:r>
              <a:rPr lang="en-US" sz="2400" i="1" dirty="0">
                <a:solidFill>
                  <a:srgbClr val="FF0000"/>
                </a:solidFill>
              </a:rPr>
              <a:t>comparison</a:t>
            </a:r>
            <a:r>
              <a:rPr lang="en-US" sz="2400" dirty="0"/>
              <a:t>.</a:t>
            </a:r>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spTree>
    <p:extLst>
      <p:ext uri="{BB962C8B-B14F-4D97-AF65-F5344CB8AC3E}">
        <p14:creationId xmlns:p14="http://schemas.microsoft.com/office/powerpoint/2010/main" val="1745375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11. Be consistent with labelling and data formatting</a:t>
            </a:r>
          </a:p>
          <a:p>
            <a:pPr algn="just"/>
            <a:endParaRPr lang="en-US" sz="2400" dirty="0"/>
          </a:p>
          <a:p>
            <a:pPr algn="just"/>
            <a:r>
              <a:rPr lang="en-US" sz="2400" dirty="0"/>
              <a:t>Design a dashboard should focus on clarity and consistency. </a:t>
            </a:r>
          </a:p>
          <a:p>
            <a:pPr algn="just"/>
            <a:r>
              <a:rPr lang="en-US" sz="2400" dirty="0"/>
              <a:t>Your labeling and formatting should be consistent across KPIs, tools, and metrics. </a:t>
            </a:r>
          </a:p>
          <a:p>
            <a:pPr algn="just"/>
            <a:r>
              <a:rPr lang="en-US" sz="2400" dirty="0"/>
              <a:t>If formatting or labeling for related metrics or KPIs is wildly different, it will cause confusion, slow down data analysis activities, and increase chances of making mistakes.</a:t>
            </a:r>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spTree>
    <p:extLst>
      <p:ext uri="{BB962C8B-B14F-4D97-AF65-F5344CB8AC3E}">
        <p14:creationId xmlns:p14="http://schemas.microsoft.com/office/powerpoint/2010/main" val="122288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Data Dashboard</a:t>
            </a:r>
          </a:p>
        </p:txBody>
      </p:sp>
      <p:sp>
        <p:nvSpPr>
          <p:cNvPr id="3" name="Content Placeholder 2"/>
          <p:cNvSpPr>
            <a:spLocks noGrp="1"/>
          </p:cNvSpPr>
          <p:nvPr>
            <p:ph idx="1"/>
          </p:nvPr>
        </p:nvSpPr>
        <p:spPr>
          <a:xfrm>
            <a:off x="1134050" y="1738149"/>
            <a:ext cx="10372150" cy="4303509"/>
          </a:xfrm>
        </p:spPr>
        <p:txBody>
          <a:bodyPr>
            <a:normAutofit fontScale="77500" lnSpcReduction="20000"/>
          </a:bodyPr>
          <a:lstStyle/>
          <a:p>
            <a:pPr algn="just"/>
            <a:r>
              <a:rPr lang="en-US" dirty="0"/>
              <a:t>A data dashboard assists in 3 key business elements: strategy, planning, and analytics</a:t>
            </a:r>
          </a:p>
          <a:p>
            <a:pPr algn="just"/>
            <a:r>
              <a:rPr lang="en-US" dirty="0"/>
              <a:t>Data dashboards are visualizations that provide centralized &amp; interactive means of monitoring, measuring, analyzing, and extracting insightful information from various relevant datasets in several key areas of enterprises</a:t>
            </a:r>
          </a:p>
          <a:p>
            <a:pPr algn="just"/>
            <a:r>
              <a:rPr lang="en-US" dirty="0"/>
              <a:t>Data dashboards displays aggregated information in both intuitive and visual ways.</a:t>
            </a:r>
          </a:p>
          <a:p>
            <a:pPr algn="just"/>
            <a:r>
              <a:rPr lang="en-US" dirty="0"/>
              <a:t>Data dashboards provide users an overview of company’s various internal departments, goals, initiatives, processes, or projects. These are measured through Key Performance Indicators (KPIs), which provide insights that help to foster growth and improvement.</a:t>
            </a:r>
          </a:p>
          <a:p>
            <a:pPr algn="just"/>
            <a:r>
              <a:rPr lang="en-US" dirty="0"/>
              <a:t>Data dashboards provide immediate navigable access to actionable analytics.  Without data dashboards, it will be inefficient and time-consuming for businesses to deal with unstructured data sets.</a:t>
            </a:r>
          </a:p>
          <a:p>
            <a:pPr marL="0" indent="0" algn="just">
              <a:buNone/>
            </a:pPr>
            <a:endParaRPr lang="en-US" dirty="0"/>
          </a:p>
        </p:txBody>
      </p:sp>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12. Use interactive elements</a:t>
            </a:r>
          </a:p>
          <a:p>
            <a:pPr algn="just"/>
            <a:endParaRPr lang="en-US" sz="2400" dirty="0"/>
          </a:p>
          <a:p>
            <a:pPr algn="just"/>
            <a:r>
              <a:rPr lang="en-US" sz="2400" dirty="0"/>
              <a:t>Comprehensive dashboard should allow users to dig deep into certain trends, metrics, or insights with ease. </a:t>
            </a:r>
          </a:p>
          <a:p>
            <a:pPr algn="just"/>
            <a:r>
              <a:rPr lang="en-US" sz="2400" dirty="0">
                <a:solidFill>
                  <a:srgbClr val="FF0000"/>
                </a:solidFill>
              </a:rPr>
              <a:t>Factoring drill-downs</a:t>
            </a:r>
            <a:r>
              <a:rPr lang="en-US" sz="2400" dirty="0"/>
              <a:t>, </a:t>
            </a:r>
            <a:r>
              <a:rPr lang="en-US" sz="2400" dirty="0">
                <a:solidFill>
                  <a:srgbClr val="FF0000"/>
                </a:solidFill>
              </a:rPr>
              <a:t>click-to-filter</a:t>
            </a:r>
            <a:r>
              <a:rPr lang="en-US" sz="2400" dirty="0"/>
              <a:t>, and </a:t>
            </a:r>
            <a:r>
              <a:rPr lang="en-US" sz="2400" dirty="0">
                <a:solidFill>
                  <a:srgbClr val="FF0000"/>
                </a:solidFill>
              </a:rPr>
              <a:t>time interval widgets </a:t>
            </a:r>
            <a:r>
              <a:rPr lang="en-US" sz="2400" dirty="0"/>
              <a:t>introduced into the design are vital to build a good dashboard.</a:t>
            </a:r>
          </a:p>
          <a:p>
            <a:pPr marL="0" indent="0" algn="just">
              <a:buNone/>
            </a:pPr>
            <a:endParaRPr lang="en-US" sz="2400" dirty="0"/>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spTree>
    <p:extLst>
      <p:ext uri="{BB962C8B-B14F-4D97-AF65-F5344CB8AC3E}">
        <p14:creationId xmlns:p14="http://schemas.microsoft.com/office/powerpoint/2010/main" val="117544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pic>
        <p:nvPicPr>
          <p:cNvPr id="5" name="Picture 4" descr="A screenshot of a cell phone&#10;&#10;Description automatically generated">
            <a:extLst>
              <a:ext uri="{FF2B5EF4-FFF2-40B4-BE49-F238E27FC236}">
                <a16:creationId xmlns:a16="http://schemas.microsoft.com/office/drawing/2014/main" id="{60897EF5-68F4-4BBD-B927-3D4655DD0D17}"/>
              </a:ext>
            </a:extLst>
          </p:cNvPr>
          <p:cNvPicPr/>
          <p:nvPr/>
        </p:nvPicPr>
        <p:blipFill>
          <a:blip r:embed="rId2">
            <a:extLst>
              <a:ext uri="{28A0092B-C50C-407E-A947-70E740481C1C}">
                <a14:useLocalDpi xmlns:a14="http://schemas.microsoft.com/office/drawing/2010/main" val="0"/>
              </a:ext>
            </a:extLst>
          </a:blip>
          <a:stretch>
            <a:fillRect/>
          </a:stretch>
        </p:blipFill>
        <p:spPr>
          <a:xfrm>
            <a:off x="2013735" y="2269406"/>
            <a:ext cx="7952196" cy="3720430"/>
          </a:xfrm>
          <a:prstGeom prst="rect">
            <a:avLst/>
          </a:prstGeom>
        </p:spPr>
      </p:pic>
    </p:spTree>
    <p:extLst>
      <p:ext uri="{BB962C8B-B14F-4D97-AF65-F5344CB8AC3E}">
        <p14:creationId xmlns:p14="http://schemas.microsoft.com/office/powerpoint/2010/main" val="162597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pic>
        <p:nvPicPr>
          <p:cNvPr id="6" name="Picture 5" descr="A screenshot of a cell phone&#10;&#10;Description automatically generated">
            <a:extLst>
              <a:ext uri="{FF2B5EF4-FFF2-40B4-BE49-F238E27FC236}">
                <a16:creationId xmlns:a16="http://schemas.microsoft.com/office/drawing/2014/main" id="{999BB162-388F-453F-9883-8A1635D00AF9}"/>
              </a:ext>
            </a:extLst>
          </p:cNvPr>
          <p:cNvPicPr/>
          <p:nvPr/>
        </p:nvPicPr>
        <p:blipFill>
          <a:blip r:embed="rId2">
            <a:extLst>
              <a:ext uri="{28A0092B-C50C-407E-A947-70E740481C1C}">
                <a14:useLocalDpi xmlns:a14="http://schemas.microsoft.com/office/drawing/2010/main" val="0"/>
              </a:ext>
            </a:extLst>
          </a:blip>
          <a:stretch>
            <a:fillRect/>
          </a:stretch>
        </p:blipFill>
        <p:spPr>
          <a:xfrm>
            <a:off x="3367501" y="2127147"/>
            <a:ext cx="5478548" cy="3870065"/>
          </a:xfrm>
          <a:prstGeom prst="rect">
            <a:avLst/>
          </a:prstGeom>
        </p:spPr>
      </p:pic>
    </p:spTree>
    <p:extLst>
      <p:ext uri="{BB962C8B-B14F-4D97-AF65-F5344CB8AC3E}">
        <p14:creationId xmlns:p14="http://schemas.microsoft.com/office/powerpoint/2010/main" val="4155054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13. Double up margins</a:t>
            </a:r>
            <a:endParaRPr lang="en-US" sz="2400" dirty="0"/>
          </a:p>
          <a:p>
            <a:pPr algn="just"/>
            <a:r>
              <a:rPr lang="en-US" sz="2400" dirty="0"/>
              <a:t>Pay attention to “white space” – the area of blankness between elements featured on a dashboard design.</a:t>
            </a:r>
          </a:p>
          <a:p>
            <a:pPr algn="just"/>
            <a:r>
              <a:rPr lang="en-US" sz="2400" dirty="0"/>
              <a:t>Dashboard designers should pay attention to this because when metrics, stats, and insights are unbalanced, they are difficult to digest. </a:t>
            </a:r>
          </a:p>
          <a:p>
            <a:pPr algn="just"/>
            <a:r>
              <a:rPr lang="en-US" sz="2400" dirty="0"/>
              <a:t>It is of good practice to double the margins surrounding the main elements of the dashboard to ensure each is framed with a balanced area of white space, making the information easier to absorb.</a:t>
            </a:r>
          </a:p>
          <a:p>
            <a:pPr marL="0" indent="0" algn="just">
              <a:buNone/>
            </a:pPr>
            <a:endParaRPr lang="en-US" sz="2400" dirty="0"/>
          </a:p>
          <a:p>
            <a:pPr marL="0" indent="0" algn="just">
              <a:buNone/>
            </a:pPr>
            <a:endParaRPr lang="en-US" sz="2400" dirty="0"/>
          </a:p>
          <a:p>
            <a:pPr algn="just"/>
            <a:endParaRPr lang="en-US" sz="2400" dirty="0"/>
          </a:p>
          <a:p>
            <a:pPr marL="0" indent="0">
              <a:buNone/>
            </a:pPr>
            <a:endParaRPr lang="en-US" sz="2400" dirty="0"/>
          </a:p>
        </p:txBody>
      </p:sp>
    </p:spTree>
    <p:extLst>
      <p:ext uri="{BB962C8B-B14F-4D97-AF65-F5344CB8AC3E}">
        <p14:creationId xmlns:p14="http://schemas.microsoft.com/office/powerpoint/2010/main" val="3944617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and Construct Data Dashboard</a:t>
            </a:r>
            <a:endParaRPr lang="en-US" sz="2700" dirty="0">
              <a:solidFill>
                <a:srgbClr val="FF0000"/>
              </a:solidFill>
            </a:endParaRPr>
          </a:p>
        </p:txBody>
      </p:sp>
      <p:sp>
        <p:nvSpPr>
          <p:cNvPr id="4" name="Content Placeholder 3">
            <a:extLst>
              <a:ext uri="{FF2B5EF4-FFF2-40B4-BE49-F238E27FC236}">
                <a16:creationId xmlns:a16="http://schemas.microsoft.com/office/drawing/2014/main" id="{F6E0B877-DB44-4BF3-8321-A69E4C09D92F}"/>
              </a:ext>
            </a:extLst>
          </p:cNvPr>
          <p:cNvSpPr>
            <a:spLocks noGrp="1"/>
          </p:cNvSpPr>
          <p:nvPr>
            <p:ph idx="1"/>
          </p:nvPr>
        </p:nvSpPr>
        <p:spPr/>
        <p:txBody>
          <a:bodyPr>
            <a:normAutofit/>
          </a:bodyPr>
          <a:lstStyle/>
          <a:p>
            <a:pPr marL="0" indent="0" algn="ctr">
              <a:buNone/>
            </a:pPr>
            <a:r>
              <a:rPr lang="en-US" b="1" dirty="0">
                <a:solidFill>
                  <a:srgbClr val="FF0000"/>
                </a:solidFill>
              </a:rPr>
              <a:t>Dashboard Design Best Practices</a:t>
            </a:r>
          </a:p>
          <a:p>
            <a:pPr marL="0" indent="0">
              <a:buNone/>
            </a:pPr>
            <a:r>
              <a:rPr lang="en-US" sz="2400" b="1" dirty="0">
                <a:solidFill>
                  <a:srgbClr val="0070C0"/>
                </a:solidFill>
              </a:rPr>
              <a:t>14.  Keep evolving the dashboard</a:t>
            </a:r>
            <a:endParaRPr lang="en-US" sz="2400" dirty="0"/>
          </a:p>
          <a:p>
            <a:pPr marL="0" indent="0" algn="just">
              <a:buNone/>
            </a:pPr>
            <a:endParaRPr lang="en-US" sz="2400" dirty="0"/>
          </a:p>
          <a:p>
            <a:pPr algn="just"/>
            <a:r>
              <a:rPr lang="en-US" sz="2400" dirty="0"/>
              <a:t>Keep evolving the designs in response to the changes will ensure ongoing analytical success.</a:t>
            </a:r>
          </a:p>
          <a:p>
            <a:pPr algn="just"/>
            <a:r>
              <a:rPr lang="en-US" sz="2400" dirty="0"/>
              <a:t>When designing dashboards, asking for feedback is essential. By requesting regular input from your team and asking the right questions, you’ll be able to improve the layout, functionality, look, feel, and balance of KPIs to ensure optimum value at all times.</a:t>
            </a:r>
          </a:p>
          <a:p>
            <a:pPr marL="0" indent="0" algn="just">
              <a:buNone/>
            </a:pPr>
            <a:endParaRPr lang="en-US" sz="2400" dirty="0"/>
          </a:p>
          <a:p>
            <a:pPr marL="0" indent="0">
              <a:buNone/>
            </a:pPr>
            <a:endParaRPr lang="en-US" sz="2400" dirty="0"/>
          </a:p>
        </p:txBody>
      </p:sp>
    </p:spTree>
    <p:extLst>
      <p:ext uri="{BB962C8B-B14F-4D97-AF65-F5344CB8AC3E}">
        <p14:creationId xmlns:p14="http://schemas.microsoft.com/office/powerpoint/2010/main" val="329806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Data Dashboard</a:t>
            </a:r>
          </a:p>
        </p:txBody>
      </p:sp>
      <p:pic>
        <p:nvPicPr>
          <p:cNvPr id="4" name="Content Placeholder 3" descr="A screenshot of a cell phone&#10;&#10;Description automatically generated">
            <a:extLst>
              <a:ext uri="{FF2B5EF4-FFF2-40B4-BE49-F238E27FC236}">
                <a16:creationId xmlns:a16="http://schemas.microsoft.com/office/drawing/2014/main" id="{391E39AA-ED8B-4FD3-B0B1-4545763E57F4}"/>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69986" y="1738313"/>
            <a:ext cx="9099703" cy="4303712"/>
          </a:xfrm>
          <a:prstGeom prst="rect">
            <a:avLst/>
          </a:prstGeom>
        </p:spPr>
      </p:pic>
    </p:spTree>
    <p:extLst>
      <p:ext uri="{BB962C8B-B14F-4D97-AF65-F5344CB8AC3E}">
        <p14:creationId xmlns:p14="http://schemas.microsoft.com/office/powerpoint/2010/main" val="319680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Applications of Data Dashboard</a:t>
            </a:r>
          </a:p>
        </p:txBody>
      </p:sp>
      <p:sp>
        <p:nvSpPr>
          <p:cNvPr id="5" name="Content Placeholder 4">
            <a:extLst>
              <a:ext uri="{FF2B5EF4-FFF2-40B4-BE49-F238E27FC236}">
                <a16:creationId xmlns:a16="http://schemas.microsoft.com/office/drawing/2014/main" id="{322FB97C-EC1E-432B-B729-D03BDFC005D0}"/>
              </a:ext>
            </a:extLst>
          </p:cNvPr>
          <p:cNvSpPr>
            <a:spLocks noGrp="1"/>
          </p:cNvSpPr>
          <p:nvPr>
            <p:ph idx="1"/>
          </p:nvPr>
        </p:nvSpPr>
        <p:spPr/>
        <p:txBody>
          <a:bodyPr>
            <a:normAutofit fontScale="92500" lnSpcReduction="10000"/>
          </a:bodyPr>
          <a:lstStyle/>
          <a:p>
            <a:pPr marL="0" indent="0" algn="just">
              <a:buNone/>
            </a:pPr>
            <a:r>
              <a:rPr lang="en-US" dirty="0"/>
              <a:t>The primary functions of data dashboards: answering critical business questions.</a:t>
            </a:r>
          </a:p>
          <a:p>
            <a:pPr algn="just"/>
            <a:r>
              <a:rPr lang="en-US" dirty="0"/>
              <a:t>A data dashboard can help to answer a lot of business-related questions depending on goals, aims, and strategies.</a:t>
            </a:r>
          </a:p>
          <a:p>
            <a:pPr algn="just"/>
            <a:r>
              <a:rPr lang="en-US" dirty="0"/>
              <a:t>By taking raw data from a number of sources, consolidating it and presenting it in a customized dashboard, data dashboard can help identify most valuable data and find actionable answers to most critical business questions.</a:t>
            </a:r>
          </a:p>
          <a:p>
            <a:pPr algn="just"/>
            <a:r>
              <a:rPr lang="en-US" dirty="0"/>
              <a:t>Through linking with specific KPIs that align with business goals, we can drill down into specific pockets of information, creating benchmarks and measuring our success on a continual basis.  This data-driven process will lead to “more successful” results</a:t>
            </a:r>
          </a:p>
          <a:p>
            <a:pPr marL="0" indent="0" algn="just">
              <a:buNone/>
            </a:pPr>
            <a:endParaRPr lang="en-US" dirty="0"/>
          </a:p>
        </p:txBody>
      </p:sp>
    </p:spTree>
    <p:extLst>
      <p:ext uri="{BB962C8B-B14F-4D97-AF65-F5344CB8AC3E}">
        <p14:creationId xmlns:p14="http://schemas.microsoft.com/office/powerpoint/2010/main" val="95087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Applications of Data Dashboard</a:t>
            </a:r>
          </a:p>
        </p:txBody>
      </p:sp>
      <p:sp>
        <p:nvSpPr>
          <p:cNvPr id="5" name="Content Placeholder 4">
            <a:extLst>
              <a:ext uri="{FF2B5EF4-FFF2-40B4-BE49-F238E27FC236}">
                <a16:creationId xmlns:a16="http://schemas.microsoft.com/office/drawing/2014/main" id="{322FB97C-EC1E-432B-B729-D03BDFC005D0}"/>
              </a:ext>
            </a:extLst>
          </p:cNvPr>
          <p:cNvSpPr>
            <a:spLocks noGrp="1"/>
          </p:cNvSpPr>
          <p:nvPr>
            <p:ph idx="1"/>
          </p:nvPr>
        </p:nvSpPr>
        <p:spPr/>
        <p:txBody>
          <a:bodyPr>
            <a:normAutofit fontScale="92500" lnSpcReduction="20000"/>
          </a:bodyPr>
          <a:lstStyle/>
          <a:p>
            <a:pPr marL="0" indent="0" algn="just">
              <a:buNone/>
            </a:pPr>
            <a:r>
              <a:rPr lang="en-US" dirty="0"/>
              <a:t>In the context of Business Intelligence (BI), data dashboards are used for:</a:t>
            </a:r>
          </a:p>
          <a:p>
            <a:pPr lvl="0" algn="just"/>
            <a:r>
              <a:rPr lang="en-US" b="1" dirty="0">
                <a:solidFill>
                  <a:srgbClr val="FF0000"/>
                </a:solidFill>
              </a:rPr>
              <a:t>Deep-level insight</a:t>
            </a:r>
            <a:r>
              <a:rPr lang="en-US" b="1" dirty="0"/>
              <a:t>: </a:t>
            </a:r>
            <a:r>
              <a:rPr lang="en-US" dirty="0"/>
              <a:t>Drilling down deeper into key aspects of the business’s daily, weekly and monthly operation to create initiatives for increased efficiency.</a:t>
            </a:r>
          </a:p>
          <a:p>
            <a:pPr lvl="0" algn="just"/>
            <a:r>
              <a:rPr lang="en-US" b="1" dirty="0">
                <a:solidFill>
                  <a:srgbClr val="FF0000"/>
                </a:solidFill>
              </a:rPr>
              <a:t>Information sharing</a:t>
            </a:r>
            <a:r>
              <a:rPr lang="en-US" b="1" dirty="0"/>
              <a:t>: F</a:t>
            </a:r>
            <a:r>
              <a:rPr lang="en-US" dirty="0"/>
              <a:t>acilitate the </a:t>
            </a:r>
            <a:r>
              <a:rPr lang="en-US" u="sng" dirty="0">
                <a:hlinkClick r:id="rId2"/>
              </a:rPr>
              <a:t>online data visualization</a:t>
            </a:r>
            <a:r>
              <a:rPr lang="en-US" dirty="0"/>
              <a:t> of most valuable data so that we can share key insights with other stakeholders both internally and outside the organization.</a:t>
            </a:r>
          </a:p>
          <a:p>
            <a:pPr lvl="0" algn="just"/>
            <a:r>
              <a:rPr lang="en-US" b="1" dirty="0">
                <a:solidFill>
                  <a:srgbClr val="FF0000"/>
                </a:solidFill>
              </a:rPr>
              <a:t>Performance measurement</a:t>
            </a:r>
            <a:r>
              <a:rPr lang="en-US" dirty="0"/>
              <a:t>: By working with interactive KPIs, we can set specific business tasks, measuring our performance while working towards clearly defined milestones for enhanced business success.</a:t>
            </a:r>
          </a:p>
          <a:p>
            <a:pPr lvl="0" algn="just"/>
            <a:r>
              <a:rPr lang="en-US" b="1" dirty="0">
                <a:solidFill>
                  <a:srgbClr val="FF0000"/>
                </a:solidFill>
              </a:rPr>
              <a:t>Forecasting</a:t>
            </a:r>
            <a:r>
              <a:rPr lang="en-US" b="1" dirty="0"/>
              <a:t>: </a:t>
            </a:r>
            <a:r>
              <a:rPr lang="en-US" dirty="0"/>
              <a:t>As dashboards are equipped with </a:t>
            </a:r>
            <a:r>
              <a:rPr lang="en-US" u="sng" dirty="0">
                <a:hlinkClick r:id="rId3"/>
              </a:rPr>
              <a:t>predictive analytics</a:t>
            </a:r>
            <a:r>
              <a:rPr lang="en-US" dirty="0"/>
              <a:t>, it’s possible to spot trends and patterns that will help develop initiatives and make preparations for future business success.</a:t>
            </a:r>
          </a:p>
        </p:txBody>
      </p:sp>
    </p:spTree>
    <p:extLst>
      <p:ext uri="{BB962C8B-B14F-4D97-AF65-F5344CB8AC3E}">
        <p14:creationId xmlns:p14="http://schemas.microsoft.com/office/powerpoint/2010/main" val="383341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Benefits of Data Dashboard</a:t>
            </a:r>
          </a:p>
        </p:txBody>
      </p:sp>
      <p:sp>
        <p:nvSpPr>
          <p:cNvPr id="5" name="Content Placeholder 4">
            <a:extLst>
              <a:ext uri="{FF2B5EF4-FFF2-40B4-BE49-F238E27FC236}">
                <a16:creationId xmlns:a16="http://schemas.microsoft.com/office/drawing/2014/main" id="{322FB97C-EC1E-432B-B729-D03BDFC005D0}"/>
              </a:ext>
            </a:extLst>
          </p:cNvPr>
          <p:cNvSpPr>
            <a:spLocks noGrp="1"/>
          </p:cNvSpPr>
          <p:nvPr>
            <p:ph idx="1"/>
          </p:nvPr>
        </p:nvSpPr>
        <p:spPr/>
        <p:txBody>
          <a:bodyPr>
            <a:normAutofit fontScale="92500" lnSpcReduction="20000"/>
          </a:bodyPr>
          <a:lstStyle/>
          <a:p>
            <a:pPr lvl="0"/>
            <a:r>
              <a:rPr lang="en-US" dirty="0"/>
              <a:t>Data dashboards are customizable</a:t>
            </a:r>
          </a:p>
          <a:p>
            <a:pPr lvl="0"/>
            <a:r>
              <a:rPr lang="en-US" dirty="0"/>
              <a:t>Data dashboards are interactive</a:t>
            </a:r>
          </a:p>
          <a:p>
            <a:pPr lvl="0"/>
            <a:r>
              <a:rPr lang="en-US" dirty="0"/>
              <a:t>Data dashboards allow for real-time monitoring</a:t>
            </a:r>
          </a:p>
          <a:p>
            <a:pPr lvl="0"/>
            <a:r>
              <a:rPr lang="en-US" dirty="0"/>
              <a:t>In data dashboards, all data is in one place</a:t>
            </a:r>
          </a:p>
          <a:p>
            <a:pPr lvl="0"/>
            <a:r>
              <a:rPr lang="en-US" dirty="0"/>
              <a:t>Data dashboards are intuitive</a:t>
            </a:r>
          </a:p>
          <a:p>
            <a:pPr lvl="0"/>
            <a:r>
              <a:rPr lang="en-US" dirty="0"/>
              <a:t>Data dashboards get everyone on the same page</a:t>
            </a:r>
          </a:p>
          <a:p>
            <a:pPr lvl="0"/>
            <a:r>
              <a:rPr lang="en-US" dirty="0"/>
              <a:t>Data dashboards force the people in the same organization to focus</a:t>
            </a:r>
          </a:p>
          <a:p>
            <a:pPr lvl="0"/>
            <a:r>
              <a:rPr lang="en-US" dirty="0"/>
              <a:t>Data dashboards help to do multitask</a:t>
            </a:r>
          </a:p>
          <a:p>
            <a:pPr lvl="0"/>
            <a:r>
              <a:rPr lang="en-US" dirty="0"/>
              <a:t>Data dashboards help to predict future trends</a:t>
            </a:r>
          </a:p>
          <a:p>
            <a:pPr lvl="0"/>
            <a:r>
              <a:rPr lang="en-US" dirty="0"/>
              <a:t>Data dashboards help to tell stories with data</a:t>
            </a:r>
          </a:p>
          <a:p>
            <a:pPr marL="0" indent="0" algn="just">
              <a:buNone/>
            </a:pPr>
            <a:endParaRPr lang="en-US" dirty="0"/>
          </a:p>
        </p:txBody>
      </p:sp>
    </p:spTree>
    <p:extLst>
      <p:ext uri="{BB962C8B-B14F-4D97-AF65-F5344CB8AC3E}">
        <p14:creationId xmlns:p14="http://schemas.microsoft.com/office/powerpoint/2010/main" val="138743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Management KPI Dashboard</a:t>
            </a:r>
          </a:p>
        </p:txBody>
      </p:sp>
      <p:pic>
        <p:nvPicPr>
          <p:cNvPr id="4" name="Content Placeholder 3" descr="A screenshot of a cell phone&#10;&#10;Description automatically generated">
            <a:extLst>
              <a:ext uri="{FF2B5EF4-FFF2-40B4-BE49-F238E27FC236}">
                <a16:creationId xmlns:a16="http://schemas.microsoft.com/office/drawing/2014/main" id="{889F21CD-558B-47F9-9318-A920055EA6B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272277" y="1693863"/>
            <a:ext cx="5636333" cy="4303712"/>
          </a:xfrm>
          <a:prstGeom prst="rect">
            <a:avLst/>
          </a:prstGeom>
        </p:spPr>
      </p:pic>
    </p:spTree>
    <p:extLst>
      <p:ext uri="{BB962C8B-B14F-4D97-AF65-F5344CB8AC3E}">
        <p14:creationId xmlns:p14="http://schemas.microsoft.com/office/powerpoint/2010/main" val="298115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Data Dashboard</a:t>
            </a:r>
            <a:br>
              <a:rPr lang="en-US" dirty="0"/>
            </a:br>
            <a:r>
              <a:rPr lang="en-US" sz="2700" dirty="0">
                <a:solidFill>
                  <a:srgbClr val="FF0000"/>
                </a:solidFill>
              </a:rPr>
              <a:t>Sales Cycle Length Dashboard</a:t>
            </a:r>
          </a:p>
        </p:txBody>
      </p:sp>
      <p:pic>
        <p:nvPicPr>
          <p:cNvPr id="6" name="Content Placeholder 5" descr="A screenshot of a cell phone&#10;&#10;Description automatically generated">
            <a:extLst>
              <a:ext uri="{FF2B5EF4-FFF2-40B4-BE49-F238E27FC236}">
                <a16:creationId xmlns:a16="http://schemas.microsoft.com/office/drawing/2014/main" id="{9CB41BBB-CCE4-4F12-B4EA-AF86D7A70E3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207699" y="1693863"/>
            <a:ext cx="5765490" cy="4303712"/>
          </a:xfrm>
          <a:prstGeom prst="rect">
            <a:avLst/>
          </a:prstGeom>
        </p:spPr>
      </p:pic>
    </p:spTree>
    <p:extLst>
      <p:ext uri="{BB962C8B-B14F-4D97-AF65-F5344CB8AC3E}">
        <p14:creationId xmlns:p14="http://schemas.microsoft.com/office/powerpoint/2010/main" val="118240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2224</Words>
  <Application>Microsoft Office PowerPoint</Application>
  <PresentationFormat>Widescreen</PresentationFormat>
  <Paragraphs>181</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PowerPoint Presentation</vt:lpstr>
      <vt:lpstr>What is a Data Dashboard</vt:lpstr>
      <vt:lpstr>What is a Data Dashboard</vt:lpstr>
      <vt:lpstr>Applications of Data Dashboard</vt:lpstr>
      <vt:lpstr>Applications of Data Dashboard</vt:lpstr>
      <vt:lpstr>Benefits of Data Dashboard</vt:lpstr>
      <vt:lpstr>Examples of Data Dashboard Management KPI Dashboard</vt:lpstr>
      <vt:lpstr>Examples of Data Dashboard Sales Cycle Length Dashboard</vt:lpstr>
      <vt:lpstr>Examples of Data Dashboard Web Analytic Dashboard</vt:lpstr>
      <vt:lpstr>Examples of Data Dashboard Manufacturing Production Dashboard</vt:lpstr>
      <vt:lpstr>Examples of Data Dashboard Logistics Transportation Dashboard</vt:lpstr>
      <vt:lpstr>Examples of Data Dashboard Cash Management Dashboard</vt:lpstr>
      <vt:lpstr>Examples of Data Dashboard Hospital KPI Dashboard</vt:lpstr>
      <vt:lpstr>Examples of Data Dashboard Employee Performance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lpstr>Design and Construct Data Dashboard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luong@ait.ac.th</cp:lastModifiedBy>
  <cp:revision>49</cp:revision>
  <dcterms:created xsi:type="dcterms:W3CDTF">2019-10-02T07:34:54Z</dcterms:created>
  <dcterms:modified xsi:type="dcterms:W3CDTF">2020-05-27T08:04:19Z</dcterms:modified>
</cp:coreProperties>
</file>