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93" r:id="rId3"/>
    <p:sldId id="290" r:id="rId4"/>
    <p:sldId id="294" r:id="rId5"/>
    <p:sldId id="295" r:id="rId6"/>
    <p:sldId id="296" r:id="rId7"/>
    <p:sldId id="297" r:id="rId8"/>
    <p:sldId id="298" r:id="rId9"/>
    <p:sldId id="299" r:id="rId10"/>
    <p:sldId id="300" r:id="rId11"/>
    <p:sldId id="301" r:id="rId12"/>
    <p:sldId id="302" r:id="rId13"/>
    <p:sldId id="304" r:id="rId14"/>
    <p:sldId id="305" r:id="rId15"/>
    <p:sldId id="303" r:id="rId16"/>
    <p:sldId id="306" r:id="rId17"/>
    <p:sldId id="307" r:id="rId18"/>
    <p:sldId id="308" r:id="rId19"/>
    <p:sldId id="314" r:id="rId20"/>
    <p:sldId id="310" r:id="rId21"/>
    <p:sldId id="311" r:id="rId22"/>
    <p:sldId id="317" r:id="rId23"/>
    <p:sldId id="318" r:id="rId24"/>
    <p:sldId id="315" r:id="rId25"/>
    <p:sldId id="319" r:id="rId26"/>
    <p:sldId id="320" r:id="rId27"/>
    <p:sldId id="321" r:id="rId28"/>
    <p:sldId id="322" r:id="rId29"/>
    <p:sldId id="324" r:id="rId30"/>
    <p:sldId id="326" r:id="rId31"/>
    <p:sldId id="328" r:id="rId32"/>
    <p:sldId id="330" r:id="rId33"/>
    <p:sldId id="331" r:id="rId34"/>
    <p:sldId id="333" r:id="rId35"/>
    <p:sldId id="334" r:id="rId36"/>
    <p:sldId id="335" r:id="rId37"/>
    <p:sldId id="336" r:id="rId38"/>
    <p:sldId id="337" r:id="rId39"/>
    <p:sldId id="338" r:id="rId40"/>
    <p:sldId id="339" r:id="rId41"/>
    <p:sldId id="340" r:id="rId42"/>
    <p:sldId id="342" r:id="rId43"/>
    <p:sldId id="344" r:id="rId44"/>
    <p:sldId id="345" r:id="rId45"/>
    <p:sldId id="346" r:id="rId46"/>
    <p:sldId id="347" r:id="rId47"/>
    <p:sldId id="348" r:id="rId48"/>
    <p:sldId id="350" r:id="rId49"/>
    <p:sldId id="352" r:id="rId50"/>
    <p:sldId id="353" r:id="rId51"/>
    <p:sldId id="354" r:id="rId52"/>
    <p:sldId id="355" r:id="rId53"/>
    <p:sldId id="356" r:id="rId54"/>
    <p:sldId id="35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ng@ait.ac.th" initials="l" lastIdx="19" clrIdx="0">
    <p:extLst>
      <p:ext uri="{19B8F6BF-5375-455C-9EA6-DF929625EA0E}">
        <p15:presenceInfo xmlns:p15="http://schemas.microsoft.com/office/powerpoint/2012/main" userId="luong@ait.ac.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2" d="100"/>
          <a:sy n="62" d="100"/>
        </p:scale>
        <p:origin x="102" y="2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7T13:11:19.473" idx="1">
    <p:pos x="3310" y="2509"/>
    <p:text>For practical application, sample data should be collected before establishing the hypotheses. This will help to select the appropriate hypotheses</p:text>
    <p:extLst>
      <p:ext uri="{C676402C-5697-4E1C-873F-D02D1690AC5C}">
        <p15:threadingInfo xmlns:p15="http://schemas.microsoft.com/office/powerpoint/2012/main" timeZoneBias="-420"/>
      </p:ext>
    </p:extLst>
  </p:cm>
  <p:cm authorId="1" dt="2020-05-27T13:13:29.340" idx="2">
    <p:pos x="3983" y="2031"/>
    <p:text>The value of alpha is usually selected in the range [0.01,0.1] (not applicable in quality management where most of control charts using 3-sigma limits)</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5-27T13:52:05.567" idx="12">
    <p:pos x="6053" y="1152"/>
    <p:text>Under the assumption that Sigma1^2 = Sigma2^2 (denoted as Sigma^2), then Sigma^2 can be estimated by S^2 (the pooled variance). The fomula of the t statistic can then be derived</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5-27T13:57:11.289" idx="14">
    <p:pos x="6502" y="1387"/>
    <p:text>The procedure used for independent samples cannot be applied for many practical sitiations.  For example, comparing daily sales of two supermarkets, two restauarnts, etc.  In these situations, matched sample should be used in which the elements in the first sample will be randomly selected from the first population, then the correspoding elements in the second population will be selected for the second sample</p:text>
    <p:extLst>
      <p:ext uri="{C676402C-5697-4E1C-873F-D02D1690AC5C}">
        <p15:threadingInfo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5-27T13:55:09.998" idx="13">
    <p:pos x="6356" y="1582"/>
    <p:text>Due to one-to-one corresdondence between the two samples, the differences have some meaning and these difference values will form a single sample used for the test</p:text>
    <p:extLst>
      <p:ext uri="{C676402C-5697-4E1C-873F-D02D1690AC5C}">
        <p15:threadingInfo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5-27T14:01:08.481" idx="15">
    <p:pos x="10" y="10"/>
    <p:text>Following the general principle, we must find an unbiased estimator of (p1-p2) and the standard deviation of that unbiassed estimator.  The procedure to conduct the test can then be derived in a straightforward way</p:text>
    <p:extLst>
      <p:ext uri="{C676402C-5697-4E1C-873F-D02D1690AC5C}">
        <p15:threadingInfo xmlns:p15="http://schemas.microsoft.com/office/powerpoint/2012/main" timeZoneBias="-4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0-05-27T14:03:54.103" idx="16">
    <p:pos x="5565" y="3144"/>
    <p:text>P-bar and Q-bar cannot be used for the test where the null hypothesis is not p1=p2.  These values are determined as if the two sample are combined into one</p:text>
    <p:extLst>
      <p:ext uri="{C676402C-5697-4E1C-873F-D02D1690AC5C}">
        <p15:threadingInfo xmlns:p15="http://schemas.microsoft.com/office/powerpoint/2012/main" timeZoneBias="-4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0-05-27T14:05:59.884" idx="17">
    <p:pos x="10" y="10"/>
    <p:text>The reason why the Fisher test is usually conducted only on the right tail is because in all statistical books, the cumulative distribution function of Fisher distribution is given only for the righ tail.  With the use of computer nowadays, this is not a real problem.  However, it has become a habit and many statistical tests developed on Fisher distribution in the past used this comversion for convenience purpose.</p:text>
    <p:extLst>
      <p:ext uri="{C676402C-5697-4E1C-873F-D02D1690AC5C}">
        <p15:threadingInfo xmlns:p15="http://schemas.microsoft.com/office/powerpoint/2012/main" timeZoneBias="-4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0-05-27T14:09:42.783" idx="18">
    <p:pos x="4267" y="2597"/>
    <p:text>Different from Type I error which is usually seleted as small (under the control of the analyst), Type II error is not under the control of the analyst.  It depends on the gap betwwen the real value of the population parameter of interest and the hypothesized value stated in the null hypothesis.  If the above gap is small then the value of Type II error can be very large.  This is the main reason why the null hypothesis should not be accepted if we cannot reject it</p:text>
    <p:extLst>
      <p:ext uri="{C676402C-5697-4E1C-873F-D02D1690AC5C}">
        <p15:threadingInfo xmlns:p15="http://schemas.microsoft.com/office/powerpoint/2012/main" timeZoneBias="-4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0-05-27T14:15:22.868" idx="19">
    <p:pos x="6883" y="3495"/>
    <p:text>Even though we cannot control Type II error, we can limit this error to a maximum desirable level by increasing the sample size to an appropriate value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27T13:15:16.239" idx="3">
    <p:pos x="4686" y="1074"/>
    <p:text>In principle, the test is conducted to reject the null hypothesis, and hence, the alternative hypothesis can be confirmed.  If the null hypothesis cannot be rejected, it does not mean it is true.  In such a situation, the assumption stated in the null hypothesis is a valid assumtion (but it is still an assumption) because there is no clear evedence to reject it.  There are only two conclusions for the test:  reject the null hypothesis (i.e., accept the alternative hypothesis), and not reject the null hypothesis.  Never say "accept the null hypothesis" because when we cannot reject the null hypothesis, the probability that the null hypothesis is false (i.e., Type II error Beta which will be discussed later) still can be very high</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27T13:18:43.988" idx="4">
    <p:pos x="5799" y="1826"/>
    <p:text>The logic here is the same as when deriving the confidence interval in which the two critical values are the bounds of the confidence interval</p:text>
    <p:extLst>
      <p:ext uri="{C676402C-5697-4E1C-873F-D02D1690AC5C}">
        <p15:threadingInfo xmlns:p15="http://schemas.microsoft.com/office/powerpoint/2012/main" timeZoneBias="-420"/>
      </p:ext>
    </p:extLst>
  </p:cm>
  <p:cm authorId="1" dt="2020-05-27T13:20:10.792" idx="5">
    <p:pos x="6307" y="1816"/>
    <p:text>Why reject the null hypothesis?  It is because if the null hypothesis is true (this is the starting assumption of any test), the probability that the test statatistic (computed from sample data) located on the tail areas of the hypothesized distribution is very small, i.e., such an event is very difficult to occur.  So, if in fact the sample data shows that the test statistic is located on the tail areas, it is a strong evidence that the assumption in the null hypothesis is not true and it should be rejected</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5-27T13:24:54.608" idx="6">
    <p:pos x="2822" y="1504"/>
    <p:text>For the left-tailed test: the null hypothesis should be Muy &gt;= Muy0, and the alternative hypothesis is Muy &lt; Muy0.  However, due to the fact that the test aims at accepting the alternative hypothesis, we need to consider only the assumption in the null hypothesis that Muy = Muy0.  With this assumtion, if we can say that Muy &gt; Muy0, then the original null hypothesis Muy &gt;= Muy 0 will be rejected (not only Muy = Muy0).  Also, if we cannot confirm that Muy &lt; Muy0, it mean that the assumption Muy &gt;= Muy0 (not Muy = Muy0) cannot be rejected, and hence, it is still a valid assumption.  Another reason why we should converted the null hypothesis to Muy=Muy0 is to have a fixed hypothesized distribution which can be used for the test.  Same logic applied for right-tailed test</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5-27T13:39:19.933" idx="7">
    <p:pos x="5965" y="1172"/>
    <p:text>The critical values in two-tailed test are the bounds of the confidence interval</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5-27T13:40:23.688" idx="8">
    <p:pos x="4862" y="1191"/>
    <p:text>The p-value is very important and the method using p-value is recommended.  Knowing the p-value, the analyst can select an appropriate value of alpha. The p-value also help determine if the conclusion of the test (i.e., reject or not reject) is strong/weak</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5-27T13:44:02.187" idx="9">
    <p:pos x="6297" y="1201"/>
    <p:text>This test can be derived following the same principle with the tests used for mean and proportion.  The difference is Chi-squared distribution is used instead of normal/student distribution</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5-27T13:46:01.377" idx="10">
    <p:pos x="10" y="10"/>
    <p:text>(Muy 1 - Muy 2) is an unbiassed estimator of (x1_bar - x2_bar) while the expression in the denominator is the standard deviation of (x1_bar - x2_bar).  So, z-value can be determined using the general principle</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5-27T13:48:56.486" idx="11">
    <p:pos x="6717" y="2802"/>
    <p:text>Pooled variance is determined as if the two samples are combined into one under the assumption that the two populations being compared are the same (in term of both mean - due to null hypothesis, and the assumption that the two populations have the same variance)</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26.wmf"/><Relationship Id="rId1" Type="http://schemas.openxmlformats.org/officeDocument/2006/relationships/image" Target="../media/image39.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57.wmf"/><Relationship Id="rId7" Type="http://schemas.openxmlformats.org/officeDocument/2006/relationships/image" Target="../media/image30.wmf"/><Relationship Id="rId2" Type="http://schemas.openxmlformats.org/officeDocument/2006/relationships/image" Target="../media/image26.wmf"/><Relationship Id="rId1" Type="http://schemas.openxmlformats.org/officeDocument/2006/relationships/image" Target="../media/image56.wmf"/><Relationship Id="rId6" Type="http://schemas.openxmlformats.org/officeDocument/2006/relationships/image" Target="../media/image29.wmf"/><Relationship Id="rId5" Type="http://schemas.openxmlformats.org/officeDocument/2006/relationships/image" Target="../media/image59.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84.wmf"/><Relationship Id="rId7" Type="http://schemas.openxmlformats.org/officeDocument/2006/relationships/image" Target="../media/image30.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8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8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0.wmf"/><Relationship Id="rId7" Type="http://schemas.openxmlformats.org/officeDocument/2006/relationships/image" Target="../media/image35.wmf"/><Relationship Id="rId2" Type="http://schemas.openxmlformats.org/officeDocument/2006/relationships/image" Target="../media/image26.wmf"/><Relationship Id="rId1" Type="http://schemas.openxmlformats.org/officeDocument/2006/relationships/image" Target="../media/image32.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26.wmf"/><Relationship Id="rId1" Type="http://schemas.openxmlformats.org/officeDocument/2006/relationships/image" Target="../media/image39.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5/27/2020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5/27/2020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23.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29.wmf"/><Relationship Id="rId18" Type="http://schemas.openxmlformats.org/officeDocument/2006/relationships/image" Target="../media/image35.png"/><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oleObject" Target="../embeddings/oleObject16.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18.bin"/><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image" Target="../media/image28.wmf"/><Relationship Id="rId5" Type="http://schemas.openxmlformats.org/officeDocument/2006/relationships/oleObject" Target="../embeddings/oleObject12.bin"/><Relationship Id="rId15" Type="http://schemas.openxmlformats.org/officeDocument/2006/relationships/image" Target="../media/image30.wmf"/><Relationship Id="rId10" Type="http://schemas.openxmlformats.org/officeDocument/2006/relationships/oleObject" Target="../embeddings/oleObject15.bin"/><Relationship Id="rId4" Type="http://schemas.openxmlformats.org/officeDocument/2006/relationships/image" Target="../media/image25.wmf"/><Relationship Id="rId9" Type="http://schemas.openxmlformats.org/officeDocument/2006/relationships/oleObject" Target="../embeddings/oleObject14.bin"/><Relationship Id="rId1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4.bin"/><Relationship Id="rId18" Type="http://schemas.openxmlformats.org/officeDocument/2006/relationships/image" Target="../media/image36.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3.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35.wmf"/><Relationship Id="rId1" Type="http://schemas.openxmlformats.org/officeDocument/2006/relationships/vmlDrawing" Target="../drawings/vmlDrawing6.vml"/><Relationship Id="rId6" Type="http://schemas.openxmlformats.org/officeDocument/2006/relationships/image" Target="../media/image26.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31.wmf"/><Relationship Id="rId19" Type="http://schemas.openxmlformats.org/officeDocument/2006/relationships/comments" Target="../comments/comment5.xml"/><Relationship Id="rId4" Type="http://schemas.openxmlformats.org/officeDocument/2006/relationships/image" Target="../media/image32.wmf"/><Relationship Id="rId9" Type="http://schemas.openxmlformats.org/officeDocument/2006/relationships/oleObject" Target="../embeddings/oleObject22.bin"/><Relationship Id="rId14" Type="http://schemas.openxmlformats.org/officeDocument/2006/relationships/image" Target="../media/image34.wmf"/></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8.bin"/><Relationship Id="rId5" Type="http://schemas.openxmlformats.org/officeDocument/2006/relationships/image" Target="../media/image37.wmf"/><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2.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oleObject" Target="../embeddings/oleObject36.bin"/><Relationship Id="rId1" Type="http://schemas.openxmlformats.org/officeDocument/2006/relationships/vmlDrawing" Target="../drawings/vmlDrawing8.vml"/><Relationship Id="rId6" Type="http://schemas.openxmlformats.org/officeDocument/2006/relationships/image" Target="../media/image26.wmf"/><Relationship Id="rId11" Type="http://schemas.openxmlformats.org/officeDocument/2006/relationships/image" Target="../media/image41.wmf"/><Relationship Id="rId5" Type="http://schemas.openxmlformats.org/officeDocument/2006/relationships/oleObject" Target="../embeddings/oleObject30.bin"/><Relationship Id="rId15" Type="http://schemas.openxmlformats.org/officeDocument/2006/relationships/image" Target="../media/image43.wmf"/><Relationship Id="rId10" Type="http://schemas.openxmlformats.org/officeDocument/2006/relationships/oleObject" Target="../embeddings/oleObject33.bin"/><Relationship Id="rId4" Type="http://schemas.openxmlformats.org/officeDocument/2006/relationships/image" Target="../media/image39.wmf"/><Relationship Id="rId9" Type="http://schemas.openxmlformats.org/officeDocument/2006/relationships/oleObject" Target="../embeddings/oleObject32.bin"/><Relationship Id="rId14"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4.wmf"/><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3.bin"/><Relationship Id="rId18" Type="http://schemas.openxmlformats.org/officeDocument/2006/relationships/image" Target="../media/image50.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7.wmf"/><Relationship Id="rId17"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6.wmf"/><Relationship Id="rId4" Type="http://schemas.openxmlformats.org/officeDocument/2006/relationships/image" Target="../media/image39.wmf"/><Relationship Id="rId9" Type="http://schemas.openxmlformats.org/officeDocument/2006/relationships/oleObject" Target="../embeddings/oleObject41.bin"/><Relationship Id="rId14" Type="http://schemas.openxmlformats.org/officeDocument/2006/relationships/image" Target="../media/image4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65.png"/><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8.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9.wmf"/><Relationship Id="rId18" Type="http://schemas.openxmlformats.org/officeDocument/2006/relationships/oleObject" Target="../embeddings/oleObject58.bin"/><Relationship Id="rId3" Type="http://schemas.openxmlformats.org/officeDocument/2006/relationships/image" Target="../media/image70.png"/><Relationship Id="rId7" Type="http://schemas.openxmlformats.org/officeDocument/2006/relationships/image" Target="../media/image26.wmf"/><Relationship Id="rId12" Type="http://schemas.openxmlformats.org/officeDocument/2006/relationships/oleObject" Target="../embeddings/oleObject55.bin"/><Relationship Id="rId17"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oleObject" Target="../embeddings/oleObject57.bin"/><Relationship Id="rId1" Type="http://schemas.openxmlformats.org/officeDocument/2006/relationships/vmlDrawing" Target="../drawings/vmlDrawing13.vml"/><Relationship Id="rId6" Type="http://schemas.openxmlformats.org/officeDocument/2006/relationships/oleObject" Target="../embeddings/oleObject52.bin"/><Relationship Id="rId11" Type="http://schemas.openxmlformats.org/officeDocument/2006/relationships/image" Target="../media/image58.wmf"/><Relationship Id="rId5" Type="http://schemas.openxmlformats.org/officeDocument/2006/relationships/image" Target="../media/image56.wmf"/><Relationship Id="rId15" Type="http://schemas.openxmlformats.org/officeDocument/2006/relationships/image" Target="../media/image29.wmf"/><Relationship Id="rId10" Type="http://schemas.openxmlformats.org/officeDocument/2006/relationships/oleObject" Target="../embeddings/oleObject54.bin"/><Relationship Id="rId19" Type="http://schemas.openxmlformats.org/officeDocument/2006/relationships/image" Target="../media/image31.wmf"/><Relationship Id="rId4" Type="http://schemas.openxmlformats.org/officeDocument/2006/relationships/oleObject" Target="../embeddings/oleObject51.bin"/><Relationship Id="rId9" Type="http://schemas.openxmlformats.org/officeDocument/2006/relationships/image" Target="../media/image57.wmf"/><Relationship Id="rId14" Type="http://schemas.openxmlformats.org/officeDocument/2006/relationships/oleObject" Target="../embeddings/oleObject5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75.png"/><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0.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2.wmf"/></Relationships>
</file>

<file path=ppt/slides/_rels/slide2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68.bin"/><Relationship Id="rId18" Type="http://schemas.openxmlformats.org/officeDocument/2006/relationships/image" Target="../media/image71.w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68.wmf"/><Relationship Id="rId17" Type="http://schemas.openxmlformats.org/officeDocument/2006/relationships/oleObject" Target="../embeddings/oleObject70.bin"/><Relationship Id="rId2" Type="http://schemas.openxmlformats.org/officeDocument/2006/relationships/slideLayout" Target="../slideLayouts/slideLayout2.xml"/><Relationship Id="rId16" Type="http://schemas.openxmlformats.org/officeDocument/2006/relationships/image" Target="../media/image70.wmf"/><Relationship Id="rId1" Type="http://schemas.openxmlformats.org/officeDocument/2006/relationships/vmlDrawing" Target="../drawings/vmlDrawing15.vml"/><Relationship Id="rId6" Type="http://schemas.openxmlformats.org/officeDocument/2006/relationships/image" Target="../media/image65.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67.wmf"/><Relationship Id="rId19" Type="http://schemas.openxmlformats.org/officeDocument/2006/relationships/comments" Target="../comments/comment7.xml"/><Relationship Id="rId4" Type="http://schemas.openxmlformats.org/officeDocument/2006/relationships/image" Target="../media/image64.wmf"/><Relationship Id="rId9" Type="http://schemas.openxmlformats.org/officeDocument/2006/relationships/oleObject" Target="../embeddings/oleObject66.bin"/><Relationship Id="rId14" Type="http://schemas.openxmlformats.org/officeDocument/2006/relationships/image" Target="../media/image6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72.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77.wmf"/><Relationship Id="rId3" Type="http://schemas.openxmlformats.org/officeDocument/2006/relationships/image" Target="../media/image90.png"/><Relationship Id="rId7" Type="http://schemas.openxmlformats.org/officeDocument/2006/relationships/image" Target="../media/image74.wmf"/><Relationship Id="rId12"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73.bin"/><Relationship Id="rId11" Type="http://schemas.openxmlformats.org/officeDocument/2006/relationships/image" Target="../media/image76.wmf"/><Relationship Id="rId5" Type="http://schemas.openxmlformats.org/officeDocument/2006/relationships/image" Target="../media/image73.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75.wmf"/></Relationships>
</file>

<file path=ppt/slides/_rels/slide28.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9.wmf"/><Relationship Id="rId5" Type="http://schemas.openxmlformats.org/officeDocument/2006/relationships/oleObject" Target="../embeddings/oleObject78.bin"/><Relationship Id="rId4" Type="http://schemas.openxmlformats.org/officeDocument/2006/relationships/image" Target="../media/image78.wmf"/></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comments" Target="../comments/comment8.xml"/><Relationship Id="rId5" Type="http://schemas.openxmlformats.org/officeDocument/2006/relationships/image" Target="../media/image81.wmf"/><Relationship Id="rId4" Type="http://schemas.openxmlformats.org/officeDocument/2006/relationships/oleObject" Target="../embeddings/oleObject8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86.bin"/><Relationship Id="rId18" Type="http://schemas.openxmlformats.org/officeDocument/2006/relationships/image" Target="../media/image31.wmf"/><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28.wmf"/><Relationship Id="rId17"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image" Target="../media/image30.wmf"/><Relationship Id="rId1" Type="http://schemas.openxmlformats.org/officeDocument/2006/relationships/vmlDrawing" Target="../drawings/vmlDrawing20.vml"/><Relationship Id="rId6" Type="http://schemas.openxmlformats.org/officeDocument/2006/relationships/image" Target="../media/image83.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7.bin"/><Relationship Id="rId10" Type="http://schemas.openxmlformats.org/officeDocument/2006/relationships/image" Target="../media/image85.wmf"/><Relationship Id="rId19" Type="http://schemas.openxmlformats.org/officeDocument/2006/relationships/image" Target="../media/image35.png"/><Relationship Id="rId4" Type="http://schemas.openxmlformats.org/officeDocument/2006/relationships/image" Target="../media/image82.wmf"/><Relationship Id="rId9" Type="http://schemas.openxmlformats.org/officeDocument/2006/relationships/oleObject" Target="../embeddings/oleObject84.bin"/><Relationship Id="rId14" Type="http://schemas.openxmlformats.org/officeDocument/2006/relationships/image" Target="../media/image29.wmf"/></Relationships>
</file>

<file path=ppt/slides/_rels/slide3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87.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90.bin"/><Relationship Id="rId5" Type="http://schemas.openxmlformats.org/officeDocument/2006/relationships/image" Target="../media/image86.wmf"/><Relationship Id="rId4" Type="http://schemas.openxmlformats.org/officeDocument/2006/relationships/oleObject" Target="../embeddings/oleObject89.bin"/></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92.bin"/><Relationship Id="rId5" Type="http://schemas.openxmlformats.org/officeDocument/2006/relationships/image" Target="../media/image88.wmf"/><Relationship Id="rId4" Type="http://schemas.openxmlformats.org/officeDocument/2006/relationships/oleObject" Target="../embeddings/oleObject91.bin"/></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comments" Target="../comments/comment9.xml"/><Relationship Id="rId5" Type="http://schemas.openxmlformats.org/officeDocument/2006/relationships/image" Target="../media/image90.wmf"/><Relationship Id="rId4" Type="http://schemas.openxmlformats.org/officeDocument/2006/relationships/oleObject" Target="../embeddings/oleObject93.bin"/></Relationships>
</file>

<file path=ppt/slides/_rels/slide35.xml.rels><?xml version="1.0" encoding="UTF-8" standalone="yes"?>
<Relationships xmlns="http://schemas.openxmlformats.org/package/2006/relationships"><Relationship Id="rId8" Type="http://schemas.openxmlformats.org/officeDocument/2006/relationships/comments" Target="../comments/comment10.xml"/><Relationship Id="rId3" Type="http://schemas.openxmlformats.org/officeDocument/2006/relationships/hyperlink" Target="https://en.wikipedia.org/wiki/Welch%E2%80%93Satterthwaite_equation" TargetMode="External"/><Relationship Id="rId7"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95.bin"/><Relationship Id="rId5" Type="http://schemas.openxmlformats.org/officeDocument/2006/relationships/image" Target="../media/image91.wmf"/><Relationship Id="rId4" Type="http://schemas.openxmlformats.org/officeDocument/2006/relationships/oleObject" Target="../embeddings/oleObject94.bin"/></Relationships>
</file>

<file path=ppt/slides/_rels/slide3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96.bin"/><Relationship Id="rId5" Type="http://schemas.openxmlformats.org/officeDocument/2006/relationships/image" Target="../media/image86.wmf"/><Relationship Id="rId4" Type="http://schemas.openxmlformats.org/officeDocument/2006/relationships/oleObject" Target="../embeddings/oleObject89.bin"/></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94.wmf"/><Relationship Id="rId4" Type="http://schemas.openxmlformats.org/officeDocument/2006/relationships/oleObject" Target="../embeddings/oleObject97.bin"/></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image" Target="../media/image102.png"/><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99.bin"/><Relationship Id="rId5" Type="http://schemas.openxmlformats.org/officeDocument/2006/relationships/image" Target="../media/image95.wmf"/><Relationship Id="rId10" Type="http://schemas.openxmlformats.org/officeDocument/2006/relationships/comments" Target="../comments/comment12.xml"/><Relationship Id="rId4" Type="http://schemas.openxmlformats.org/officeDocument/2006/relationships/oleObject" Target="../embeddings/oleObject98.bin"/><Relationship Id="rId9" Type="http://schemas.openxmlformats.org/officeDocument/2006/relationships/image" Target="../media/image9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9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04.bin"/><Relationship Id="rId3" Type="http://schemas.openxmlformats.org/officeDocument/2006/relationships/image" Target="../media/image107.png"/><Relationship Id="rId7"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03.bin"/><Relationship Id="rId5" Type="http://schemas.openxmlformats.org/officeDocument/2006/relationships/image" Target="../media/image99.wmf"/><Relationship Id="rId10" Type="http://schemas.openxmlformats.org/officeDocument/2006/relationships/comments" Target="../comments/comment13.xml"/><Relationship Id="rId4" Type="http://schemas.openxmlformats.org/officeDocument/2006/relationships/oleObject" Target="../embeddings/oleObject102.bin"/><Relationship Id="rId9" Type="http://schemas.openxmlformats.org/officeDocument/2006/relationships/image" Target="../media/image101.wmf"/></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06.bin"/><Relationship Id="rId5" Type="http://schemas.openxmlformats.org/officeDocument/2006/relationships/image" Target="../media/image102.wmf"/><Relationship Id="rId4" Type="http://schemas.openxmlformats.org/officeDocument/2006/relationships/oleObject" Target="../embeddings/oleObject105.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image" Target="../media/image114.png"/><Relationship Id="rId7"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08.bin"/><Relationship Id="rId5" Type="http://schemas.openxmlformats.org/officeDocument/2006/relationships/image" Target="../media/image104.wmf"/><Relationship Id="rId10" Type="http://schemas.openxmlformats.org/officeDocument/2006/relationships/comments" Target="../comments/comment14.xml"/><Relationship Id="rId4" Type="http://schemas.openxmlformats.org/officeDocument/2006/relationships/oleObject" Target="../embeddings/oleObject107.bin"/><Relationship Id="rId9" Type="http://schemas.openxmlformats.org/officeDocument/2006/relationships/image" Target="../media/image106.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image" Target="../media/image118.png"/><Relationship Id="rId7"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11.bin"/><Relationship Id="rId5" Type="http://schemas.openxmlformats.org/officeDocument/2006/relationships/image" Target="../media/image107.wmf"/><Relationship Id="rId4" Type="http://schemas.openxmlformats.org/officeDocument/2006/relationships/oleObject" Target="../embeddings/oleObject110.bin"/><Relationship Id="rId9" Type="http://schemas.openxmlformats.org/officeDocument/2006/relationships/image" Target="../media/image109.wmf"/></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10.wmf"/><Relationship Id="rId4" Type="http://schemas.openxmlformats.org/officeDocument/2006/relationships/oleObject" Target="../embeddings/oleObject113.bin"/></Relationships>
</file>

<file path=ppt/slides/_rels/slide49.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119.bin"/><Relationship Id="rId3" Type="http://schemas.openxmlformats.org/officeDocument/2006/relationships/oleObject" Target="../embeddings/oleObject114.bin"/><Relationship Id="rId7" Type="http://schemas.openxmlformats.org/officeDocument/2006/relationships/oleObject" Target="../embeddings/oleObject116.bin"/><Relationship Id="rId12"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12.wmf"/><Relationship Id="rId11" Type="http://schemas.openxmlformats.org/officeDocument/2006/relationships/oleObject" Target="../embeddings/oleObject118.bin"/><Relationship Id="rId5" Type="http://schemas.openxmlformats.org/officeDocument/2006/relationships/oleObject" Target="../embeddings/oleObject115.bin"/><Relationship Id="rId15" Type="http://schemas.openxmlformats.org/officeDocument/2006/relationships/comments" Target="../comments/comment15.xml"/><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117.bin"/><Relationship Id="rId14" Type="http://schemas.openxmlformats.org/officeDocument/2006/relationships/image" Target="../media/image116.wmf"/></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21.bin"/><Relationship Id="rId5" Type="http://schemas.openxmlformats.org/officeDocument/2006/relationships/image" Target="../media/image117.wmf"/><Relationship Id="rId4" Type="http://schemas.openxmlformats.org/officeDocument/2006/relationships/oleObject" Target="../embeddings/oleObject120.bin"/></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comments" Target="../comments/comment17.xml"/><Relationship Id="rId5" Type="http://schemas.openxmlformats.org/officeDocument/2006/relationships/image" Target="../media/image119.wmf"/><Relationship Id="rId4" Type="http://schemas.openxmlformats.org/officeDocument/2006/relationships/oleObject" Target="../embeddings/oleObject122.bin"/></Relationships>
</file>

<file path=ppt/slides/_rels/slide54.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comments" Target="../comments/comment4.xml"/><Relationship Id="rId5" Type="http://schemas.openxmlformats.org/officeDocument/2006/relationships/oleObject" Target="../embeddings/oleObject6.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Applied Data Analytics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Value of the test statistic:	 </a:t>
                </a:r>
              </a:p>
              <a:p>
                <a:pPr marL="0" indent="0" algn="just">
                  <a:buNone/>
                </a:pPr>
                <a:endParaRPr lang="en-US" dirty="0"/>
              </a:p>
              <a:p>
                <a:pPr marL="0" indent="0" algn="just">
                  <a:buNone/>
                </a:pPr>
                <a:r>
                  <a:rPr lang="en-US" dirty="0"/>
                  <a:t>With type I error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=0.05</m:t>
                    </m:r>
                  </m:oMath>
                </a14:m>
                <a:r>
                  <a:rPr lang="en-US" dirty="0"/>
                  <a:t>, the critical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Sub>
                    <m:r>
                      <a:rPr lang="en-US" b="0" i="1" smtClean="0">
                        <a:latin typeface="Cambria Math" panose="02040503050406030204" pitchFamily="18" charset="0"/>
                      </a:rPr>
                      <m:t>=1.96</m:t>
                    </m:r>
                  </m:oMath>
                </a14:m>
                <a:r>
                  <a:rPr lang="en-US" dirty="0"/>
                  <a:t> </a:t>
                </a:r>
              </a:p>
              <a:p>
                <a:pPr marL="0" indent="0" algn="just">
                  <a:buNone/>
                </a:pPr>
                <a:r>
                  <a:rPr lang="en-US" dirty="0"/>
                  <a:t>Due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r>
                          <a:rPr lang="en-US" b="0" i="1" smtClean="0">
                            <a:latin typeface="Cambria Math" panose="02040503050406030204" pitchFamily="18" charset="0"/>
                          </a:rPr>
                          <m:t>&gt;</m:t>
                        </m:r>
                        <m:r>
                          <a:rPr lang="en-US" i="1">
                            <a:latin typeface="Cambria Math" panose="02040503050406030204" pitchFamily="18" charset="0"/>
                          </a:rPr>
                          <m:t>𝑧</m:t>
                        </m:r>
                      </m:e>
                      <m:sub>
                        <m:f>
                          <m:fPr>
                            <m:type m:val="skw"/>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rPr>
                              <m:t>2</m:t>
                            </m:r>
                          </m:den>
                        </m:f>
                      </m:sub>
                    </m:sSub>
                  </m:oMath>
                </a14:m>
                <a:r>
                  <a:rPr lang="en-US" dirty="0"/>
                  <a:t> , the null hypothesis can be rejected.</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D6CF22AE-36AB-4866-93DB-DEB9A0CC72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CBC9B208-724E-4ABB-9FFB-38D9794CB0B2}"/>
              </a:ext>
            </a:extLst>
          </p:cNvPr>
          <p:cNvGraphicFramePr>
            <a:graphicFrameLocks noChangeAspect="1"/>
          </p:cNvGraphicFramePr>
          <p:nvPr>
            <p:extLst>
              <p:ext uri="{D42A27DB-BD31-4B8C-83A1-F6EECF244321}">
                <p14:modId xmlns:p14="http://schemas.microsoft.com/office/powerpoint/2010/main" val="2807233286"/>
              </p:ext>
            </p:extLst>
          </p:nvPr>
        </p:nvGraphicFramePr>
        <p:xfrm>
          <a:off x="5374481" y="1829499"/>
          <a:ext cx="1443038" cy="960437"/>
        </p:xfrm>
        <a:graphic>
          <a:graphicData uri="http://schemas.openxmlformats.org/presentationml/2006/ole">
            <mc:AlternateContent xmlns:mc="http://schemas.openxmlformats.org/markup-compatibility/2006">
              <mc:Choice xmlns:v="urn:schemas-microsoft-com:vml" Requires="v">
                <p:oleObj spid="_x0000_s64561" name="Equation" r:id="rId4" imgW="1447560" imgH="965160" progId="Equation.DSMT4">
                  <p:embed/>
                </p:oleObj>
              </mc:Choice>
              <mc:Fallback>
                <p:oleObj name="Equation" r:id="rId4" imgW="1447560" imgH="965160" progId="Equation.DSMT4">
                  <p:embed/>
                  <p:pic>
                    <p:nvPicPr>
                      <p:cNvPr id="0" name="Object 1"/>
                      <p:cNvPicPr>
                        <a:picLocks noChangeAspect="1" noChangeArrowheads="1"/>
                      </p:cNvPicPr>
                      <p:nvPr/>
                    </p:nvPicPr>
                    <p:blipFill>
                      <a:blip r:embed="rId5"/>
                      <a:srcRect/>
                      <a:stretch>
                        <a:fillRect/>
                      </a:stretch>
                    </p:blipFill>
                    <p:spPr bwMode="auto">
                      <a:xfrm>
                        <a:off x="5374481" y="1829499"/>
                        <a:ext cx="1443038"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09BF2F1A-6B23-466C-85EB-59D8C467560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98EFE0A7-7152-423B-8A16-E78725495F6F}"/>
              </a:ext>
            </a:extLst>
          </p:cNvPr>
          <p:cNvGraphicFramePr>
            <a:graphicFrameLocks noChangeAspect="1"/>
          </p:cNvGraphicFramePr>
          <p:nvPr>
            <p:extLst>
              <p:ext uri="{D42A27DB-BD31-4B8C-83A1-F6EECF244321}">
                <p14:modId xmlns:p14="http://schemas.microsoft.com/office/powerpoint/2010/main" val="1101854974"/>
              </p:ext>
            </p:extLst>
          </p:nvPr>
        </p:nvGraphicFramePr>
        <p:xfrm>
          <a:off x="5298868" y="3083407"/>
          <a:ext cx="3879850" cy="1163637"/>
        </p:xfrm>
        <a:graphic>
          <a:graphicData uri="http://schemas.openxmlformats.org/presentationml/2006/ole">
            <mc:AlternateContent xmlns:mc="http://schemas.openxmlformats.org/markup-compatibility/2006">
              <mc:Choice xmlns:v="urn:schemas-microsoft-com:vml" Requires="v">
                <p:oleObj spid="_x0000_s64562" name="Equation" r:id="rId6" imgW="3873240" imgH="1168200" progId="Equation.DSMT4">
                  <p:embed/>
                </p:oleObj>
              </mc:Choice>
              <mc:Fallback>
                <p:oleObj name="Equation" r:id="rId6" imgW="3873240" imgH="1168200" progId="Equation.DSMT4">
                  <p:embed/>
                  <p:pic>
                    <p:nvPicPr>
                      <p:cNvPr id="0" name="Object 3"/>
                      <p:cNvPicPr>
                        <a:picLocks noChangeAspect="1" noChangeArrowheads="1"/>
                      </p:cNvPicPr>
                      <p:nvPr/>
                    </p:nvPicPr>
                    <p:blipFill>
                      <a:blip r:embed="rId7"/>
                      <a:srcRect/>
                      <a:stretch>
                        <a:fillRect/>
                      </a:stretch>
                    </p:blipFill>
                    <p:spPr bwMode="auto">
                      <a:xfrm>
                        <a:off x="5298868" y="3083407"/>
                        <a:ext cx="3879850" cy="116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921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extLst>
              <p:ext uri="{D42A27DB-BD31-4B8C-83A1-F6EECF244321}">
                <p14:modId xmlns:p14="http://schemas.microsoft.com/office/powerpoint/2010/main" val="731607650"/>
              </p:ext>
            </p:extLst>
          </p:nvPr>
        </p:nvGraphicFramePr>
        <p:xfrm>
          <a:off x="3054198" y="2026916"/>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5" name="Rectangle 14">
            <a:extLst>
              <a:ext uri="{FF2B5EF4-FFF2-40B4-BE49-F238E27FC236}">
                <a16:creationId xmlns:a16="http://schemas.microsoft.com/office/drawing/2014/main" id="{358177D3-BB7E-4DD1-B68F-265121F5D2D2}"/>
              </a:ext>
            </a:extLst>
          </p:cNvPr>
          <p:cNvSpPr/>
          <p:nvPr/>
        </p:nvSpPr>
        <p:spPr>
          <a:xfrm>
            <a:off x="5423368" y="1503770"/>
            <a:ext cx="2140394" cy="369332"/>
          </a:xfrm>
          <a:prstGeom prst="rect">
            <a:avLst/>
          </a:prstGeom>
        </p:spPr>
        <p:txBody>
          <a:bodyPr wrap="none">
            <a:spAutoFit/>
          </a:bodyPr>
          <a:lstStyle/>
          <a:p>
            <a:pPr algn="ctr"/>
            <a:r>
              <a:rPr lang="en-US" b="1" u="sng" dirty="0">
                <a:solidFill>
                  <a:srgbClr val="000000"/>
                </a:solidFill>
                <a:latin typeface="Times New Roman" panose="02020603050405020304" pitchFamily="18" charset="0"/>
                <a:ea typeface="Times New Roman" panose="02020603050405020304" pitchFamily="18" charset="0"/>
              </a:rPr>
              <a:t>GENERAL RULES</a:t>
            </a:r>
            <a:endParaRPr lang="en-US" b="1" dirty="0">
              <a:solidFill>
                <a:srgbClr val="000000"/>
              </a:solidFill>
              <a:latin typeface="Times New Roman" panose="02020603050405020304" pitchFamily="18" charset="0"/>
              <a:ea typeface="Times New Roman" panose="02020603050405020304" pitchFamily="18" charset="0"/>
            </a:endParaRP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2583371140"/>
              </p:ext>
            </p:extLst>
          </p:nvPr>
        </p:nvGraphicFramePr>
        <p:xfrm>
          <a:off x="3883025" y="3165475"/>
          <a:ext cx="1851025" cy="581025"/>
        </p:xfrm>
        <a:graphic>
          <a:graphicData uri="http://schemas.openxmlformats.org/presentationml/2006/ole">
            <mc:AlternateContent xmlns:mc="http://schemas.openxmlformats.org/markup-compatibility/2006">
              <mc:Choice xmlns:v="urn:schemas-microsoft-com:vml" Requires="v">
                <p:oleObj spid="_x0000_s65770" name="Equation" r:id="rId3" imgW="1854000" imgH="583920" progId="Equation.DSMT4">
                  <p:embed/>
                </p:oleObj>
              </mc:Choice>
              <mc:Fallback>
                <p:oleObj name="Equation" r:id="rId3" imgW="1854000" imgH="583920" progId="Equation.DSMT4">
                  <p:embed/>
                  <p:pic>
                    <p:nvPicPr>
                      <p:cNvPr id="0" name="Object 11"/>
                      <p:cNvPicPr>
                        <a:picLocks noChangeAspect="1" noChangeArrowheads="1"/>
                      </p:cNvPicPr>
                      <p:nvPr/>
                    </p:nvPicPr>
                    <p:blipFill>
                      <a:blip r:embed="rId4"/>
                      <a:srcRect/>
                      <a:stretch>
                        <a:fillRect/>
                      </a:stretch>
                    </p:blipFill>
                    <p:spPr bwMode="auto">
                      <a:xfrm>
                        <a:off x="3883025" y="3165475"/>
                        <a:ext cx="1851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extLst>
              <p:ext uri="{D42A27DB-BD31-4B8C-83A1-F6EECF244321}">
                <p14:modId xmlns:p14="http://schemas.microsoft.com/office/powerpoint/2010/main" val="3762069345"/>
              </p:ext>
            </p:extLst>
          </p:nvPr>
        </p:nvGraphicFramePr>
        <p:xfrm>
          <a:off x="7580243" y="3164991"/>
          <a:ext cx="1000125" cy="581025"/>
        </p:xfrm>
        <a:graphic>
          <a:graphicData uri="http://schemas.openxmlformats.org/presentationml/2006/ole">
            <mc:AlternateContent xmlns:mc="http://schemas.openxmlformats.org/markup-compatibility/2006">
              <mc:Choice xmlns:v="urn:schemas-microsoft-com:vml" Requires="v">
                <p:oleObj spid="_x0000_s65771" name="Equation" r:id="rId5" imgW="1002865" imgH="583947" progId="Equation.DSMT4">
                  <p:embed/>
                </p:oleObj>
              </mc:Choice>
              <mc:Fallback>
                <p:oleObj name="Equation" r:id="rId5" imgW="1002865" imgH="583947"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243" y="3164991"/>
                        <a:ext cx="10001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198061635"/>
              </p:ext>
            </p:extLst>
          </p:nvPr>
        </p:nvGraphicFramePr>
        <p:xfrm>
          <a:off x="4575643" y="4206896"/>
          <a:ext cx="847725" cy="666750"/>
        </p:xfrm>
        <a:graphic>
          <a:graphicData uri="http://schemas.openxmlformats.org/presentationml/2006/ole">
            <mc:AlternateContent xmlns:mc="http://schemas.openxmlformats.org/markup-compatibility/2006">
              <mc:Choice xmlns:v="urn:schemas-microsoft-com:vml" Requires="v">
                <p:oleObj spid="_x0000_s65772" name="Equation" r:id="rId7" imgW="889000" imgH="698500" progId="Equation.DSMT4">
                  <p:embed/>
                </p:oleObj>
              </mc:Choice>
              <mc:Fallback>
                <p:oleObj name="Equation" r:id="rId7" imgW="889000" imgH="6985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5643" y="4206896"/>
                        <a:ext cx="8477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1474946505"/>
              </p:ext>
            </p:extLst>
          </p:nvPr>
        </p:nvGraphicFramePr>
        <p:xfrm>
          <a:off x="7835676" y="4238557"/>
          <a:ext cx="847725" cy="666750"/>
        </p:xfrm>
        <a:graphic>
          <a:graphicData uri="http://schemas.openxmlformats.org/presentationml/2006/ole">
            <mc:AlternateContent xmlns:mc="http://schemas.openxmlformats.org/markup-compatibility/2006">
              <mc:Choice xmlns:v="urn:schemas-microsoft-com:vml" Requires="v">
                <p:oleObj spid="_x0000_s65773" name="Equation" r:id="rId9" imgW="889000" imgH="698500" progId="Equation.DSMT4">
                  <p:embed/>
                </p:oleObj>
              </mc:Choice>
              <mc:Fallback>
                <p:oleObj name="Equation" r:id="rId9" imgW="889000" imgH="69850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5676" y="4238557"/>
                        <a:ext cx="8477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extLst>
              <p:ext uri="{D42A27DB-BD31-4B8C-83A1-F6EECF244321}">
                <p14:modId xmlns:p14="http://schemas.microsoft.com/office/powerpoint/2010/main" val="2360239744"/>
              </p:ext>
            </p:extLst>
          </p:nvPr>
        </p:nvGraphicFramePr>
        <p:xfrm>
          <a:off x="3869634" y="5228510"/>
          <a:ext cx="1514475" cy="276225"/>
        </p:xfrm>
        <a:graphic>
          <a:graphicData uri="http://schemas.openxmlformats.org/presentationml/2006/ole">
            <mc:AlternateContent xmlns:mc="http://schemas.openxmlformats.org/markup-compatibility/2006">
              <mc:Choice xmlns:v="urn:schemas-microsoft-com:vml" Requires="v">
                <p:oleObj spid="_x0000_s65774" name="Equation" r:id="rId10" imgW="1511280" imgH="279360" progId="Equation.DSMT4">
                  <p:embed/>
                </p:oleObj>
              </mc:Choice>
              <mc:Fallback>
                <p:oleObj name="Equation" r:id="rId10" imgW="1511280" imgH="279360" progId="Equation.DSMT4">
                  <p:embed/>
                  <p:pic>
                    <p:nvPicPr>
                      <p:cNvPr id="0" name="Object 19"/>
                      <p:cNvPicPr>
                        <a:picLocks noChangeAspect="1" noChangeArrowheads="1"/>
                      </p:cNvPicPr>
                      <p:nvPr/>
                    </p:nvPicPr>
                    <p:blipFill>
                      <a:blip r:embed="rId11"/>
                      <a:srcRect/>
                      <a:stretch>
                        <a:fillRect/>
                      </a:stretch>
                    </p:blipFill>
                    <p:spPr bwMode="auto">
                      <a:xfrm>
                        <a:off x="3869634" y="5228510"/>
                        <a:ext cx="15144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extLst>
              <p:ext uri="{D42A27DB-BD31-4B8C-83A1-F6EECF244321}">
                <p14:modId xmlns:p14="http://schemas.microsoft.com/office/powerpoint/2010/main" val="1484685129"/>
              </p:ext>
            </p:extLst>
          </p:nvPr>
        </p:nvGraphicFramePr>
        <p:xfrm>
          <a:off x="7427913" y="5213350"/>
          <a:ext cx="1501775" cy="371475"/>
        </p:xfrm>
        <a:graphic>
          <a:graphicData uri="http://schemas.openxmlformats.org/presentationml/2006/ole">
            <mc:AlternateContent xmlns:mc="http://schemas.openxmlformats.org/markup-compatibility/2006">
              <mc:Choice xmlns:v="urn:schemas-microsoft-com:vml" Requires="v">
                <p:oleObj spid="_x0000_s65775" name="Equation" r:id="rId12" imgW="1498320" imgH="368280" progId="Equation.DSMT4">
                  <p:embed/>
                </p:oleObj>
              </mc:Choice>
              <mc:Fallback>
                <p:oleObj name="Equation" r:id="rId12" imgW="1498320" imgH="368280" progId="Equation.DSMT4">
                  <p:embed/>
                  <p:pic>
                    <p:nvPicPr>
                      <p:cNvPr id="0" name="Object 21"/>
                      <p:cNvPicPr>
                        <a:picLocks noChangeAspect="1" noChangeArrowheads="1"/>
                      </p:cNvPicPr>
                      <p:nvPr/>
                    </p:nvPicPr>
                    <p:blipFill>
                      <a:blip r:embed="rId13"/>
                      <a:srcRect/>
                      <a:stretch>
                        <a:fillRect/>
                      </a:stretch>
                    </p:blipFill>
                    <p:spPr bwMode="auto">
                      <a:xfrm>
                        <a:off x="7427913" y="5213350"/>
                        <a:ext cx="15017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D69C28EB-B5AE-4461-8169-9B2B0423BCC0}"/>
              </a:ext>
            </a:extLst>
          </p:cNvPr>
          <p:cNvGraphicFramePr>
            <a:graphicFrameLocks noChangeAspect="1"/>
          </p:cNvGraphicFramePr>
          <p:nvPr>
            <p:extLst>
              <p:ext uri="{D42A27DB-BD31-4B8C-83A1-F6EECF244321}">
                <p14:modId xmlns:p14="http://schemas.microsoft.com/office/powerpoint/2010/main" val="3569630234"/>
              </p:ext>
            </p:extLst>
          </p:nvPr>
        </p:nvGraphicFramePr>
        <p:xfrm>
          <a:off x="3985093" y="5709984"/>
          <a:ext cx="1181100" cy="304800"/>
        </p:xfrm>
        <a:graphic>
          <a:graphicData uri="http://schemas.openxmlformats.org/presentationml/2006/ole">
            <mc:AlternateContent xmlns:mc="http://schemas.openxmlformats.org/markup-compatibility/2006">
              <mc:Choice xmlns:v="urn:schemas-microsoft-com:vml" Requires="v">
                <p:oleObj spid="_x0000_s65776" name="Equation" r:id="rId14" imgW="1180588" imgH="304668" progId="Equation.DSMT4">
                  <p:embed/>
                </p:oleObj>
              </mc:Choice>
              <mc:Fallback>
                <p:oleObj name="Equation" r:id="rId14" imgW="1180588" imgH="304668" progId="Equation.DSMT4">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85093" y="5709984"/>
                        <a:ext cx="1181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a:extLst>
              <a:ext uri="{FF2B5EF4-FFF2-40B4-BE49-F238E27FC236}">
                <a16:creationId xmlns:a16="http://schemas.microsoft.com/office/drawing/2014/main" id="{101EF643-48B4-4860-99C4-E1E1D138C328}"/>
              </a:ext>
            </a:extLst>
          </p:cNvPr>
          <p:cNvGraphicFramePr>
            <a:graphicFrameLocks noChangeAspect="1"/>
          </p:cNvGraphicFramePr>
          <p:nvPr>
            <p:extLst>
              <p:ext uri="{D42A27DB-BD31-4B8C-83A1-F6EECF244321}">
                <p14:modId xmlns:p14="http://schemas.microsoft.com/office/powerpoint/2010/main" val="127923140"/>
              </p:ext>
            </p:extLst>
          </p:nvPr>
        </p:nvGraphicFramePr>
        <p:xfrm>
          <a:off x="7354957" y="5625244"/>
          <a:ext cx="1400175" cy="485775"/>
        </p:xfrm>
        <a:graphic>
          <a:graphicData uri="http://schemas.openxmlformats.org/presentationml/2006/ole">
            <mc:AlternateContent xmlns:mc="http://schemas.openxmlformats.org/markup-compatibility/2006">
              <mc:Choice xmlns:v="urn:schemas-microsoft-com:vml" Requires="v">
                <p:oleObj spid="_x0000_s65777" name="Equation" r:id="rId16" imgW="1397000" imgH="482600" progId="Equation.DSMT4">
                  <p:embed/>
                </p:oleObj>
              </mc:Choice>
              <mc:Fallback>
                <p:oleObj name="Equation" r:id="rId16" imgW="1397000" imgH="482600" progId="Equation.DSMT4">
                  <p:embed/>
                  <p:pic>
                    <p:nvPicPr>
                      <p:cNvPr id="0" name="Object 3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54957" y="5625244"/>
                        <a:ext cx="14001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B2EFB5D-24AE-402A-9BAB-EBE5CEEA8527}"/>
                  </a:ext>
                </a:extLst>
              </p:cNvPr>
              <p:cNvSpPr txBox="1"/>
              <p:nvPr/>
            </p:nvSpPr>
            <p:spPr>
              <a:xfrm>
                <a:off x="9846365" y="2994991"/>
                <a:ext cx="1762539" cy="2308324"/>
              </a:xfrm>
              <a:prstGeom prst="rect">
                <a:avLst/>
              </a:prstGeom>
              <a:noFill/>
              <a:ln w="25400">
                <a:solidFill>
                  <a:schemeClr val="tx1"/>
                </a:solidFill>
              </a:ln>
            </p:spPr>
            <p:txBody>
              <a:bodyPr wrap="square" rtlCol="0">
                <a:spAutoFit/>
              </a:bodyPr>
              <a:lstStyle/>
              <a:p>
                <a:pPr algn="just"/>
                <a:r>
                  <a:rPr lang="en-US" u="sng" dirty="0">
                    <a:solidFill>
                      <a:srgbClr val="FF0000"/>
                    </a:solidFill>
                  </a:rPr>
                  <a:t>Note</a:t>
                </a:r>
                <a:r>
                  <a:rPr lang="en-US" dirty="0">
                    <a:solidFill>
                      <a:srgbClr val="FF0000"/>
                    </a:solidFill>
                  </a:rPr>
                  <a:t>: </a:t>
                </a:r>
              </a:p>
              <a:p>
                <a:pPr algn="just"/>
                <a14:m>
                  <m:oMath xmlns:m="http://schemas.openxmlformats.org/officeDocument/2006/math">
                    <m:r>
                      <m:rPr>
                        <m:sty m:val="p"/>
                      </m:rPr>
                      <a:rPr lang="en-US" b="0" i="0" smtClean="0">
                        <a:solidFill>
                          <a:srgbClr val="FF0000"/>
                        </a:solidFill>
                        <a:latin typeface="Cambria Math" panose="02040503050406030204" pitchFamily="18" charset="0"/>
                        <a:ea typeface="Cambria Math" panose="02040503050406030204" pitchFamily="18" charset="0"/>
                      </a:rPr>
                      <m:t>If</m:t>
                    </m:r>
                    <m:r>
                      <a:rPr lang="en-US" b="0" i="0" smtClean="0">
                        <a:solidFill>
                          <a:srgbClr val="FF0000"/>
                        </a:solidFill>
                        <a:latin typeface="Cambria Math" panose="02040503050406030204" pitchFamily="18" charset="0"/>
                        <a:ea typeface="Cambria Math" panose="02040503050406030204" pitchFamily="18" charset="0"/>
                      </a:rPr>
                      <m:t> </m:t>
                    </m:r>
                    <m:r>
                      <a:rPr lang="en-US" i="1" smtClean="0">
                        <a:solidFill>
                          <a:srgbClr val="FF0000"/>
                        </a:solidFill>
                        <a:latin typeface="Cambria Math" panose="02040503050406030204" pitchFamily="18" charset="0"/>
                        <a:ea typeface="Cambria Math" panose="02040503050406030204" pitchFamily="18" charset="0"/>
                      </a:rPr>
                      <m:t>𝜎</m:t>
                    </m:r>
                  </m:oMath>
                </a14:m>
                <a:r>
                  <a:rPr lang="en-US" dirty="0">
                    <a:solidFill>
                      <a:srgbClr val="FF0000"/>
                    </a:solidFill>
                  </a:rPr>
                  <a:t>is unknown, we can estimate it by using </a:t>
                </a:r>
                <a:r>
                  <a:rPr lang="en-US" i="1" dirty="0">
                    <a:solidFill>
                      <a:srgbClr val="FF0000"/>
                    </a:solidFill>
                  </a:rPr>
                  <a:t>s </a:t>
                </a:r>
                <a:r>
                  <a:rPr lang="en-US" dirty="0">
                    <a:solidFill>
                      <a:srgbClr val="FF0000"/>
                    </a:solidFill>
                  </a:rPr>
                  <a:t>(the sample standard deviation) in the case of large sample</a:t>
                </a:r>
              </a:p>
            </p:txBody>
          </p:sp>
        </mc:Choice>
        <mc:Fallback xmlns="">
          <p:sp>
            <p:nvSpPr>
              <p:cNvPr id="32" name="TextBox 31">
                <a:extLst>
                  <a:ext uri="{FF2B5EF4-FFF2-40B4-BE49-F238E27FC236}">
                    <a16:creationId xmlns:a16="http://schemas.microsoft.com/office/drawing/2014/main" id="{FB2EFB5D-24AE-402A-9BAB-EBE5CEEA8527}"/>
                  </a:ext>
                </a:extLst>
              </p:cNvPr>
              <p:cNvSpPr txBox="1">
                <a:spLocks noRot="1" noChangeAspect="1" noMove="1" noResize="1" noEditPoints="1" noAdjustHandles="1" noChangeArrowheads="1" noChangeShapeType="1" noTextEdit="1"/>
              </p:cNvSpPr>
              <p:nvPr/>
            </p:nvSpPr>
            <p:spPr>
              <a:xfrm>
                <a:off x="9846365" y="2994991"/>
                <a:ext cx="1762539" cy="2308324"/>
              </a:xfrm>
              <a:prstGeom prst="rect">
                <a:avLst/>
              </a:prstGeom>
              <a:blipFill>
                <a:blip r:embed="rId18"/>
                <a:stretch>
                  <a:fillRect l="-2048" t="-783" r="-2389" b="-2611"/>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3203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extLst>
              <p:ext uri="{D42A27DB-BD31-4B8C-83A1-F6EECF244321}">
                <p14:modId xmlns:p14="http://schemas.microsoft.com/office/powerpoint/2010/main" val="3084852791"/>
              </p:ext>
            </p:extLst>
          </p:nvPr>
        </p:nvGraphicFramePr>
        <p:xfrm>
          <a:off x="3054198" y="2066672"/>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Critical Value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Critical Values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5" name="Rectangle 14">
            <a:extLst>
              <a:ext uri="{FF2B5EF4-FFF2-40B4-BE49-F238E27FC236}">
                <a16:creationId xmlns:a16="http://schemas.microsoft.com/office/drawing/2014/main" id="{358177D3-BB7E-4DD1-B68F-265121F5D2D2}"/>
              </a:ext>
            </a:extLst>
          </p:cNvPr>
          <p:cNvSpPr/>
          <p:nvPr/>
        </p:nvSpPr>
        <p:spPr>
          <a:xfrm>
            <a:off x="4860044" y="1543526"/>
            <a:ext cx="3267048" cy="369332"/>
          </a:xfrm>
          <a:prstGeom prst="rect">
            <a:avLst/>
          </a:prstGeom>
        </p:spPr>
        <p:txBody>
          <a:bodyPr wrap="none">
            <a:spAutoFit/>
          </a:bodyPr>
          <a:lstStyle/>
          <a:p>
            <a:pPr algn="ctr"/>
            <a:r>
              <a:rPr lang="en-US" b="1" u="sng" dirty="0">
                <a:solidFill>
                  <a:srgbClr val="000000"/>
                </a:solidFill>
                <a:latin typeface="Times New Roman" panose="02020603050405020304" pitchFamily="18" charset="0"/>
                <a:ea typeface="Times New Roman" panose="02020603050405020304" pitchFamily="18" charset="0"/>
              </a:rPr>
              <a:t>CRITICAL VALUE METHOD</a:t>
            </a:r>
            <a:endParaRPr lang="en-US" b="1" dirty="0">
              <a:solidFill>
                <a:srgbClr val="000000"/>
              </a:solidFill>
              <a:latin typeface="Times New Roman" panose="02020603050405020304" pitchFamily="18" charset="0"/>
              <a:ea typeface="Times New Roman" panose="02020603050405020304" pitchFamily="18" charset="0"/>
            </a:endParaRP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2033538957"/>
              </p:ext>
            </p:extLst>
          </p:nvPr>
        </p:nvGraphicFramePr>
        <p:xfrm>
          <a:off x="3883025" y="3138488"/>
          <a:ext cx="1851025" cy="581025"/>
        </p:xfrm>
        <a:graphic>
          <a:graphicData uri="http://schemas.openxmlformats.org/presentationml/2006/ole">
            <mc:AlternateContent xmlns:mc="http://schemas.openxmlformats.org/markup-compatibility/2006">
              <mc:Choice xmlns:v="urn:schemas-microsoft-com:vml" Requires="v">
                <p:oleObj spid="_x0000_s66769" name="Equation" r:id="rId3" imgW="1854000" imgH="583920" progId="Equation.DSMT4">
                  <p:embed/>
                </p:oleObj>
              </mc:Choice>
              <mc:Fallback>
                <p:oleObj name="Equation" r:id="rId3" imgW="1854000" imgH="58392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srcRect/>
                      <a:stretch>
                        <a:fillRect/>
                      </a:stretch>
                    </p:blipFill>
                    <p:spPr bwMode="auto">
                      <a:xfrm>
                        <a:off x="3883025" y="3138488"/>
                        <a:ext cx="1851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extLst>
              <p:ext uri="{D42A27DB-BD31-4B8C-83A1-F6EECF244321}">
                <p14:modId xmlns:p14="http://schemas.microsoft.com/office/powerpoint/2010/main" val="3904915597"/>
              </p:ext>
            </p:extLst>
          </p:nvPr>
        </p:nvGraphicFramePr>
        <p:xfrm>
          <a:off x="7580243" y="3138487"/>
          <a:ext cx="1000125" cy="581025"/>
        </p:xfrm>
        <a:graphic>
          <a:graphicData uri="http://schemas.openxmlformats.org/presentationml/2006/ole">
            <mc:AlternateContent xmlns:mc="http://schemas.openxmlformats.org/markup-compatibility/2006">
              <mc:Choice xmlns:v="urn:schemas-microsoft-com:vml" Requires="v">
                <p:oleObj spid="_x0000_s66770" name="Equation" r:id="rId5" imgW="1002865" imgH="583947" progId="Equation.DSMT4">
                  <p:embed/>
                </p:oleObj>
              </mc:Choice>
              <mc:Fallback>
                <p:oleObj name="Equation" r:id="rId5" imgW="1002865" imgH="583947"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243" y="3138487"/>
                        <a:ext cx="10001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D69C28EB-B5AE-4461-8169-9B2B0423BCC0}"/>
              </a:ext>
            </a:extLst>
          </p:cNvPr>
          <p:cNvGraphicFramePr>
            <a:graphicFrameLocks noChangeAspect="1"/>
          </p:cNvGraphicFramePr>
          <p:nvPr/>
        </p:nvGraphicFramePr>
        <p:xfrm>
          <a:off x="3985093" y="5749740"/>
          <a:ext cx="1181100" cy="304800"/>
        </p:xfrm>
        <a:graphic>
          <a:graphicData uri="http://schemas.openxmlformats.org/presentationml/2006/ole">
            <mc:AlternateContent xmlns:mc="http://schemas.openxmlformats.org/markup-compatibility/2006">
              <mc:Choice xmlns:v="urn:schemas-microsoft-com:vml" Requires="v">
                <p:oleObj spid="_x0000_s66771" name="Equation" r:id="rId7" imgW="1180588" imgH="304668" progId="Equation.DSMT4">
                  <p:embed/>
                </p:oleObj>
              </mc:Choice>
              <mc:Fallback>
                <p:oleObj name="Equation" r:id="rId7" imgW="1180588" imgH="304668" progId="Equation.DSMT4">
                  <p:embed/>
                  <p:pic>
                    <p:nvPicPr>
                      <p:cNvPr id="29" name="Object 28">
                        <a:extLst>
                          <a:ext uri="{FF2B5EF4-FFF2-40B4-BE49-F238E27FC236}">
                            <a16:creationId xmlns:a16="http://schemas.microsoft.com/office/drawing/2014/main" id="{D69C28EB-B5AE-4461-8169-9B2B0423BC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5093" y="5749740"/>
                        <a:ext cx="1181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a:extLst>
              <a:ext uri="{FF2B5EF4-FFF2-40B4-BE49-F238E27FC236}">
                <a16:creationId xmlns:a16="http://schemas.microsoft.com/office/drawing/2014/main" id="{101EF643-48B4-4860-99C4-E1E1D138C328}"/>
              </a:ext>
            </a:extLst>
          </p:cNvPr>
          <p:cNvGraphicFramePr>
            <a:graphicFrameLocks noChangeAspect="1"/>
          </p:cNvGraphicFramePr>
          <p:nvPr/>
        </p:nvGraphicFramePr>
        <p:xfrm>
          <a:off x="7354957" y="5665000"/>
          <a:ext cx="1400175" cy="485775"/>
        </p:xfrm>
        <a:graphic>
          <a:graphicData uri="http://schemas.openxmlformats.org/presentationml/2006/ole">
            <mc:AlternateContent xmlns:mc="http://schemas.openxmlformats.org/markup-compatibility/2006">
              <mc:Choice xmlns:v="urn:schemas-microsoft-com:vml" Requires="v">
                <p:oleObj spid="_x0000_s66772" name="Equation" r:id="rId9" imgW="1397000" imgH="482600" progId="Equation.DSMT4">
                  <p:embed/>
                </p:oleObj>
              </mc:Choice>
              <mc:Fallback>
                <p:oleObj name="Equation" r:id="rId9" imgW="1397000" imgH="482600" progId="Equation.DSMT4">
                  <p:embed/>
                  <p:pic>
                    <p:nvPicPr>
                      <p:cNvPr id="31" name="Object 30">
                        <a:extLst>
                          <a:ext uri="{FF2B5EF4-FFF2-40B4-BE49-F238E27FC236}">
                            <a16:creationId xmlns:a16="http://schemas.microsoft.com/office/drawing/2014/main" id="{101EF643-48B4-4860-99C4-E1E1D138C3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4957" y="5665000"/>
                        <a:ext cx="14001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1C69468-8AB3-4713-A97E-211FF8B06457}"/>
              </a:ext>
            </a:extLst>
          </p:cNvPr>
          <p:cNvGraphicFramePr>
            <a:graphicFrameLocks noChangeAspect="1"/>
          </p:cNvGraphicFramePr>
          <p:nvPr>
            <p:extLst>
              <p:ext uri="{D42A27DB-BD31-4B8C-83A1-F6EECF244321}">
                <p14:modId xmlns:p14="http://schemas.microsoft.com/office/powerpoint/2010/main" val="2272403641"/>
              </p:ext>
            </p:extLst>
          </p:nvPr>
        </p:nvGraphicFramePr>
        <p:xfrm>
          <a:off x="3139644" y="4222426"/>
          <a:ext cx="3057525" cy="542925"/>
        </p:xfrm>
        <a:graphic>
          <a:graphicData uri="http://schemas.openxmlformats.org/presentationml/2006/ole">
            <mc:AlternateContent xmlns:mc="http://schemas.openxmlformats.org/markup-compatibility/2006">
              <mc:Choice xmlns:v="urn:schemas-microsoft-com:vml" Requires="v">
                <p:oleObj spid="_x0000_s66773" name="Equation" r:id="rId11" imgW="3060360" imgH="545760" progId="Equation.DSMT4">
                  <p:embed/>
                </p:oleObj>
              </mc:Choice>
              <mc:Fallback>
                <p:oleObj name="Equation" r:id="rId11" imgW="3060360" imgH="545760" progId="Equation.DSMT4">
                  <p:embed/>
                  <p:pic>
                    <p:nvPicPr>
                      <p:cNvPr id="0" name="Object 1"/>
                      <p:cNvPicPr>
                        <a:picLocks noChangeAspect="1" noChangeArrowheads="1"/>
                      </p:cNvPicPr>
                      <p:nvPr/>
                    </p:nvPicPr>
                    <p:blipFill>
                      <a:blip r:embed="rId12"/>
                      <a:srcRect/>
                      <a:stretch>
                        <a:fillRect/>
                      </a:stretch>
                    </p:blipFill>
                    <p:spPr bwMode="auto">
                      <a:xfrm>
                        <a:off x="3139644" y="4222426"/>
                        <a:ext cx="30575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5AC2C5E5-C7F1-4CBF-85A0-172116E9CF0A}"/>
              </a:ext>
            </a:extLst>
          </p:cNvPr>
          <p:cNvGraphicFramePr>
            <a:graphicFrameLocks noChangeAspect="1"/>
          </p:cNvGraphicFramePr>
          <p:nvPr>
            <p:extLst>
              <p:ext uri="{D42A27DB-BD31-4B8C-83A1-F6EECF244321}">
                <p14:modId xmlns:p14="http://schemas.microsoft.com/office/powerpoint/2010/main" val="4160545432"/>
              </p:ext>
            </p:extLst>
          </p:nvPr>
        </p:nvGraphicFramePr>
        <p:xfrm>
          <a:off x="6418743" y="4257038"/>
          <a:ext cx="3248025" cy="542925"/>
        </p:xfrm>
        <a:graphic>
          <a:graphicData uri="http://schemas.openxmlformats.org/presentationml/2006/ole">
            <mc:AlternateContent xmlns:mc="http://schemas.openxmlformats.org/markup-compatibility/2006">
              <mc:Choice xmlns:v="urn:schemas-microsoft-com:vml" Requires="v">
                <p:oleObj spid="_x0000_s66774" name="Equation" r:id="rId13" imgW="3251200" imgH="546100" progId="Equation.DSMT4">
                  <p:embed/>
                </p:oleObj>
              </mc:Choice>
              <mc:Fallback>
                <p:oleObj name="Equation" r:id="rId13" imgW="3251200" imgH="5461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8743" y="4257038"/>
                        <a:ext cx="32480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F150E45-53DC-4FD1-8130-4B2221C086C3}"/>
              </a:ext>
            </a:extLst>
          </p:cNvPr>
          <p:cNvGraphicFramePr>
            <a:graphicFrameLocks noChangeAspect="1"/>
          </p:cNvGraphicFramePr>
          <p:nvPr>
            <p:extLst>
              <p:ext uri="{D42A27DB-BD31-4B8C-83A1-F6EECF244321}">
                <p14:modId xmlns:p14="http://schemas.microsoft.com/office/powerpoint/2010/main" val="2457271218"/>
              </p:ext>
            </p:extLst>
          </p:nvPr>
        </p:nvGraphicFramePr>
        <p:xfrm>
          <a:off x="3766302" y="5257212"/>
          <a:ext cx="1438275" cy="304800"/>
        </p:xfrm>
        <a:graphic>
          <a:graphicData uri="http://schemas.openxmlformats.org/presentationml/2006/ole">
            <mc:AlternateContent xmlns:mc="http://schemas.openxmlformats.org/markup-compatibility/2006">
              <mc:Choice xmlns:v="urn:schemas-microsoft-com:vml" Requires="v">
                <p:oleObj spid="_x0000_s66775" name="Equation" r:id="rId15" imgW="1434477" imgH="304668" progId="Equation.DSMT4">
                  <p:embed/>
                </p:oleObj>
              </mc:Choice>
              <mc:Fallback>
                <p:oleObj name="Equation" r:id="rId15" imgW="1434477" imgH="304668" progId="Equation.DSMT4">
                  <p:embed/>
                  <p:pic>
                    <p:nvPicPr>
                      <p:cNvPr id="0"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6302" y="5257212"/>
                        <a:ext cx="143827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23B12ED2-AB80-49DD-B582-42052BE729B8}"/>
              </a:ext>
            </a:extLst>
          </p:cNvPr>
          <p:cNvGraphicFramePr>
            <a:graphicFrameLocks noChangeAspect="1"/>
          </p:cNvGraphicFramePr>
          <p:nvPr>
            <p:extLst>
              <p:ext uri="{D42A27DB-BD31-4B8C-83A1-F6EECF244321}">
                <p14:modId xmlns:p14="http://schemas.microsoft.com/office/powerpoint/2010/main" val="3829221614"/>
              </p:ext>
            </p:extLst>
          </p:nvPr>
        </p:nvGraphicFramePr>
        <p:xfrm>
          <a:off x="7580243" y="5248371"/>
          <a:ext cx="1285875" cy="304800"/>
        </p:xfrm>
        <a:graphic>
          <a:graphicData uri="http://schemas.openxmlformats.org/presentationml/2006/ole">
            <mc:AlternateContent xmlns:mc="http://schemas.openxmlformats.org/markup-compatibility/2006">
              <mc:Choice xmlns:v="urn:schemas-microsoft-com:vml" Requires="v">
                <p:oleObj spid="_x0000_s66776" name="Equation" r:id="rId17" imgW="1282700" imgH="304800" progId="Equation.DSMT4">
                  <p:embed/>
                </p:oleObj>
              </mc:Choice>
              <mc:Fallback>
                <p:oleObj name="Equation" r:id="rId17" imgW="1282700" imgH="304800"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80243" y="5248371"/>
                        <a:ext cx="128587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754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13AE679D-E4C5-4A22-8C00-BDB419FD91FD}"/>
                  </a:ext>
                </a:extLst>
              </p:cNvPr>
              <p:cNvSpPr>
                <a:spLocks noGrp="1"/>
              </p:cNvSpPr>
              <p:nvPr>
                <p:ph idx="1"/>
              </p:nvPr>
            </p:nvSpPr>
            <p:spPr/>
            <p:txBody>
              <a:bodyPr/>
              <a:lstStyle/>
              <a:p>
                <a:pPr marL="0" indent="0">
                  <a:buNone/>
                </a:pPr>
                <a:r>
                  <a:rPr lang="en-US" u="sng" dirty="0"/>
                  <a:t>Example</a:t>
                </a:r>
                <a:r>
                  <a:rPr lang="en-US" dirty="0"/>
                  <a:t>:  Glow Toothpaste</a:t>
                </a:r>
              </a:p>
              <a:p>
                <a:pPr marL="0" indent="0">
                  <a:buNone/>
                </a:pPr>
                <a:endParaRPr lang="en-US" dirty="0"/>
              </a:p>
              <a:p>
                <a:pPr marL="0" indent="0">
                  <a:buNone/>
                </a:pPr>
                <a:r>
                  <a:rPr lang="en-US" dirty="0"/>
                  <a:t> </a:t>
                </a:r>
              </a:p>
              <a:p>
                <a:pPr marL="0" indent="0">
                  <a:buNone/>
                </a:pPr>
                <a:r>
                  <a:rPr lang="en-US" dirty="0"/>
                  <a:t> </a:t>
                </a:r>
              </a:p>
              <a:p>
                <a:pPr marL="0" indent="0">
                  <a:buNone/>
                </a:pPr>
                <a:endParaRPr lang="en-US" dirty="0"/>
              </a:p>
              <a:p>
                <a:pPr marL="0" indent="0">
                  <a:buNone/>
                </a:pPr>
                <a:endParaRPr lang="en-US" dirty="0"/>
              </a:p>
              <a:p>
                <a:pPr marL="0" indent="0">
                  <a:buNone/>
                </a:pPr>
                <a:r>
                  <a:rPr lang="en-US" dirty="0"/>
                  <a:t>Because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=6.1&gt;</m:t>
                    </m:r>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𝑐</m:t>
                        </m:r>
                      </m:sub>
                      <m:sup>
                        <m:r>
                          <a:rPr lang="en-US" b="0" i="1" smtClean="0">
                            <a:latin typeface="Cambria Math" panose="02040503050406030204" pitchFamily="18" charset="0"/>
                          </a:rPr>
                          <m:t>𝑢</m:t>
                        </m:r>
                      </m:sup>
                    </m:sSubSup>
                  </m:oMath>
                </a14:m>
                <a:r>
                  <a:rPr lang="en-US" dirty="0"/>
                  <a:t> : we reject the null hypothesis.</a:t>
                </a:r>
              </a:p>
              <a:p>
                <a:pPr marL="0" indent="0">
                  <a:buNone/>
                </a:pPr>
                <a:endParaRPr lang="en-US" dirty="0"/>
              </a:p>
            </p:txBody>
          </p:sp>
        </mc:Choice>
        <mc:Fallback xmlns="">
          <p:sp>
            <p:nvSpPr>
              <p:cNvPr id="21" name="Content Placeholder 20">
                <a:extLst>
                  <a:ext uri="{FF2B5EF4-FFF2-40B4-BE49-F238E27FC236}">
                    <a16:creationId xmlns:a16="http://schemas.microsoft.com/office/drawing/2014/main" id="{13AE679D-E4C5-4A22-8C00-BDB419FD91FD}"/>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23" name="Rectangle 2">
            <a:extLst>
              <a:ext uri="{FF2B5EF4-FFF2-40B4-BE49-F238E27FC236}">
                <a16:creationId xmlns:a16="http://schemas.microsoft.com/office/drawing/2014/main" id="{01DD3747-5800-4651-8F7E-19DE7D905C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4FD6364D-D00A-461F-8B0C-E79CA6E505C9}"/>
              </a:ext>
            </a:extLst>
          </p:cNvPr>
          <p:cNvGraphicFramePr>
            <a:graphicFrameLocks noChangeAspect="1"/>
          </p:cNvGraphicFramePr>
          <p:nvPr>
            <p:extLst>
              <p:ext uri="{D42A27DB-BD31-4B8C-83A1-F6EECF244321}">
                <p14:modId xmlns:p14="http://schemas.microsoft.com/office/powerpoint/2010/main" val="1858753311"/>
              </p:ext>
            </p:extLst>
          </p:nvPr>
        </p:nvGraphicFramePr>
        <p:xfrm>
          <a:off x="2200275" y="2409890"/>
          <a:ext cx="5634038" cy="884237"/>
        </p:xfrm>
        <a:graphic>
          <a:graphicData uri="http://schemas.openxmlformats.org/presentationml/2006/ole">
            <mc:AlternateContent xmlns:mc="http://schemas.openxmlformats.org/markup-compatibility/2006">
              <mc:Choice xmlns:v="urn:schemas-microsoft-com:vml" Requires="v">
                <p:oleObj spid="_x0000_s68657" name="Equation" r:id="rId4" imgW="5638680" imgH="888840" progId="Equation.DSMT4">
                  <p:embed/>
                </p:oleObj>
              </mc:Choice>
              <mc:Fallback>
                <p:oleObj name="Equation" r:id="rId4" imgW="5638680" imgH="888840" progId="Equation.DSMT4">
                  <p:embed/>
                  <p:pic>
                    <p:nvPicPr>
                      <p:cNvPr id="0" name="Object 1"/>
                      <p:cNvPicPr>
                        <a:picLocks noChangeAspect="1" noChangeArrowheads="1"/>
                      </p:cNvPicPr>
                      <p:nvPr/>
                    </p:nvPicPr>
                    <p:blipFill>
                      <a:blip r:embed="rId5"/>
                      <a:srcRect/>
                      <a:stretch>
                        <a:fillRect/>
                      </a:stretch>
                    </p:blipFill>
                    <p:spPr bwMode="auto">
                      <a:xfrm>
                        <a:off x="2200275" y="2409890"/>
                        <a:ext cx="5634038"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4">
            <a:extLst>
              <a:ext uri="{FF2B5EF4-FFF2-40B4-BE49-F238E27FC236}">
                <a16:creationId xmlns:a16="http://schemas.microsoft.com/office/drawing/2014/main" id="{63CCA3FA-F0F2-4891-ABB0-724309AA4C2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a:extLst>
              <a:ext uri="{FF2B5EF4-FFF2-40B4-BE49-F238E27FC236}">
                <a16:creationId xmlns:a16="http://schemas.microsoft.com/office/drawing/2014/main" id="{2F1D6FB6-AB45-4221-894B-48BE74D58987}"/>
              </a:ext>
            </a:extLst>
          </p:cNvPr>
          <p:cNvGraphicFramePr>
            <a:graphicFrameLocks noChangeAspect="1"/>
          </p:cNvGraphicFramePr>
          <p:nvPr>
            <p:extLst>
              <p:ext uri="{D42A27DB-BD31-4B8C-83A1-F6EECF244321}">
                <p14:modId xmlns:p14="http://schemas.microsoft.com/office/powerpoint/2010/main" val="340405870"/>
              </p:ext>
            </p:extLst>
          </p:nvPr>
        </p:nvGraphicFramePr>
        <p:xfrm>
          <a:off x="2169319" y="3366710"/>
          <a:ext cx="5695950" cy="884237"/>
        </p:xfrm>
        <a:graphic>
          <a:graphicData uri="http://schemas.openxmlformats.org/presentationml/2006/ole">
            <mc:AlternateContent xmlns:mc="http://schemas.openxmlformats.org/markup-compatibility/2006">
              <mc:Choice xmlns:v="urn:schemas-microsoft-com:vml" Requires="v">
                <p:oleObj spid="_x0000_s68658" name="Equation" r:id="rId6" imgW="5702040" imgH="888840" progId="Equation.DSMT4">
                  <p:embed/>
                </p:oleObj>
              </mc:Choice>
              <mc:Fallback>
                <p:oleObj name="Equation" r:id="rId6" imgW="5702040" imgH="888840" progId="Equation.DSMT4">
                  <p:embed/>
                  <p:pic>
                    <p:nvPicPr>
                      <p:cNvPr id="0" name="Object 3"/>
                      <p:cNvPicPr>
                        <a:picLocks noChangeAspect="1" noChangeArrowheads="1"/>
                      </p:cNvPicPr>
                      <p:nvPr/>
                    </p:nvPicPr>
                    <p:blipFill>
                      <a:blip r:embed="rId7"/>
                      <a:srcRect/>
                      <a:stretch>
                        <a:fillRect/>
                      </a:stretch>
                    </p:blipFill>
                    <p:spPr bwMode="auto">
                      <a:xfrm>
                        <a:off x="2169319" y="3366710"/>
                        <a:ext cx="5695950"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00307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1" name="Content Placeholder 20">
                <a:extLst>
                  <a:ext uri="{FF2B5EF4-FFF2-40B4-BE49-F238E27FC236}">
                    <a16:creationId xmlns:a16="http://schemas.microsoft.com/office/drawing/2014/main" id="{13AE679D-E4C5-4A22-8C00-BDB419FD91FD}"/>
                  </a:ext>
                </a:extLst>
              </p:cNvPr>
              <p:cNvSpPr>
                <a:spLocks noGrp="1"/>
              </p:cNvSpPr>
              <p:nvPr>
                <p:ph idx="1"/>
              </p:nvPr>
            </p:nvSpPr>
            <p:spPr/>
            <p:txBody>
              <a:bodyPr/>
              <a:lstStyle/>
              <a:p>
                <a:pPr marL="0" indent="0">
                  <a:buNone/>
                </a:pPr>
                <a:r>
                  <a:rPr lang="en-US" u="sng" dirty="0"/>
                  <a:t>The </a:t>
                </a:r>
                <a:r>
                  <a:rPr lang="en-US" i="1" u="sng" dirty="0"/>
                  <a:t>p</a:t>
                </a:r>
                <a:r>
                  <a:rPr lang="en-US" u="sng" dirty="0"/>
                  <a:t>-value (Observed Significance Level)</a:t>
                </a:r>
              </a:p>
              <a:p>
                <a:pPr marL="0" indent="0">
                  <a:buNone/>
                </a:pPr>
                <a:endParaRPr lang="en-US" dirty="0"/>
              </a:p>
              <a:p>
                <a:pPr marL="0" indent="0" algn="just">
                  <a:buNone/>
                </a:pPr>
                <a:r>
                  <a:rPr lang="en-US" dirty="0"/>
                  <a:t>• </a:t>
                </a:r>
                <a:r>
                  <a:rPr lang="en-US" i="1" dirty="0"/>
                  <a:t>p</a:t>
                </a:r>
                <a:r>
                  <a:rPr lang="en-US" dirty="0"/>
                  <a:t>-value (or observed significance level):  the probability of getting a test statistic </a:t>
                </a:r>
                <a:r>
                  <a:rPr lang="en-US" i="1" dirty="0"/>
                  <a:t>at least as extreme as </a:t>
                </a:r>
                <a:r>
                  <a:rPr lang="en-US" dirty="0"/>
                  <a:t>the observed statistic under the assumption that the null hypothesis is true.</a:t>
                </a:r>
              </a:p>
              <a:p>
                <a:pPr marL="0" indent="0">
                  <a:buNone/>
                </a:pPr>
                <a:endParaRPr lang="en-US" dirty="0"/>
              </a:p>
              <a:p>
                <a:pPr marL="0" indent="0" algn="just">
                  <a:buNone/>
                </a:pPr>
                <a:r>
                  <a:rPr lang="en-US" dirty="0"/>
                  <a:t>• </a:t>
                </a:r>
                <a:r>
                  <a:rPr lang="en-US" i="1" dirty="0"/>
                  <a:t>p</a:t>
                </a:r>
                <a:r>
                  <a:rPr lang="en-US" dirty="0"/>
                  <a:t>-value is the smallest value of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for which the null hypothesis can be rejected.</a:t>
                </a:r>
              </a:p>
              <a:p>
                <a:pPr marL="0" indent="0">
                  <a:buNone/>
                </a:pPr>
                <a:endParaRPr lang="en-US" dirty="0"/>
              </a:p>
            </p:txBody>
          </p:sp>
        </mc:Choice>
        <mc:Fallback xmlns="">
          <p:sp>
            <p:nvSpPr>
              <p:cNvPr id="21" name="Content Placeholder 20">
                <a:extLst>
                  <a:ext uri="{FF2B5EF4-FFF2-40B4-BE49-F238E27FC236}">
                    <a16:creationId xmlns:a16="http://schemas.microsoft.com/office/drawing/2014/main" id="{13AE679D-E4C5-4A22-8C00-BDB419FD91FD}"/>
                  </a:ext>
                </a:extLst>
              </p:cNvPr>
              <p:cNvSpPr>
                <a:spLocks noGrp="1" noRot="1" noChangeAspect="1" noMove="1" noResize="1" noEditPoints="1" noAdjustHandles="1" noChangeArrowheads="1" noChangeShapeType="1" noTextEdit="1"/>
              </p:cNvSpPr>
              <p:nvPr>
                <p:ph idx="1"/>
              </p:nvPr>
            </p:nvSpPr>
            <p:spPr>
              <a:blipFill>
                <a:blip r:embed="rId2"/>
                <a:stretch>
                  <a:fillRect l="-1086" t="-2550" r="-1140"/>
                </a:stretch>
              </a:blipFill>
            </p:spPr>
            <p:txBody>
              <a:bodyPr/>
              <a:lstStyle/>
              <a:p>
                <a:r>
                  <a:rPr lang="en-US">
                    <a:noFill/>
                  </a:rPr>
                  <a:t> </a:t>
                </a:r>
              </a:p>
            </p:txBody>
          </p:sp>
        </mc:Fallback>
      </mc:AlternateContent>
      <p:sp>
        <p:nvSpPr>
          <p:cNvPr id="23" name="Rectangle 2">
            <a:extLst>
              <a:ext uri="{FF2B5EF4-FFF2-40B4-BE49-F238E27FC236}">
                <a16:creationId xmlns:a16="http://schemas.microsoft.com/office/drawing/2014/main" id="{01DD3747-5800-4651-8F7E-19DE7D905C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4">
            <a:extLst>
              <a:ext uri="{FF2B5EF4-FFF2-40B4-BE49-F238E27FC236}">
                <a16:creationId xmlns:a16="http://schemas.microsoft.com/office/drawing/2014/main" id="{63CCA3FA-F0F2-4891-ABB0-724309AA4C2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589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extLst>
              <p:ext uri="{D42A27DB-BD31-4B8C-83A1-F6EECF244321}">
                <p14:modId xmlns:p14="http://schemas.microsoft.com/office/powerpoint/2010/main" val="2047119664"/>
              </p:ext>
            </p:extLst>
          </p:nvPr>
        </p:nvGraphicFramePr>
        <p:xfrm>
          <a:off x="3054198" y="2066672"/>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i="1" u="sng"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i="0" u="sng" dirty="0">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u="sng"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000" i="0" u="sng" dirty="0">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5" name="Rectangle 14">
            <a:extLst>
              <a:ext uri="{FF2B5EF4-FFF2-40B4-BE49-F238E27FC236}">
                <a16:creationId xmlns:a16="http://schemas.microsoft.com/office/drawing/2014/main" id="{358177D3-BB7E-4DD1-B68F-265121F5D2D2}"/>
              </a:ext>
            </a:extLst>
          </p:cNvPr>
          <p:cNvSpPr/>
          <p:nvPr/>
        </p:nvSpPr>
        <p:spPr>
          <a:xfrm>
            <a:off x="5088827" y="1543526"/>
            <a:ext cx="2809488" cy="369332"/>
          </a:xfrm>
          <a:prstGeom prst="rect">
            <a:avLst/>
          </a:prstGeom>
        </p:spPr>
        <p:txBody>
          <a:bodyPr wrap="none">
            <a:spAutoFit/>
          </a:bodyPr>
          <a:lstStyle/>
          <a:p>
            <a:pPr algn="ctr"/>
            <a:r>
              <a:rPr lang="en-US" b="1" u="sng" dirty="0">
                <a:solidFill>
                  <a:srgbClr val="000000"/>
                </a:solidFill>
                <a:latin typeface="Times New Roman" panose="02020603050405020304" pitchFamily="18" charset="0"/>
                <a:ea typeface="Times New Roman" panose="02020603050405020304" pitchFamily="18" charset="0"/>
              </a:rPr>
              <a:t>THE </a:t>
            </a:r>
            <a:r>
              <a:rPr lang="en-US" b="1" i="1" u="sng" dirty="0">
                <a:solidFill>
                  <a:srgbClr val="000000"/>
                </a:solidFill>
                <a:latin typeface="Times New Roman" panose="02020603050405020304" pitchFamily="18" charset="0"/>
                <a:ea typeface="Times New Roman" panose="02020603050405020304" pitchFamily="18" charset="0"/>
              </a:rPr>
              <a:t>p-</a:t>
            </a:r>
            <a:r>
              <a:rPr lang="en-US" b="1" u="sng" dirty="0">
                <a:solidFill>
                  <a:srgbClr val="000000"/>
                </a:solidFill>
                <a:latin typeface="Times New Roman" panose="02020603050405020304" pitchFamily="18" charset="0"/>
                <a:ea typeface="Times New Roman" panose="02020603050405020304" pitchFamily="18" charset="0"/>
              </a:rPr>
              <a:t>VALUE METHOD</a:t>
            </a:r>
            <a:endParaRPr lang="en-US" b="1" dirty="0">
              <a:solidFill>
                <a:srgbClr val="000000"/>
              </a:solidFill>
              <a:latin typeface="Times New Roman" panose="02020603050405020304" pitchFamily="18" charset="0"/>
              <a:ea typeface="Times New Roman" panose="02020603050405020304" pitchFamily="18" charset="0"/>
            </a:endParaRP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nvGraphicFramePr>
        <p:xfrm>
          <a:off x="3869634" y="3138487"/>
          <a:ext cx="1876425" cy="581025"/>
        </p:xfrm>
        <a:graphic>
          <a:graphicData uri="http://schemas.openxmlformats.org/presentationml/2006/ole">
            <mc:AlternateContent xmlns:mc="http://schemas.openxmlformats.org/markup-compatibility/2006">
              <mc:Choice xmlns:v="urn:schemas-microsoft-com:vml" Requires="v">
                <p:oleObj spid="_x0000_s67780" name="Equation" r:id="rId3" imgW="1879600" imgH="584200" progId="Equation.DSMT4">
                  <p:embed/>
                </p:oleObj>
              </mc:Choice>
              <mc:Fallback>
                <p:oleObj name="Equation" r:id="rId3" imgW="1879600" imgH="58420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634" y="3138487"/>
                        <a:ext cx="18764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nvGraphicFramePr>
        <p:xfrm>
          <a:off x="7580243" y="3138487"/>
          <a:ext cx="1000125" cy="581025"/>
        </p:xfrm>
        <a:graphic>
          <a:graphicData uri="http://schemas.openxmlformats.org/presentationml/2006/ole">
            <mc:AlternateContent xmlns:mc="http://schemas.openxmlformats.org/markup-compatibility/2006">
              <mc:Choice xmlns:v="urn:schemas-microsoft-com:vml" Requires="v">
                <p:oleObj spid="_x0000_s67781" name="Equation" r:id="rId5" imgW="1002865" imgH="583947" progId="Equation.DSMT4">
                  <p:embed/>
                </p:oleObj>
              </mc:Choice>
              <mc:Fallback>
                <p:oleObj name="Equation" r:id="rId5" imgW="1002865" imgH="583947"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243" y="3138487"/>
                        <a:ext cx="10001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1B87A16E-1F67-4018-87E6-7DFF661D924E}"/>
              </a:ext>
            </a:extLst>
          </p:cNvPr>
          <p:cNvGraphicFramePr>
            <a:graphicFrameLocks noChangeAspect="1"/>
          </p:cNvGraphicFramePr>
          <p:nvPr>
            <p:extLst>
              <p:ext uri="{D42A27DB-BD31-4B8C-83A1-F6EECF244321}">
                <p14:modId xmlns:p14="http://schemas.microsoft.com/office/powerpoint/2010/main" val="1581732677"/>
              </p:ext>
            </p:extLst>
          </p:nvPr>
        </p:nvGraphicFramePr>
        <p:xfrm>
          <a:off x="4229990" y="4225479"/>
          <a:ext cx="933450" cy="666750"/>
        </p:xfrm>
        <a:graphic>
          <a:graphicData uri="http://schemas.openxmlformats.org/presentationml/2006/ole">
            <mc:AlternateContent xmlns:mc="http://schemas.openxmlformats.org/markup-compatibility/2006">
              <mc:Choice xmlns:v="urn:schemas-microsoft-com:vml" Requires="v">
                <p:oleObj spid="_x0000_s67782" name="Equation" r:id="rId7" imgW="977900" imgH="698500" progId="Equation.DSMT4">
                  <p:embed/>
                </p:oleObj>
              </mc:Choice>
              <mc:Fallback>
                <p:oleObj name="Equation" r:id="rId7" imgW="977900" imgH="6985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990" y="4225479"/>
                        <a:ext cx="93345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F8EC9722-D4E4-4887-B5A4-DC1FA197327D}"/>
              </a:ext>
            </a:extLst>
          </p:cNvPr>
          <p:cNvGraphicFramePr>
            <a:graphicFrameLocks noChangeAspect="1"/>
          </p:cNvGraphicFramePr>
          <p:nvPr>
            <p:extLst>
              <p:ext uri="{D42A27DB-BD31-4B8C-83A1-F6EECF244321}">
                <p14:modId xmlns:p14="http://schemas.microsoft.com/office/powerpoint/2010/main" val="3263292531"/>
              </p:ext>
            </p:extLst>
          </p:nvPr>
        </p:nvGraphicFramePr>
        <p:xfrm>
          <a:off x="7646918" y="4153701"/>
          <a:ext cx="933450" cy="666750"/>
        </p:xfrm>
        <a:graphic>
          <a:graphicData uri="http://schemas.openxmlformats.org/presentationml/2006/ole">
            <mc:AlternateContent xmlns:mc="http://schemas.openxmlformats.org/markup-compatibility/2006">
              <mc:Choice xmlns:v="urn:schemas-microsoft-com:vml" Requires="v">
                <p:oleObj spid="_x0000_s67783" name="Equation" r:id="rId9" imgW="977900" imgH="698500" progId="Equation.DSMT4">
                  <p:embed/>
                </p:oleObj>
              </mc:Choice>
              <mc:Fallback>
                <p:oleObj name="Equation" r:id="rId9" imgW="977900" imgH="6985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6918" y="4153701"/>
                        <a:ext cx="93345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79DF3F24-C7DA-4549-97E6-4DF0D5F443AE}"/>
              </a:ext>
            </a:extLst>
          </p:cNvPr>
          <p:cNvGraphicFramePr>
            <a:graphicFrameLocks noChangeAspect="1"/>
          </p:cNvGraphicFramePr>
          <p:nvPr>
            <p:extLst>
              <p:ext uri="{D42A27DB-BD31-4B8C-83A1-F6EECF244321}">
                <p14:modId xmlns:p14="http://schemas.microsoft.com/office/powerpoint/2010/main" val="3131397969"/>
              </p:ext>
            </p:extLst>
          </p:nvPr>
        </p:nvGraphicFramePr>
        <p:xfrm>
          <a:off x="4127500" y="5037138"/>
          <a:ext cx="1584325" cy="657225"/>
        </p:xfrm>
        <a:graphic>
          <a:graphicData uri="http://schemas.openxmlformats.org/presentationml/2006/ole">
            <mc:AlternateContent xmlns:mc="http://schemas.openxmlformats.org/markup-compatibility/2006">
              <mc:Choice xmlns:v="urn:schemas-microsoft-com:vml" Requires="v">
                <p:oleObj spid="_x0000_s67784" name="Equation" r:id="rId10" imgW="1587240" imgH="660240" progId="Equation.DSMT4">
                  <p:embed/>
                </p:oleObj>
              </mc:Choice>
              <mc:Fallback>
                <p:oleObj name="Equation" r:id="rId10" imgW="1587240" imgH="660240" progId="Equation.DSMT4">
                  <p:embed/>
                  <p:pic>
                    <p:nvPicPr>
                      <p:cNvPr id="0" name="Object 14"/>
                      <p:cNvPicPr>
                        <a:picLocks noChangeAspect="1" noChangeArrowheads="1"/>
                      </p:cNvPicPr>
                      <p:nvPr/>
                    </p:nvPicPr>
                    <p:blipFill>
                      <a:blip r:embed="rId11"/>
                      <a:srcRect/>
                      <a:stretch>
                        <a:fillRect/>
                      </a:stretch>
                    </p:blipFill>
                    <p:spPr bwMode="auto">
                      <a:xfrm>
                        <a:off x="4127500" y="5037138"/>
                        <a:ext cx="15843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a:extLst>
              <a:ext uri="{FF2B5EF4-FFF2-40B4-BE49-F238E27FC236}">
                <a16:creationId xmlns:a16="http://schemas.microsoft.com/office/drawing/2014/main" id="{8A8B7B84-D98A-4D45-BF1A-FBBE65CCA537}"/>
              </a:ext>
            </a:extLst>
          </p:cNvPr>
          <p:cNvGraphicFramePr>
            <a:graphicFrameLocks noChangeAspect="1"/>
          </p:cNvGraphicFramePr>
          <p:nvPr>
            <p:extLst>
              <p:ext uri="{D42A27DB-BD31-4B8C-83A1-F6EECF244321}">
                <p14:modId xmlns:p14="http://schemas.microsoft.com/office/powerpoint/2010/main" val="4034661825"/>
              </p:ext>
            </p:extLst>
          </p:nvPr>
        </p:nvGraphicFramePr>
        <p:xfrm>
          <a:off x="7354957" y="5020170"/>
          <a:ext cx="2438400" cy="638175"/>
        </p:xfrm>
        <a:graphic>
          <a:graphicData uri="http://schemas.openxmlformats.org/presentationml/2006/ole">
            <mc:AlternateContent xmlns:mc="http://schemas.openxmlformats.org/markup-compatibility/2006">
              <mc:Choice xmlns:v="urn:schemas-microsoft-com:vml" Requires="v">
                <p:oleObj spid="_x0000_s67785" name="Equation" r:id="rId12" imgW="2438400" imgH="635000" progId="Equation.DSMT4">
                  <p:embed/>
                </p:oleObj>
              </mc:Choice>
              <mc:Fallback>
                <p:oleObj name="Equation" r:id="rId12" imgW="2438400" imgH="635000"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54957" y="5020170"/>
                        <a:ext cx="2438400"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a:extLst>
              <a:ext uri="{FF2B5EF4-FFF2-40B4-BE49-F238E27FC236}">
                <a16:creationId xmlns:a16="http://schemas.microsoft.com/office/drawing/2014/main" id="{85D53121-5E3B-4307-8F02-44A444FCD9F0}"/>
              </a:ext>
            </a:extLst>
          </p:cNvPr>
          <p:cNvGraphicFramePr>
            <a:graphicFrameLocks noChangeAspect="1"/>
          </p:cNvGraphicFramePr>
          <p:nvPr>
            <p:extLst>
              <p:ext uri="{D42A27DB-BD31-4B8C-83A1-F6EECF244321}">
                <p14:modId xmlns:p14="http://schemas.microsoft.com/office/powerpoint/2010/main" val="3536535615"/>
              </p:ext>
            </p:extLst>
          </p:nvPr>
        </p:nvGraphicFramePr>
        <p:xfrm>
          <a:off x="5138760" y="5829278"/>
          <a:ext cx="504825" cy="203200"/>
        </p:xfrm>
        <a:graphic>
          <a:graphicData uri="http://schemas.openxmlformats.org/presentationml/2006/ole">
            <mc:AlternateContent xmlns:mc="http://schemas.openxmlformats.org/markup-compatibility/2006">
              <mc:Choice xmlns:v="urn:schemas-microsoft-com:vml" Requires="v">
                <p:oleObj spid="_x0000_s67786" name="Equation" r:id="rId14" imgW="507960" imgH="203040" progId="Equation.DSMT4">
                  <p:embed/>
                </p:oleObj>
              </mc:Choice>
              <mc:Fallback>
                <p:oleObj name="Equation" r:id="rId14" imgW="507960" imgH="203040" progId="Equation.DSMT4">
                  <p:embed/>
                  <p:pic>
                    <p:nvPicPr>
                      <p:cNvPr id="0" name="Object 18"/>
                      <p:cNvPicPr>
                        <a:picLocks noChangeAspect="1" noChangeArrowheads="1"/>
                      </p:cNvPicPr>
                      <p:nvPr/>
                    </p:nvPicPr>
                    <p:blipFill>
                      <a:blip r:embed="rId15"/>
                      <a:srcRect/>
                      <a:stretch>
                        <a:fillRect/>
                      </a:stretch>
                    </p:blipFill>
                    <p:spPr bwMode="auto">
                      <a:xfrm>
                        <a:off x="5138760" y="5829278"/>
                        <a:ext cx="504825"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4">
            <a:extLst>
              <a:ext uri="{FF2B5EF4-FFF2-40B4-BE49-F238E27FC236}">
                <a16:creationId xmlns:a16="http://schemas.microsoft.com/office/drawing/2014/main" id="{51385F11-42DE-4F01-A22A-7E84F6406871}"/>
              </a:ext>
            </a:extLst>
          </p:cNvPr>
          <p:cNvGraphicFramePr>
            <a:graphicFrameLocks noChangeAspect="1"/>
          </p:cNvGraphicFramePr>
          <p:nvPr>
            <p:extLst>
              <p:ext uri="{D42A27DB-BD31-4B8C-83A1-F6EECF244321}">
                <p14:modId xmlns:p14="http://schemas.microsoft.com/office/powerpoint/2010/main" val="3519996414"/>
              </p:ext>
            </p:extLst>
          </p:nvPr>
        </p:nvGraphicFramePr>
        <p:xfrm>
          <a:off x="8525684" y="5817902"/>
          <a:ext cx="504825" cy="203200"/>
        </p:xfrm>
        <a:graphic>
          <a:graphicData uri="http://schemas.openxmlformats.org/presentationml/2006/ole">
            <mc:AlternateContent xmlns:mc="http://schemas.openxmlformats.org/markup-compatibility/2006">
              <mc:Choice xmlns:v="urn:schemas-microsoft-com:vml" Requires="v">
                <p:oleObj spid="_x0000_s67787" name="Equation" r:id="rId16" imgW="507960" imgH="203040" progId="Equation.DSMT4">
                  <p:embed/>
                </p:oleObj>
              </mc:Choice>
              <mc:Fallback>
                <p:oleObj name="Equation" r:id="rId16" imgW="507960" imgH="203040" progId="Equation.DSMT4">
                  <p:embed/>
                  <p:pic>
                    <p:nvPicPr>
                      <p:cNvPr id="34" name="Object 33">
                        <a:extLst>
                          <a:ext uri="{FF2B5EF4-FFF2-40B4-BE49-F238E27FC236}">
                            <a16:creationId xmlns:a16="http://schemas.microsoft.com/office/drawing/2014/main" id="{85D53121-5E3B-4307-8F02-44A444FCD9F0}"/>
                          </a:ext>
                        </a:extLst>
                      </p:cNvPr>
                      <p:cNvPicPr>
                        <a:picLocks noChangeAspect="1" noChangeArrowheads="1"/>
                      </p:cNvPicPr>
                      <p:nvPr/>
                    </p:nvPicPr>
                    <p:blipFill>
                      <a:blip r:embed="rId15"/>
                      <a:srcRect/>
                      <a:stretch>
                        <a:fillRect/>
                      </a:stretch>
                    </p:blipFill>
                    <p:spPr bwMode="auto">
                      <a:xfrm>
                        <a:off x="8525684" y="5817902"/>
                        <a:ext cx="504825"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481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EB49D08-F712-4F09-9A5B-B01A08740244}"/>
                  </a:ext>
                </a:extLst>
              </p:cNvPr>
              <p:cNvSpPr>
                <a:spLocks noGrp="1"/>
              </p:cNvSpPr>
              <p:nvPr>
                <p:ph idx="1"/>
              </p:nvPr>
            </p:nvSpPr>
            <p:spPr/>
            <p:txBody>
              <a:bodyPr>
                <a:normAutofit/>
              </a:bodyPr>
              <a:lstStyle/>
              <a:p>
                <a:pPr marL="0" indent="0">
                  <a:buNone/>
                </a:pPr>
                <a:r>
                  <a:rPr lang="en-US" u="sng" dirty="0"/>
                  <a:t>Example</a:t>
                </a:r>
                <a:r>
                  <a:rPr lang="en-US" dirty="0"/>
                  <a:t>:  Glow Toothpaste</a:t>
                </a:r>
              </a:p>
              <a:p>
                <a:pPr marL="0" indent="0">
                  <a:buNone/>
                </a:pPr>
                <a:endParaRPr lang="en-US" dirty="0"/>
              </a:p>
              <a:p>
                <a:pPr marL="0" indent="0">
                  <a:buNone/>
                </a:pPr>
                <a:r>
                  <a:rPr lang="en-US" dirty="0"/>
                  <a:t>With </a:t>
                </a:r>
                <a:r>
                  <a:rPr lang="en-US" i="1" dirty="0"/>
                  <a:t>z</a:t>
                </a:r>
                <a:r>
                  <a:rPr lang="en-US" dirty="0"/>
                  <a:t> = 2.74:	    </a:t>
                </a:r>
                <a:r>
                  <a:rPr lang="en-US" i="1" dirty="0"/>
                  <a:t>p</a:t>
                </a:r>
                <a:r>
                  <a:rPr lang="en-US" dirty="0"/>
                  <a:t>-value = 2(.0031) = .0062</a:t>
                </a:r>
              </a:p>
              <a:p>
                <a:pPr marL="0" indent="0">
                  <a:buNone/>
                </a:pPr>
                <a:endParaRPr lang="en-US" dirty="0"/>
              </a:p>
              <a:p>
                <a:pPr marL="0" indent="0">
                  <a:buNone/>
                </a:pPr>
                <a:r>
                  <a:rPr lang="en-US" dirty="0"/>
                  <a:t>The p-value is less than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 .05, so the null hypothesis is rejected.</a:t>
                </a:r>
              </a:p>
              <a:p>
                <a:pPr marL="0" indent="0">
                  <a:buNone/>
                </a:pPr>
                <a:endParaRPr lang="en-US" dirty="0"/>
              </a:p>
            </p:txBody>
          </p:sp>
        </mc:Choice>
        <mc:Fallback xmlns="">
          <p:sp>
            <p:nvSpPr>
              <p:cNvPr id="7" name="Content Placeholder 6">
                <a:extLst>
                  <a:ext uri="{FF2B5EF4-FFF2-40B4-BE49-F238E27FC236}">
                    <a16:creationId xmlns:a16="http://schemas.microsoft.com/office/drawing/2014/main" id="{5EB49D08-F712-4F09-9A5B-B01A08740244}"/>
                  </a:ext>
                </a:extLst>
              </p:cNvPr>
              <p:cNvSpPr>
                <a:spLocks noGrp="1" noRot="1" noChangeAspect="1" noMove="1" noResize="1" noEditPoints="1" noAdjustHandles="1" noChangeArrowheads="1" noChangeShapeType="1" noTextEdit="1"/>
              </p:cNvSpPr>
              <p:nvPr>
                <p:ph idx="1"/>
              </p:nvPr>
            </p:nvSpPr>
            <p:spPr>
              <a:blipFill>
                <a:blip r:embed="rId2"/>
                <a:stretch>
                  <a:fillRect l="-1086" t="-2550"/>
                </a:stretch>
              </a:blipFill>
            </p:spPr>
            <p:txBody>
              <a:bodyPr/>
              <a:lstStyle/>
              <a:p>
                <a:r>
                  <a:rPr lang="en-US">
                    <a:noFill/>
                  </a:rPr>
                  <a:t> </a:t>
                </a:r>
              </a:p>
            </p:txBody>
          </p:sp>
        </mc:Fallback>
      </mc:AlternateContent>
    </p:spTree>
    <p:extLst>
      <p:ext uri="{BB962C8B-B14F-4D97-AF65-F5344CB8AC3E}">
        <p14:creationId xmlns:p14="http://schemas.microsoft.com/office/powerpoint/2010/main" val="149766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EB49D08-F712-4F09-9A5B-B01A08740244}"/>
                  </a:ext>
                </a:extLst>
              </p:cNvPr>
              <p:cNvSpPr>
                <a:spLocks noGrp="1"/>
              </p:cNvSpPr>
              <p:nvPr>
                <p:ph idx="1"/>
              </p:nvPr>
            </p:nvSpPr>
            <p:spPr/>
            <p:txBody>
              <a:bodyPr>
                <a:normAutofit lnSpcReduction="10000"/>
              </a:bodyPr>
              <a:lstStyle/>
              <a:p>
                <a:pPr marL="0" indent="0" algn="ctr">
                  <a:buNone/>
                </a:pPr>
                <a:r>
                  <a:rPr lang="en-US" b="1" u="sng" dirty="0"/>
                  <a:t>Confidence Interval Approach</a:t>
                </a:r>
              </a:p>
              <a:p>
                <a:endParaRPr lang="en-US" dirty="0"/>
              </a:p>
              <a:p>
                <a:r>
                  <a:rPr lang="en-US" dirty="0"/>
                  <a:t>Applied only to a Two-Tailed Hypothesis Test</a:t>
                </a:r>
              </a:p>
              <a:p>
                <a:pPr marL="0" indent="0">
                  <a:buNone/>
                </a:pPr>
                <a:endParaRPr lang="en-US" dirty="0"/>
              </a:p>
              <a:p>
                <a:pPr marL="0" indent="0" algn="just">
                  <a:buNone/>
                </a:pPr>
                <a:r>
                  <a:rPr lang="en-US" dirty="0"/>
                  <a:t>• Select a simple random sample from the population and use the value of the sample mean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to develop the confidence interval for the population mean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a:t>
                </a:r>
              </a:p>
              <a:p>
                <a:pPr marL="0" indent="0">
                  <a:buNone/>
                </a:pPr>
                <a:endParaRPr lang="en-US" dirty="0"/>
              </a:p>
              <a:p>
                <a:pPr marL="0" indent="0">
                  <a:buNone/>
                </a:pPr>
                <a:r>
                  <a:rPr lang="en-US" dirty="0"/>
                  <a:t>• If the confidence interval contains the hypothesized value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oMath>
                </a14:m>
                <a:r>
                  <a:rPr lang="en-US" dirty="0"/>
                  <a:t>, do not reject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Otherwise, 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a:t>
                </a:r>
              </a:p>
              <a:p>
                <a:pPr marL="0" indent="0">
                  <a:buNone/>
                </a:pPr>
                <a:endParaRPr lang="en-US" dirty="0"/>
              </a:p>
            </p:txBody>
          </p:sp>
        </mc:Choice>
        <mc:Fallback xmlns="">
          <p:sp>
            <p:nvSpPr>
              <p:cNvPr id="7" name="Content Placeholder 6">
                <a:extLst>
                  <a:ext uri="{FF2B5EF4-FFF2-40B4-BE49-F238E27FC236}">
                    <a16:creationId xmlns:a16="http://schemas.microsoft.com/office/drawing/2014/main" id="{5EB49D08-F712-4F09-9A5B-B01A08740244}"/>
                  </a:ext>
                </a:extLst>
              </p:cNvPr>
              <p:cNvSpPr>
                <a:spLocks noGrp="1" noRot="1" noChangeAspect="1" noMove="1" noResize="1" noEditPoints="1" noAdjustHandles="1" noChangeArrowheads="1" noChangeShapeType="1" noTextEdit="1"/>
              </p:cNvSpPr>
              <p:nvPr>
                <p:ph idx="1"/>
              </p:nvPr>
            </p:nvSpPr>
            <p:spPr>
              <a:blipFill>
                <a:blip r:embed="rId2"/>
                <a:stretch>
                  <a:fillRect l="-1086" t="-3541" r="-1140" b="-3116"/>
                </a:stretch>
              </a:blipFill>
            </p:spPr>
            <p:txBody>
              <a:bodyPr/>
              <a:lstStyle/>
              <a:p>
                <a:r>
                  <a:rPr lang="en-US">
                    <a:noFill/>
                  </a:rPr>
                  <a:t> </a:t>
                </a:r>
              </a:p>
            </p:txBody>
          </p:sp>
        </mc:Fallback>
      </mc:AlternateContent>
    </p:spTree>
    <p:extLst>
      <p:ext uri="{BB962C8B-B14F-4D97-AF65-F5344CB8AC3E}">
        <p14:creationId xmlns:p14="http://schemas.microsoft.com/office/powerpoint/2010/main" val="40443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EB49D08-F712-4F09-9A5B-B01A08740244}"/>
                  </a:ext>
                </a:extLst>
              </p:cNvPr>
              <p:cNvSpPr>
                <a:spLocks noGrp="1"/>
              </p:cNvSpPr>
              <p:nvPr>
                <p:ph idx="1"/>
              </p:nvPr>
            </p:nvSpPr>
            <p:spPr/>
            <p:txBody>
              <a:bodyPr>
                <a:normAutofit fontScale="92500" lnSpcReduction="10000"/>
              </a:bodyPr>
              <a:lstStyle/>
              <a:p>
                <a:pPr marL="0" indent="0">
                  <a:buNone/>
                </a:pPr>
                <a:r>
                  <a:rPr lang="en-US" u="sng" dirty="0"/>
                  <a:t>Example</a:t>
                </a:r>
                <a:r>
                  <a:rPr lang="en-US" dirty="0"/>
                  <a:t>: Glow Toothpaste</a:t>
                </a:r>
              </a:p>
              <a:p>
                <a:pPr marL="0" indent="0">
                  <a:buNone/>
                </a:pPr>
                <a:endParaRPr lang="en-US" dirty="0"/>
              </a:p>
              <a:p>
                <a:pPr marL="0" indent="0">
                  <a:buNone/>
                </a:pPr>
                <a:r>
                  <a:rPr lang="en-US" dirty="0"/>
                  <a:t>The 95% confidence interval for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is</a:t>
                </a:r>
              </a:p>
              <a:p>
                <a:pPr marL="0" indent="0">
                  <a:buNone/>
                </a:pPr>
                <a:endParaRPr lang="en-US" dirty="0"/>
              </a:p>
              <a:p>
                <a:pPr marL="0" indent="0">
                  <a:buNone/>
                </a:pPr>
                <a:r>
                  <a:rPr lang="en-US" dirty="0"/>
                  <a:t> </a:t>
                </a:r>
              </a:p>
              <a:p>
                <a:pPr marL="0" indent="0">
                  <a:buNone/>
                </a:pPr>
                <a:r>
                  <a:rPr lang="en-US" dirty="0"/>
                  <a:t>			        or   6.0284 to 6.1716</a:t>
                </a:r>
              </a:p>
              <a:p>
                <a:pPr marL="0" indent="0">
                  <a:buNone/>
                </a:pPr>
                <a:endParaRPr lang="en-US" dirty="0"/>
              </a:p>
              <a:p>
                <a:pPr marL="0" indent="0" algn="just">
                  <a:buNone/>
                </a:pPr>
                <a:r>
                  <a:rPr lang="en-US" dirty="0"/>
                  <a:t>Since the hypothesized value for the population mean,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oMath>
                </a14:m>
                <a:r>
                  <a:rPr lang="en-US" dirty="0"/>
                  <a:t> = 6, is not in this interval, the conclusion is that the null hypothesis,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 6, can be rejected.</a:t>
                </a:r>
              </a:p>
              <a:p>
                <a:pPr marL="0" indent="0">
                  <a:buNone/>
                </a:pPr>
                <a:endParaRPr lang="en-US" dirty="0"/>
              </a:p>
            </p:txBody>
          </p:sp>
        </mc:Choice>
        <mc:Fallback xmlns="">
          <p:sp>
            <p:nvSpPr>
              <p:cNvPr id="7" name="Content Placeholder 6">
                <a:extLst>
                  <a:ext uri="{FF2B5EF4-FFF2-40B4-BE49-F238E27FC236}">
                    <a16:creationId xmlns:a16="http://schemas.microsoft.com/office/drawing/2014/main" id="{5EB49D08-F712-4F09-9A5B-B01A08740244}"/>
                  </a:ext>
                </a:extLst>
              </p:cNvPr>
              <p:cNvSpPr>
                <a:spLocks noGrp="1" noRot="1" noChangeAspect="1" noMove="1" noResize="1" noEditPoints="1" noAdjustHandles="1" noChangeArrowheads="1" noChangeShapeType="1" noTextEdit="1"/>
              </p:cNvSpPr>
              <p:nvPr>
                <p:ph idx="1"/>
              </p:nvPr>
            </p:nvSpPr>
            <p:spPr>
              <a:blipFill>
                <a:blip r:embed="rId3"/>
                <a:stretch>
                  <a:fillRect l="-977" t="-3116" r="-977"/>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DE79282-3C40-4AF4-A5D3-980D2A3577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0D50E1B-B1E8-42E1-B99F-582094470C54}"/>
              </a:ext>
            </a:extLst>
          </p:cNvPr>
          <p:cNvGraphicFramePr>
            <a:graphicFrameLocks noChangeAspect="1"/>
          </p:cNvGraphicFramePr>
          <p:nvPr>
            <p:extLst>
              <p:ext uri="{D42A27DB-BD31-4B8C-83A1-F6EECF244321}">
                <p14:modId xmlns:p14="http://schemas.microsoft.com/office/powerpoint/2010/main" val="3930717518"/>
              </p:ext>
            </p:extLst>
          </p:nvPr>
        </p:nvGraphicFramePr>
        <p:xfrm>
          <a:off x="2683711" y="2945121"/>
          <a:ext cx="6451600" cy="884238"/>
        </p:xfrm>
        <a:graphic>
          <a:graphicData uri="http://schemas.openxmlformats.org/presentationml/2006/ole">
            <mc:AlternateContent xmlns:mc="http://schemas.openxmlformats.org/markup-compatibility/2006">
              <mc:Choice xmlns:v="urn:schemas-microsoft-com:vml" Requires="v">
                <p:oleObj spid="_x0000_s73752" name="Equation" r:id="rId4" imgW="6451560" imgH="888840" progId="Equation.DSMT4">
                  <p:embed/>
                </p:oleObj>
              </mc:Choice>
              <mc:Fallback>
                <p:oleObj name="Equation" r:id="rId4" imgW="6451560" imgH="888840" progId="Equation.DSMT4">
                  <p:embed/>
                  <p:pic>
                    <p:nvPicPr>
                      <p:cNvPr id="0" name="Object 1"/>
                      <p:cNvPicPr>
                        <a:picLocks noChangeAspect="1" noChangeArrowheads="1"/>
                      </p:cNvPicPr>
                      <p:nvPr/>
                    </p:nvPicPr>
                    <p:blipFill>
                      <a:blip r:embed="rId5"/>
                      <a:srcRect/>
                      <a:stretch>
                        <a:fillRect/>
                      </a:stretch>
                    </p:blipFill>
                    <p:spPr bwMode="auto">
                      <a:xfrm>
                        <a:off x="2683711" y="2945121"/>
                        <a:ext cx="6451600"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17377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small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nvPr>
        </p:nvGraphicFramePr>
        <p:xfrm>
          <a:off x="3054198" y="2026916"/>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5" name="Rectangle 14">
            <a:extLst>
              <a:ext uri="{FF2B5EF4-FFF2-40B4-BE49-F238E27FC236}">
                <a16:creationId xmlns:a16="http://schemas.microsoft.com/office/drawing/2014/main" id="{358177D3-BB7E-4DD1-B68F-265121F5D2D2}"/>
              </a:ext>
            </a:extLst>
          </p:cNvPr>
          <p:cNvSpPr/>
          <p:nvPr/>
        </p:nvSpPr>
        <p:spPr>
          <a:xfrm>
            <a:off x="5423368" y="1503770"/>
            <a:ext cx="2140394" cy="369332"/>
          </a:xfrm>
          <a:prstGeom prst="rect">
            <a:avLst/>
          </a:prstGeom>
        </p:spPr>
        <p:txBody>
          <a:bodyPr wrap="none">
            <a:spAutoFit/>
          </a:bodyPr>
          <a:lstStyle/>
          <a:p>
            <a:pPr algn="ctr"/>
            <a:r>
              <a:rPr lang="en-US" b="1" u="sng" dirty="0">
                <a:solidFill>
                  <a:srgbClr val="000000"/>
                </a:solidFill>
                <a:latin typeface="Times New Roman" panose="02020603050405020304" pitchFamily="18" charset="0"/>
                <a:ea typeface="Times New Roman" panose="02020603050405020304" pitchFamily="18" charset="0"/>
              </a:rPr>
              <a:t>GENERAL RULES</a:t>
            </a:r>
            <a:endParaRPr lang="en-US" b="1" dirty="0">
              <a:solidFill>
                <a:srgbClr val="000000"/>
              </a:solidFill>
              <a:latin typeface="Times New Roman" panose="02020603050405020304" pitchFamily="18" charset="0"/>
              <a:ea typeface="Times New Roman" panose="02020603050405020304" pitchFamily="18" charset="0"/>
            </a:endParaRP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nvGraphicFramePr>
        <p:xfrm>
          <a:off x="3869634" y="3164991"/>
          <a:ext cx="1876425" cy="581025"/>
        </p:xfrm>
        <a:graphic>
          <a:graphicData uri="http://schemas.openxmlformats.org/presentationml/2006/ole">
            <mc:AlternateContent xmlns:mc="http://schemas.openxmlformats.org/markup-compatibility/2006">
              <mc:Choice xmlns:v="urn:schemas-microsoft-com:vml" Requires="v">
                <p:oleObj spid="_x0000_s74929" name="Equation" r:id="rId3" imgW="1879600" imgH="584200" progId="Equation.DSMT4">
                  <p:embed/>
                </p:oleObj>
              </mc:Choice>
              <mc:Fallback>
                <p:oleObj name="Equation" r:id="rId3" imgW="1879600" imgH="58420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634" y="3164991"/>
                        <a:ext cx="18764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nvGraphicFramePr>
        <p:xfrm>
          <a:off x="7580243" y="3164991"/>
          <a:ext cx="1000125" cy="581025"/>
        </p:xfrm>
        <a:graphic>
          <a:graphicData uri="http://schemas.openxmlformats.org/presentationml/2006/ole">
            <mc:AlternateContent xmlns:mc="http://schemas.openxmlformats.org/markup-compatibility/2006">
              <mc:Choice xmlns:v="urn:schemas-microsoft-com:vml" Requires="v">
                <p:oleObj spid="_x0000_s74930" name="Equation" r:id="rId5" imgW="1002865" imgH="583947" progId="Equation.DSMT4">
                  <p:embed/>
                </p:oleObj>
              </mc:Choice>
              <mc:Fallback>
                <p:oleObj name="Equation" r:id="rId5" imgW="1002865" imgH="583947"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243" y="3164991"/>
                        <a:ext cx="10001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1823968851"/>
              </p:ext>
            </p:extLst>
          </p:nvPr>
        </p:nvGraphicFramePr>
        <p:xfrm>
          <a:off x="4592638" y="4206875"/>
          <a:ext cx="812800" cy="666750"/>
        </p:xfrm>
        <a:graphic>
          <a:graphicData uri="http://schemas.openxmlformats.org/presentationml/2006/ole">
            <mc:AlternateContent xmlns:mc="http://schemas.openxmlformats.org/markup-compatibility/2006">
              <mc:Choice xmlns:v="urn:schemas-microsoft-com:vml" Requires="v">
                <p:oleObj spid="_x0000_s74931" name="Equation" r:id="rId7" imgW="850680" imgH="698400" progId="Equation.DSMT4">
                  <p:embed/>
                </p:oleObj>
              </mc:Choice>
              <mc:Fallback>
                <p:oleObj name="Equation" r:id="rId7" imgW="850680" imgH="698400" progId="Equation.DSMT4">
                  <p:embed/>
                  <p:pic>
                    <p:nvPicPr>
                      <p:cNvPr id="21" name="Object 20">
                        <a:extLst>
                          <a:ext uri="{FF2B5EF4-FFF2-40B4-BE49-F238E27FC236}">
                            <a16:creationId xmlns:a16="http://schemas.microsoft.com/office/drawing/2014/main" id="{96CD258C-98C5-46A1-86D9-E7BD9BE9FB6F}"/>
                          </a:ext>
                        </a:extLst>
                      </p:cNvPr>
                      <p:cNvPicPr>
                        <a:picLocks noChangeAspect="1" noChangeArrowheads="1"/>
                      </p:cNvPicPr>
                      <p:nvPr/>
                    </p:nvPicPr>
                    <p:blipFill>
                      <a:blip r:embed="rId8"/>
                      <a:srcRect/>
                      <a:stretch>
                        <a:fillRect/>
                      </a:stretch>
                    </p:blipFill>
                    <p:spPr bwMode="auto">
                      <a:xfrm>
                        <a:off x="4592638" y="4206875"/>
                        <a:ext cx="8128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3534727438"/>
              </p:ext>
            </p:extLst>
          </p:nvPr>
        </p:nvGraphicFramePr>
        <p:xfrm>
          <a:off x="7853363" y="4238625"/>
          <a:ext cx="812800" cy="666750"/>
        </p:xfrm>
        <a:graphic>
          <a:graphicData uri="http://schemas.openxmlformats.org/presentationml/2006/ole">
            <mc:AlternateContent xmlns:mc="http://schemas.openxmlformats.org/markup-compatibility/2006">
              <mc:Choice xmlns:v="urn:schemas-microsoft-com:vml" Requires="v">
                <p:oleObj spid="_x0000_s74932" name="Equation" r:id="rId9" imgW="850680" imgH="698400" progId="Equation.DSMT4">
                  <p:embed/>
                </p:oleObj>
              </mc:Choice>
              <mc:Fallback>
                <p:oleObj name="Equation" r:id="rId9" imgW="850680" imgH="698400" progId="Equation.DSMT4">
                  <p:embed/>
                  <p:pic>
                    <p:nvPicPr>
                      <p:cNvPr id="23" name="Object 22">
                        <a:extLst>
                          <a:ext uri="{FF2B5EF4-FFF2-40B4-BE49-F238E27FC236}">
                            <a16:creationId xmlns:a16="http://schemas.microsoft.com/office/drawing/2014/main" id="{2DC001E7-A757-4C75-BD12-2FB5E5F0D763}"/>
                          </a:ext>
                        </a:extLst>
                      </p:cNvPr>
                      <p:cNvPicPr>
                        <a:picLocks noChangeAspect="1" noChangeArrowheads="1"/>
                      </p:cNvPicPr>
                      <p:nvPr/>
                    </p:nvPicPr>
                    <p:blipFill>
                      <a:blip r:embed="rId10"/>
                      <a:srcRect/>
                      <a:stretch>
                        <a:fillRect/>
                      </a:stretch>
                    </p:blipFill>
                    <p:spPr bwMode="auto">
                      <a:xfrm>
                        <a:off x="7853363" y="4238625"/>
                        <a:ext cx="8128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extLst>
              <p:ext uri="{D42A27DB-BD31-4B8C-83A1-F6EECF244321}">
                <p14:modId xmlns:p14="http://schemas.microsoft.com/office/powerpoint/2010/main" val="2220636846"/>
              </p:ext>
            </p:extLst>
          </p:nvPr>
        </p:nvGraphicFramePr>
        <p:xfrm>
          <a:off x="3743325" y="5222875"/>
          <a:ext cx="1768475" cy="288925"/>
        </p:xfrm>
        <a:graphic>
          <a:graphicData uri="http://schemas.openxmlformats.org/presentationml/2006/ole">
            <mc:AlternateContent xmlns:mc="http://schemas.openxmlformats.org/markup-compatibility/2006">
              <mc:Choice xmlns:v="urn:schemas-microsoft-com:vml" Requires="v">
                <p:oleObj spid="_x0000_s74933" name="Equation" r:id="rId11" imgW="1765080" imgH="291960" progId="Equation.DSMT4">
                  <p:embed/>
                </p:oleObj>
              </mc:Choice>
              <mc:Fallback>
                <p:oleObj name="Equation" r:id="rId11" imgW="1765080" imgH="291960" progId="Equation.DSMT4">
                  <p:embed/>
                  <p:pic>
                    <p:nvPicPr>
                      <p:cNvPr id="25" name="Object 24">
                        <a:extLst>
                          <a:ext uri="{FF2B5EF4-FFF2-40B4-BE49-F238E27FC236}">
                            <a16:creationId xmlns:a16="http://schemas.microsoft.com/office/drawing/2014/main" id="{DA21CFFE-F253-44AF-B1BD-AE2D784950D1}"/>
                          </a:ext>
                        </a:extLst>
                      </p:cNvPr>
                      <p:cNvPicPr>
                        <a:picLocks noChangeAspect="1" noChangeArrowheads="1"/>
                      </p:cNvPicPr>
                      <p:nvPr/>
                    </p:nvPicPr>
                    <p:blipFill>
                      <a:blip r:embed="rId12"/>
                      <a:srcRect/>
                      <a:stretch>
                        <a:fillRect/>
                      </a:stretch>
                    </p:blipFill>
                    <p:spPr bwMode="auto">
                      <a:xfrm>
                        <a:off x="3743325" y="5222875"/>
                        <a:ext cx="176847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extLst>
              <p:ext uri="{D42A27DB-BD31-4B8C-83A1-F6EECF244321}">
                <p14:modId xmlns:p14="http://schemas.microsoft.com/office/powerpoint/2010/main" val="589969949"/>
              </p:ext>
            </p:extLst>
          </p:nvPr>
        </p:nvGraphicFramePr>
        <p:xfrm>
          <a:off x="7300913" y="5213350"/>
          <a:ext cx="1757362" cy="371475"/>
        </p:xfrm>
        <a:graphic>
          <a:graphicData uri="http://schemas.openxmlformats.org/presentationml/2006/ole">
            <mc:AlternateContent xmlns:mc="http://schemas.openxmlformats.org/markup-compatibility/2006">
              <mc:Choice xmlns:v="urn:schemas-microsoft-com:vml" Requires="v">
                <p:oleObj spid="_x0000_s74934" name="Equation" r:id="rId13" imgW="1752480" imgH="368280" progId="Equation.DSMT4">
                  <p:embed/>
                </p:oleObj>
              </mc:Choice>
              <mc:Fallback>
                <p:oleObj name="Equation" r:id="rId13" imgW="1752480" imgH="368280" progId="Equation.DSMT4">
                  <p:embed/>
                  <p:pic>
                    <p:nvPicPr>
                      <p:cNvPr id="27" name="Object 26">
                        <a:extLst>
                          <a:ext uri="{FF2B5EF4-FFF2-40B4-BE49-F238E27FC236}">
                            <a16:creationId xmlns:a16="http://schemas.microsoft.com/office/drawing/2014/main" id="{CF846A2B-F851-4B78-8D37-41CB34861CE3}"/>
                          </a:ext>
                        </a:extLst>
                      </p:cNvPr>
                      <p:cNvPicPr>
                        <a:picLocks noChangeAspect="1" noChangeArrowheads="1"/>
                      </p:cNvPicPr>
                      <p:nvPr/>
                    </p:nvPicPr>
                    <p:blipFill>
                      <a:blip r:embed="rId14"/>
                      <a:srcRect/>
                      <a:stretch>
                        <a:fillRect/>
                      </a:stretch>
                    </p:blipFill>
                    <p:spPr bwMode="auto">
                      <a:xfrm>
                        <a:off x="7300913" y="5213350"/>
                        <a:ext cx="1757362"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D69C28EB-B5AE-4461-8169-9B2B0423BCC0}"/>
              </a:ext>
            </a:extLst>
          </p:cNvPr>
          <p:cNvGraphicFramePr>
            <a:graphicFrameLocks noChangeAspect="1"/>
          </p:cNvGraphicFramePr>
          <p:nvPr>
            <p:extLst>
              <p:ext uri="{D42A27DB-BD31-4B8C-83A1-F6EECF244321}">
                <p14:modId xmlns:p14="http://schemas.microsoft.com/office/powerpoint/2010/main" val="3712295263"/>
              </p:ext>
            </p:extLst>
          </p:nvPr>
        </p:nvGraphicFramePr>
        <p:xfrm>
          <a:off x="3914775" y="5697538"/>
          <a:ext cx="1320800" cy="330200"/>
        </p:xfrm>
        <a:graphic>
          <a:graphicData uri="http://schemas.openxmlformats.org/presentationml/2006/ole">
            <mc:AlternateContent xmlns:mc="http://schemas.openxmlformats.org/markup-compatibility/2006">
              <mc:Choice xmlns:v="urn:schemas-microsoft-com:vml" Requires="v">
                <p:oleObj spid="_x0000_s74935" name="Equation" r:id="rId15" imgW="1320480" imgH="330120" progId="Equation.DSMT4">
                  <p:embed/>
                </p:oleObj>
              </mc:Choice>
              <mc:Fallback>
                <p:oleObj name="Equation" r:id="rId15" imgW="1320480" imgH="330120" progId="Equation.DSMT4">
                  <p:embed/>
                  <p:pic>
                    <p:nvPicPr>
                      <p:cNvPr id="29" name="Object 28">
                        <a:extLst>
                          <a:ext uri="{FF2B5EF4-FFF2-40B4-BE49-F238E27FC236}">
                            <a16:creationId xmlns:a16="http://schemas.microsoft.com/office/drawing/2014/main" id="{D69C28EB-B5AE-4461-8169-9B2B0423BCC0}"/>
                          </a:ext>
                        </a:extLst>
                      </p:cNvPr>
                      <p:cNvPicPr>
                        <a:picLocks noChangeAspect="1" noChangeArrowheads="1"/>
                      </p:cNvPicPr>
                      <p:nvPr/>
                    </p:nvPicPr>
                    <p:blipFill>
                      <a:blip r:embed="rId16"/>
                      <a:srcRect/>
                      <a:stretch>
                        <a:fillRect/>
                      </a:stretch>
                    </p:blipFill>
                    <p:spPr bwMode="auto">
                      <a:xfrm>
                        <a:off x="3914775" y="5697538"/>
                        <a:ext cx="13208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 name="Object 30">
            <a:extLst>
              <a:ext uri="{FF2B5EF4-FFF2-40B4-BE49-F238E27FC236}">
                <a16:creationId xmlns:a16="http://schemas.microsoft.com/office/drawing/2014/main" id="{101EF643-48B4-4860-99C4-E1E1D138C328}"/>
              </a:ext>
            </a:extLst>
          </p:cNvPr>
          <p:cNvGraphicFramePr>
            <a:graphicFrameLocks noChangeAspect="1"/>
          </p:cNvGraphicFramePr>
          <p:nvPr>
            <p:extLst>
              <p:ext uri="{D42A27DB-BD31-4B8C-83A1-F6EECF244321}">
                <p14:modId xmlns:p14="http://schemas.microsoft.com/office/powerpoint/2010/main" val="1941666925"/>
              </p:ext>
            </p:extLst>
          </p:nvPr>
        </p:nvGraphicFramePr>
        <p:xfrm>
          <a:off x="7285038" y="5624513"/>
          <a:ext cx="1541462" cy="485775"/>
        </p:xfrm>
        <a:graphic>
          <a:graphicData uri="http://schemas.openxmlformats.org/presentationml/2006/ole">
            <mc:AlternateContent xmlns:mc="http://schemas.openxmlformats.org/markup-compatibility/2006">
              <mc:Choice xmlns:v="urn:schemas-microsoft-com:vml" Requires="v">
                <p:oleObj spid="_x0000_s74936" name="Equation" r:id="rId17" imgW="1536480" imgH="482400" progId="Equation.DSMT4">
                  <p:embed/>
                </p:oleObj>
              </mc:Choice>
              <mc:Fallback>
                <p:oleObj name="Equation" r:id="rId17" imgW="1536480" imgH="482400" progId="Equation.DSMT4">
                  <p:embed/>
                  <p:pic>
                    <p:nvPicPr>
                      <p:cNvPr id="31" name="Object 30">
                        <a:extLst>
                          <a:ext uri="{FF2B5EF4-FFF2-40B4-BE49-F238E27FC236}">
                            <a16:creationId xmlns:a16="http://schemas.microsoft.com/office/drawing/2014/main" id="{101EF643-48B4-4860-99C4-E1E1D138C328}"/>
                          </a:ext>
                        </a:extLst>
                      </p:cNvPr>
                      <p:cNvPicPr>
                        <a:picLocks noChangeAspect="1" noChangeArrowheads="1"/>
                      </p:cNvPicPr>
                      <p:nvPr/>
                    </p:nvPicPr>
                    <p:blipFill>
                      <a:blip r:embed="rId18"/>
                      <a:srcRect/>
                      <a:stretch>
                        <a:fillRect/>
                      </a:stretch>
                    </p:blipFill>
                    <p:spPr bwMode="auto">
                      <a:xfrm>
                        <a:off x="7285038" y="5624513"/>
                        <a:ext cx="1541462"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3009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3:Hypothesis Testing</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small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0DE79282-3C40-4AF4-A5D3-980D2A3577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10">
            <a:extLst>
              <a:ext uri="{FF2B5EF4-FFF2-40B4-BE49-F238E27FC236}">
                <a16:creationId xmlns:a16="http://schemas.microsoft.com/office/drawing/2014/main" id="{E36ECE20-A59B-462F-A617-AD9750725CA0}"/>
              </a:ext>
            </a:extLst>
          </p:cNvPr>
          <p:cNvSpPr>
            <a:spLocks noGrp="1"/>
          </p:cNvSpPr>
          <p:nvPr>
            <p:ph idx="1"/>
          </p:nvPr>
        </p:nvSpPr>
        <p:spPr/>
        <p:txBody>
          <a:bodyPr>
            <a:normAutofit/>
          </a:bodyPr>
          <a:lstStyle/>
          <a:p>
            <a:pPr marL="0" indent="0" algn="just">
              <a:buNone/>
            </a:pPr>
            <a:r>
              <a:rPr lang="en-US" sz="2400" u="sng" dirty="0"/>
              <a:t>Example</a:t>
            </a:r>
            <a:r>
              <a:rPr lang="en-US" sz="2400" dirty="0"/>
              <a:t>: A company builds large harvesters with a 25-pound plate installed on its side.  The machine that produce these plate is set to yield plates that average 25 pounds.  Suppose that the distribution of plates produced from the machine is normal. The supervisor suspects that the machine is out of adjustment.  To test this concern, he selects 20 of the plates produced and weighs them.  The results are:</a:t>
            </a:r>
          </a:p>
          <a:p>
            <a:pPr marL="457200" lvl="1" indent="0">
              <a:buNone/>
            </a:pPr>
            <a:r>
              <a:rPr lang="en-US" sz="2200" dirty="0"/>
              <a:t>		   </a:t>
            </a:r>
            <a:r>
              <a:rPr lang="en-US" sz="2200" u="sng" dirty="0"/>
              <a:t>Weights in Pounds of a Sample of  20 Plates</a:t>
            </a:r>
          </a:p>
          <a:p>
            <a:pPr marL="457200" lvl="1" indent="0">
              <a:buNone/>
            </a:pPr>
            <a:r>
              <a:rPr lang="en-US" sz="2200" dirty="0"/>
              <a:t>			22.6	22.2	23.2	27.4	24.5</a:t>
            </a:r>
          </a:p>
          <a:p>
            <a:pPr marL="457200" lvl="1" indent="0">
              <a:buNone/>
            </a:pPr>
            <a:r>
              <a:rPr lang="en-US" sz="2200" dirty="0"/>
              <a:t>			27.0	26.6	28.1	26.9	24.9</a:t>
            </a:r>
          </a:p>
          <a:p>
            <a:pPr marL="457200" lvl="1" indent="0">
              <a:buNone/>
            </a:pPr>
            <a:r>
              <a:rPr lang="en-US" sz="2200" dirty="0"/>
              <a:t>			26.2	25.3	23.1	24.2	26.1</a:t>
            </a:r>
          </a:p>
          <a:p>
            <a:pPr marL="457200" lvl="1" indent="0">
              <a:buNone/>
            </a:pPr>
            <a:r>
              <a:rPr lang="en-US" sz="2200" dirty="0"/>
              <a:t>			25.8	30.4	28.6	23.5	23.6</a:t>
            </a:r>
          </a:p>
          <a:p>
            <a:pPr marL="0" indent="0">
              <a:buNone/>
            </a:pPr>
            <a:endParaRPr lang="en-US" dirty="0"/>
          </a:p>
        </p:txBody>
      </p:sp>
      <p:sp>
        <p:nvSpPr>
          <p:cNvPr id="5" name="Rectangle 2">
            <a:extLst>
              <a:ext uri="{FF2B5EF4-FFF2-40B4-BE49-F238E27FC236}">
                <a16:creationId xmlns:a16="http://schemas.microsoft.com/office/drawing/2014/main" id="{239D45BE-56C9-4A6F-A2EC-653EA701479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EEC56125-931F-4D83-BD26-E87962D3AA62}"/>
              </a:ext>
            </a:extLst>
          </p:cNvPr>
          <p:cNvGraphicFramePr>
            <a:graphicFrameLocks noChangeAspect="1"/>
          </p:cNvGraphicFramePr>
          <p:nvPr>
            <p:extLst>
              <p:ext uri="{D42A27DB-BD31-4B8C-83A1-F6EECF244321}">
                <p14:modId xmlns:p14="http://schemas.microsoft.com/office/powerpoint/2010/main" val="1784732654"/>
              </p:ext>
            </p:extLst>
          </p:nvPr>
        </p:nvGraphicFramePr>
        <p:xfrm>
          <a:off x="4067175" y="5689600"/>
          <a:ext cx="3132138" cy="304800"/>
        </p:xfrm>
        <a:graphic>
          <a:graphicData uri="http://schemas.openxmlformats.org/presentationml/2006/ole">
            <mc:AlternateContent xmlns:mc="http://schemas.openxmlformats.org/markup-compatibility/2006">
              <mc:Choice xmlns:v="urn:schemas-microsoft-com:vml" Requires="v">
                <p:oleObj spid="_x0000_s78871" name="Equation" r:id="rId3" imgW="3136680" imgH="304560" progId="Equation.DSMT4">
                  <p:embed/>
                </p:oleObj>
              </mc:Choice>
              <mc:Fallback>
                <p:oleObj name="Equation" r:id="rId3" imgW="3136680" imgH="304560" progId="Equation.DSMT4">
                  <p:embed/>
                  <p:pic>
                    <p:nvPicPr>
                      <p:cNvPr id="0" name="Object 1"/>
                      <p:cNvPicPr>
                        <a:picLocks noChangeAspect="1" noChangeArrowheads="1"/>
                      </p:cNvPicPr>
                      <p:nvPr/>
                    </p:nvPicPr>
                    <p:blipFill>
                      <a:blip r:embed="rId4"/>
                      <a:srcRect/>
                      <a:stretch>
                        <a:fillRect/>
                      </a:stretch>
                    </p:blipFill>
                    <p:spPr bwMode="auto">
                      <a:xfrm>
                        <a:off x="4067175" y="5689600"/>
                        <a:ext cx="3132138" cy="3048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782009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small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0DE79282-3C40-4AF4-A5D3-980D2A3577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E36ECE20-A59B-462F-A617-AD9750725CA0}"/>
                  </a:ext>
                </a:extLst>
              </p:cNvPr>
              <p:cNvSpPr>
                <a:spLocks noGrp="1"/>
              </p:cNvSpPr>
              <p:nvPr>
                <p:ph idx="1"/>
              </p:nvPr>
            </p:nvSpPr>
            <p:spPr/>
            <p:txBody>
              <a:bodyPr/>
              <a:lstStyle/>
              <a:p>
                <a:pPr marL="0" indent="0">
                  <a:buNone/>
                </a:pPr>
                <a:r>
                  <a:rPr lang="en-US" dirty="0"/>
                  <a:t>Hypotheses:	 </a:t>
                </a:r>
              </a:p>
              <a:p>
                <a:pPr marL="0" indent="0">
                  <a:buNone/>
                </a:pPr>
                <a:r>
                  <a:rPr lang="en-US" dirty="0"/>
                  <a:t>			 </a:t>
                </a:r>
              </a:p>
              <a:p>
                <a:pPr marL="0" indent="0">
                  <a:buNone/>
                </a:pPr>
                <a:endParaRPr lang="en-US" dirty="0"/>
              </a:p>
              <a:p>
                <a:pPr marL="0" indent="0">
                  <a:buNone/>
                </a:pPr>
                <a:r>
                  <a:rPr lang="en-US" dirty="0"/>
                  <a:t>Critical value:                	      (with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=0.05</m:t>
                    </m:r>
                  </m:oMath>
                </a14:m>
                <a:r>
                  <a:rPr lang="en-US" dirty="0"/>
                  <a:t> )</a:t>
                </a:r>
              </a:p>
              <a:p>
                <a:pPr marL="0" indent="0">
                  <a:buNone/>
                </a:pPr>
                <a:endParaRPr lang="en-US" dirty="0"/>
              </a:p>
              <a:p>
                <a:pPr marL="0" indent="0">
                  <a:buNone/>
                </a:pPr>
                <a:r>
                  <a:rPr lang="en-US" dirty="0"/>
                  <a:t>Test statistic:	 </a:t>
                </a:r>
              </a:p>
              <a:p>
                <a:pPr marL="0" indent="0">
                  <a:buNone/>
                </a:pPr>
                <a:endParaRPr lang="en-US" dirty="0"/>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null hypothesis cannot be rejected.</a:t>
                </a:r>
              </a:p>
              <a:p>
                <a:pPr marL="0" indent="0">
                  <a:buNone/>
                </a:pPr>
                <a:endParaRPr lang="en-US" dirty="0"/>
              </a:p>
            </p:txBody>
          </p:sp>
        </mc:Choice>
        <mc:Fallback xmlns="">
          <p:sp>
            <p:nvSpPr>
              <p:cNvPr id="11" name="Content Placeholder 10">
                <a:extLst>
                  <a:ext uri="{FF2B5EF4-FFF2-40B4-BE49-F238E27FC236}">
                    <a16:creationId xmlns:a16="http://schemas.microsoft.com/office/drawing/2014/main" id="{E36ECE20-A59B-462F-A617-AD9750725CA0}"/>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5" name="Rectangle 2">
            <a:extLst>
              <a:ext uri="{FF2B5EF4-FFF2-40B4-BE49-F238E27FC236}">
                <a16:creationId xmlns:a16="http://schemas.microsoft.com/office/drawing/2014/main" id="{831C91B2-0B59-411B-AE44-74060950AD3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60357E5-29DE-47C6-B559-67BD74F6BDBD}"/>
              </a:ext>
            </a:extLst>
          </p:cNvPr>
          <p:cNvGraphicFramePr>
            <a:graphicFrameLocks noChangeAspect="1"/>
          </p:cNvGraphicFramePr>
          <p:nvPr>
            <p:extLst>
              <p:ext uri="{D42A27DB-BD31-4B8C-83A1-F6EECF244321}">
                <p14:modId xmlns:p14="http://schemas.microsoft.com/office/powerpoint/2010/main" val="2277096974"/>
              </p:ext>
            </p:extLst>
          </p:nvPr>
        </p:nvGraphicFramePr>
        <p:xfrm>
          <a:off x="3162300" y="1711325"/>
          <a:ext cx="1638300" cy="427038"/>
        </p:xfrm>
        <a:graphic>
          <a:graphicData uri="http://schemas.openxmlformats.org/presentationml/2006/ole">
            <mc:AlternateContent xmlns:mc="http://schemas.openxmlformats.org/markup-compatibility/2006">
              <mc:Choice xmlns:v="urn:schemas-microsoft-com:vml" Requires="v">
                <p:oleObj spid="_x0000_s77915" name="Equation" r:id="rId4" imgW="1638000" imgH="431640" progId="Equation.DSMT4">
                  <p:embed/>
                </p:oleObj>
              </mc:Choice>
              <mc:Fallback>
                <p:oleObj name="Equation" r:id="rId4" imgW="1638000" imgH="431640" progId="Equation.DSMT4">
                  <p:embed/>
                  <p:pic>
                    <p:nvPicPr>
                      <p:cNvPr id="0" name="Object 1"/>
                      <p:cNvPicPr>
                        <a:picLocks noChangeAspect="1" noChangeArrowheads="1"/>
                      </p:cNvPicPr>
                      <p:nvPr/>
                    </p:nvPicPr>
                    <p:blipFill>
                      <a:blip r:embed="rId5"/>
                      <a:srcRect/>
                      <a:stretch>
                        <a:fillRect/>
                      </a:stretch>
                    </p:blipFill>
                    <p:spPr bwMode="auto">
                      <a:xfrm>
                        <a:off x="3162300" y="1711325"/>
                        <a:ext cx="16383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a16="http://schemas.microsoft.com/office/drawing/2014/main" id="{434F1888-0F98-47D9-B68E-CC198558EE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9D10908-BD57-4069-9F59-FC615936DEE4}"/>
              </a:ext>
            </a:extLst>
          </p:cNvPr>
          <p:cNvGraphicFramePr>
            <a:graphicFrameLocks noChangeAspect="1"/>
          </p:cNvGraphicFramePr>
          <p:nvPr>
            <p:extLst>
              <p:ext uri="{D42A27DB-BD31-4B8C-83A1-F6EECF244321}">
                <p14:modId xmlns:p14="http://schemas.microsoft.com/office/powerpoint/2010/main" val="1823097361"/>
              </p:ext>
            </p:extLst>
          </p:nvPr>
        </p:nvGraphicFramePr>
        <p:xfrm>
          <a:off x="3146433" y="2254250"/>
          <a:ext cx="1651000" cy="427038"/>
        </p:xfrm>
        <a:graphic>
          <a:graphicData uri="http://schemas.openxmlformats.org/presentationml/2006/ole">
            <mc:AlternateContent xmlns:mc="http://schemas.openxmlformats.org/markup-compatibility/2006">
              <mc:Choice xmlns:v="urn:schemas-microsoft-com:vml" Requires="v">
                <p:oleObj spid="_x0000_s77916" name="Equation" r:id="rId6" imgW="1650960" imgH="431640" progId="Equation.DSMT4">
                  <p:embed/>
                </p:oleObj>
              </mc:Choice>
              <mc:Fallback>
                <p:oleObj name="Equation" r:id="rId6" imgW="1650960" imgH="431640" progId="Equation.DSMT4">
                  <p:embed/>
                  <p:pic>
                    <p:nvPicPr>
                      <p:cNvPr id="0" name="Object 3"/>
                      <p:cNvPicPr>
                        <a:picLocks noChangeAspect="1" noChangeArrowheads="1"/>
                      </p:cNvPicPr>
                      <p:nvPr/>
                    </p:nvPicPr>
                    <p:blipFill>
                      <a:blip r:embed="rId7"/>
                      <a:srcRect/>
                      <a:stretch>
                        <a:fillRect/>
                      </a:stretch>
                    </p:blipFill>
                    <p:spPr bwMode="auto">
                      <a:xfrm>
                        <a:off x="3146433" y="2254250"/>
                        <a:ext cx="1651000"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a:extLst>
              <a:ext uri="{FF2B5EF4-FFF2-40B4-BE49-F238E27FC236}">
                <a16:creationId xmlns:a16="http://schemas.microsoft.com/office/drawing/2014/main" id="{2DB6455B-B844-4937-813D-D1F77B1DA6E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E6A3DC5B-25E0-4090-A3D5-160321E38C2C}"/>
              </a:ext>
            </a:extLst>
          </p:cNvPr>
          <p:cNvGraphicFramePr>
            <a:graphicFrameLocks noChangeAspect="1"/>
          </p:cNvGraphicFramePr>
          <p:nvPr>
            <p:extLst>
              <p:ext uri="{D42A27DB-BD31-4B8C-83A1-F6EECF244321}">
                <p14:modId xmlns:p14="http://schemas.microsoft.com/office/powerpoint/2010/main" val="849310150"/>
              </p:ext>
            </p:extLst>
          </p:nvPr>
        </p:nvGraphicFramePr>
        <p:xfrm>
          <a:off x="2984500" y="3284541"/>
          <a:ext cx="2651125" cy="525463"/>
        </p:xfrm>
        <a:graphic>
          <a:graphicData uri="http://schemas.openxmlformats.org/presentationml/2006/ole">
            <mc:AlternateContent xmlns:mc="http://schemas.openxmlformats.org/markup-compatibility/2006">
              <mc:Choice xmlns:v="urn:schemas-microsoft-com:vml" Requires="v">
                <p:oleObj spid="_x0000_s77917" name="Equation" r:id="rId8" imgW="2654280" imgH="520560" progId="Equation.DSMT4">
                  <p:embed/>
                </p:oleObj>
              </mc:Choice>
              <mc:Fallback>
                <p:oleObj name="Equation" r:id="rId8" imgW="2654280" imgH="520560" progId="Equation.DSMT4">
                  <p:embed/>
                  <p:pic>
                    <p:nvPicPr>
                      <p:cNvPr id="0" name="Object 7"/>
                      <p:cNvPicPr>
                        <a:picLocks noChangeAspect="1" noChangeArrowheads="1"/>
                      </p:cNvPicPr>
                      <p:nvPr/>
                    </p:nvPicPr>
                    <p:blipFill>
                      <a:blip r:embed="rId9"/>
                      <a:srcRect/>
                      <a:stretch>
                        <a:fillRect/>
                      </a:stretch>
                    </p:blipFill>
                    <p:spPr bwMode="auto">
                      <a:xfrm>
                        <a:off x="2984500" y="3284541"/>
                        <a:ext cx="2651125"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10">
            <a:extLst>
              <a:ext uri="{FF2B5EF4-FFF2-40B4-BE49-F238E27FC236}">
                <a16:creationId xmlns:a16="http://schemas.microsoft.com/office/drawing/2014/main" id="{A2206F9A-4CC0-40A9-B0A6-29FB0406E89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F9E4E0EA-5814-4E53-BE16-FBDAE194F016}"/>
              </a:ext>
            </a:extLst>
          </p:cNvPr>
          <p:cNvGraphicFramePr>
            <a:graphicFrameLocks noChangeAspect="1"/>
          </p:cNvGraphicFramePr>
          <p:nvPr>
            <p:extLst>
              <p:ext uri="{D42A27DB-BD31-4B8C-83A1-F6EECF244321}">
                <p14:modId xmlns:p14="http://schemas.microsoft.com/office/powerpoint/2010/main" val="4107818021"/>
              </p:ext>
            </p:extLst>
          </p:nvPr>
        </p:nvGraphicFramePr>
        <p:xfrm>
          <a:off x="2941649" y="4078290"/>
          <a:ext cx="4205287" cy="1114425"/>
        </p:xfrm>
        <a:graphic>
          <a:graphicData uri="http://schemas.openxmlformats.org/presentationml/2006/ole">
            <mc:AlternateContent xmlns:mc="http://schemas.openxmlformats.org/markup-compatibility/2006">
              <mc:Choice xmlns:v="urn:schemas-microsoft-com:vml" Requires="v">
                <p:oleObj spid="_x0000_s77918" name="Equation" r:id="rId10" imgW="4419360" imgH="1168200" progId="Equation.DSMT4">
                  <p:embed/>
                </p:oleObj>
              </mc:Choice>
              <mc:Fallback>
                <p:oleObj name="Equation" r:id="rId10" imgW="4419360" imgH="1168200" progId="Equation.DSMT4">
                  <p:embed/>
                  <p:pic>
                    <p:nvPicPr>
                      <p:cNvPr id="0" name="Object 9"/>
                      <p:cNvPicPr>
                        <a:picLocks noChangeAspect="1" noChangeArrowheads="1"/>
                      </p:cNvPicPr>
                      <p:nvPr/>
                    </p:nvPicPr>
                    <p:blipFill>
                      <a:blip r:embed="rId11"/>
                      <a:srcRect/>
                      <a:stretch>
                        <a:fillRect/>
                      </a:stretch>
                    </p:blipFill>
                    <p:spPr bwMode="auto">
                      <a:xfrm>
                        <a:off x="2941649" y="4078290"/>
                        <a:ext cx="4205287" cy="1114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36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small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0DE79282-3C40-4AF4-A5D3-980D2A3577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831C91B2-0B59-411B-AE44-74060950AD3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id="{434F1888-0F98-47D9-B68E-CC198558EE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8">
            <a:extLst>
              <a:ext uri="{FF2B5EF4-FFF2-40B4-BE49-F238E27FC236}">
                <a16:creationId xmlns:a16="http://schemas.microsoft.com/office/drawing/2014/main" id="{2DB6455B-B844-4937-813D-D1F77B1DA6E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0">
            <a:extLst>
              <a:ext uri="{FF2B5EF4-FFF2-40B4-BE49-F238E27FC236}">
                <a16:creationId xmlns:a16="http://schemas.microsoft.com/office/drawing/2014/main" id="{A2206F9A-4CC0-40A9-B0A6-29FB0406E89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Content Placeholder 24">
            <a:extLst>
              <a:ext uri="{FF2B5EF4-FFF2-40B4-BE49-F238E27FC236}">
                <a16:creationId xmlns:a16="http://schemas.microsoft.com/office/drawing/2014/main" id="{01B3FD5B-4737-4A9C-AEDC-FD9E90021051}"/>
              </a:ext>
            </a:extLst>
          </p:cNvPr>
          <p:cNvSpPr>
            <a:spLocks noGrp="1"/>
          </p:cNvSpPr>
          <p:nvPr>
            <p:ph idx="1"/>
          </p:nvPr>
        </p:nvSpPr>
        <p:spPr/>
        <p:txBody>
          <a:bodyPr/>
          <a:lstStyle/>
          <a:p>
            <a:pPr marL="0" indent="0">
              <a:buNone/>
            </a:pPr>
            <a:r>
              <a:rPr lang="en-US" u="sng" dirty="0"/>
              <a:t>Note</a:t>
            </a:r>
            <a:r>
              <a:rPr lang="en-US" dirty="0"/>
              <a:t>:</a:t>
            </a:r>
          </a:p>
          <a:p>
            <a:pPr marL="0" indent="0">
              <a:buNone/>
            </a:pPr>
            <a:endParaRPr lang="en-US" dirty="0"/>
          </a:p>
          <a:p>
            <a:pPr marL="0" indent="0">
              <a:buNone/>
            </a:pPr>
            <a:r>
              <a:rPr lang="en-US" dirty="0"/>
              <a:t>The other methods (i.e., critical value method, </a:t>
            </a:r>
            <a:r>
              <a:rPr lang="en-US" i="1" dirty="0"/>
              <a:t>p</a:t>
            </a:r>
            <a:r>
              <a:rPr lang="en-US" dirty="0"/>
              <a:t>-value method, and confidence interval approach) can also be used </a:t>
            </a:r>
          </a:p>
        </p:txBody>
      </p:sp>
    </p:spTree>
    <p:extLst>
      <p:ext uri="{BB962C8B-B14F-4D97-AF65-F5344CB8AC3E}">
        <p14:creationId xmlns:p14="http://schemas.microsoft.com/office/powerpoint/2010/main" val="151043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Single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nvPr>
        </p:nvGraphicFramePr>
        <p:xfrm>
          <a:off x="3054198" y="2026916"/>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358177D3-BB7E-4DD1-B68F-265121F5D2D2}"/>
                  </a:ext>
                </a:extLst>
              </p:cNvPr>
              <p:cNvSpPr/>
              <p:nvPr/>
            </p:nvSpPr>
            <p:spPr>
              <a:xfrm>
                <a:off x="5162464" y="1503770"/>
                <a:ext cx="2662204" cy="400110"/>
              </a:xfrm>
              <a:prstGeom prst="rect">
                <a:avLst/>
              </a:prstGeom>
              <a:ln>
                <a:solidFill>
                  <a:schemeClr val="tx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Condition</a:t>
                </a:r>
                <a:r>
                  <a:rPr kumimoji="0" lang="en-US" sz="20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14:m>
                  <m:oMath xmlns:m="http://schemas.openxmlformats.org/officeDocument/2006/math">
                    <m:r>
                      <a:rPr kumimoji="0" lang="en-US" sz="2000" b="1" i="1"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rPr>
                      <m:t>𝒏𝒑</m:t>
                    </m:r>
                    <m:r>
                      <a:rPr kumimoji="0" lang="en-US" sz="2000" b="1" i="1"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rPr>
                      <m:t>, </m:t>
                    </m:r>
                    <m:r>
                      <a:rPr kumimoji="0" lang="en-US" sz="2000" b="1" i="1" strike="noStrike" kern="120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rPr>
                      <m:t>𝒏𝒒</m:t>
                    </m:r>
                    <m:r>
                      <a:rPr kumimoji="0" lang="en-US" sz="2000" b="1" i="1"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r>
                      <a:rPr kumimoji="0" lang="en-US" sz="2000" b="1" i="1"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𝟓</m:t>
                    </m:r>
                  </m:oMath>
                </a14:m>
                <a:endParaRPr kumimoji="0" lang="en-US" sz="2000" b="1" i="0"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358177D3-BB7E-4DD1-B68F-265121F5D2D2}"/>
                  </a:ext>
                </a:extLst>
              </p:cNvPr>
              <p:cNvSpPr>
                <a:spLocks noRot="1" noChangeAspect="1" noMove="1" noResize="1" noEditPoints="1" noAdjustHandles="1" noChangeArrowheads="1" noChangeShapeType="1" noTextEdit="1"/>
              </p:cNvSpPr>
              <p:nvPr/>
            </p:nvSpPr>
            <p:spPr>
              <a:xfrm>
                <a:off x="5162464" y="1503770"/>
                <a:ext cx="2662204" cy="400110"/>
              </a:xfrm>
              <a:prstGeom prst="rect">
                <a:avLst/>
              </a:prstGeom>
              <a:blipFill>
                <a:blip r:embed="rId3"/>
                <a:stretch>
                  <a:fillRect l="-1822" t="-7463" b="-25373"/>
                </a:stretch>
              </a:blipFill>
              <a:ln>
                <a:solidFill>
                  <a:schemeClr val="tx1"/>
                </a:solidFill>
              </a:ln>
            </p:spPr>
            <p:txBody>
              <a:bodyPr/>
              <a:lstStyle/>
              <a:p>
                <a:r>
                  <a:rPr lang="en-US">
                    <a:noFill/>
                  </a:rPr>
                  <a:t> </a:t>
                </a:r>
              </a:p>
            </p:txBody>
          </p:sp>
        </mc:Fallback>
      </mc:AlternateContent>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294259651"/>
              </p:ext>
            </p:extLst>
          </p:nvPr>
        </p:nvGraphicFramePr>
        <p:xfrm>
          <a:off x="3883025" y="3165475"/>
          <a:ext cx="1851025" cy="581025"/>
        </p:xfrm>
        <a:graphic>
          <a:graphicData uri="http://schemas.openxmlformats.org/presentationml/2006/ole">
            <mc:AlternateContent xmlns:mc="http://schemas.openxmlformats.org/markup-compatibility/2006">
              <mc:Choice xmlns:v="urn:schemas-microsoft-com:vml" Requires="v">
                <p:oleObj spid="_x0000_s80017" name="Equation" r:id="rId4" imgW="1854000" imgH="583920" progId="Equation.DSMT4">
                  <p:embed/>
                </p:oleObj>
              </mc:Choice>
              <mc:Fallback>
                <p:oleObj name="Equation" r:id="rId4" imgW="1854000" imgH="58392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5"/>
                      <a:srcRect/>
                      <a:stretch>
                        <a:fillRect/>
                      </a:stretch>
                    </p:blipFill>
                    <p:spPr bwMode="auto">
                      <a:xfrm>
                        <a:off x="3883025" y="3165475"/>
                        <a:ext cx="1851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nvGraphicFramePr>
        <p:xfrm>
          <a:off x="7580243" y="3164991"/>
          <a:ext cx="1000125" cy="581025"/>
        </p:xfrm>
        <a:graphic>
          <a:graphicData uri="http://schemas.openxmlformats.org/presentationml/2006/ole">
            <mc:AlternateContent xmlns:mc="http://schemas.openxmlformats.org/markup-compatibility/2006">
              <mc:Choice xmlns:v="urn:schemas-microsoft-com:vml" Requires="v">
                <p:oleObj spid="_x0000_s80018" name="Equation" r:id="rId6" imgW="1002865" imgH="583947" progId="Equation.DSMT4">
                  <p:embed/>
                </p:oleObj>
              </mc:Choice>
              <mc:Fallback>
                <p:oleObj name="Equation" r:id="rId6" imgW="1002865" imgH="583947"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0243" y="3164991"/>
                        <a:ext cx="10001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2043386247"/>
              </p:ext>
            </p:extLst>
          </p:nvPr>
        </p:nvGraphicFramePr>
        <p:xfrm>
          <a:off x="4484688" y="4111623"/>
          <a:ext cx="1028700" cy="714375"/>
        </p:xfrm>
        <a:graphic>
          <a:graphicData uri="http://schemas.openxmlformats.org/presentationml/2006/ole">
            <mc:AlternateContent xmlns:mc="http://schemas.openxmlformats.org/markup-compatibility/2006">
              <mc:Choice xmlns:v="urn:schemas-microsoft-com:vml" Requires="v">
                <p:oleObj spid="_x0000_s80019" name="Equation" r:id="rId8" imgW="1079280" imgH="749160" progId="Equation.DSMT4">
                  <p:embed/>
                </p:oleObj>
              </mc:Choice>
              <mc:Fallback>
                <p:oleObj name="Equation" r:id="rId8" imgW="1079280" imgH="749160" progId="Equation.DSMT4">
                  <p:embed/>
                  <p:pic>
                    <p:nvPicPr>
                      <p:cNvPr id="21" name="Object 20">
                        <a:extLst>
                          <a:ext uri="{FF2B5EF4-FFF2-40B4-BE49-F238E27FC236}">
                            <a16:creationId xmlns:a16="http://schemas.microsoft.com/office/drawing/2014/main" id="{96CD258C-98C5-46A1-86D9-E7BD9BE9FB6F}"/>
                          </a:ext>
                        </a:extLst>
                      </p:cNvPr>
                      <p:cNvPicPr>
                        <a:picLocks noChangeAspect="1" noChangeArrowheads="1"/>
                      </p:cNvPicPr>
                      <p:nvPr/>
                    </p:nvPicPr>
                    <p:blipFill>
                      <a:blip r:embed="rId9"/>
                      <a:srcRect/>
                      <a:stretch>
                        <a:fillRect/>
                      </a:stretch>
                    </p:blipFill>
                    <p:spPr bwMode="auto">
                      <a:xfrm>
                        <a:off x="4484688" y="4111623"/>
                        <a:ext cx="10287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720557682"/>
              </p:ext>
            </p:extLst>
          </p:nvPr>
        </p:nvGraphicFramePr>
        <p:xfrm>
          <a:off x="7745413" y="4100509"/>
          <a:ext cx="1028700" cy="715962"/>
        </p:xfrm>
        <a:graphic>
          <a:graphicData uri="http://schemas.openxmlformats.org/presentationml/2006/ole">
            <mc:AlternateContent xmlns:mc="http://schemas.openxmlformats.org/markup-compatibility/2006">
              <mc:Choice xmlns:v="urn:schemas-microsoft-com:vml" Requires="v">
                <p:oleObj spid="_x0000_s80020" name="Equation" r:id="rId10" imgW="1079280" imgH="749160" progId="Equation.DSMT4">
                  <p:embed/>
                </p:oleObj>
              </mc:Choice>
              <mc:Fallback>
                <p:oleObj name="Equation" r:id="rId10" imgW="1079280" imgH="749160" progId="Equation.DSMT4">
                  <p:embed/>
                  <p:pic>
                    <p:nvPicPr>
                      <p:cNvPr id="23" name="Object 22">
                        <a:extLst>
                          <a:ext uri="{FF2B5EF4-FFF2-40B4-BE49-F238E27FC236}">
                            <a16:creationId xmlns:a16="http://schemas.microsoft.com/office/drawing/2014/main" id="{2DC001E7-A757-4C75-BD12-2FB5E5F0D763}"/>
                          </a:ext>
                        </a:extLst>
                      </p:cNvPr>
                      <p:cNvPicPr>
                        <a:picLocks noChangeAspect="1" noChangeArrowheads="1"/>
                      </p:cNvPicPr>
                      <p:nvPr/>
                    </p:nvPicPr>
                    <p:blipFill>
                      <a:blip r:embed="rId11"/>
                      <a:srcRect/>
                      <a:stretch>
                        <a:fillRect/>
                      </a:stretch>
                    </p:blipFill>
                    <p:spPr bwMode="auto">
                      <a:xfrm>
                        <a:off x="7745413" y="4100509"/>
                        <a:ext cx="1028700" cy="71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nvGraphicFramePr>
        <p:xfrm>
          <a:off x="3869634" y="5228510"/>
          <a:ext cx="1514475" cy="276225"/>
        </p:xfrm>
        <a:graphic>
          <a:graphicData uri="http://schemas.openxmlformats.org/presentationml/2006/ole">
            <mc:AlternateContent xmlns:mc="http://schemas.openxmlformats.org/markup-compatibility/2006">
              <mc:Choice xmlns:v="urn:schemas-microsoft-com:vml" Requires="v">
                <p:oleObj spid="_x0000_s80021" name="Equation" r:id="rId12" imgW="1511280" imgH="279360" progId="Equation.DSMT4">
                  <p:embed/>
                </p:oleObj>
              </mc:Choice>
              <mc:Fallback>
                <p:oleObj name="Equation" r:id="rId12" imgW="1511280" imgH="279360" progId="Equation.DSMT4">
                  <p:embed/>
                  <p:pic>
                    <p:nvPicPr>
                      <p:cNvPr id="25" name="Object 24">
                        <a:extLst>
                          <a:ext uri="{FF2B5EF4-FFF2-40B4-BE49-F238E27FC236}">
                            <a16:creationId xmlns:a16="http://schemas.microsoft.com/office/drawing/2014/main" id="{DA21CFFE-F253-44AF-B1BD-AE2D784950D1}"/>
                          </a:ext>
                        </a:extLst>
                      </p:cNvPr>
                      <p:cNvPicPr>
                        <a:picLocks noChangeAspect="1" noChangeArrowheads="1"/>
                      </p:cNvPicPr>
                      <p:nvPr/>
                    </p:nvPicPr>
                    <p:blipFill>
                      <a:blip r:embed="rId13"/>
                      <a:srcRect/>
                      <a:stretch>
                        <a:fillRect/>
                      </a:stretch>
                    </p:blipFill>
                    <p:spPr bwMode="auto">
                      <a:xfrm>
                        <a:off x="3869634" y="5228510"/>
                        <a:ext cx="15144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nvGraphicFramePr>
        <p:xfrm>
          <a:off x="7427913" y="5213350"/>
          <a:ext cx="1501775" cy="371475"/>
        </p:xfrm>
        <a:graphic>
          <a:graphicData uri="http://schemas.openxmlformats.org/presentationml/2006/ole">
            <mc:AlternateContent xmlns:mc="http://schemas.openxmlformats.org/markup-compatibility/2006">
              <mc:Choice xmlns:v="urn:schemas-microsoft-com:vml" Requires="v">
                <p:oleObj spid="_x0000_s80022" name="Equation" r:id="rId14" imgW="1498320" imgH="368280" progId="Equation.DSMT4">
                  <p:embed/>
                </p:oleObj>
              </mc:Choice>
              <mc:Fallback>
                <p:oleObj name="Equation" r:id="rId14" imgW="1498320" imgH="368280" progId="Equation.DSMT4">
                  <p:embed/>
                  <p:pic>
                    <p:nvPicPr>
                      <p:cNvPr id="27" name="Object 26">
                        <a:extLst>
                          <a:ext uri="{FF2B5EF4-FFF2-40B4-BE49-F238E27FC236}">
                            <a16:creationId xmlns:a16="http://schemas.microsoft.com/office/drawing/2014/main" id="{CF846A2B-F851-4B78-8D37-41CB34861CE3}"/>
                          </a:ext>
                        </a:extLst>
                      </p:cNvPr>
                      <p:cNvPicPr>
                        <a:picLocks noChangeAspect="1" noChangeArrowheads="1"/>
                      </p:cNvPicPr>
                      <p:nvPr/>
                    </p:nvPicPr>
                    <p:blipFill>
                      <a:blip r:embed="rId15"/>
                      <a:srcRect/>
                      <a:stretch>
                        <a:fillRect/>
                      </a:stretch>
                    </p:blipFill>
                    <p:spPr bwMode="auto">
                      <a:xfrm>
                        <a:off x="7427913" y="5213350"/>
                        <a:ext cx="15017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9" name="Object 28">
            <a:extLst>
              <a:ext uri="{FF2B5EF4-FFF2-40B4-BE49-F238E27FC236}">
                <a16:creationId xmlns:a16="http://schemas.microsoft.com/office/drawing/2014/main" id="{D69C28EB-B5AE-4461-8169-9B2B0423BCC0}"/>
              </a:ext>
            </a:extLst>
          </p:cNvPr>
          <p:cNvGraphicFramePr>
            <a:graphicFrameLocks noChangeAspect="1"/>
          </p:cNvGraphicFramePr>
          <p:nvPr/>
        </p:nvGraphicFramePr>
        <p:xfrm>
          <a:off x="3985093" y="5709984"/>
          <a:ext cx="1181100" cy="304800"/>
        </p:xfrm>
        <a:graphic>
          <a:graphicData uri="http://schemas.openxmlformats.org/presentationml/2006/ole">
            <mc:AlternateContent xmlns:mc="http://schemas.openxmlformats.org/markup-compatibility/2006">
              <mc:Choice xmlns:v="urn:schemas-microsoft-com:vml" Requires="v">
                <p:oleObj spid="_x0000_s80023" name="Equation" r:id="rId16" imgW="1180588" imgH="304668" progId="Equation.DSMT4">
                  <p:embed/>
                </p:oleObj>
              </mc:Choice>
              <mc:Fallback>
                <p:oleObj name="Equation" r:id="rId16" imgW="1180588" imgH="304668" progId="Equation.DSMT4">
                  <p:embed/>
                  <p:pic>
                    <p:nvPicPr>
                      <p:cNvPr id="29" name="Object 28">
                        <a:extLst>
                          <a:ext uri="{FF2B5EF4-FFF2-40B4-BE49-F238E27FC236}">
                            <a16:creationId xmlns:a16="http://schemas.microsoft.com/office/drawing/2014/main" id="{D69C28EB-B5AE-4461-8169-9B2B0423BCC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85093" y="5709984"/>
                        <a:ext cx="1181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1" name="Object 30">
            <a:extLst>
              <a:ext uri="{FF2B5EF4-FFF2-40B4-BE49-F238E27FC236}">
                <a16:creationId xmlns:a16="http://schemas.microsoft.com/office/drawing/2014/main" id="{101EF643-48B4-4860-99C4-E1E1D138C328}"/>
              </a:ext>
            </a:extLst>
          </p:cNvPr>
          <p:cNvGraphicFramePr>
            <a:graphicFrameLocks noChangeAspect="1"/>
          </p:cNvGraphicFramePr>
          <p:nvPr/>
        </p:nvGraphicFramePr>
        <p:xfrm>
          <a:off x="7354957" y="5625244"/>
          <a:ext cx="1400175" cy="485775"/>
        </p:xfrm>
        <a:graphic>
          <a:graphicData uri="http://schemas.openxmlformats.org/presentationml/2006/ole">
            <mc:AlternateContent xmlns:mc="http://schemas.openxmlformats.org/markup-compatibility/2006">
              <mc:Choice xmlns:v="urn:schemas-microsoft-com:vml" Requires="v">
                <p:oleObj spid="_x0000_s80024" name="Equation" r:id="rId18" imgW="1397000" imgH="482600" progId="Equation.DSMT4">
                  <p:embed/>
                </p:oleObj>
              </mc:Choice>
              <mc:Fallback>
                <p:oleObj name="Equation" r:id="rId18" imgW="1397000" imgH="482600" progId="Equation.DSMT4">
                  <p:embed/>
                  <p:pic>
                    <p:nvPicPr>
                      <p:cNvPr id="31" name="Object 30">
                        <a:extLst>
                          <a:ext uri="{FF2B5EF4-FFF2-40B4-BE49-F238E27FC236}">
                            <a16:creationId xmlns:a16="http://schemas.microsoft.com/office/drawing/2014/main" id="{101EF643-48B4-4860-99C4-E1E1D138C32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54957" y="5625244"/>
                        <a:ext cx="14001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8525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Single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96492404-79ED-4676-A629-9901AFC73F3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18C1802E-2A9B-4D3C-8958-6B2EA77DEEDC}"/>
              </a:ext>
            </a:extLst>
          </p:cNvPr>
          <p:cNvSpPr>
            <a:spLocks noChangeArrowheads="1"/>
          </p:cNvSpPr>
          <p:nvPr/>
        </p:nvSpPr>
        <p:spPr bwMode="auto">
          <a:xfrm>
            <a:off x="6378987" y="42305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33E32621-5BBE-472F-B3DE-87D83A779C6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67380A4E-73E0-4C8A-AED2-45206ABD5477}"/>
              </a:ext>
            </a:extLst>
          </p:cNvPr>
          <p:cNvSpPr>
            <a:spLocks noChangeArrowheads="1"/>
          </p:cNvSpPr>
          <p:nvPr/>
        </p:nvSpPr>
        <p:spPr bwMode="auto">
          <a:xfrm>
            <a:off x="7580243" y="52483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1">
            <a:extLst>
              <a:ext uri="{FF2B5EF4-FFF2-40B4-BE49-F238E27FC236}">
                <a16:creationId xmlns:a16="http://schemas.microsoft.com/office/drawing/2014/main" id="{F626F781-7B21-41B6-B28A-78EDBC7456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a:extLst>
              <a:ext uri="{FF2B5EF4-FFF2-40B4-BE49-F238E27FC236}">
                <a16:creationId xmlns:a16="http://schemas.microsoft.com/office/drawing/2014/main" id="{83A6EFE4-E8B7-4F85-8954-5D65BBC1528C}"/>
              </a:ext>
            </a:extLst>
          </p:cNvPr>
          <p:cNvSpPr>
            <a:spLocks noChangeArrowheads="1"/>
          </p:cNvSpPr>
          <p:nvPr/>
        </p:nvSpPr>
        <p:spPr bwMode="auto">
          <a:xfrm>
            <a:off x="7646918" y="36965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5">
            <a:extLst>
              <a:ext uri="{FF2B5EF4-FFF2-40B4-BE49-F238E27FC236}">
                <a16:creationId xmlns:a16="http://schemas.microsoft.com/office/drawing/2014/main" id="{C7B86806-A2CB-4D4E-B866-E2BD57E0C7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17">
            <a:extLst>
              <a:ext uri="{FF2B5EF4-FFF2-40B4-BE49-F238E27FC236}">
                <a16:creationId xmlns:a16="http://schemas.microsoft.com/office/drawing/2014/main" id="{0CE7A9B8-9AA8-4D9B-8FEE-5F0836851B84}"/>
              </a:ext>
            </a:extLst>
          </p:cNvPr>
          <p:cNvSpPr>
            <a:spLocks noChangeArrowheads="1"/>
          </p:cNvSpPr>
          <p:nvPr/>
        </p:nvSpPr>
        <p:spPr bwMode="auto">
          <a:xfrm>
            <a:off x="7354957" y="5020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9">
            <a:extLst>
              <a:ext uri="{FF2B5EF4-FFF2-40B4-BE49-F238E27FC236}">
                <a16:creationId xmlns:a16="http://schemas.microsoft.com/office/drawing/2014/main" id="{E424C09C-79B0-425E-AF43-7090F091D9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0DE79282-3C40-4AF4-A5D3-980D2A3577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E36ECE20-A59B-462F-A617-AD9750725CA0}"/>
                  </a:ext>
                </a:extLst>
              </p:cNvPr>
              <p:cNvSpPr>
                <a:spLocks noGrp="1"/>
              </p:cNvSpPr>
              <p:nvPr>
                <p:ph idx="1"/>
              </p:nvPr>
            </p:nvSpPr>
            <p:spPr/>
            <p:txBody>
              <a:bodyPr>
                <a:normAutofit fontScale="47500" lnSpcReduction="20000"/>
              </a:bodyPr>
              <a:lstStyle/>
              <a:p>
                <a:pPr marL="0" indent="0" algn="just">
                  <a:lnSpc>
                    <a:spcPct val="120000"/>
                  </a:lnSpc>
                  <a:buNone/>
                </a:pPr>
                <a:r>
                  <a:rPr lang="en-US" sz="5100" u="sng" dirty="0"/>
                  <a:t>Example</a:t>
                </a:r>
                <a:r>
                  <a:rPr lang="en-US" sz="5100" dirty="0"/>
                  <a:t>: A manufacturer believes exactly 8% of its products contain at least one minor flaw.  To test this, a sample of 200 products is selected and it is found that 33 products have at least one minor flaw.</a:t>
                </a:r>
              </a:p>
              <a:p>
                <a:pPr marL="0" indent="0">
                  <a:buNone/>
                </a:pPr>
                <a:endParaRPr lang="en-US" sz="5100" dirty="0"/>
              </a:p>
              <a:p>
                <a:pPr marL="0" indent="0">
                  <a:buNone/>
                </a:pPr>
                <a:r>
                  <a:rPr lang="en-US" sz="5100" dirty="0"/>
                  <a:t>Hypotheses:	 </a:t>
                </a:r>
              </a:p>
              <a:p>
                <a:pPr marL="0" indent="0">
                  <a:buNone/>
                </a:pPr>
                <a:r>
                  <a:rPr lang="en-US" sz="5100" dirty="0"/>
                  <a:t>			 </a:t>
                </a:r>
              </a:p>
              <a:p>
                <a:pPr marL="0" indent="0">
                  <a:buNone/>
                </a:pPr>
                <a:r>
                  <a:rPr lang="en-US" sz="5100" dirty="0"/>
                  <a:t>Critical value:  	 		(with </a:t>
                </a:r>
                <a14:m>
                  <m:oMath xmlns:m="http://schemas.openxmlformats.org/officeDocument/2006/math">
                    <m:r>
                      <a:rPr lang="en-US" sz="5100" i="1" smtClean="0">
                        <a:latin typeface="Cambria Math" panose="02040503050406030204" pitchFamily="18" charset="0"/>
                        <a:ea typeface="Cambria Math" panose="02040503050406030204" pitchFamily="18" charset="0"/>
                      </a:rPr>
                      <m:t>𝛼</m:t>
                    </m:r>
                    <m:r>
                      <a:rPr lang="en-US" sz="5100" b="0" i="1" smtClean="0">
                        <a:latin typeface="Cambria Math" panose="02040503050406030204" pitchFamily="18" charset="0"/>
                        <a:ea typeface="Cambria Math" panose="02040503050406030204" pitchFamily="18" charset="0"/>
                      </a:rPr>
                      <m:t>=0.1</m:t>
                    </m:r>
                  </m:oMath>
                </a14:m>
                <a:r>
                  <a:rPr lang="en-US" sz="5100" dirty="0"/>
                  <a:t>  )</a:t>
                </a:r>
              </a:p>
              <a:p>
                <a:pPr marL="0" indent="0">
                  <a:buNone/>
                </a:pPr>
                <a:endParaRPr lang="en-US" sz="5100" dirty="0"/>
              </a:p>
              <a:p>
                <a:pPr marL="0" indent="0">
                  <a:buNone/>
                </a:pPr>
                <a:r>
                  <a:rPr lang="en-US" sz="5100" dirty="0"/>
                  <a:t>Test statistic:	 </a:t>
                </a:r>
              </a:p>
              <a:p>
                <a:pPr marL="0" indent="0">
                  <a:buNone/>
                </a:pPr>
                <a:endParaRPr lang="en-US" sz="5100" dirty="0"/>
              </a:p>
              <a:p>
                <a:pPr marL="0" indent="0">
                  <a:buNone/>
                </a:pPr>
                <a14:m>
                  <m:oMath xmlns:m="http://schemas.openxmlformats.org/officeDocument/2006/math">
                    <m:r>
                      <a:rPr lang="en-US" sz="5100" i="1" smtClean="0">
                        <a:latin typeface="Cambria Math" panose="02040503050406030204" pitchFamily="18" charset="0"/>
                        <a:ea typeface="Cambria Math" panose="02040503050406030204" pitchFamily="18" charset="0"/>
                      </a:rPr>
                      <m:t>⟹</m:t>
                    </m:r>
                  </m:oMath>
                </a14:m>
                <a:r>
                  <a:rPr lang="en-US" sz="5100" dirty="0"/>
                  <a:t> The null hypothesis is rejected.</a:t>
                </a:r>
              </a:p>
              <a:p>
                <a:pPr marL="0" indent="0">
                  <a:buNone/>
                </a:pPr>
                <a:endParaRPr lang="en-US" dirty="0"/>
              </a:p>
            </p:txBody>
          </p:sp>
        </mc:Choice>
        <mc:Fallback xmlns="">
          <p:sp>
            <p:nvSpPr>
              <p:cNvPr id="11" name="Content Placeholder 10">
                <a:extLst>
                  <a:ext uri="{FF2B5EF4-FFF2-40B4-BE49-F238E27FC236}">
                    <a16:creationId xmlns:a16="http://schemas.microsoft.com/office/drawing/2014/main" id="{E36ECE20-A59B-462F-A617-AD9750725CA0}"/>
                  </a:ext>
                </a:extLst>
              </p:cNvPr>
              <p:cNvSpPr>
                <a:spLocks noGrp="1" noRot="1" noChangeAspect="1" noMove="1" noResize="1" noEditPoints="1" noAdjustHandles="1" noChangeArrowheads="1" noChangeShapeType="1" noTextEdit="1"/>
              </p:cNvSpPr>
              <p:nvPr>
                <p:ph idx="1"/>
              </p:nvPr>
            </p:nvSpPr>
            <p:spPr>
              <a:blipFill>
                <a:blip r:embed="rId3"/>
                <a:stretch>
                  <a:fillRect l="-814" t="-992" r="-869" b="-2266"/>
                </a:stretch>
              </a:blipFill>
            </p:spPr>
            <p:txBody>
              <a:bodyPr/>
              <a:lstStyle/>
              <a:p>
                <a:r>
                  <a:rPr lang="en-US">
                    <a:noFill/>
                  </a:rPr>
                  <a:t> </a:t>
                </a:r>
              </a:p>
            </p:txBody>
          </p:sp>
        </mc:Fallback>
      </mc:AlternateContent>
      <p:sp>
        <p:nvSpPr>
          <p:cNvPr id="5" name="Rectangle 2">
            <a:extLst>
              <a:ext uri="{FF2B5EF4-FFF2-40B4-BE49-F238E27FC236}">
                <a16:creationId xmlns:a16="http://schemas.microsoft.com/office/drawing/2014/main" id="{AD5F58CE-45E5-4C69-A427-0E810D3E37B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C149144D-A4AB-4C8E-9D2B-E39ED5D7E170}"/>
              </a:ext>
            </a:extLst>
          </p:cNvPr>
          <p:cNvGraphicFramePr>
            <a:graphicFrameLocks noChangeAspect="1"/>
          </p:cNvGraphicFramePr>
          <p:nvPr>
            <p:extLst>
              <p:ext uri="{D42A27DB-BD31-4B8C-83A1-F6EECF244321}">
                <p14:modId xmlns:p14="http://schemas.microsoft.com/office/powerpoint/2010/main" val="4005684037"/>
              </p:ext>
            </p:extLst>
          </p:nvPr>
        </p:nvGraphicFramePr>
        <p:xfrm>
          <a:off x="2490788" y="3278191"/>
          <a:ext cx="1655762" cy="377825"/>
        </p:xfrm>
        <a:graphic>
          <a:graphicData uri="http://schemas.openxmlformats.org/presentationml/2006/ole">
            <mc:AlternateContent xmlns:mc="http://schemas.openxmlformats.org/markup-compatibility/2006">
              <mc:Choice xmlns:v="urn:schemas-microsoft-com:vml" Requires="v">
                <p:oleObj spid="_x0000_s83029" name="Equation" r:id="rId4" imgW="1650960" imgH="380880" progId="Equation.DSMT4">
                  <p:embed/>
                </p:oleObj>
              </mc:Choice>
              <mc:Fallback>
                <p:oleObj name="Equation" r:id="rId4" imgW="1650960" imgH="380880" progId="Equation.DSMT4">
                  <p:embed/>
                  <p:pic>
                    <p:nvPicPr>
                      <p:cNvPr id="0" name="Object 1"/>
                      <p:cNvPicPr>
                        <a:picLocks noChangeAspect="1" noChangeArrowheads="1"/>
                      </p:cNvPicPr>
                      <p:nvPr/>
                    </p:nvPicPr>
                    <p:blipFill>
                      <a:blip r:embed="rId5"/>
                      <a:srcRect/>
                      <a:stretch>
                        <a:fillRect/>
                      </a:stretch>
                    </p:blipFill>
                    <p:spPr bwMode="auto">
                      <a:xfrm>
                        <a:off x="2490788" y="3278191"/>
                        <a:ext cx="16557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a:extLst>
              <a:ext uri="{FF2B5EF4-FFF2-40B4-BE49-F238E27FC236}">
                <a16:creationId xmlns:a16="http://schemas.microsoft.com/office/drawing/2014/main" id="{E912C496-E9C0-40C3-A6B5-E1AB4FEB8E3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09A9D725-D7B0-4C23-942A-02CB2B6376E0}"/>
              </a:ext>
            </a:extLst>
          </p:cNvPr>
          <p:cNvGraphicFramePr>
            <a:graphicFrameLocks noChangeAspect="1"/>
          </p:cNvGraphicFramePr>
          <p:nvPr>
            <p:extLst>
              <p:ext uri="{D42A27DB-BD31-4B8C-83A1-F6EECF244321}">
                <p14:modId xmlns:p14="http://schemas.microsoft.com/office/powerpoint/2010/main" val="688184398"/>
              </p:ext>
            </p:extLst>
          </p:nvPr>
        </p:nvGraphicFramePr>
        <p:xfrm>
          <a:off x="4322763" y="3267079"/>
          <a:ext cx="1663700" cy="376237"/>
        </p:xfrm>
        <a:graphic>
          <a:graphicData uri="http://schemas.openxmlformats.org/presentationml/2006/ole">
            <mc:AlternateContent xmlns:mc="http://schemas.openxmlformats.org/markup-compatibility/2006">
              <mc:Choice xmlns:v="urn:schemas-microsoft-com:vml" Requires="v">
                <p:oleObj spid="_x0000_s83030" name="Equation" r:id="rId6" imgW="1663560" imgH="380880" progId="Equation.DSMT4">
                  <p:embed/>
                </p:oleObj>
              </mc:Choice>
              <mc:Fallback>
                <p:oleObj name="Equation" r:id="rId6" imgW="1663560" imgH="380880" progId="Equation.DSMT4">
                  <p:embed/>
                  <p:pic>
                    <p:nvPicPr>
                      <p:cNvPr id="0" name="Object 3"/>
                      <p:cNvPicPr>
                        <a:picLocks noChangeAspect="1" noChangeArrowheads="1"/>
                      </p:cNvPicPr>
                      <p:nvPr/>
                    </p:nvPicPr>
                    <p:blipFill>
                      <a:blip r:embed="rId7"/>
                      <a:srcRect/>
                      <a:stretch>
                        <a:fillRect/>
                      </a:stretch>
                    </p:blipFill>
                    <p:spPr bwMode="auto">
                      <a:xfrm>
                        <a:off x="4322763" y="3267079"/>
                        <a:ext cx="166370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a:extLst>
              <a:ext uri="{FF2B5EF4-FFF2-40B4-BE49-F238E27FC236}">
                <a16:creationId xmlns:a16="http://schemas.microsoft.com/office/drawing/2014/main" id="{D0D8CF89-78BE-41DE-9AD7-D8D9524EBE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B1EE3957-E2D3-4E2E-9651-154966904008}"/>
              </a:ext>
            </a:extLst>
          </p:cNvPr>
          <p:cNvGraphicFramePr>
            <a:graphicFrameLocks noChangeAspect="1"/>
          </p:cNvGraphicFramePr>
          <p:nvPr>
            <p:extLst>
              <p:ext uri="{D42A27DB-BD31-4B8C-83A1-F6EECF244321}">
                <p14:modId xmlns:p14="http://schemas.microsoft.com/office/powerpoint/2010/main" val="2992496160"/>
              </p:ext>
            </p:extLst>
          </p:nvPr>
        </p:nvGraphicFramePr>
        <p:xfrm>
          <a:off x="2947996" y="4038600"/>
          <a:ext cx="2028825" cy="474663"/>
        </p:xfrm>
        <a:graphic>
          <a:graphicData uri="http://schemas.openxmlformats.org/presentationml/2006/ole">
            <mc:AlternateContent xmlns:mc="http://schemas.openxmlformats.org/markup-compatibility/2006">
              <mc:Choice xmlns:v="urn:schemas-microsoft-com:vml" Requires="v">
                <p:oleObj spid="_x0000_s83031" name="Equation" r:id="rId8" imgW="2031840" imgH="469800" progId="Equation.DSMT4">
                  <p:embed/>
                </p:oleObj>
              </mc:Choice>
              <mc:Fallback>
                <p:oleObj name="Equation" r:id="rId8" imgW="2031840" imgH="469800" progId="Equation.DSMT4">
                  <p:embed/>
                  <p:pic>
                    <p:nvPicPr>
                      <p:cNvPr id="0" name="Object 7"/>
                      <p:cNvPicPr>
                        <a:picLocks noChangeAspect="1" noChangeArrowheads="1"/>
                      </p:cNvPicPr>
                      <p:nvPr/>
                    </p:nvPicPr>
                    <p:blipFill>
                      <a:blip r:embed="rId9"/>
                      <a:srcRect/>
                      <a:stretch>
                        <a:fillRect/>
                      </a:stretch>
                    </p:blipFill>
                    <p:spPr bwMode="auto">
                      <a:xfrm>
                        <a:off x="2947996" y="4038600"/>
                        <a:ext cx="2028825"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12">
            <a:extLst>
              <a:ext uri="{FF2B5EF4-FFF2-40B4-BE49-F238E27FC236}">
                <a16:creationId xmlns:a16="http://schemas.microsoft.com/office/drawing/2014/main" id="{57252BBD-2557-4E2E-8A9E-8D0E31F1985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7E925A1A-B2E6-4CF7-938A-D499F611C102}"/>
              </a:ext>
            </a:extLst>
          </p:cNvPr>
          <p:cNvGraphicFramePr>
            <a:graphicFrameLocks noChangeAspect="1"/>
          </p:cNvGraphicFramePr>
          <p:nvPr>
            <p:extLst>
              <p:ext uri="{D42A27DB-BD31-4B8C-83A1-F6EECF244321}">
                <p14:modId xmlns:p14="http://schemas.microsoft.com/office/powerpoint/2010/main" val="4054723669"/>
              </p:ext>
            </p:extLst>
          </p:nvPr>
        </p:nvGraphicFramePr>
        <p:xfrm>
          <a:off x="2471738" y="4598989"/>
          <a:ext cx="4333875" cy="1028700"/>
        </p:xfrm>
        <a:graphic>
          <a:graphicData uri="http://schemas.openxmlformats.org/presentationml/2006/ole">
            <mc:AlternateContent xmlns:mc="http://schemas.openxmlformats.org/markup-compatibility/2006">
              <mc:Choice xmlns:v="urn:schemas-microsoft-com:vml" Requires="v">
                <p:oleObj spid="_x0000_s83032" name="Equation" r:id="rId10" imgW="4546440" imgH="1079280" progId="Equation.DSMT4">
                  <p:embed/>
                </p:oleObj>
              </mc:Choice>
              <mc:Fallback>
                <p:oleObj name="Equation" r:id="rId10" imgW="4546440" imgH="1079280" progId="Equation.DSMT4">
                  <p:embed/>
                  <p:pic>
                    <p:nvPicPr>
                      <p:cNvPr id="0" name="Object 11"/>
                      <p:cNvPicPr>
                        <a:picLocks noChangeAspect="1" noChangeArrowheads="1"/>
                      </p:cNvPicPr>
                      <p:nvPr/>
                    </p:nvPicPr>
                    <p:blipFill>
                      <a:blip r:embed="rId11"/>
                      <a:srcRect/>
                      <a:stretch>
                        <a:fillRect/>
                      </a:stretch>
                    </p:blipFill>
                    <p:spPr bwMode="auto">
                      <a:xfrm>
                        <a:off x="2471738" y="4598989"/>
                        <a:ext cx="4333875"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444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Variance – Single Sample</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extLst>
              <p:ext uri="{D42A27DB-BD31-4B8C-83A1-F6EECF244321}">
                <p14:modId xmlns:p14="http://schemas.microsoft.com/office/powerpoint/2010/main" val="1795814198"/>
              </p:ext>
            </p:extLst>
          </p:nvPr>
        </p:nvGraphicFramePr>
        <p:xfrm>
          <a:off x="3054198" y="1555417"/>
          <a:ext cx="6487368" cy="460249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944896">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3035451786"/>
              </p:ext>
            </p:extLst>
          </p:nvPr>
        </p:nvGraphicFramePr>
        <p:xfrm>
          <a:off x="3770313" y="2668584"/>
          <a:ext cx="2078037" cy="631825"/>
        </p:xfrm>
        <a:graphic>
          <a:graphicData uri="http://schemas.openxmlformats.org/presentationml/2006/ole">
            <mc:AlternateContent xmlns:mc="http://schemas.openxmlformats.org/markup-compatibility/2006">
              <mc:Choice xmlns:v="urn:schemas-microsoft-com:vml" Requires="v">
                <p:oleObj spid="_x0000_s85133" name="Equation" r:id="rId3" imgW="2082600" imgH="634680" progId="Equation.DSMT4">
                  <p:embed/>
                </p:oleObj>
              </mc:Choice>
              <mc:Fallback>
                <p:oleObj name="Equation" r:id="rId3" imgW="2082600" imgH="63468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srcRect/>
                      <a:stretch>
                        <a:fillRect/>
                      </a:stretch>
                    </p:blipFill>
                    <p:spPr bwMode="auto">
                      <a:xfrm>
                        <a:off x="3770313" y="2668584"/>
                        <a:ext cx="2078037"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extLst>
              <p:ext uri="{D42A27DB-BD31-4B8C-83A1-F6EECF244321}">
                <p14:modId xmlns:p14="http://schemas.microsoft.com/office/powerpoint/2010/main" val="2650841282"/>
              </p:ext>
            </p:extLst>
          </p:nvPr>
        </p:nvGraphicFramePr>
        <p:xfrm>
          <a:off x="7531100" y="2668584"/>
          <a:ext cx="1100138" cy="631825"/>
        </p:xfrm>
        <a:graphic>
          <a:graphicData uri="http://schemas.openxmlformats.org/presentationml/2006/ole">
            <mc:AlternateContent xmlns:mc="http://schemas.openxmlformats.org/markup-compatibility/2006">
              <mc:Choice xmlns:v="urn:schemas-microsoft-com:vml" Requires="v">
                <p:oleObj spid="_x0000_s85134" name="Equation" r:id="rId5" imgW="1104840" imgH="634680" progId="Equation.DSMT4">
                  <p:embed/>
                </p:oleObj>
              </mc:Choice>
              <mc:Fallback>
                <p:oleObj name="Equation" r:id="rId5" imgW="1104840" imgH="634680"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srcRect/>
                      <a:stretch>
                        <a:fillRect/>
                      </a:stretch>
                    </p:blipFill>
                    <p:spPr bwMode="auto">
                      <a:xfrm>
                        <a:off x="7531100" y="2668584"/>
                        <a:ext cx="1100138"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4097874278"/>
              </p:ext>
            </p:extLst>
          </p:nvPr>
        </p:nvGraphicFramePr>
        <p:xfrm>
          <a:off x="4424363" y="3713159"/>
          <a:ext cx="1150937" cy="568325"/>
        </p:xfrm>
        <a:graphic>
          <a:graphicData uri="http://schemas.openxmlformats.org/presentationml/2006/ole">
            <mc:AlternateContent xmlns:mc="http://schemas.openxmlformats.org/markup-compatibility/2006">
              <mc:Choice xmlns:v="urn:schemas-microsoft-com:vml" Requires="v">
                <p:oleObj spid="_x0000_s85135" name="Equation" r:id="rId7" imgW="1206360" imgH="596880" progId="Equation.DSMT4">
                  <p:embed/>
                </p:oleObj>
              </mc:Choice>
              <mc:Fallback>
                <p:oleObj name="Equation" r:id="rId7" imgW="1206360" imgH="596880" progId="Equation.DSMT4">
                  <p:embed/>
                  <p:pic>
                    <p:nvPicPr>
                      <p:cNvPr id="21" name="Object 20">
                        <a:extLst>
                          <a:ext uri="{FF2B5EF4-FFF2-40B4-BE49-F238E27FC236}">
                            <a16:creationId xmlns:a16="http://schemas.microsoft.com/office/drawing/2014/main" id="{96CD258C-98C5-46A1-86D9-E7BD9BE9FB6F}"/>
                          </a:ext>
                        </a:extLst>
                      </p:cNvPr>
                      <p:cNvPicPr>
                        <a:picLocks noChangeAspect="1" noChangeArrowheads="1"/>
                      </p:cNvPicPr>
                      <p:nvPr/>
                    </p:nvPicPr>
                    <p:blipFill>
                      <a:blip r:embed="rId8"/>
                      <a:srcRect/>
                      <a:stretch>
                        <a:fillRect/>
                      </a:stretch>
                    </p:blipFill>
                    <p:spPr bwMode="auto">
                      <a:xfrm>
                        <a:off x="4424363" y="3713159"/>
                        <a:ext cx="115093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3797174166"/>
              </p:ext>
            </p:extLst>
          </p:nvPr>
        </p:nvGraphicFramePr>
        <p:xfrm>
          <a:off x="7685088" y="3700459"/>
          <a:ext cx="1149350" cy="571500"/>
        </p:xfrm>
        <a:graphic>
          <a:graphicData uri="http://schemas.openxmlformats.org/presentationml/2006/ole">
            <mc:AlternateContent xmlns:mc="http://schemas.openxmlformats.org/markup-compatibility/2006">
              <mc:Choice xmlns:v="urn:schemas-microsoft-com:vml" Requires="v">
                <p:oleObj spid="_x0000_s85136" name="Equation" r:id="rId9" imgW="1206360" imgH="596880" progId="Equation.DSMT4">
                  <p:embed/>
                </p:oleObj>
              </mc:Choice>
              <mc:Fallback>
                <p:oleObj name="Equation" r:id="rId9" imgW="1206360" imgH="596880" progId="Equation.DSMT4">
                  <p:embed/>
                  <p:pic>
                    <p:nvPicPr>
                      <p:cNvPr id="23" name="Object 22">
                        <a:extLst>
                          <a:ext uri="{FF2B5EF4-FFF2-40B4-BE49-F238E27FC236}">
                            <a16:creationId xmlns:a16="http://schemas.microsoft.com/office/drawing/2014/main" id="{2DC001E7-A757-4C75-BD12-2FB5E5F0D763}"/>
                          </a:ext>
                        </a:extLst>
                      </p:cNvPr>
                      <p:cNvPicPr>
                        <a:picLocks noChangeAspect="1" noChangeArrowheads="1"/>
                      </p:cNvPicPr>
                      <p:nvPr/>
                    </p:nvPicPr>
                    <p:blipFill>
                      <a:blip r:embed="rId10"/>
                      <a:srcRect/>
                      <a:stretch>
                        <a:fillRect/>
                      </a:stretch>
                    </p:blipFill>
                    <p:spPr bwMode="auto">
                      <a:xfrm>
                        <a:off x="7685088" y="3700459"/>
                        <a:ext cx="11493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extLst>
              <p:ext uri="{D42A27DB-BD31-4B8C-83A1-F6EECF244321}">
                <p14:modId xmlns:p14="http://schemas.microsoft.com/office/powerpoint/2010/main" val="2067568553"/>
              </p:ext>
            </p:extLst>
          </p:nvPr>
        </p:nvGraphicFramePr>
        <p:xfrm>
          <a:off x="3508375" y="4740271"/>
          <a:ext cx="2239963" cy="312738"/>
        </p:xfrm>
        <a:graphic>
          <a:graphicData uri="http://schemas.openxmlformats.org/presentationml/2006/ole">
            <mc:AlternateContent xmlns:mc="http://schemas.openxmlformats.org/markup-compatibility/2006">
              <mc:Choice xmlns:v="urn:schemas-microsoft-com:vml" Requires="v">
                <p:oleObj spid="_x0000_s85137" name="Equation" r:id="rId11" imgW="2234880" imgH="317160" progId="Equation.DSMT4">
                  <p:embed/>
                </p:oleObj>
              </mc:Choice>
              <mc:Fallback>
                <p:oleObj name="Equation" r:id="rId11" imgW="2234880" imgH="317160" progId="Equation.DSMT4">
                  <p:embed/>
                  <p:pic>
                    <p:nvPicPr>
                      <p:cNvPr id="25" name="Object 24">
                        <a:extLst>
                          <a:ext uri="{FF2B5EF4-FFF2-40B4-BE49-F238E27FC236}">
                            <a16:creationId xmlns:a16="http://schemas.microsoft.com/office/drawing/2014/main" id="{DA21CFFE-F253-44AF-B1BD-AE2D784950D1}"/>
                          </a:ext>
                        </a:extLst>
                      </p:cNvPr>
                      <p:cNvPicPr>
                        <a:picLocks noChangeAspect="1" noChangeArrowheads="1"/>
                      </p:cNvPicPr>
                      <p:nvPr/>
                    </p:nvPicPr>
                    <p:blipFill>
                      <a:blip r:embed="rId12"/>
                      <a:srcRect/>
                      <a:stretch>
                        <a:fillRect/>
                      </a:stretch>
                    </p:blipFill>
                    <p:spPr bwMode="auto">
                      <a:xfrm>
                        <a:off x="3508375" y="4740271"/>
                        <a:ext cx="2239963"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extLst>
              <p:ext uri="{D42A27DB-BD31-4B8C-83A1-F6EECF244321}">
                <p14:modId xmlns:p14="http://schemas.microsoft.com/office/powerpoint/2010/main" val="3845483722"/>
              </p:ext>
            </p:extLst>
          </p:nvPr>
        </p:nvGraphicFramePr>
        <p:xfrm>
          <a:off x="7065963" y="4729159"/>
          <a:ext cx="2227262" cy="396875"/>
        </p:xfrm>
        <a:graphic>
          <a:graphicData uri="http://schemas.openxmlformats.org/presentationml/2006/ole">
            <mc:AlternateContent xmlns:mc="http://schemas.openxmlformats.org/markup-compatibility/2006">
              <mc:Choice xmlns:v="urn:schemas-microsoft-com:vml" Requires="v">
                <p:oleObj spid="_x0000_s85138" name="Equation" r:id="rId13" imgW="2222280" imgH="393480" progId="Equation.DSMT4">
                  <p:embed/>
                </p:oleObj>
              </mc:Choice>
              <mc:Fallback>
                <p:oleObj name="Equation" r:id="rId13" imgW="2222280" imgH="393480" progId="Equation.DSMT4">
                  <p:embed/>
                  <p:pic>
                    <p:nvPicPr>
                      <p:cNvPr id="27" name="Object 26">
                        <a:extLst>
                          <a:ext uri="{FF2B5EF4-FFF2-40B4-BE49-F238E27FC236}">
                            <a16:creationId xmlns:a16="http://schemas.microsoft.com/office/drawing/2014/main" id="{CF846A2B-F851-4B78-8D37-41CB34861CE3}"/>
                          </a:ext>
                        </a:extLst>
                      </p:cNvPr>
                      <p:cNvPicPr>
                        <a:picLocks noChangeAspect="1" noChangeArrowheads="1"/>
                      </p:cNvPicPr>
                      <p:nvPr/>
                    </p:nvPicPr>
                    <p:blipFill>
                      <a:blip r:embed="rId14"/>
                      <a:srcRect/>
                      <a:stretch>
                        <a:fillRect/>
                      </a:stretch>
                    </p:blipFill>
                    <p:spPr bwMode="auto">
                      <a:xfrm>
                        <a:off x="7065963" y="4729159"/>
                        <a:ext cx="2227262"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02A5BF32-A4D9-45A4-8DE6-DAB999E60DAD}"/>
              </a:ext>
            </a:extLst>
          </p:cNvPr>
          <p:cNvGraphicFramePr>
            <a:graphicFrameLocks noChangeAspect="1"/>
          </p:cNvGraphicFramePr>
          <p:nvPr>
            <p:extLst>
              <p:ext uri="{D42A27DB-BD31-4B8C-83A1-F6EECF244321}">
                <p14:modId xmlns:p14="http://schemas.microsoft.com/office/powerpoint/2010/main" val="1579914386"/>
              </p:ext>
            </p:extLst>
          </p:nvPr>
        </p:nvGraphicFramePr>
        <p:xfrm>
          <a:off x="3985093" y="5219696"/>
          <a:ext cx="1905000" cy="762000"/>
        </p:xfrm>
        <a:graphic>
          <a:graphicData uri="http://schemas.openxmlformats.org/presentationml/2006/ole">
            <mc:AlternateContent xmlns:mc="http://schemas.openxmlformats.org/markup-compatibility/2006">
              <mc:Choice xmlns:v="urn:schemas-microsoft-com:vml" Requires="v">
                <p:oleObj spid="_x0000_s85139" name="Equation" r:id="rId15" imgW="1905000" imgH="762000" progId="Equation.DSMT4">
                  <p:embed/>
                </p:oleObj>
              </mc:Choice>
              <mc:Fallback>
                <p:oleObj name="Equation" r:id="rId15" imgW="1905000" imgH="762000"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85093" y="5219696"/>
                        <a:ext cx="1905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74D9E54F-BC8E-46FC-9855-3CAF55D4267C}"/>
              </a:ext>
            </a:extLst>
          </p:cNvPr>
          <p:cNvGraphicFramePr>
            <a:graphicFrameLocks noChangeAspect="1"/>
          </p:cNvGraphicFramePr>
          <p:nvPr>
            <p:extLst>
              <p:ext uri="{D42A27DB-BD31-4B8C-83A1-F6EECF244321}">
                <p14:modId xmlns:p14="http://schemas.microsoft.com/office/powerpoint/2010/main" val="525368119"/>
              </p:ext>
            </p:extLst>
          </p:nvPr>
        </p:nvGraphicFramePr>
        <p:xfrm>
          <a:off x="7194550" y="5145086"/>
          <a:ext cx="2120900" cy="990600"/>
        </p:xfrm>
        <a:graphic>
          <a:graphicData uri="http://schemas.openxmlformats.org/presentationml/2006/ole">
            <mc:AlternateContent xmlns:mc="http://schemas.openxmlformats.org/markup-compatibility/2006">
              <mc:Choice xmlns:v="urn:schemas-microsoft-com:vml" Requires="v">
                <p:oleObj spid="_x0000_s85140" name="Equation" r:id="rId17" imgW="2120760" imgH="990360" progId="Equation.DSMT4">
                  <p:embed/>
                </p:oleObj>
              </mc:Choice>
              <mc:Fallback>
                <p:oleObj name="Equation" r:id="rId17" imgW="2120760" imgH="990360" progId="Equation.DSMT4">
                  <p:embed/>
                  <p:pic>
                    <p:nvPicPr>
                      <p:cNvPr id="0" name="Object 3"/>
                      <p:cNvPicPr>
                        <a:picLocks noChangeAspect="1" noChangeArrowheads="1"/>
                      </p:cNvPicPr>
                      <p:nvPr/>
                    </p:nvPicPr>
                    <p:blipFill>
                      <a:blip r:embed="rId18"/>
                      <a:srcRect/>
                      <a:stretch>
                        <a:fillRect/>
                      </a:stretch>
                    </p:blipFill>
                    <p:spPr bwMode="auto">
                      <a:xfrm>
                        <a:off x="7194550" y="5145086"/>
                        <a:ext cx="21209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7233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Variance – Single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FACA105-DCF9-4322-BED4-34C0C6E05872}"/>
              </a:ext>
            </a:extLst>
          </p:cNvPr>
          <p:cNvSpPr>
            <a:spLocks noGrp="1"/>
          </p:cNvSpPr>
          <p:nvPr>
            <p:ph idx="1"/>
          </p:nvPr>
        </p:nvSpPr>
        <p:spPr/>
        <p:txBody>
          <a:bodyPr>
            <a:normAutofit fontScale="70000" lnSpcReduction="20000"/>
          </a:bodyPr>
          <a:lstStyle/>
          <a:p>
            <a:pPr marL="0" indent="0" algn="just">
              <a:buNone/>
            </a:pPr>
            <a:r>
              <a:rPr lang="en-US" u="sng" dirty="0"/>
              <a:t>Examples</a:t>
            </a:r>
            <a:r>
              <a:rPr lang="en-US" dirty="0"/>
              <a:t>:  A small business has 37 employees.  Because of uncertain demand, the company usually has to pay overtime on any given week. Assume that there will be around 50 hours of overtime per week and the variance of this figure is about 25.  Company officials want to know whether the variance of overtime hours has changed.  The following sample of 16 weeks of overtime data (hours/week) is collected:</a:t>
            </a:r>
          </a:p>
          <a:p>
            <a:pPr marL="0" indent="0">
              <a:buNone/>
            </a:pPr>
            <a:endParaRPr lang="en-US" dirty="0"/>
          </a:p>
          <a:p>
            <a:pPr marL="0" indent="0">
              <a:buNone/>
            </a:pPr>
            <a:r>
              <a:rPr lang="en-US" dirty="0"/>
              <a:t>				57	56	52	44</a:t>
            </a:r>
          </a:p>
          <a:p>
            <a:pPr marL="0" indent="0">
              <a:buNone/>
            </a:pPr>
            <a:r>
              <a:rPr lang="en-US" dirty="0"/>
              <a:t>				46	53	44	44</a:t>
            </a:r>
          </a:p>
          <a:p>
            <a:pPr marL="0" indent="0">
              <a:buNone/>
            </a:pPr>
            <a:r>
              <a:rPr lang="en-US" dirty="0"/>
              <a:t>				48	51	55	48</a:t>
            </a:r>
          </a:p>
          <a:p>
            <a:pPr marL="0" indent="0">
              <a:buNone/>
            </a:pPr>
            <a:r>
              <a:rPr lang="en-US" dirty="0"/>
              <a:t>				63	53	51	50</a:t>
            </a:r>
          </a:p>
          <a:p>
            <a:pPr marL="0" indent="0" algn="ctr">
              <a:buNone/>
            </a:pPr>
            <a:r>
              <a:rPr lang="en-US" dirty="0"/>
              <a:t> </a:t>
            </a:r>
          </a:p>
          <a:p>
            <a:pPr marL="0" indent="0">
              <a:buNone/>
            </a:pPr>
            <a:endParaRPr lang="en-US" dirty="0"/>
          </a:p>
          <a:p>
            <a:pPr marL="0" indent="0">
              <a:buNone/>
            </a:pPr>
            <a:r>
              <a:rPr lang="en-US" dirty="0"/>
              <a:t>Suppose that hours of overtime are normally distributed.  Test the null hypothesis that the variance of overtime data is 25.</a:t>
            </a:r>
          </a:p>
          <a:p>
            <a:pPr marL="0" indent="0">
              <a:buNone/>
            </a:pPr>
            <a:endParaRPr lang="en-US" dirty="0"/>
          </a:p>
        </p:txBody>
      </p:sp>
      <p:sp>
        <p:nvSpPr>
          <p:cNvPr id="6" name="Rectangle 2">
            <a:extLst>
              <a:ext uri="{FF2B5EF4-FFF2-40B4-BE49-F238E27FC236}">
                <a16:creationId xmlns:a16="http://schemas.microsoft.com/office/drawing/2014/main" id="{803E84D8-D51A-4DB3-B49A-91302A14D6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314D555E-DD05-4FE2-AFF9-548B3CCBB274}"/>
              </a:ext>
            </a:extLst>
          </p:cNvPr>
          <p:cNvGraphicFramePr>
            <a:graphicFrameLocks noChangeAspect="1"/>
          </p:cNvGraphicFramePr>
          <p:nvPr>
            <p:extLst>
              <p:ext uri="{D42A27DB-BD31-4B8C-83A1-F6EECF244321}">
                <p14:modId xmlns:p14="http://schemas.microsoft.com/office/powerpoint/2010/main" val="1994698891"/>
              </p:ext>
            </p:extLst>
          </p:nvPr>
        </p:nvGraphicFramePr>
        <p:xfrm>
          <a:off x="5311775" y="4600570"/>
          <a:ext cx="1216025" cy="393700"/>
        </p:xfrm>
        <a:graphic>
          <a:graphicData uri="http://schemas.openxmlformats.org/presentationml/2006/ole">
            <mc:AlternateContent xmlns:mc="http://schemas.openxmlformats.org/markup-compatibility/2006">
              <mc:Choice xmlns:v="urn:schemas-microsoft-com:vml" Requires="v">
                <p:oleObj spid="_x0000_s83987" name="Equation" r:id="rId3" imgW="1218960" imgH="393480" progId="Equation.DSMT4">
                  <p:embed/>
                </p:oleObj>
              </mc:Choice>
              <mc:Fallback>
                <p:oleObj name="Equation" r:id="rId3" imgW="1218960" imgH="393480" progId="Equation.DSMT4">
                  <p:embed/>
                  <p:pic>
                    <p:nvPicPr>
                      <p:cNvPr id="0" name="Object 1"/>
                      <p:cNvPicPr>
                        <a:picLocks noChangeAspect="1" noChangeArrowheads="1"/>
                      </p:cNvPicPr>
                      <p:nvPr/>
                    </p:nvPicPr>
                    <p:blipFill>
                      <a:blip r:embed="rId4"/>
                      <a:srcRect/>
                      <a:stretch>
                        <a:fillRect/>
                      </a:stretch>
                    </p:blipFill>
                    <p:spPr bwMode="auto">
                      <a:xfrm>
                        <a:off x="5311775" y="4600570"/>
                        <a:ext cx="1216025" cy="393700"/>
                      </a:xfrm>
                      <a:prstGeom prst="rect">
                        <a:avLst/>
                      </a:prstGeom>
                      <a:noFill/>
                    </p:spPr>
                  </p:pic>
                </p:oleObj>
              </mc:Fallback>
            </mc:AlternateContent>
          </a:graphicData>
        </a:graphic>
      </p:graphicFrame>
    </p:spTree>
    <p:extLst>
      <p:ext uri="{BB962C8B-B14F-4D97-AF65-F5344CB8AC3E}">
        <p14:creationId xmlns:p14="http://schemas.microsoft.com/office/powerpoint/2010/main" val="3488386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Variance – Single Sample</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FACA105-DCF9-4322-BED4-34C0C6E05872}"/>
                  </a:ext>
                </a:extLst>
              </p:cNvPr>
              <p:cNvSpPr>
                <a:spLocks noGrp="1"/>
              </p:cNvSpPr>
              <p:nvPr>
                <p:ph idx="1"/>
              </p:nvPr>
            </p:nvSpPr>
            <p:spPr/>
            <p:txBody>
              <a:bodyPr>
                <a:normAutofit lnSpcReduction="10000"/>
              </a:bodyPr>
              <a:lstStyle/>
              <a:p>
                <a:pPr marL="0" indent="0">
                  <a:buNone/>
                </a:pPr>
                <a:r>
                  <a:rPr lang="en-US" dirty="0"/>
                  <a:t>Hypotheses:	 </a:t>
                </a:r>
              </a:p>
              <a:p>
                <a:pPr marL="0" indent="0">
                  <a:buNone/>
                </a:pPr>
                <a:r>
                  <a:rPr lang="en-US" dirty="0"/>
                  <a:t>			 </a:t>
                </a:r>
              </a:p>
              <a:p>
                <a:pPr marL="0" indent="0">
                  <a:buNone/>
                </a:pPr>
                <a:endParaRPr lang="en-US" dirty="0"/>
              </a:p>
              <a:p>
                <a:pPr marL="0" indent="0">
                  <a:buNone/>
                </a:pPr>
                <a:r>
                  <a:rPr lang="en-US" dirty="0"/>
                  <a:t>Critical value:	 		 (with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=0.1</m:t>
                    </m:r>
                  </m:oMath>
                </a14:m>
                <a:r>
                  <a:rPr lang="en-US" dirty="0"/>
                  <a:t>  )</a:t>
                </a:r>
              </a:p>
              <a:p>
                <a:pPr marL="0" indent="0">
                  <a:buNone/>
                </a:pPr>
                <a:r>
                  <a:rPr lang="en-US" dirty="0"/>
                  <a:t>			 </a:t>
                </a:r>
              </a:p>
              <a:p>
                <a:pPr marL="0" indent="0">
                  <a:buNone/>
                </a:pPr>
                <a:endParaRPr lang="en-US" dirty="0"/>
              </a:p>
              <a:p>
                <a:pPr marL="0" indent="0">
                  <a:buNone/>
                </a:pPr>
                <a:r>
                  <a:rPr lang="en-US" dirty="0"/>
                  <a:t>Test statistic:	 </a:t>
                </a:r>
              </a:p>
              <a:p>
                <a:pPr marL="0" indent="0">
                  <a:buNone/>
                </a:pPr>
                <a:endParaRPr lang="en-US" dirty="0"/>
              </a:p>
              <a:p>
                <a:pPr marL="0" indent="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null hypothesis cannot be rejected.</a:t>
                </a:r>
              </a:p>
              <a:p>
                <a:pPr marL="0" indent="0">
                  <a:buNone/>
                </a:pPr>
                <a:endParaRPr lang="en-US" dirty="0"/>
              </a:p>
            </p:txBody>
          </p:sp>
        </mc:Choice>
        <mc:Fallback xmlns="">
          <p:sp>
            <p:nvSpPr>
              <p:cNvPr id="5" name="Content Placeholder 4">
                <a:extLst>
                  <a:ext uri="{FF2B5EF4-FFF2-40B4-BE49-F238E27FC236}">
                    <a16:creationId xmlns:a16="http://schemas.microsoft.com/office/drawing/2014/main" id="{BFACA105-DCF9-4322-BED4-34C0C6E05872}"/>
                  </a:ext>
                </a:extLst>
              </p:cNvPr>
              <p:cNvSpPr>
                <a:spLocks noGrp="1" noRot="1" noChangeAspect="1" noMove="1" noResize="1" noEditPoints="1" noAdjustHandles="1" noChangeArrowheads="1" noChangeShapeType="1" noTextEdit="1"/>
              </p:cNvSpPr>
              <p:nvPr>
                <p:ph idx="1"/>
              </p:nvPr>
            </p:nvSpPr>
            <p:spPr>
              <a:blipFill>
                <a:blip r:embed="rId3"/>
                <a:stretch>
                  <a:fillRect l="-1086" t="-3541" b="-99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A10B02E0-E8D0-4A8F-8CA5-9A2C77C1021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419C4036-B26E-4465-8CCE-09D44D21C7D1}"/>
              </a:ext>
            </a:extLst>
          </p:cNvPr>
          <p:cNvGraphicFramePr>
            <a:graphicFrameLocks noChangeAspect="1"/>
          </p:cNvGraphicFramePr>
          <p:nvPr>
            <p:extLst>
              <p:ext uri="{D42A27DB-BD31-4B8C-83A1-F6EECF244321}">
                <p14:modId xmlns:p14="http://schemas.microsoft.com/office/powerpoint/2010/main" val="2497222565"/>
              </p:ext>
            </p:extLst>
          </p:nvPr>
        </p:nvGraphicFramePr>
        <p:xfrm>
          <a:off x="3036888" y="1693863"/>
          <a:ext cx="1747837" cy="431800"/>
        </p:xfrm>
        <a:graphic>
          <a:graphicData uri="http://schemas.openxmlformats.org/presentationml/2006/ole">
            <mc:AlternateContent xmlns:mc="http://schemas.openxmlformats.org/markup-compatibility/2006">
              <mc:Choice xmlns:v="urn:schemas-microsoft-com:vml" Requires="v">
                <p:oleObj spid="_x0000_s86106" name="Equation" r:id="rId4" imgW="1752480" imgH="431640" progId="Equation.DSMT4">
                  <p:embed/>
                </p:oleObj>
              </mc:Choice>
              <mc:Fallback>
                <p:oleObj name="Equation" r:id="rId4" imgW="1752480" imgH="431640" progId="Equation.DSMT4">
                  <p:embed/>
                  <p:pic>
                    <p:nvPicPr>
                      <p:cNvPr id="0" name="Object 1"/>
                      <p:cNvPicPr>
                        <a:picLocks noChangeAspect="1" noChangeArrowheads="1"/>
                      </p:cNvPicPr>
                      <p:nvPr/>
                    </p:nvPicPr>
                    <p:blipFill>
                      <a:blip r:embed="rId5"/>
                      <a:srcRect/>
                      <a:stretch>
                        <a:fillRect/>
                      </a:stretch>
                    </p:blipFill>
                    <p:spPr bwMode="auto">
                      <a:xfrm>
                        <a:off x="3036888" y="1693863"/>
                        <a:ext cx="17478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a:extLst>
              <a:ext uri="{FF2B5EF4-FFF2-40B4-BE49-F238E27FC236}">
                <a16:creationId xmlns:a16="http://schemas.microsoft.com/office/drawing/2014/main" id="{30725C84-B933-4891-80D7-A1CD926D89E2}"/>
              </a:ext>
            </a:extLst>
          </p:cNvPr>
          <p:cNvSpPr>
            <a:spLocks noChangeArrowheads="1"/>
          </p:cNvSpPr>
          <p:nvPr/>
        </p:nvSpPr>
        <p:spPr bwMode="auto">
          <a:xfrm>
            <a:off x="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124A3A4F-B3CA-495D-9C4D-D403C30D77EE}"/>
              </a:ext>
            </a:extLst>
          </p:cNvPr>
          <p:cNvGraphicFramePr>
            <a:graphicFrameLocks noChangeAspect="1"/>
          </p:cNvGraphicFramePr>
          <p:nvPr>
            <p:extLst>
              <p:ext uri="{D42A27DB-BD31-4B8C-83A1-F6EECF244321}">
                <p14:modId xmlns:p14="http://schemas.microsoft.com/office/powerpoint/2010/main" val="2185788794"/>
              </p:ext>
            </p:extLst>
          </p:nvPr>
        </p:nvGraphicFramePr>
        <p:xfrm>
          <a:off x="3030538" y="2127250"/>
          <a:ext cx="1760537" cy="431800"/>
        </p:xfrm>
        <a:graphic>
          <a:graphicData uri="http://schemas.openxmlformats.org/presentationml/2006/ole">
            <mc:AlternateContent xmlns:mc="http://schemas.openxmlformats.org/markup-compatibility/2006">
              <mc:Choice xmlns:v="urn:schemas-microsoft-com:vml" Requires="v">
                <p:oleObj spid="_x0000_s86107" name="Equation" r:id="rId6" imgW="1765080" imgH="431640" progId="Equation.DSMT4">
                  <p:embed/>
                </p:oleObj>
              </mc:Choice>
              <mc:Fallback>
                <p:oleObj name="Equation" r:id="rId6" imgW="1765080" imgH="431640" progId="Equation.DSMT4">
                  <p:embed/>
                  <p:pic>
                    <p:nvPicPr>
                      <p:cNvPr id="4" name="Object 3">
                        <a:extLst>
                          <a:ext uri="{FF2B5EF4-FFF2-40B4-BE49-F238E27FC236}">
                            <a16:creationId xmlns:a16="http://schemas.microsoft.com/office/drawing/2014/main" id="{419C4036-B26E-4465-8CCE-09D44D21C7D1}"/>
                          </a:ext>
                        </a:extLst>
                      </p:cNvPr>
                      <p:cNvPicPr>
                        <a:picLocks noChangeAspect="1" noChangeArrowheads="1"/>
                      </p:cNvPicPr>
                      <p:nvPr/>
                    </p:nvPicPr>
                    <p:blipFill>
                      <a:blip r:embed="rId7"/>
                      <a:srcRect/>
                      <a:stretch>
                        <a:fillRect/>
                      </a:stretch>
                    </p:blipFill>
                    <p:spPr bwMode="auto">
                      <a:xfrm>
                        <a:off x="3030538" y="2127250"/>
                        <a:ext cx="17605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
            <a:extLst>
              <a:ext uri="{FF2B5EF4-FFF2-40B4-BE49-F238E27FC236}">
                <a16:creationId xmlns:a16="http://schemas.microsoft.com/office/drawing/2014/main" id="{B864C5B8-307A-416B-B812-DA261733FE0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B6D9B73F-8654-420A-A568-DC6BF088136B}"/>
              </a:ext>
            </a:extLst>
          </p:cNvPr>
          <p:cNvGraphicFramePr>
            <a:graphicFrameLocks noChangeAspect="1"/>
          </p:cNvGraphicFramePr>
          <p:nvPr>
            <p:extLst>
              <p:ext uri="{D42A27DB-BD31-4B8C-83A1-F6EECF244321}">
                <p14:modId xmlns:p14="http://schemas.microsoft.com/office/powerpoint/2010/main" val="245855139"/>
              </p:ext>
            </p:extLst>
          </p:nvPr>
        </p:nvGraphicFramePr>
        <p:xfrm>
          <a:off x="2827338" y="3095626"/>
          <a:ext cx="2316162" cy="439737"/>
        </p:xfrm>
        <a:graphic>
          <a:graphicData uri="http://schemas.openxmlformats.org/presentationml/2006/ole">
            <mc:AlternateContent xmlns:mc="http://schemas.openxmlformats.org/markup-compatibility/2006">
              <mc:Choice xmlns:v="urn:schemas-microsoft-com:vml" Requires="v">
                <p:oleObj spid="_x0000_s86108" name="Equation" r:id="rId8" imgW="2311200" imgH="444240" progId="Equation.DSMT4">
                  <p:embed/>
                </p:oleObj>
              </mc:Choice>
              <mc:Fallback>
                <p:oleObj name="Equation" r:id="rId8" imgW="2311200" imgH="444240" progId="Equation.DSMT4">
                  <p:embed/>
                  <p:pic>
                    <p:nvPicPr>
                      <p:cNvPr id="0" name="Object 4"/>
                      <p:cNvPicPr>
                        <a:picLocks noChangeAspect="1" noChangeArrowheads="1"/>
                      </p:cNvPicPr>
                      <p:nvPr/>
                    </p:nvPicPr>
                    <p:blipFill>
                      <a:blip r:embed="rId9"/>
                      <a:srcRect/>
                      <a:stretch>
                        <a:fillRect/>
                      </a:stretch>
                    </p:blipFill>
                    <p:spPr bwMode="auto">
                      <a:xfrm>
                        <a:off x="2827338" y="3095626"/>
                        <a:ext cx="2316162"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7">
            <a:extLst>
              <a:ext uri="{FF2B5EF4-FFF2-40B4-BE49-F238E27FC236}">
                <a16:creationId xmlns:a16="http://schemas.microsoft.com/office/drawing/2014/main" id="{B4B71E75-4712-4758-B18B-F247FEC272C5}"/>
              </a:ext>
            </a:extLst>
          </p:cNvPr>
          <p:cNvSpPr>
            <a:spLocks noChangeArrowheads="1"/>
          </p:cNvSpPr>
          <p:nvPr/>
        </p:nvSpPr>
        <p:spPr bwMode="auto">
          <a:xfrm>
            <a:off x="3209701" y="32041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0477E9F-AC5A-4E6A-AA99-7287B91CA620}"/>
              </a:ext>
            </a:extLst>
          </p:cNvPr>
          <p:cNvGraphicFramePr>
            <a:graphicFrameLocks noChangeAspect="1"/>
          </p:cNvGraphicFramePr>
          <p:nvPr>
            <p:extLst>
              <p:ext uri="{D42A27DB-BD31-4B8C-83A1-F6EECF244321}">
                <p14:modId xmlns:p14="http://schemas.microsoft.com/office/powerpoint/2010/main" val="2810300300"/>
              </p:ext>
            </p:extLst>
          </p:nvPr>
        </p:nvGraphicFramePr>
        <p:xfrm>
          <a:off x="2835275" y="3611563"/>
          <a:ext cx="2189163" cy="441325"/>
        </p:xfrm>
        <a:graphic>
          <a:graphicData uri="http://schemas.openxmlformats.org/presentationml/2006/ole">
            <mc:AlternateContent xmlns:mc="http://schemas.openxmlformats.org/markup-compatibility/2006">
              <mc:Choice xmlns:v="urn:schemas-microsoft-com:vml" Requires="v">
                <p:oleObj spid="_x0000_s86109" name="Equation" r:id="rId10" imgW="2184120" imgH="444240" progId="Equation.DSMT4">
                  <p:embed/>
                </p:oleObj>
              </mc:Choice>
              <mc:Fallback>
                <p:oleObj name="Equation" r:id="rId10" imgW="2184120" imgH="444240" progId="Equation.DSMT4">
                  <p:embed/>
                  <p:pic>
                    <p:nvPicPr>
                      <p:cNvPr id="0" name="Object 6"/>
                      <p:cNvPicPr>
                        <a:picLocks noChangeAspect="1" noChangeArrowheads="1"/>
                      </p:cNvPicPr>
                      <p:nvPr/>
                    </p:nvPicPr>
                    <p:blipFill>
                      <a:blip r:embed="rId11"/>
                      <a:srcRect/>
                      <a:stretch>
                        <a:fillRect/>
                      </a:stretch>
                    </p:blipFill>
                    <p:spPr bwMode="auto">
                      <a:xfrm>
                        <a:off x="2835275" y="3611563"/>
                        <a:ext cx="2189163"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9">
            <a:extLst>
              <a:ext uri="{FF2B5EF4-FFF2-40B4-BE49-F238E27FC236}">
                <a16:creationId xmlns:a16="http://schemas.microsoft.com/office/drawing/2014/main" id="{8A799C20-2FF9-4E6F-AD68-1895B271B5AE}"/>
              </a:ext>
            </a:extLst>
          </p:cNvPr>
          <p:cNvSpPr>
            <a:spLocks noChangeArrowheads="1"/>
          </p:cNvSpPr>
          <p:nvPr/>
        </p:nvSpPr>
        <p:spPr bwMode="auto">
          <a:xfrm>
            <a:off x="3208805" y="38847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B310EB9D-FC8A-4690-A653-DF9D6ED88DE9}"/>
              </a:ext>
            </a:extLst>
          </p:cNvPr>
          <p:cNvGraphicFramePr>
            <a:graphicFrameLocks noChangeAspect="1"/>
          </p:cNvGraphicFramePr>
          <p:nvPr>
            <p:extLst>
              <p:ext uri="{D42A27DB-BD31-4B8C-83A1-F6EECF244321}">
                <p14:modId xmlns:p14="http://schemas.microsoft.com/office/powerpoint/2010/main" val="1701725806"/>
              </p:ext>
            </p:extLst>
          </p:nvPr>
        </p:nvGraphicFramePr>
        <p:xfrm>
          <a:off x="2997209" y="4194178"/>
          <a:ext cx="4519613" cy="962025"/>
        </p:xfrm>
        <a:graphic>
          <a:graphicData uri="http://schemas.openxmlformats.org/presentationml/2006/ole">
            <mc:AlternateContent xmlns:mc="http://schemas.openxmlformats.org/markup-compatibility/2006">
              <mc:Choice xmlns:v="urn:schemas-microsoft-com:vml" Requires="v">
                <p:oleObj spid="_x0000_s86110" name="Equation" r:id="rId12" imgW="4749480" imgH="1002960" progId="Equation.DSMT4">
                  <p:embed/>
                </p:oleObj>
              </mc:Choice>
              <mc:Fallback>
                <p:oleObj name="Equation" r:id="rId12" imgW="4749480" imgH="1002960" progId="Equation.DSMT4">
                  <p:embed/>
                  <p:pic>
                    <p:nvPicPr>
                      <p:cNvPr id="0" name="Object 8"/>
                      <p:cNvPicPr>
                        <a:picLocks noChangeAspect="1" noChangeArrowheads="1"/>
                      </p:cNvPicPr>
                      <p:nvPr/>
                    </p:nvPicPr>
                    <p:blipFill>
                      <a:blip r:embed="rId13"/>
                      <a:srcRect/>
                      <a:stretch>
                        <a:fillRect/>
                      </a:stretch>
                    </p:blipFill>
                    <p:spPr bwMode="auto">
                      <a:xfrm>
                        <a:off x="2997209" y="4194178"/>
                        <a:ext cx="4519613"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9657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Mean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FACA105-DCF9-4322-BED4-34C0C6E05872}"/>
              </a:ext>
            </a:extLst>
          </p:cNvPr>
          <p:cNvSpPr>
            <a:spLocks noGrp="1"/>
          </p:cNvSpPr>
          <p:nvPr>
            <p:ph idx="1"/>
          </p:nvPr>
        </p:nvSpPr>
        <p:spPr>
          <a:xfrm>
            <a:off x="475814" y="1693703"/>
            <a:ext cx="11229516" cy="4303509"/>
          </a:xfrm>
        </p:spPr>
        <p:txBody>
          <a:bodyPr/>
          <a:lstStyle/>
          <a:p>
            <a:pPr marL="0" indent="0">
              <a:buNone/>
            </a:pPr>
            <a:r>
              <a:rPr lang="en-US" u="sng" dirty="0"/>
              <a:t>Sampling Distribution of the Difference between Two Sample Means</a:t>
            </a:r>
          </a:p>
        </p:txBody>
      </p:sp>
      <p:sp>
        <p:nvSpPr>
          <p:cNvPr id="3" name="Rectangle 2">
            <a:extLst>
              <a:ext uri="{FF2B5EF4-FFF2-40B4-BE49-F238E27FC236}">
                <a16:creationId xmlns:a16="http://schemas.microsoft.com/office/drawing/2014/main" id="{434BE6BF-455E-41CA-A017-6C9294AC6C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17727552-7A7B-43FD-B07F-86CDA7CA1314}"/>
              </a:ext>
            </a:extLst>
          </p:cNvPr>
          <p:cNvGraphicFramePr>
            <a:graphicFrameLocks noChangeAspect="1"/>
          </p:cNvGraphicFramePr>
          <p:nvPr>
            <p:extLst>
              <p:ext uri="{D42A27DB-BD31-4B8C-83A1-F6EECF244321}">
                <p14:modId xmlns:p14="http://schemas.microsoft.com/office/powerpoint/2010/main" val="4081865037"/>
              </p:ext>
            </p:extLst>
          </p:nvPr>
        </p:nvGraphicFramePr>
        <p:xfrm>
          <a:off x="773113" y="3068646"/>
          <a:ext cx="3919537" cy="503238"/>
        </p:xfrm>
        <a:graphic>
          <a:graphicData uri="http://schemas.openxmlformats.org/presentationml/2006/ole">
            <mc:AlternateContent xmlns:mc="http://schemas.openxmlformats.org/markup-compatibility/2006">
              <mc:Choice xmlns:v="urn:schemas-microsoft-com:vml" Requires="v">
                <p:oleObj spid="_x0000_s87091" name="Equation" r:id="rId3" imgW="3911400" imgH="507960" progId="Equation.DSMT4">
                  <p:embed/>
                </p:oleObj>
              </mc:Choice>
              <mc:Fallback>
                <p:oleObj name="Equation" r:id="rId3" imgW="3911400" imgH="507960" progId="Equation.DSMT4">
                  <p:embed/>
                  <p:pic>
                    <p:nvPicPr>
                      <p:cNvPr id="0" name="Object 1"/>
                      <p:cNvPicPr>
                        <a:picLocks noChangeAspect="1" noChangeArrowheads="1"/>
                      </p:cNvPicPr>
                      <p:nvPr/>
                    </p:nvPicPr>
                    <p:blipFill>
                      <a:blip r:embed="rId4"/>
                      <a:srcRect/>
                      <a:stretch>
                        <a:fillRect/>
                      </a:stretch>
                    </p:blipFill>
                    <p:spPr bwMode="auto">
                      <a:xfrm>
                        <a:off x="773113" y="3068646"/>
                        <a:ext cx="3919537" cy="503238"/>
                      </a:xfrm>
                      <a:prstGeom prst="rect">
                        <a:avLst/>
                      </a:prstGeom>
                      <a:noFill/>
                      <a:ln>
                        <a:solidFill>
                          <a:schemeClr val="tx1"/>
                        </a:solidFill>
                      </a:ln>
                    </p:spPr>
                  </p:pic>
                </p:oleObj>
              </mc:Fallback>
            </mc:AlternateContent>
          </a:graphicData>
        </a:graphic>
      </p:graphicFrame>
      <p:sp>
        <p:nvSpPr>
          <p:cNvPr id="6" name="Rectangle 4">
            <a:extLst>
              <a:ext uri="{FF2B5EF4-FFF2-40B4-BE49-F238E27FC236}">
                <a16:creationId xmlns:a16="http://schemas.microsoft.com/office/drawing/2014/main" id="{C7A12322-AD15-4FFC-8E57-52E96DB2FB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B1B13FC3-D5C2-4E64-B3A9-2CA91657D240}"/>
              </a:ext>
            </a:extLst>
          </p:cNvPr>
          <p:cNvGraphicFramePr>
            <a:graphicFrameLocks noChangeAspect="1"/>
          </p:cNvGraphicFramePr>
          <p:nvPr>
            <p:extLst>
              <p:ext uri="{D42A27DB-BD31-4B8C-83A1-F6EECF244321}">
                <p14:modId xmlns:p14="http://schemas.microsoft.com/office/powerpoint/2010/main" val="2208672737"/>
              </p:ext>
            </p:extLst>
          </p:nvPr>
        </p:nvGraphicFramePr>
        <p:xfrm>
          <a:off x="1049338" y="4135438"/>
          <a:ext cx="2622550" cy="1084262"/>
        </p:xfrm>
        <a:graphic>
          <a:graphicData uri="http://schemas.openxmlformats.org/presentationml/2006/ole">
            <mc:AlternateContent xmlns:mc="http://schemas.openxmlformats.org/markup-compatibility/2006">
              <mc:Choice xmlns:v="urn:schemas-microsoft-com:vml" Requires="v">
                <p:oleObj spid="_x0000_s87092" name="Equation" r:id="rId5" imgW="2628720" imgH="1079280" progId="Equation.DSMT4">
                  <p:embed/>
                </p:oleObj>
              </mc:Choice>
              <mc:Fallback>
                <p:oleObj name="Equation" r:id="rId5" imgW="2628720" imgH="1079280" progId="Equation.DSMT4">
                  <p:embed/>
                  <p:pic>
                    <p:nvPicPr>
                      <p:cNvPr id="0" name="Object 3"/>
                      <p:cNvPicPr>
                        <a:picLocks noChangeAspect="1" noChangeArrowheads="1"/>
                      </p:cNvPicPr>
                      <p:nvPr/>
                    </p:nvPicPr>
                    <p:blipFill>
                      <a:blip r:embed="rId6"/>
                      <a:srcRect/>
                      <a:stretch>
                        <a:fillRect/>
                      </a:stretch>
                    </p:blipFill>
                    <p:spPr bwMode="auto">
                      <a:xfrm>
                        <a:off x="1049338" y="4135438"/>
                        <a:ext cx="2622550" cy="1084262"/>
                      </a:xfrm>
                      <a:prstGeom prst="rect">
                        <a:avLst/>
                      </a:prstGeom>
                      <a:noFill/>
                      <a:ln>
                        <a:solidFill>
                          <a:schemeClr val="tx1"/>
                        </a:solidFill>
                      </a:ln>
                    </p:spPr>
                  </p:pic>
                </p:oleObj>
              </mc:Fallback>
            </mc:AlternateContent>
          </a:graphicData>
        </a:graphic>
      </p:graphicFrame>
      <p:graphicFrame>
        <p:nvGraphicFramePr>
          <p:cNvPr id="8" name="Object 7">
            <a:extLst>
              <a:ext uri="{FF2B5EF4-FFF2-40B4-BE49-F238E27FC236}">
                <a16:creationId xmlns:a16="http://schemas.microsoft.com/office/drawing/2014/main" id="{6DB56B77-328E-4006-89EC-09AC945BB9FD}"/>
              </a:ext>
            </a:extLst>
          </p:cNvPr>
          <p:cNvGraphicFramePr>
            <a:graphicFrameLocks noChangeAspect="1"/>
          </p:cNvGraphicFramePr>
          <p:nvPr>
            <p:extLst>
              <p:ext uri="{D42A27DB-BD31-4B8C-83A1-F6EECF244321}">
                <p14:modId xmlns:p14="http://schemas.microsoft.com/office/powerpoint/2010/main" val="2499984932"/>
              </p:ext>
            </p:extLst>
          </p:nvPr>
        </p:nvGraphicFramePr>
        <p:xfrm>
          <a:off x="5316639" y="2679151"/>
          <a:ext cx="5610641" cy="2985847"/>
        </p:xfrm>
        <a:graphic>
          <a:graphicData uri="http://schemas.openxmlformats.org/presentationml/2006/ole">
            <mc:AlternateContent xmlns:mc="http://schemas.openxmlformats.org/markup-compatibility/2006">
              <mc:Choice xmlns:v="urn:schemas-microsoft-com:vml" Requires="v">
                <p:oleObj spid="_x0000_s87093" name="Visio" r:id="rId7" imgW="6440760" imgH="3426120" progId="Visio.Drawing.11">
                  <p:embed/>
                </p:oleObj>
              </mc:Choice>
              <mc:Fallback>
                <p:oleObj name="Visio" r:id="rId7" imgW="6440760" imgH="3426120" progId="Visio.Drawing.11">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6639" y="2679151"/>
                        <a:ext cx="5610641" cy="298584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06900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Mean – Two Samples</a:t>
            </a:r>
            <a:br>
              <a:rPr lang="en-US" dirty="0"/>
            </a:br>
            <a:r>
              <a:rPr lang="en-US" dirty="0"/>
              <a:t>The case of large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FACA105-DCF9-4322-BED4-34C0C6E05872}"/>
                  </a:ext>
                </a:extLst>
              </p:cNvPr>
              <p:cNvSpPr>
                <a:spLocks noGrp="1"/>
              </p:cNvSpPr>
              <p:nvPr>
                <p:ph idx="1"/>
              </p:nvPr>
            </p:nvSpPr>
            <p:spPr>
              <a:xfrm>
                <a:off x="475814" y="1693703"/>
                <a:ext cx="11229516" cy="4303509"/>
              </a:xfrm>
            </p:spPr>
            <p:txBody>
              <a:bodyPr/>
              <a:lstStyle/>
              <a:p>
                <a:pPr marL="0" indent="0">
                  <a:buNone/>
                </a:pPr>
                <a:r>
                  <a:rPr lang="en-US" u="sng" dirty="0"/>
                  <a:t>Z Formula for the Difference in Two Sample Means</a:t>
                </a:r>
              </a:p>
              <a:p>
                <a:pPr marL="0" indent="0">
                  <a:buNone/>
                </a:pPr>
                <a:endParaRPr lang="en-US" dirty="0"/>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30</m:t>
                    </m:r>
                  </m:oMath>
                </a14:m>
                <a:r>
                  <a:rPr lang="en-US" dirty="0"/>
                  <a:t> and Independent Samples</a:t>
                </a:r>
              </a:p>
              <a:p>
                <a:pPr marL="0" indent="0">
                  <a:buNone/>
                </a:pPr>
                <a:endParaRPr lang="en-US" dirty="0"/>
              </a:p>
              <a:p>
                <a:pPr marL="0" indent="0">
                  <a:buNone/>
                </a:pPr>
                <a:r>
                  <a:rPr lang="en-US" dirty="0"/>
                  <a:t> </a:t>
                </a:r>
              </a:p>
              <a:p>
                <a:pPr marL="0" indent="0">
                  <a:buNone/>
                </a:pPr>
                <a:endParaRPr lang="en-US" dirty="0"/>
              </a:p>
            </p:txBody>
          </p:sp>
        </mc:Choice>
        <mc:Fallback xmlns="">
          <p:sp>
            <p:nvSpPr>
              <p:cNvPr id="5" name="Content Placeholder 4">
                <a:extLst>
                  <a:ext uri="{FF2B5EF4-FFF2-40B4-BE49-F238E27FC236}">
                    <a16:creationId xmlns:a16="http://schemas.microsoft.com/office/drawing/2014/main" id="{BFACA105-DCF9-4322-BED4-34C0C6E05872}"/>
                  </a:ext>
                </a:extLst>
              </p:cNvPr>
              <p:cNvSpPr>
                <a:spLocks noGrp="1" noRot="1" noChangeAspect="1" noMove="1" noResize="1" noEditPoints="1" noAdjustHandles="1" noChangeArrowheads="1" noChangeShapeType="1" noTextEdit="1"/>
              </p:cNvSpPr>
              <p:nvPr>
                <p:ph idx="1"/>
              </p:nvPr>
            </p:nvSpPr>
            <p:spPr>
              <a:xfrm>
                <a:off x="475814" y="1693703"/>
                <a:ext cx="11229516" cy="4303509"/>
              </a:xfrm>
              <a:blipFill>
                <a:blip r:embed="rId3"/>
                <a:stretch>
                  <a:fillRect l="-1086" t="-255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434BE6BF-455E-41CA-A017-6C9294AC6C3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C7A12322-AD15-4FFC-8E57-52E96DB2FB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9C7B816-D80E-4F35-90B1-2B5EA9DB65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D207185E-C345-406E-8A96-9A5CD4EF2887}"/>
              </a:ext>
            </a:extLst>
          </p:cNvPr>
          <p:cNvGraphicFramePr>
            <a:graphicFrameLocks noChangeAspect="1"/>
          </p:cNvGraphicFramePr>
          <p:nvPr>
            <p:extLst>
              <p:ext uri="{D42A27DB-BD31-4B8C-83A1-F6EECF244321}">
                <p14:modId xmlns:p14="http://schemas.microsoft.com/office/powerpoint/2010/main" val="3124880799"/>
              </p:ext>
            </p:extLst>
          </p:nvPr>
        </p:nvGraphicFramePr>
        <p:xfrm>
          <a:off x="4399090" y="3524455"/>
          <a:ext cx="3382963" cy="1570038"/>
        </p:xfrm>
        <a:graphic>
          <a:graphicData uri="http://schemas.openxmlformats.org/presentationml/2006/ole">
            <mc:AlternateContent xmlns:mc="http://schemas.openxmlformats.org/markup-compatibility/2006">
              <mc:Choice xmlns:v="urn:schemas-microsoft-com:vml" Requires="v">
                <p:oleObj spid="_x0000_s88082" name="Equation" r:id="rId4" imgW="3377880" imgH="1574640" progId="Equation.DSMT4">
                  <p:embed/>
                </p:oleObj>
              </mc:Choice>
              <mc:Fallback>
                <p:oleObj name="Equation" r:id="rId4" imgW="3377880" imgH="1574640" progId="Equation.DSMT4">
                  <p:embed/>
                  <p:pic>
                    <p:nvPicPr>
                      <p:cNvPr id="0" name="Object 1"/>
                      <p:cNvPicPr>
                        <a:picLocks noChangeAspect="1" noChangeArrowheads="1"/>
                      </p:cNvPicPr>
                      <p:nvPr/>
                    </p:nvPicPr>
                    <p:blipFill>
                      <a:blip r:embed="rId5"/>
                      <a:srcRect/>
                      <a:stretch>
                        <a:fillRect/>
                      </a:stretch>
                    </p:blipFill>
                    <p:spPr bwMode="auto">
                      <a:xfrm>
                        <a:off x="4399090" y="3524455"/>
                        <a:ext cx="3382963" cy="1570038"/>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7322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 for Mean – Single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Hypothesis testing can be used to determine whether a statement about the value of a population parameter should or should not be rejected</a:t>
            </a:r>
          </a:p>
          <a:p>
            <a:pPr marL="0" indent="0" algn="just">
              <a:buNone/>
            </a:pPr>
            <a:endParaRPr lang="en-US" dirty="0"/>
          </a:p>
        </p:txBody>
      </p:sp>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large samples</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nvPr>
        </p:nvGraphicFramePr>
        <p:xfrm>
          <a:off x="3054198" y="2026916"/>
          <a:ext cx="6487368" cy="4123166"/>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465566">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5" name="Rectangle 14">
            <a:extLst>
              <a:ext uri="{FF2B5EF4-FFF2-40B4-BE49-F238E27FC236}">
                <a16:creationId xmlns:a16="http://schemas.microsoft.com/office/drawing/2014/main" id="{358177D3-BB7E-4DD1-B68F-265121F5D2D2}"/>
              </a:ext>
            </a:extLst>
          </p:cNvPr>
          <p:cNvSpPr/>
          <p:nvPr/>
        </p:nvSpPr>
        <p:spPr>
          <a:xfrm>
            <a:off x="5423368" y="1503770"/>
            <a:ext cx="2140394"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GENERAL RULES</a:t>
            </a:r>
            <a:endPar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1080177873"/>
              </p:ext>
            </p:extLst>
          </p:nvPr>
        </p:nvGraphicFramePr>
        <p:xfrm>
          <a:off x="3502025" y="3165475"/>
          <a:ext cx="2613025" cy="581025"/>
        </p:xfrm>
        <a:graphic>
          <a:graphicData uri="http://schemas.openxmlformats.org/presentationml/2006/ole">
            <mc:AlternateContent xmlns:mc="http://schemas.openxmlformats.org/markup-compatibility/2006">
              <mc:Choice xmlns:v="urn:schemas-microsoft-com:vml" Requires="v">
                <p:oleObj spid="_x0000_s90242" name="Equation" r:id="rId3" imgW="2616120" imgH="583920" progId="Equation.DSMT4">
                  <p:embed/>
                </p:oleObj>
              </mc:Choice>
              <mc:Fallback>
                <p:oleObj name="Equation" r:id="rId3" imgW="2616120" imgH="58392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srcRect/>
                      <a:stretch>
                        <a:fillRect/>
                      </a:stretch>
                    </p:blipFill>
                    <p:spPr bwMode="auto">
                      <a:xfrm>
                        <a:off x="3502025" y="3165475"/>
                        <a:ext cx="2613025"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extLst>
              <p:ext uri="{D42A27DB-BD31-4B8C-83A1-F6EECF244321}">
                <p14:modId xmlns:p14="http://schemas.microsoft.com/office/powerpoint/2010/main" val="3784015974"/>
              </p:ext>
            </p:extLst>
          </p:nvPr>
        </p:nvGraphicFramePr>
        <p:xfrm>
          <a:off x="7429500" y="3165475"/>
          <a:ext cx="1303338" cy="581025"/>
        </p:xfrm>
        <a:graphic>
          <a:graphicData uri="http://schemas.openxmlformats.org/presentationml/2006/ole">
            <mc:AlternateContent xmlns:mc="http://schemas.openxmlformats.org/markup-compatibility/2006">
              <mc:Choice xmlns:v="urn:schemas-microsoft-com:vml" Requires="v">
                <p:oleObj spid="_x0000_s90243" name="Equation" r:id="rId5" imgW="1307880" imgH="583920" progId="Equation.DSMT4">
                  <p:embed/>
                </p:oleObj>
              </mc:Choice>
              <mc:Fallback>
                <p:oleObj name="Equation" r:id="rId5" imgW="1307880" imgH="583920"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srcRect/>
                      <a:stretch>
                        <a:fillRect/>
                      </a:stretch>
                    </p:blipFill>
                    <p:spPr bwMode="auto">
                      <a:xfrm>
                        <a:off x="7429500" y="3165475"/>
                        <a:ext cx="130333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3468739374"/>
              </p:ext>
            </p:extLst>
          </p:nvPr>
        </p:nvGraphicFramePr>
        <p:xfrm>
          <a:off x="4614872" y="3968746"/>
          <a:ext cx="1284287" cy="885825"/>
        </p:xfrm>
        <a:graphic>
          <a:graphicData uri="http://schemas.openxmlformats.org/presentationml/2006/ole">
            <mc:AlternateContent xmlns:mc="http://schemas.openxmlformats.org/markup-compatibility/2006">
              <mc:Choice xmlns:v="urn:schemas-microsoft-com:vml" Requires="v">
                <p:oleObj spid="_x0000_s90244" name="Equation" r:id="rId7" imgW="1346040" imgH="927000" progId="Equation.DSMT4">
                  <p:embed/>
                </p:oleObj>
              </mc:Choice>
              <mc:Fallback>
                <p:oleObj name="Equation" r:id="rId7" imgW="1346040" imgH="927000" progId="Equation.DSMT4">
                  <p:embed/>
                  <p:pic>
                    <p:nvPicPr>
                      <p:cNvPr id="21" name="Object 20">
                        <a:extLst>
                          <a:ext uri="{FF2B5EF4-FFF2-40B4-BE49-F238E27FC236}">
                            <a16:creationId xmlns:a16="http://schemas.microsoft.com/office/drawing/2014/main" id="{96CD258C-98C5-46A1-86D9-E7BD9BE9FB6F}"/>
                          </a:ext>
                        </a:extLst>
                      </p:cNvPr>
                      <p:cNvPicPr>
                        <a:picLocks noChangeAspect="1" noChangeArrowheads="1"/>
                      </p:cNvPicPr>
                      <p:nvPr/>
                    </p:nvPicPr>
                    <p:blipFill>
                      <a:blip r:embed="rId8"/>
                      <a:srcRect/>
                      <a:stretch>
                        <a:fillRect/>
                      </a:stretch>
                    </p:blipFill>
                    <p:spPr bwMode="auto">
                      <a:xfrm>
                        <a:off x="4614872" y="3968746"/>
                        <a:ext cx="1284287"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1628142448"/>
              </p:ext>
            </p:extLst>
          </p:nvPr>
        </p:nvGraphicFramePr>
        <p:xfrm>
          <a:off x="7932749" y="3987795"/>
          <a:ext cx="1282700" cy="884238"/>
        </p:xfrm>
        <a:graphic>
          <a:graphicData uri="http://schemas.openxmlformats.org/presentationml/2006/ole">
            <mc:AlternateContent xmlns:mc="http://schemas.openxmlformats.org/markup-compatibility/2006">
              <mc:Choice xmlns:v="urn:schemas-microsoft-com:vml" Requires="v">
                <p:oleObj spid="_x0000_s90245" name="Equation" r:id="rId9" imgW="1346040" imgH="927000" progId="Equation.DSMT4">
                  <p:embed/>
                </p:oleObj>
              </mc:Choice>
              <mc:Fallback>
                <p:oleObj name="Equation" r:id="rId9" imgW="1346040" imgH="927000" progId="Equation.DSMT4">
                  <p:embed/>
                  <p:pic>
                    <p:nvPicPr>
                      <p:cNvPr id="23" name="Object 22">
                        <a:extLst>
                          <a:ext uri="{FF2B5EF4-FFF2-40B4-BE49-F238E27FC236}">
                            <a16:creationId xmlns:a16="http://schemas.microsoft.com/office/drawing/2014/main" id="{2DC001E7-A757-4C75-BD12-2FB5E5F0D763}"/>
                          </a:ext>
                        </a:extLst>
                      </p:cNvPr>
                      <p:cNvPicPr>
                        <a:picLocks noChangeAspect="1" noChangeArrowheads="1"/>
                      </p:cNvPicPr>
                      <p:nvPr/>
                    </p:nvPicPr>
                    <p:blipFill>
                      <a:blip r:embed="rId10"/>
                      <a:srcRect/>
                      <a:stretch>
                        <a:fillRect/>
                      </a:stretch>
                    </p:blipFill>
                    <p:spPr bwMode="auto">
                      <a:xfrm>
                        <a:off x="7932749" y="3987795"/>
                        <a:ext cx="1282700"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nvGraphicFramePr>
        <p:xfrm>
          <a:off x="3869634" y="5228510"/>
          <a:ext cx="1514475" cy="276225"/>
        </p:xfrm>
        <a:graphic>
          <a:graphicData uri="http://schemas.openxmlformats.org/presentationml/2006/ole">
            <mc:AlternateContent xmlns:mc="http://schemas.openxmlformats.org/markup-compatibility/2006">
              <mc:Choice xmlns:v="urn:schemas-microsoft-com:vml" Requires="v">
                <p:oleObj spid="_x0000_s90246" name="Equation" r:id="rId11" imgW="1511280" imgH="279360" progId="Equation.DSMT4">
                  <p:embed/>
                </p:oleObj>
              </mc:Choice>
              <mc:Fallback>
                <p:oleObj name="Equation" r:id="rId11" imgW="1511280" imgH="279360" progId="Equation.DSMT4">
                  <p:embed/>
                  <p:pic>
                    <p:nvPicPr>
                      <p:cNvPr id="25" name="Object 24">
                        <a:extLst>
                          <a:ext uri="{FF2B5EF4-FFF2-40B4-BE49-F238E27FC236}">
                            <a16:creationId xmlns:a16="http://schemas.microsoft.com/office/drawing/2014/main" id="{DA21CFFE-F253-44AF-B1BD-AE2D784950D1}"/>
                          </a:ext>
                        </a:extLst>
                      </p:cNvPr>
                      <p:cNvPicPr>
                        <a:picLocks noChangeAspect="1" noChangeArrowheads="1"/>
                      </p:cNvPicPr>
                      <p:nvPr/>
                    </p:nvPicPr>
                    <p:blipFill>
                      <a:blip r:embed="rId12"/>
                      <a:srcRect/>
                      <a:stretch>
                        <a:fillRect/>
                      </a:stretch>
                    </p:blipFill>
                    <p:spPr bwMode="auto">
                      <a:xfrm>
                        <a:off x="3869634" y="5228510"/>
                        <a:ext cx="15144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nvGraphicFramePr>
        <p:xfrm>
          <a:off x="7427913" y="5213350"/>
          <a:ext cx="1501775" cy="371475"/>
        </p:xfrm>
        <a:graphic>
          <a:graphicData uri="http://schemas.openxmlformats.org/presentationml/2006/ole">
            <mc:AlternateContent xmlns:mc="http://schemas.openxmlformats.org/markup-compatibility/2006">
              <mc:Choice xmlns:v="urn:schemas-microsoft-com:vml" Requires="v">
                <p:oleObj spid="_x0000_s90247" name="Equation" r:id="rId13" imgW="1498320" imgH="368280" progId="Equation.DSMT4">
                  <p:embed/>
                </p:oleObj>
              </mc:Choice>
              <mc:Fallback>
                <p:oleObj name="Equation" r:id="rId13" imgW="1498320" imgH="368280" progId="Equation.DSMT4">
                  <p:embed/>
                  <p:pic>
                    <p:nvPicPr>
                      <p:cNvPr id="27" name="Object 26">
                        <a:extLst>
                          <a:ext uri="{FF2B5EF4-FFF2-40B4-BE49-F238E27FC236}">
                            <a16:creationId xmlns:a16="http://schemas.microsoft.com/office/drawing/2014/main" id="{CF846A2B-F851-4B78-8D37-41CB34861CE3}"/>
                          </a:ext>
                        </a:extLst>
                      </p:cNvPr>
                      <p:cNvPicPr>
                        <a:picLocks noChangeAspect="1" noChangeArrowheads="1"/>
                      </p:cNvPicPr>
                      <p:nvPr/>
                    </p:nvPicPr>
                    <p:blipFill>
                      <a:blip r:embed="rId14"/>
                      <a:srcRect/>
                      <a:stretch>
                        <a:fillRect/>
                      </a:stretch>
                    </p:blipFill>
                    <p:spPr bwMode="auto">
                      <a:xfrm>
                        <a:off x="7427913" y="5213350"/>
                        <a:ext cx="150177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9" name="Object 28">
            <a:extLst>
              <a:ext uri="{FF2B5EF4-FFF2-40B4-BE49-F238E27FC236}">
                <a16:creationId xmlns:a16="http://schemas.microsoft.com/office/drawing/2014/main" id="{D69C28EB-B5AE-4461-8169-9B2B0423BCC0}"/>
              </a:ext>
            </a:extLst>
          </p:cNvPr>
          <p:cNvGraphicFramePr>
            <a:graphicFrameLocks noChangeAspect="1"/>
          </p:cNvGraphicFramePr>
          <p:nvPr/>
        </p:nvGraphicFramePr>
        <p:xfrm>
          <a:off x="3985093" y="5709984"/>
          <a:ext cx="1181100" cy="304800"/>
        </p:xfrm>
        <a:graphic>
          <a:graphicData uri="http://schemas.openxmlformats.org/presentationml/2006/ole">
            <mc:AlternateContent xmlns:mc="http://schemas.openxmlformats.org/markup-compatibility/2006">
              <mc:Choice xmlns:v="urn:schemas-microsoft-com:vml" Requires="v">
                <p:oleObj spid="_x0000_s90248" name="Equation" r:id="rId15" imgW="1180588" imgH="304668" progId="Equation.DSMT4">
                  <p:embed/>
                </p:oleObj>
              </mc:Choice>
              <mc:Fallback>
                <p:oleObj name="Equation" r:id="rId15" imgW="1180588" imgH="304668" progId="Equation.DSMT4">
                  <p:embed/>
                  <p:pic>
                    <p:nvPicPr>
                      <p:cNvPr id="29" name="Object 28">
                        <a:extLst>
                          <a:ext uri="{FF2B5EF4-FFF2-40B4-BE49-F238E27FC236}">
                            <a16:creationId xmlns:a16="http://schemas.microsoft.com/office/drawing/2014/main" id="{D69C28EB-B5AE-4461-8169-9B2B0423BCC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85093" y="5709984"/>
                        <a:ext cx="1181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1" name="Object 30">
            <a:extLst>
              <a:ext uri="{FF2B5EF4-FFF2-40B4-BE49-F238E27FC236}">
                <a16:creationId xmlns:a16="http://schemas.microsoft.com/office/drawing/2014/main" id="{101EF643-48B4-4860-99C4-E1E1D138C328}"/>
              </a:ext>
            </a:extLst>
          </p:cNvPr>
          <p:cNvGraphicFramePr>
            <a:graphicFrameLocks noChangeAspect="1"/>
          </p:cNvGraphicFramePr>
          <p:nvPr/>
        </p:nvGraphicFramePr>
        <p:xfrm>
          <a:off x="7354957" y="5625244"/>
          <a:ext cx="1400175" cy="485775"/>
        </p:xfrm>
        <a:graphic>
          <a:graphicData uri="http://schemas.openxmlformats.org/presentationml/2006/ole">
            <mc:AlternateContent xmlns:mc="http://schemas.openxmlformats.org/markup-compatibility/2006">
              <mc:Choice xmlns:v="urn:schemas-microsoft-com:vml" Requires="v">
                <p:oleObj spid="_x0000_s90249" name="Equation" r:id="rId17" imgW="1397000" imgH="482600" progId="Equation.DSMT4">
                  <p:embed/>
                </p:oleObj>
              </mc:Choice>
              <mc:Fallback>
                <p:oleObj name="Equation" r:id="rId17" imgW="1397000" imgH="482600" progId="Equation.DSMT4">
                  <p:embed/>
                  <p:pic>
                    <p:nvPicPr>
                      <p:cNvPr id="31" name="Object 30">
                        <a:extLst>
                          <a:ext uri="{FF2B5EF4-FFF2-40B4-BE49-F238E27FC236}">
                            <a16:creationId xmlns:a16="http://schemas.microsoft.com/office/drawing/2014/main" id="{101EF643-48B4-4860-99C4-E1E1D138C32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54957" y="5625244"/>
                        <a:ext cx="14001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B2EFB5D-24AE-402A-9BAB-EBE5CEEA8527}"/>
                  </a:ext>
                </a:extLst>
              </p:cNvPr>
              <p:cNvSpPr txBox="1"/>
              <p:nvPr/>
            </p:nvSpPr>
            <p:spPr>
              <a:xfrm>
                <a:off x="9846365" y="2994991"/>
                <a:ext cx="1762539" cy="2308324"/>
              </a:xfrm>
              <a:prstGeom prst="rect">
                <a:avLst/>
              </a:prstGeom>
              <a:noFill/>
              <a:ln w="2540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0000"/>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0" lang="en-US" sz="18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If</m:t>
                    </m:r>
                    <m:r>
                      <a:rPr kumimoji="0" lang="en-US" sz="1800" b="0" i="0"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𝜎</m:t>
                    </m:r>
                  </m:oMath>
                </a14:m>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is unknown, we can estimate it by using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s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(the sample standard deviation) in the case of large sample</a:t>
                </a:r>
              </a:p>
            </p:txBody>
          </p:sp>
        </mc:Choice>
        <mc:Fallback xmlns="">
          <p:sp>
            <p:nvSpPr>
              <p:cNvPr id="32" name="TextBox 31">
                <a:extLst>
                  <a:ext uri="{FF2B5EF4-FFF2-40B4-BE49-F238E27FC236}">
                    <a16:creationId xmlns:a16="http://schemas.microsoft.com/office/drawing/2014/main" id="{FB2EFB5D-24AE-402A-9BAB-EBE5CEEA8527}"/>
                  </a:ext>
                </a:extLst>
              </p:cNvPr>
              <p:cNvSpPr txBox="1">
                <a:spLocks noRot="1" noChangeAspect="1" noMove="1" noResize="1" noEditPoints="1" noAdjustHandles="1" noChangeArrowheads="1" noChangeShapeType="1" noTextEdit="1"/>
              </p:cNvSpPr>
              <p:nvPr/>
            </p:nvSpPr>
            <p:spPr>
              <a:xfrm>
                <a:off x="9846365" y="2994991"/>
                <a:ext cx="1762539" cy="2308324"/>
              </a:xfrm>
              <a:prstGeom prst="rect">
                <a:avLst/>
              </a:prstGeom>
              <a:blipFill>
                <a:blip r:embed="rId19"/>
                <a:stretch>
                  <a:fillRect l="-2048" t="-783" r="-2389" b="-2611"/>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391779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large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lstStyle/>
              <a:p>
                <a:pPr marL="0" indent="0" algn="just">
                  <a:buNone/>
                </a:pPr>
                <a:r>
                  <a:rPr lang="en-US" u="sng" dirty="0"/>
                  <a:t>Example</a:t>
                </a:r>
                <a:r>
                  <a:rPr lang="en-US" dirty="0"/>
                  <a:t>: To test the hypothesis that the hourly wage for temporary computer analysts is the same as the hourly wage for temporary registered nurses, two samples has been gathered and the results are:</a:t>
                </a:r>
              </a:p>
              <a:p>
                <a:pPr marL="0" indent="0">
                  <a:buNone/>
                </a:pPr>
                <a:r>
                  <a:rPr lang="en-US" dirty="0"/>
                  <a:t>			</a:t>
                </a:r>
                <a:r>
                  <a:rPr lang="en-US" u="sng" dirty="0"/>
                  <a:t>Computer Analysts</a:t>
                </a:r>
                <a:r>
                  <a:rPr lang="en-US" dirty="0"/>
                  <a:t>	</a:t>
                </a:r>
                <a:r>
                  <a:rPr lang="en-US" u="sng" dirty="0"/>
                  <a:t>Registered Nurses</a:t>
                </a:r>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=32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2</m:t>
                        </m:r>
                      </m:sub>
                    </m:sSub>
                    <m:r>
                      <a:rPr lang="en-US" i="1">
                        <a:latin typeface="Cambria Math" panose="02040503050406030204" pitchFamily="18" charset="0"/>
                      </a:rPr>
                      <m:t>=3</m:t>
                    </m:r>
                  </m:oMath>
                </a14:m>
                <a:r>
                  <a:rPr lang="en-US" dirty="0"/>
                  <a:t>4</a:t>
                </a:r>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r>
                      <a:rPr lang="en-US" b="0" i="1" smtClean="0">
                        <a:latin typeface="Cambria Math" panose="02040503050406030204" pitchFamily="18" charset="0"/>
                      </a:rPr>
                      <m:t>=$23.14</m:t>
                    </m:r>
                  </m:oMath>
                </a14:m>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2</m:t>
                        </m:r>
                      </m:sub>
                    </m:sSub>
                    <m:r>
                      <a:rPr lang="en-US" i="1">
                        <a:latin typeface="Cambria Math" panose="02040503050406030204" pitchFamily="18" charset="0"/>
                      </a:rPr>
                      <m:t>=$2</m:t>
                    </m:r>
                    <m:r>
                      <a:rPr lang="en-US" b="0" i="1" smtClean="0">
                        <a:latin typeface="Cambria Math" panose="02040503050406030204" pitchFamily="18" charset="0"/>
                      </a:rPr>
                      <m:t>1</m:t>
                    </m:r>
                    <m:r>
                      <a:rPr lang="en-US" i="1">
                        <a:latin typeface="Cambria Math" panose="02040503050406030204" pitchFamily="18" charset="0"/>
                      </a:rPr>
                      <m:t>.</m:t>
                    </m:r>
                  </m:oMath>
                </a14:m>
                <a:r>
                  <a:rPr lang="en-US" dirty="0"/>
                  <a:t>99</a:t>
                </a:r>
              </a:p>
              <a:p>
                <a:pPr marL="0" indent="0">
                  <a:buNone/>
                </a:pPr>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=1.885</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b="0" i="1" smtClean="0">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=1.</m:t>
                    </m:r>
                  </m:oMath>
                </a14:m>
                <a:r>
                  <a:rPr lang="en-US" dirty="0"/>
                  <a:t>968</a:t>
                </a:r>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=1.373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=1.</m:t>
                    </m:r>
                    <m:r>
                      <a:rPr lang="en-US" b="0" i="1" smtClean="0">
                        <a:latin typeface="Cambria Math" panose="02040503050406030204" pitchFamily="18" charset="0"/>
                      </a:rPr>
                      <m:t>40</m:t>
                    </m:r>
                    <m:r>
                      <a:rPr lang="en-US" i="1">
                        <a:latin typeface="Cambria Math" panose="02040503050406030204" pitchFamily="18" charset="0"/>
                      </a:rPr>
                      <m:t>3</m:t>
                    </m:r>
                  </m:oMath>
                </a14:m>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2"/>
                <a:stretch>
                  <a:fillRect l="-1086" t="-2550" r="-1140"/>
                </a:stretch>
              </a:blipFill>
            </p:spPr>
            <p:txBody>
              <a:bodyPr/>
              <a:lstStyle/>
              <a:p>
                <a:r>
                  <a:rPr lang="en-US">
                    <a:noFill/>
                  </a:rPr>
                  <a:t> </a:t>
                </a:r>
              </a:p>
            </p:txBody>
          </p:sp>
        </mc:Fallback>
      </mc:AlternateContent>
    </p:spTree>
    <p:extLst>
      <p:ext uri="{BB962C8B-B14F-4D97-AF65-F5344CB8AC3E}">
        <p14:creationId xmlns:p14="http://schemas.microsoft.com/office/powerpoint/2010/main" val="2316951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large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lnSpcReduction="10000"/>
              </a:bodyPr>
              <a:lstStyle/>
              <a:p>
                <a:pPr marL="0" indent="0" algn="just">
                  <a:buNone/>
                </a:pPr>
                <a:r>
                  <a:rPr lang="en-US" dirty="0"/>
                  <a:t>Hypotheses:	 </a:t>
                </a:r>
              </a:p>
              <a:p>
                <a:pPr marL="0" indent="0" algn="just">
                  <a:buNone/>
                </a:pPr>
                <a:endParaRPr lang="en-US" dirty="0"/>
              </a:p>
              <a:p>
                <a:pPr marL="0" indent="0" algn="just">
                  <a:buNone/>
                </a:pPr>
                <a:endParaRPr lang="en-US" dirty="0"/>
              </a:p>
              <a:p>
                <a:pPr marL="0" indent="0" algn="just">
                  <a:buNone/>
                </a:pPr>
                <a:r>
                  <a:rPr lang="en-US" dirty="0"/>
                  <a:t>Value of the test statistic:	 </a:t>
                </a:r>
              </a:p>
              <a:p>
                <a:pPr marL="0" indent="0" algn="just">
                  <a:buNone/>
                </a:pPr>
                <a:endParaRPr lang="en-US" dirty="0"/>
              </a:p>
              <a:p>
                <a:pPr marL="0" indent="0" algn="just">
                  <a:buNone/>
                </a:pPr>
                <a:endParaRPr lang="en-US" dirty="0"/>
              </a:p>
              <a:p>
                <a:pPr marL="0" indent="0" algn="just">
                  <a:buNone/>
                </a:pPr>
                <a:r>
                  <a:rPr lang="en-US" dirty="0"/>
                  <a:t>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=0.02</m:t>
                    </m:r>
                  </m:oMath>
                </a14:m>
                <a:r>
                  <a:rPr lang="en-US" dirty="0"/>
                  <a:t>, the critical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0.01</m:t>
                        </m:r>
                      </m:sub>
                    </m:sSub>
                    <m:r>
                      <a:rPr lang="en-US" b="0" i="1" smtClean="0">
                        <a:latin typeface="Cambria Math" panose="02040503050406030204" pitchFamily="18" charset="0"/>
                      </a:rPr>
                      <m:t>=2.33</m:t>
                    </m:r>
                  </m:oMath>
                </a14:m>
                <a:r>
                  <a:rPr lang="en-US" dirty="0"/>
                  <a:t> .</a:t>
                </a:r>
              </a:p>
              <a:p>
                <a:pPr marL="0" indent="0" algn="just">
                  <a:buNone/>
                </a:pPr>
                <a:endParaRPr lang="en-US" dirty="0"/>
              </a:p>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null hypothesis is rejected.</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3541" b="-1983"/>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0EFF785F-E451-4EEE-98A6-78DE43DAAB1D}"/>
              </a:ext>
            </a:extLst>
          </p:cNvPr>
          <p:cNvGraphicFramePr>
            <a:graphicFrameLocks noChangeAspect="1"/>
          </p:cNvGraphicFramePr>
          <p:nvPr>
            <p:extLst>
              <p:ext uri="{D42A27DB-BD31-4B8C-83A1-F6EECF244321}">
                <p14:modId xmlns:p14="http://schemas.microsoft.com/office/powerpoint/2010/main" val="1476012723"/>
              </p:ext>
            </p:extLst>
          </p:nvPr>
        </p:nvGraphicFramePr>
        <p:xfrm>
          <a:off x="2765425" y="1587500"/>
          <a:ext cx="2209800" cy="958850"/>
        </p:xfrm>
        <a:graphic>
          <a:graphicData uri="http://schemas.openxmlformats.org/presentationml/2006/ole">
            <mc:AlternateContent xmlns:mc="http://schemas.openxmlformats.org/markup-compatibility/2006">
              <mc:Choice xmlns:v="urn:schemas-microsoft-com:vml" Requires="v">
                <p:oleObj spid="_x0000_s91173" name="Equation" r:id="rId4" imgW="2209680" imgH="965160" progId="Equation.DSMT4">
                  <p:embed/>
                </p:oleObj>
              </mc:Choice>
              <mc:Fallback>
                <p:oleObj name="Equation" r:id="rId4" imgW="2209680" imgH="965160" progId="Equation.DSMT4">
                  <p:embed/>
                  <p:pic>
                    <p:nvPicPr>
                      <p:cNvPr id="0" name="Object 1"/>
                      <p:cNvPicPr>
                        <a:picLocks noChangeAspect="1" noChangeArrowheads="1"/>
                      </p:cNvPicPr>
                      <p:nvPr/>
                    </p:nvPicPr>
                    <p:blipFill>
                      <a:blip r:embed="rId5"/>
                      <a:srcRect/>
                      <a:stretch>
                        <a:fillRect/>
                      </a:stretch>
                    </p:blipFill>
                    <p:spPr bwMode="auto">
                      <a:xfrm>
                        <a:off x="2765425" y="1587500"/>
                        <a:ext cx="22098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5AEC54C4-07FD-44C2-8428-8CB85BB7F47F}"/>
              </a:ext>
            </a:extLst>
          </p:cNvPr>
          <p:cNvGraphicFramePr>
            <a:graphicFrameLocks noChangeAspect="1"/>
          </p:cNvGraphicFramePr>
          <p:nvPr>
            <p:extLst>
              <p:ext uri="{D42A27DB-BD31-4B8C-83A1-F6EECF244321}">
                <p14:modId xmlns:p14="http://schemas.microsoft.com/office/powerpoint/2010/main" val="3129678626"/>
              </p:ext>
            </p:extLst>
          </p:nvPr>
        </p:nvGraphicFramePr>
        <p:xfrm>
          <a:off x="4975225" y="2797145"/>
          <a:ext cx="5321300" cy="1568450"/>
        </p:xfrm>
        <a:graphic>
          <a:graphicData uri="http://schemas.openxmlformats.org/presentationml/2006/ole">
            <mc:AlternateContent xmlns:mc="http://schemas.openxmlformats.org/markup-compatibility/2006">
              <mc:Choice xmlns:v="urn:schemas-microsoft-com:vml" Requires="v">
                <p:oleObj spid="_x0000_s91174" name="Equation" r:id="rId6" imgW="5321160" imgH="1574640" progId="Equation.DSMT4">
                  <p:embed/>
                </p:oleObj>
              </mc:Choice>
              <mc:Fallback>
                <p:oleObj name="Equation" r:id="rId6" imgW="5321160" imgH="1574640" progId="Equation.DSMT4">
                  <p:embed/>
                  <p:pic>
                    <p:nvPicPr>
                      <p:cNvPr id="0" name="Object 3"/>
                      <p:cNvPicPr>
                        <a:picLocks noChangeAspect="1" noChangeArrowheads="1"/>
                      </p:cNvPicPr>
                      <p:nvPr/>
                    </p:nvPicPr>
                    <p:blipFill>
                      <a:blip r:embed="rId7"/>
                      <a:srcRect/>
                      <a:stretch>
                        <a:fillRect/>
                      </a:stretch>
                    </p:blipFill>
                    <p:spPr bwMode="auto">
                      <a:xfrm>
                        <a:off x="4975225" y="2797145"/>
                        <a:ext cx="5321300" cy="156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4026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large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u="sng" dirty="0"/>
                  <a:t>Confidence Interval for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endParaRPr lang="en-US" dirty="0"/>
              </a:p>
              <a:p>
                <a:pPr marL="0" indent="0" algn="just">
                  <a:buNone/>
                </a:pPr>
                <a:r>
                  <a:rPr lang="en-US" dirty="0"/>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2</m:t>
                        </m:r>
                      </m:sub>
                    </m:sSub>
                  </m:oMath>
                </a14:m>
                <a:r>
                  <a:rPr lang="en-US" dirty="0"/>
                  <a:t> are known:</a:t>
                </a:r>
              </a:p>
              <a:p>
                <a:pPr marL="0" indent="0" algn="just">
                  <a:buNone/>
                </a:pPr>
                <a:endParaRPr lang="en-US" dirty="0"/>
              </a:p>
              <a:p>
                <a:pPr marL="0" indent="0" algn="just">
                  <a:buNone/>
                </a:pPr>
                <a:r>
                  <a:rPr lang="en-US" dirty="0"/>
                  <a:t> </a:t>
                </a:r>
              </a:p>
              <a:p>
                <a:pPr marL="0" indent="0" algn="just">
                  <a:buNone/>
                </a:pPr>
                <a:endParaRPr lang="en-US" dirty="0"/>
              </a:p>
              <a:p>
                <a:pPr marL="0" indent="0" algn="just">
                  <a:buNone/>
                </a:pPr>
                <a:r>
                  <a:rPr lang="en-US" dirty="0"/>
                  <a:t>•</a:t>
                </a: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 </m:t>
                    </m:r>
                  </m:oMath>
                </a14:m>
                <a:r>
                  <a:rPr lang="en-US" dirty="0"/>
                  <a:t>are unknown</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38087038-7BB0-44E9-862F-F438EB8EEF86}"/>
              </a:ext>
            </a:extLst>
          </p:cNvPr>
          <p:cNvGraphicFramePr>
            <a:graphicFrameLocks noChangeAspect="1"/>
          </p:cNvGraphicFramePr>
          <p:nvPr>
            <p:extLst>
              <p:ext uri="{D42A27DB-BD31-4B8C-83A1-F6EECF244321}">
                <p14:modId xmlns:p14="http://schemas.microsoft.com/office/powerpoint/2010/main" val="1720163040"/>
              </p:ext>
            </p:extLst>
          </p:nvPr>
        </p:nvGraphicFramePr>
        <p:xfrm>
          <a:off x="1493848" y="2843213"/>
          <a:ext cx="8642350" cy="1085850"/>
        </p:xfrm>
        <a:graphic>
          <a:graphicData uri="http://schemas.openxmlformats.org/presentationml/2006/ole">
            <mc:AlternateContent xmlns:mc="http://schemas.openxmlformats.org/markup-compatibility/2006">
              <mc:Choice xmlns:v="urn:schemas-microsoft-com:vml" Requires="v">
                <p:oleObj spid="_x0000_s95265" name="Equation" r:id="rId4" imgW="8648640" imgH="1079280" progId="Equation.DSMT4">
                  <p:embed/>
                </p:oleObj>
              </mc:Choice>
              <mc:Fallback>
                <p:oleObj name="Equation" r:id="rId4" imgW="8648640" imgH="1079280" progId="Equation.DSMT4">
                  <p:embed/>
                  <p:pic>
                    <p:nvPicPr>
                      <p:cNvPr id="0" name="Object 1"/>
                      <p:cNvPicPr>
                        <a:picLocks noChangeAspect="1" noChangeArrowheads="1"/>
                      </p:cNvPicPr>
                      <p:nvPr/>
                    </p:nvPicPr>
                    <p:blipFill>
                      <a:blip r:embed="rId5"/>
                      <a:srcRect/>
                      <a:stretch>
                        <a:fillRect/>
                      </a:stretch>
                    </p:blipFill>
                    <p:spPr bwMode="auto">
                      <a:xfrm>
                        <a:off x="1493848" y="2843213"/>
                        <a:ext cx="8642350" cy="1085850"/>
                      </a:xfrm>
                      <a:prstGeom prst="rect">
                        <a:avLst/>
                      </a:prstGeom>
                      <a:noFill/>
                      <a:ln w="12700">
                        <a:solidFill>
                          <a:schemeClr val="tx1"/>
                        </a:solidFill>
                      </a:ln>
                    </p:spPr>
                  </p:pic>
                </p:oleObj>
              </mc:Fallback>
            </mc:AlternateContent>
          </a:graphicData>
        </a:graphic>
      </p:graphicFrame>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805343E3-2729-41A4-BE9A-80BF88CB3A39}"/>
              </a:ext>
            </a:extLst>
          </p:cNvPr>
          <p:cNvGraphicFramePr>
            <a:graphicFrameLocks noChangeAspect="1"/>
          </p:cNvGraphicFramePr>
          <p:nvPr>
            <p:extLst>
              <p:ext uri="{D42A27DB-BD31-4B8C-83A1-F6EECF244321}">
                <p14:modId xmlns:p14="http://schemas.microsoft.com/office/powerpoint/2010/main" val="2250826079"/>
              </p:ext>
            </p:extLst>
          </p:nvPr>
        </p:nvGraphicFramePr>
        <p:xfrm>
          <a:off x="1651004" y="4725989"/>
          <a:ext cx="8301038" cy="1084263"/>
        </p:xfrm>
        <a:graphic>
          <a:graphicData uri="http://schemas.openxmlformats.org/presentationml/2006/ole">
            <mc:AlternateContent xmlns:mc="http://schemas.openxmlformats.org/markup-compatibility/2006">
              <mc:Choice xmlns:v="urn:schemas-microsoft-com:vml" Requires="v">
                <p:oleObj spid="_x0000_s95266" name="Equation" r:id="rId6" imgW="8305560" imgH="1079280" progId="Equation.DSMT4">
                  <p:embed/>
                </p:oleObj>
              </mc:Choice>
              <mc:Fallback>
                <p:oleObj name="Equation" r:id="rId6" imgW="8305560" imgH="1079280" progId="Equation.DSMT4">
                  <p:embed/>
                  <p:pic>
                    <p:nvPicPr>
                      <p:cNvPr id="0" name="Object 3"/>
                      <p:cNvPicPr>
                        <a:picLocks noChangeAspect="1" noChangeArrowheads="1"/>
                      </p:cNvPicPr>
                      <p:nvPr/>
                    </p:nvPicPr>
                    <p:blipFill>
                      <a:blip r:embed="rId7"/>
                      <a:srcRect/>
                      <a:stretch>
                        <a:fillRect/>
                      </a:stretch>
                    </p:blipFill>
                    <p:spPr bwMode="auto">
                      <a:xfrm>
                        <a:off x="1651004" y="4725989"/>
                        <a:ext cx="8301038" cy="1084263"/>
                      </a:xfrm>
                      <a:prstGeom prst="rect">
                        <a:avLst/>
                      </a:prstGeom>
                      <a:noFill/>
                      <a:ln w="12700">
                        <a:solidFill>
                          <a:schemeClr val="tx1"/>
                        </a:solidFill>
                      </a:ln>
                    </p:spPr>
                  </p:pic>
                </p:oleObj>
              </mc:Fallback>
            </mc:AlternateContent>
          </a:graphicData>
        </a:graphic>
      </p:graphicFrame>
    </p:spTree>
    <p:extLst>
      <p:ext uri="{BB962C8B-B14F-4D97-AF65-F5344CB8AC3E}">
        <p14:creationId xmlns:p14="http://schemas.microsoft.com/office/powerpoint/2010/main" val="783094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small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u="sng" dirty="0"/>
                  <a:t>Assumptions</a:t>
                </a:r>
                <a:r>
                  <a:rPr lang="en-US" dirty="0"/>
                  <a:t>:</a:t>
                </a:r>
                <a:endParaRPr lang="en-US" u="sng" dirty="0"/>
              </a:p>
              <a:p>
                <a:pPr marL="0" indent="0" algn="just">
                  <a:buNone/>
                </a:pPr>
                <a:r>
                  <a:rPr lang="en-US" dirty="0"/>
                  <a:t>• Each of the two populations is normally distributed.</a:t>
                </a:r>
              </a:p>
              <a:p>
                <a:pPr marL="0" indent="0" algn="just">
                  <a:buNone/>
                </a:pPr>
                <a:r>
                  <a:rPr lang="en-US" dirty="0"/>
                  <a:t>• The two samples are independent.</a:t>
                </a:r>
              </a:p>
              <a:p>
                <a:pPr marL="0" indent="0" algn="just">
                  <a:buNone/>
                </a:pPr>
                <a:r>
                  <a:rPr lang="en-US" dirty="0"/>
                  <a:t>• At least one of the samples is small,  </a:t>
                </a:r>
                <a:r>
                  <a:rPr lang="en-US" i="1" dirty="0"/>
                  <a:t>n</a:t>
                </a:r>
                <a:r>
                  <a:rPr lang="en-US" dirty="0"/>
                  <a:t> &lt; 30.</a:t>
                </a:r>
              </a:p>
              <a:p>
                <a:pPr marL="0" indent="0" algn="just">
                  <a:buNone/>
                </a:pPr>
                <a:r>
                  <a:rPr lang="en-US" dirty="0"/>
                  <a:t>• The values of the population variances are unknown. </a:t>
                </a:r>
              </a:p>
              <a:p>
                <a:pPr marL="0" indent="0" algn="just">
                  <a:buNone/>
                </a:pPr>
                <a:r>
                  <a:rPr lang="en-US" dirty="0"/>
                  <a:t>• The variances of the two populations are equal: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2</m:t>
                        </m:r>
                      </m:sub>
                      <m:sup>
                        <m:r>
                          <a:rPr lang="en-US" i="1">
                            <a:latin typeface="Cambria Math" panose="02040503050406030204" pitchFamily="18" charset="0"/>
                          </a:rPr>
                          <m:t>2</m:t>
                        </m:r>
                      </m:sup>
                    </m:sSubSup>
                  </m:oMath>
                </a14:m>
                <a:endParaRPr lang="en-US" dirty="0"/>
              </a:p>
              <a:p>
                <a:pPr marL="0" indent="0" algn="just">
                  <a:buNone/>
                </a:pPr>
                <a:endParaRPr lang="en-US" dirty="0"/>
              </a:p>
              <a:p>
                <a:pPr marL="0" indent="0" algn="just">
                  <a:buNone/>
                </a:pPr>
                <a:r>
                  <a:rPr lang="en-US" dirty="0"/>
                  <a:t>The sample pooled standard deviation:</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A24F1C59-AE1F-4135-B69F-FFDA76C9CD25}"/>
              </a:ext>
            </a:extLst>
          </p:cNvPr>
          <p:cNvGraphicFramePr>
            <a:graphicFrameLocks noChangeAspect="1"/>
          </p:cNvGraphicFramePr>
          <p:nvPr>
            <p:extLst>
              <p:ext uri="{D42A27DB-BD31-4B8C-83A1-F6EECF244321}">
                <p14:modId xmlns:p14="http://schemas.microsoft.com/office/powerpoint/2010/main" val="708404995"/>
              </p:ext>
            </p:extLst>
          </p:nvPr>
        </p:nvGraphicFramePr>
        <p:xfrm>
          <a:off x="6826255" y="4954589"/>
          <a:ext cx="4508500" cy="1130300"/>
        </p:xfrm>
        <a:graphic>
          <a:graphicData uri="http://schemas.openxmlformats.org/presentationml/2006/ole">
            <mc:AlternateContent xmlns:mc="http://schemas.openxmlformats.org/markup-compatibility/2006">
              <mc:Choice xmlns:v="urn:schemas-microsoft-com:vml" Requires="v">
                <p:oleObj spid="_x0000_s96273" name="Equation" r:id="rId4" imgW="4508280" imgH="1130040" progId="Equation.DSMT4">
                  <p:embed/>
                </p:oleObj>
              </mc:Choice>
              <mc:Fallback>
                <p:oleObj name="Equation" r:id="rId4" imgW="4508280" imgH="1130040" progId="Equation.DSMT4">
                  <p:embed/>
                  <p:pic>
                    <p:nvPicPr>
                      <p:cNvPr id="0" name="Object 1"/>
                      <p:cNvPicPr>
                        <a:picLocks noChangeAspect="1" noChangeArrowheads="1"/>
                      </p:cNvPicPr>
                      <p:nvPr/>
                    </p:nvPicPr>
                    <p:blipFill>
                      <a:blip r:embed="rId5"/>
                      <a:srcRect/>
                      <a:stretch>
                        <a:fillRect/>
                      </a:stretch>
                    </p:blipFill>
                    <p:spPr bwMode="auto">
                      <a:xfrm>
                        <a:off x="6826255" y="4954589"/>
                        <a:ext cx="4508500" cy="11303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808463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small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endParaRPr lang="en-US" sz="2400" dirty="0"/>
          </a:p>
          <a:p>
            <a:pPr marL="0" indent="0" algn="just">
              <a:buNone/>
            </a:pPr>
            <a:r>
              <a:rPr lang="en-US" sz="2000" dirty="0"/>
              <a:t>The t-statistic:</a:t>
            </a:r>
          </a:p>
          <a:p>
            <a:pPr marL="0" indent="0" algn="just">
              <a:buNone/>
            </a:pPr>
            <a:endParaRPr lang="en-US" sz="2000" dirty="0"/>
          </a:p>
          <a:p>
            <a:pPr marL="0" indent="0" algn="just">
              <a:buNone/>
            </a:pPr>
            <a:r>
              <a:rPr lang="en-US" sz="2000" dirty="0"/>
              <a:t> </a:t>
            </a:r>
          </a:p>
          <a:p>
            <a:pPr marL="0" indent="0" algn="just">
              <a:buNone/>
            </a:pPr>
            <a:r>
              <a:rPr lang="en-US" sz="2000" dirty="0"/>
              <a:t>If the variances of the two populations are not equal, the t-statistic can also be used by using the </a:t>
            </a:r>
            <a:r>
              <a:rPr lang="en-US" sz="2000" dirty="0">
                <a:hlinkClick r:id="rId3" tooltip="Welch–Satterthwaite equation"/>
              </a:rPr>
              <a:t>Welch–Satterthwaite equation</a:t>
            </a:r>
            <a:r>
              <a:rPr lang="en-US" sz="2000" dirty="0"/>
              <a:t> to approximate the degree of freedom</a:t>
            </a:r>
          </a:p>
          <a:p>
            <a:pPr marL="0" indent="0" algn="just">
              <a:buNone/>
            </a:pPr>
            <a:endParaRPr lang="en-US" dirty="0"/>
          </a:p>
          <a:p>
            <a:pPr marL="0" indent="0" algn="just">
              <a:buNone/>
            </a:pPr>
            <a:r>
              <a:rPr lang="en-US" dirty="0"/>
              <a:t> </a:t>
            </a:r>
          </a:p>
          <a:p>
            <a:pPr marL="0" indent="0" algn="just">
              <a:buNone/>
            </a:pPr>
            <a:endParaRPr lang="en-US" dirty="0"/>
          </a:p>
        </p:txBody>
      </p:sp>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4CB81463-3895-4B49-AFF1-8DD91FD8E3F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D745694C-446B-43AC-A414-C7559D540568}"/>
              </a:ext>
            </a:extLst>
          </p:cNvPr>
          <p:cNvGraphicFramePr>
            <a:graphicFrameLocks noChangeAspect="1"/>
          </p:cNvGraphicFramePr>
          <p:nvPr>
            <p:extLst>
              <p:ext uri="{D42A27DB-BD31-4B8C-83A1-F6EECF244321}">
                <p14:modId xmlns:p14="http://schemas.microsoft.com/office/powerpoint/2010/main" val="3116718395"/>
              </p:ext>
            </p:extLst>
          </p:nvPr>
        </p:nvGraphicFramePr>
        <p:xfrm>
          <a:off x="3503613" y="1704975"/>
          <a:ext cx="5999162" cy="1571625"/>
        </p:xfrm>
        <a:graphic>
          <a:graphicData uri="http://schemas.openxmlformats.org/presentationml/2006/ole">
            <mc:AlternateContent xmlns:mc="http://schemas.openxmlformats.org/markup-compatibility/2006">
              <mc:Choice xmlns:v="urn:schemas-microsoft-com:vml" Requires="v">
                <p:oleObj spid="_x0000_s99359" name="Equation" r:id="rId4" imgW="5994360" imgH="1574640" progId="Equation.DSMT4">
                  <p:embed/>
                </p:oleObj>
              </mc:Choice>
              <mc:Fallback>
                <p:oleObj name="Equation" r:id="rId4" imgW="5994360" imgH="1574640" progId="Equation.DSMT4">
                  <p:embed/>
                  <p:pic>
                    <p:nvPicPr>
                      <p:cNvPr id="0" name="Object 1"/>
                      <p:cNvPicPr>
                        <a:picLocks noChangeAspect="1" noChangeArrowheads="1"/>
                      </p:cNvPicPr>
                      <p:nvPr/>
                    </p:nvPicPr>
                    <p:blipFill>
                      <a:blip r:embed="rId5"/>
                      <a:srcRect/>
                      <a:stretch>
                        <a:fillRect/>
                      </a:stretch>
                    </p:blipFill>
                    <p:spPr bwMode="auto">
                      <a:xfrm>
                        <a:off x="3503613" y="1704975"/>
                        <a:ext cx="5999162" cy="1571625"/>
                      </a:xfrm>
                      <a:prstGeom prst="rect">
                        <a:avLst/>
                      </a:prstGeom>
                      <a:noFill/>
                      <a:ln>
                        <a:solidFill>
                          <a:schemeClr val="tx1"/>
                        </a:solidFill>
                      </a:ln>
                    </p:spPr>
                  </p:pic>
                </p:oleObj>
              </mc:Fallback>
            </mc:AlternateContent>
          </a:graphicData>
        </a:graphic>
      </p:graphicFrame>
      <p:sp>
        <p:nvSpPr>
          <p:cNvPr id="12" name="Rectangle 4">
            <a:extLst>
              <a:ext uri="{FF2B5EF4-FFF2-40B4-BE49-F238E27FC236}">
                <a16:creationId xmlns:a16="http://schemas.microsoft.com/office/drawing/2014/main" id="{C174B27B-B40A-41E6-AA54-08C7EBF6963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A267A287-B258-42E9-86C9-2670289F539F}"/>
              </a:ext>
            </a:extLst>
          </p:cNvPr>
          <p:cNvGraphicFramePr>
            <a:graphicFrameLocks noChangeAspect="1"/>
          </p:cNvGraphicFramePr>
          <p:nvPr>
            <p:extLst>
              <p:ext uri="{D42A27DB-BD31-4B8C-83A1-F6EECF244321}">
                <p14:modId xmlns:p14="http://schemas.microsoft.com/office/powerpoint/2010/main" val="1249349901"/>
              </p:ext>
            </p:extLst>
          </p:nvPr>
        </p:nvGraphicFramePr>
        <p:xfrm>
          <a:off x="3985093" y="4173479"/>
          <a:ext cx="4648200" cy="1951038"/>
        </p:xfrm>
        <a:graphic>
          <a:graphicData uri="http://schemas.openxmlformats.org/presentationml/2006/ole">
            <mc:AlternateContent xmlns:mc="http://schemas.openxmlformats.org/markup-compatibility/2006">
              <mc:Choice xmlns:v="urn:schemas-microsoft-com:vml" Requires="v">
                <p:oleObj spid="_x0000_s99360" name="Equation" r:id="rId6" imgW="4647960" imgH="1955520" progId="Equation.DSMT4">
                  <p:embed/>
                </p:oleObj>
              </mc:Choice>
              <mc:Fallback>
                <p:oleObj name="Equation" r:id="rId6" imgW="4647960" imgH="1955520" progId="Equation.DSMT4">
                  <p:embed/>
                  <p:pic>
                    <p:nvPicPr>
                      <p:cNvPr id="0" name="Object 3"/>
                      <p:cNvPicPr>
                        <a:picLocks noChangeAspect="1" noChangeArrowheads="1"/>
                      </p:cNvPicPr>
                      <p:nvPr/>
                    </p:nvPicPr>
                    <p:blipFill>
                      <a:blip r:embed="rId7"/>
                      <a:srcRect/>
                      <a:stretch>
                        <a:fillRect/>
                      </a:stretch>
                    </p:blipFill>
                    <p:spPr bwMode="auto">
                      <a:xfrm>
                        <a:off x="3985093" y="4173479"/>
                        <a:ext cx="4648200" cy="1951038"/>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869772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small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fontScale="92500"/>
              </a:bodyPr>
              <a:lstStyle/>
              <a:p>
                <a:pPr marL="0" indent="0" algn="just">
                  <a:buNone/>
                </a:pPr>
                <a:r>
                  <a:rPr lang="en-US" u="sng" dirty="0"/>
                  <a:t>Example</a:t>
                </a:r>
                <a:r>
                  <a:rPr lang="en-US" dirty="0"/>
                  <a:t>: A company wants to compare the efficiencies of the two training methods A, B for new employees.  To do this, the managers select one group of 15 newly hired employees to train by method A and another group with 12 newly hired employees to train by method B.  The test scores of the two groups are recorded and the results are:</a:t>
                </a:r>
              </a:p>
              <a:p>
                <a:pPr marL="0" indent="0">
                  <a:buNone/>
                </a:pPr>
                <a:r>
                  <a:rPr lang="en-US" dirty="0"/>
                  <a:t>			</a:t>
                </a:r>
                <a:r>
                  <a:rPr lang="en-US" u="sng" dirty="0"/>
                  <a:t>Method A</a:t>
                </a:r>
                <a:r>
                  <a:rPr lang="en-US" dirty="0"/>
                  <a:t>		</a:t>
                </a:r>
                <a:r>
                  <a:rPr lang="en-US" u="sng" dirty="0"/>
                  <a:t>Method B</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r>
                      <a:rPr lang="en-US" i="1">
                        <a:latin typeface="Cambria Math" panose="02040503050406030204" pitchFamily="18" charset="0"/>
                      </a:rPr>
                      <m:t>=</m:t>
                    </m:r>
                  </m:oMath>
                </a14:m>
                <a:r>
                  <a:rPr lang="en-US" dirty="0"/>
                  <a:t>15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12</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47</m:t>
                    </m:r>
                    <m:r>
                      <a:rPr lang="en-US" i="1">
                        <a:latin typeface="Cambria Math" panose="02040503050406030204" pitchFamily="18" charset="0"/>
                      </a:rPr>
                      <m:t>.</m:t>
                    </m:r>
                  </m:oMath>
                </a14:m>
                <a:r>
                  <a:rPr lang="en-US" dirty="0"/>
                  <a:t>73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56.5</a:t>
                </a:r>
              </a:p>
              <a:p>
                <a:pPr marL="0" indent="0">
                  <a:buNone/>
                </a:pP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=1</m:t>
                    </m:r>
                    <m:r>
                      <a:rPr lang="en-US" b="0" i="1" smtClean="0">
                        <a:latin typeface="Cambria Math" panose="02040503050406030204" pitchFamily="18" charset="0"/>
                      </a:rPr>
                      <m:t>9</m:t>
                    </m:r>
                    <m:r>
                      <a:rPr lang="en-US" i="1">
                        <a:latin typeface="Cambria Math" panose="02040503050406030204" pitchFamily="18" charset="0"/>
                      </a:rPr>
                      <m:t>.</m:t>
                    </m:r>
                    <m:r>
                      <a:rPr lang="en-US" b="0" i="1" smtClean="0">
                        <a:latin typeface="Cambria Math" panose="02040503050406030204" pitchFamily="18" charset="0"/>
                      </a:rPr>
                      <m:t>47</m:t>
                    </m:r>
                    <m:r>
                      <a:rPr lang="en-US" i="1">
                        <a:latin typeface="Cambria Math" panose="02040503050406030204" pitchFamily="18" charset="0"/>
                      </a:rPr>
                      <m:t>5</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=1</m:t>
                    </m:r>
                    <m:r>
                      <a:rPr lang="en-US" b="0" i="1" smtClean="0">
                        <a:latin typeface="Cambria Math" panose="02040503050406030204" pitchFamily="18" charset="0"/>
                      </a:rPr>
                      <m:t>8.273</m:t>
                    </m:r>
                  </m:oMath>
                </a14:m>
                <a:r>
                  <a:rPr lang="en-US" dirty="0"/>
                  <a:t>				</a:t>
                </a:r>
              </a:p>
              <a:p>
                <a:pPr marL="0" indent="0" algn="just">
                  <a:buNone/>
                </a:pPr>
                <a:endParaRPr lang="en-US" dirty="0"/>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2"/>
                <a:stretch>
                  <a:fillRect l="-977" t="-2266" r="-977"/>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07563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small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fontScale="85000" lnSpcReduction="20000"/>
              </a:bodyPr>
              <a:lstStyle/>
              <a:p>
                <a:pPr marL="0" indent="0" algn="just">
                  <a:buNone/>
                </a:pPr>
                <a:r>
                  <a:rPr lang="en-US" dirty="0"/>
                  <a:t>Hypotheses:	 </a:t>
                </a:r>
              </a:p>
              <a:p>
                <a:pPr marL="0" indent="0" algn="just">
                  <a:buNone/>
                </a:pPr>
                <a:endParaRPr lang="en-US" dirty="0"/>
              </a:p>
              <a:p>
                <a:pPr marL="0" indent="0" algn="just">
                  <a:buNone/>
                </a:pPr>
                <a:endParaRPr lang="en-US" dirty="0"/>
              </a:p>
              <a:p>
                <a:pPr marL="0" indent="0" algn="just">
                  <a:buNone/>
                </a:pPr>
                <a:r>
                  <a:rPr lang="en-US" dirty="0"/>
                  <a:t>Value of the test statistic:	</a:t>
                </a:r>
              </a:p>
              <a:p>
                <a:pPr marL="0" indent="0" algn="just">
                  <a:buNone/>
                </a:pPr>
                <a:endParaRPr lang="en-US" dirty="0"/>
              </a:p>
              <a:p>
                <a:pPr marL="0" indent="0" algn="just">
                  <a:buNone/>
                </a:pPr>
                <a:r>
                  <a:rPr lang="en-US" dirty="0"/>
                  <a:t> </a:t>
                </a:r>
              </a:p>
              <a:p>
                <a:pPr marL="0" indent="0" algn="just">
                  <a:buNone/>
                </a:pPr>
                <a:endParaRPr lang="en-US" dirty="0"/>
              </a:p>
              <a:p>
                <a:pPr marL="0" indent="0" algn="just">
                  <a:buNone/>
                </a:pPr>
                <a:endParaRPr lang="en-US" dirty="0"/>
              </a:p>
              <a:p>
                <a:pPr marL="0" indent="0" algn="just">
                  <a:buNone/>
                </a:pPr>
                <a:r>
                  <a:rPr lang="en-US" dirty="0"/>
                  <a:t>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=0.05</m:t>
                    </m:r>
                  </m:oMath>
                </a14:m>
                <a:r>
                  <a:rPr lang="en-US" dirty="0"/>
                  <a:t> , the critical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0.025</m:t>
                        </m:r>
                        <m:r>
                          <a:rPr lang="en-US" i="1">
                            <a:latin typeface="Cambria Math" panose="02040503050406030204" pitchFamily="18" charset="0"/>
                          </a:rPr>
                          <m:t>,</m:t>
                        </m:r>
                        <m:r>
                          <a:rPr lang="en-US" b="0" i="1" smtClean="0">
                            <a:latin typeface="Cambria Math" panose="02040503050406030204" pitchFamily="18" charset="0"/>
                          </a:rPr>
                          <m:t>25</m:t>
                        </m:r>
                      </m:sub>
                    </m:sSub>
                    <m:r>
                      <a:rPr lang="en-US" b="0" i="1" smtClean="0">
                        <a:latin typeface="Cambria Math" panose="02040503050406030204" pitchFamily="18" charset="0"/>
                      </a:rPr>
                      <m:t>=</m:t>
                    </m:r>
                  </m:oMath>
                </a14:m>
                <a:r>
                  <a:rPr lang="en-US" dirty="0"/>
                  <a:t>2.06.</a:t>
                </a:r>
              </a:p>
              <a:p>
                <a:pPr marL="0" indent="0" algn="just">
                  <a:buNone/>
                </a:pPr>
                <a:endParaRPr lang="en-US" dirty="0"/>
              </a:p>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null hypothesis is rejected.</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814" t="-3399" b="-1133"/>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CA1C7B8D-5031-4645-A731-60575A1025A2}"/>
              </a:ext>
            </a:extLst>
          </p:cNvPr>
          <p:cNvGraphicFramePr>
            <a:graphicFrameLocks noChangeAspect="1"/>
          </p:cNvGraphicFramePr>
          <p:nvPr>
            <p:extLst>
              <p:ext uri="{D42A27DB-BD31-4B8C-83A1-F6EECF244321}">
                <p14:modId xmlns:p14="http://schemas.microsoft.com/office/powerpoint/2010/main" val="1406665690"/>
              </p:ext>
            </p:extLst>
          </p:nvPr>
        </p:nvGraphicFramePr>
        <p:xfrm>
          <a:off x="2765425" y="1587500"/>
          <a:ext cx="2209800" cy="958850"/>
        </p:xfrm>
        <a:graphic>
          <a:graphicData uri="http://schemas.openxmlformats.org/presentationml/2006/ole">
            <mc:AlternateContent xmlns:mc="http://schemas.openxmlformats.org/markup-compatibility/2006">
              <mc:Choice xmlns:v="urn:schemas-microsoft-com:vml" Requires="v">
                <p:oleObj spid="_x0000_s100378" name="Equation" r:id="rId4" imgW="2209680" imgH="965160" progId="Equation.DSMT4">
                  <p:embed/>
                </p:oleObj>
              </mc:Choice>
              <mc:Fallback>
                <p:oleObj name="Equation" r:id="rId4" imgW="2209680" imgH="965160" progId="Equation.DSMT4">
                  <p:embed/>
                  <p:pic>
                    <p:nvPicPr>
                      <p:cNvPr id="7" name="Object 6">
                        <a:extLst>
                          <a:ext uri="{FF2B5EF4-FFF2-40B4-BE49-F238E27FC236}">
                            <a16:creationId xmlns:a16="http://schemas.microsoft.com/office/drawing/2014/main" id="{0EFF785F-E451-4EEE-98A6-78DE43DAAB1D}"/>
                          </a:ext>
                        </a:extLst>
                      </p:cNvPr>
                      <p:cNvPicPr>
                        <a:picLocks noChangeAspect="1" noChangeArrowheads="1"/>
                      </p:cNvPicPr>
                      <p:nvPr/>
                    </p:nvPicPr>
                    <p:blipFill>
                      <a:blip r:embed="rId5"/>
                      <a:srcRect/>
                      <a:stretch>
                        <a:fillRect/>
                      </a:stretch>
                    </p:blipFill>
                    <p:spPr bwMode="auto">
                      <a:xfrm>
                        <a:off x="2765425" y="1587500"/>
                        <a:ext cx="2209800"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2B04EA78-657D-4C84-B6C0-DC7F5ADDA8A9}"/>
              </a:ext>
            </a:extLst>
          </p:cNvPr>
          <p:cNvGraphicFramePr>
            <a:graphicFrameLocks noChangeAspect="1"/>
          </p:cNvGraphicFramePr>
          <p:nvPr>
            <p:extLst>
              <p:ext uri="{D42A27DB-BD31-4B8C-83A1-F6EECF244321}">
                <p14:modId xmlns:p14="http://schemas.microsoft.com/office/powerpoint/2010/main" val="1454478189"/>
              </p:ext>
            </p:extLst>
          </p:nvPr>
        </p:nvGraphicFramePr>
        <p:xfrm>
          <a:off x="3223867" y="3132189"/>
          <a:ext cx="8394700" cy="1593850"/>
        </p:xfrm>
        <a:graphic>
          <a:graphicData uri="http://schemas.openxmlformats.org/presentationml/2006/ole">
            <mc:AlternateContent xmlns:mc="http://schemas.openxmlformats.org/markup-compatibility/2006">
              <mc:Choice xmlns:v="urn:schemas-microsoft-com:vml" Requires="v">
                <p:oleObj spid="_x0000_s100379" name="Equation" r:id="rId6" imgW="8394480" imgH="1600200" progId="Equation.DSMT4">
                  <p:embed/>
                </p:oleObj>
              </mc:Choice>
              <mc:Fallback>
                <p:oleObj name="Equation" r:id="rId6" imgW="8394480" imgH="1600200" progId="Equation.DSMT4">
                  <p:embed/>
                  <p:pic>
                    <p:nvPicPr>
                      <p:cNvPr id="9" name="Object 8">
                        <a:extLst>
                          <a:ext uri="{FF2B5EF4-FFF2-40B4-BE49-F238E27FC236}">
                            <a16:creationId xmlns:a16="http://schemas.microsoft.com/office/drawing/2014/main" id="{5AEC54C4-07FD-44C2-8428-8CB85BB7F47F}"/>
                          </a:ext>
                        </a:extLst>
                      </p:cNvPr>
                      <p:cNvPicPr>
                        <a:picLocks noChangeAspect="1" noChangeArrowheads="1"/>
                      </p:cNvPicPr>
                      <p:nvPr/>
                    </p:nvPicPr>
                    <p:blipFill>
                      <a:blip r:embed="rId7"/>
                      <a:srcRect/>
                      <a:stretch>
                        <a:fillRect/>
                      </a:stretch>
                    </p:blipFill>
                    <p:spPr bwMode="auto">
                      <a:xfrm>
                        <a:off x="3223867" y="3132189"/>
                        <a:ext cx="8394700" cy="159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17655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small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dirty="0"/>
                  <a:t>Confidence Interval Formula to Estimate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oMath>
                </a14:m>
                <a:r>
                  <a:rPr lang="en-US" dirty="0"/>
                  <a:t> with Small Samples and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2</m:t>
                        </m:r>
                      </m:sub>
                      <m:sup>
                        <m:r>
                          <a:rPr lang="en-US" i="1">
                            <a:latin typeface="Cambria Math" panose="02040503050406030204" pitchFamily="18" charset="0"/>
                          </a:rPr>
                          <m:t>2</m:t>
                        </m:r>
                      </m:sup>
                    </m:sSubSup>
                  </m:oMath>
                </a14:m>
                <a:r>
                  <a:rPr lang="en-US" dirty="0"/>
                  <a:t>:</a:t>
                </a:r>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2550" r="-114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419CF5DE-1470-467F-BF27-9827586ECD7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AEE2EE54-0FEA-4002-860D-4BA1C9692022}"/>
              </a:ext>
            </a:extLst>
          </p:cNvPr>
          <p:cNvGraphicFramePr>
            <a:graphicFrameLocks noChangeAspect="1"/>
          </p:cNvGraphicFramePr>
          <p:nvPr>
            <p:extLst>
              <p:ext uri="{D42A27DB-BD31-4B8C-83A1-F6EECF244321}">
                <p14:modId xmlns:p14="http://schemas.microsoft.com/office/powerpoint/2010/main" val="2992329687"/>
              </p:ext>
            </p:extLst>
          </p:nvPr>
        </p:nvGraphicFramePr>
        <p:xfrm>
          <a:off x="2193925" y="3244850"/>
          <a:ext cx="7315200" cy="1130300"/>
        </p:xfrm>
        <a:graphic>
          <a:graphicData uri="http://schemas.openxmlformats.org/presentationml/2006/ole">
            <mc:AlternateContent xmlns:mc="http://schemas.openxmlformats.org/markup-compatibility/2006">
              <mc:Choice xmlns:v="urn:schemas-microsoft-com:vml" Requires="v">
                <p:oleObj spid="_x0000_s101390" name="Equation" r:id="rId4" imgW="7315200" imgH="1130040" progId="Equation.DSMT4">
                  <p:embed/>
                </p:oleObj>
              </mc:Choice>
              <mc:Fallback>
                <p:oleObj name="Equation" r:id="rId4" imgW="7315200" imgH="1130040" progId="Equation.DSMT4">
                  <p:embed/>
                  <p:pic>
                    <p:nvPicPr>
                      <p:cNvPr id="0" name="Object 1"/>
                      <p:cNvPicPr>
                        <a:picLocks noChangeAspect="1" noChangeArrowheads="1"/>
                      </p:cNvPicPr>
                      <p:nvPr/>
                    </p:nvPicPr>
                    <p:blipFill>
                      <a:blip r:embed="rId5"/>
                      <a:srcRect/>
                      <a:stretch>
                        <a:fillRect/>
                      </a:stretch>
                    </p:blipFill>
                    <p:spPr bwMode="auto">
                      <a:xfrm>
                        <a:off x="2193925" y="3244850"/>
                        <a:ext cx="7315200" cy="1130300"/>
                      </a:xfrm>
                      <a:prstGeom prst="rect">
                        <a:avLst/>
                      </a:prstGeom>
                      <a:noFill/>
                      <a:ln w="22225">
                        <a:solidFill>
                          <a:schemeClr val="tx1"/>
                        </a:solidFill>
                      </a:ln>
                    </p:spPr>
                  </p:pic>
                </p:oleObj>
              </mc:Fallback>
            </mc:AlternateContent>
          </a:graphicData>
        </a:graphic>
      </p:graphicFrame>
    </p:spTree>
    <p:extLst>
      <p:ext uri="{BB962C8B-B14F-4D97-AF65-F5344CB8AC3E}">
        <p14:creationId xmlns:p14="http://schemas.microsoft.com/office/powerpoint/2010/main" val="615145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two related populations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lnSpcReduction="10000"/>
          </a:bodyPr>
          <a:lstStyle/>
          <a:p>
            <a:pPr algn="just"/>
            <a:r>
              <a:rPr lang="en-US" dirty="0"/>
              <a:t>Dependent samples – Matched samples: paired difference experiments.</a:t>
            </a:r>
          </a:p>
          <a:p>
            <a:pPr algn="just"/>
            <a:endParaRPr lang="en-US" dirty="0"/>
          </a:p>
          <a:p>
            <a:pPr marL="0" indent="0" algn="just">
              <a:buNone/>
            </a:pPr>
            <a:r>
              <a:rPr lang="en-US" dirty="0"/>
              <a:t>	</a:t>
            </a:r>
            <a:r>
              <a:rPr lang="en-US" i="1" u="sng" dirty="0"/>
              <a:t>Before and After Measurements on the same individual</a:t>
            </a:r>
          </a:p>
          <a:p>
            <a:pPr algn="just"/>
            <a:endParaRPr lang="en-US" dirty="0"/>
          </a:p>
          <a:p>
            <a:pPr algn="just"/>
            <a:r>
              <a:rPr lang="en-US" dirty="0"/>
              <a:t>The matched-sample design can be referred to as blocking.</a:t>
            </a:r>
          </a:p>
          <a:p>
            <a:pPr algn="just"/>
            <a:endParaRPr lang="en-US" dirty="0"/>
          </a:p>
          <a:p>
            <a:pPr algn="just"/>
            <a:r>
              <a:rPr lang="en-US" dirty="0"/>
              <a:t>This design often leads to a smaller sampling error than the independent-sample design because variation between sampled items is eliminated as a source of sampling error.</a:t>
            </a:r>
          </a:p>
          <a:p>
            <a:pPr algn="just"/>
            <a:endParaRPr lang="en-US" dirty="0"/>
          </a:p>
        </p:txBody>
      </p:sp>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9720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 for Mean – Single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buNone/>
                </a:pPr>
                <a:r>
                  <a:rPr lang="en-US" u="sng" dirty="0"/>
                  <a:t>Steps in Testing Hypotheses</a:t>
                </a:r>
              </a:p>
              <a:p>
                <a:pPr marL="0" indent="0" algn="just">
                  <a:buNone/>
                </a:pPr>
                <a:endParaRPr lang="en-US" dirty="0"/>
              </a:p>
              <a:p>
                <a:pPr marL="0" indent="0" algn="just">
                  <a:buNone/>
                </a:pPr>
                <a:r>
                  <a:rPr lang="en-US" dirty="0"/>
                  <a:t>1. Establish hypotheses:  state the null and alternative hypotheses.</a:t>
                </a:r>
              </a:p>
              <a:p>
                <a:pPr marL="0" indent="0">
                  <a:buNone/>
                </a:pPr>
                <a:r>
                  <a:rPr lang="en-US" dirty="0"/>
                  <a:t>2. Determine the appropriate statistical test and sampling distribution.</a:t>
                </a:r>
              </a:p>
              <a:p>
                <a:pPr marL="0" indent="0" algn="just">
                  <a:buNone/>
                </a:pPr>
                <a:r>
                  <a:rPr lang="en-US" dirty="0"/>
                  <a:t>3. Specify the Type I error rate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a:t>
                </a:r>
              </a:p>
              <a:p>
                <a:pPr marL="0" indent="0" algn="just">
                  <a:buNone/>
                </a:pPr>
                <a:r>
                  <a:rPr lang="en-US" dirty="0"/>
                  <a:t>4. State the decision rule.</a:t>
                </a:r>
              </a:p>
              <a:p>
                <a:pPr marL="0" indent="0" algn="just">
                  <a:buNone/>
                </a:pPr>
                <a:r>
                  <a:rPr lang="en-US" dirty="0"/>
                  <a:t>5. Gather sample data.</a:t>
                </a:r>
              </a:p>
              <a:p>
                <a:pPr marL="0" indent="0" algn="just">
                  <a:buNone/>
                </a:pPr>
                <a:r>
                  <a:rPr lang="en-US" dirty="0"/>
                  <a:t>6. Calculate the value of the test statistic.</a:t>
                </a:r>
              </a:p>
              <a:p>
                <a:pPr marL="0" indent="0" algn="just">
                  <a:buNone/>
                </a:pPr>
                <a:r>
                  <a:rPr lang="en-US" dirty="0"/>
                  <a:t>7. State the statistical conclusion.</a:t>
                </a:r>
              </a:p>
              <a:p>
                <a:pPr marL="0" indent="0" algn="just">
                  <a:buNone/>
                </a:pPr>
                <a:r>
                  <a:rPr lang="en-US" dirty="0"/>
                  <a:t>8. Make a managerial decision.</a:t>
                </a:r>
              </a:p>
              <a:p>
                <a:pPr marL="0" indent="0" algn="just">
                  <a:buNone/>
                </a:pPr>
                <a:endParaRPr lang="en-US" dirty="0"/>
              </a:p>
              <a:p>
                <a:pPr marL="0" indent="0" algn="just">
                  <a:buNone/>
                </a:pPr>
                <a:endParaRPr lang="en-US" dirty="0"/>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r="-411"/>
                </a:stretch>
              </a:blipFill>
            </p:spPr>
            <p:txBody>
              <a:bodyPr/>
              <a:lstStyle/>
              <a:p>
                <a:r>
                  <a:rPr lang="en-US">
                    <a:noFill/>
                  </a:rPr>
                  <a:t> </a:t>
                </a:r>
              </a:p>
            </p:txBody>
          </p:sp>
        </mc:Fallback>
      </mc:AlternateContent>
    </p:spTree>
    <p:extLst>
      <p:ext uri="{BB962C8B-B14F-4D97-AF65-F5344CB8AC3E}">
        <p14:creationId xmlns:p14="http://schemas.microsoft.com/office/powerpoint/2010/main" val="131498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two related populations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a:xfrm>
                <a:off x="475813" y="1712220"/>
                <a:ext cx="11229516" cy="4303509"/>
              </a:xfrm>
            </p:spPr>
            <p:txBody>
              <a:bodyPr>
                <a:normAutofit fontScale="25000" lnSpcReduction="20000"/>
              </a:bodyPr>
              <a:lstStyle/>
              <a:p>
                <a:pPr marL="0" indent="0" algn="just">
                  <a:buNone/>
                </a:pPr>
                <a:endParaRPr lang="en-US" sz="9600" dirty="0"/>
              </a:p>
              <a:p>
                <a:pPr marL="0" indent="0" algn="just">
                  <a:buNone/>
                </a:pPr>
                <a:r>
                  <a:rPr lang="en-US" sz="9600" dirty="0"/>
                  <a:t>• </a:t>
                </a:r>
                <a:r>
                  <a:rPr lang="en-US" sz="8000" i="1" dirty="0"/>
                  <a:t>t</a:t>
                </a:r>
                <a:r>
                  <a:rPr lang="en-US" sz="8000" dirty="0"/>
                  <a:t> formulas for dependent samples:</a:t>
                </a:r>
              </a:p>
              <a:p>
                <a:pPr marL="0" indent="0" algn="just">
                  <a:buNone/>
                </a:pPr>
                <a:endParaRPr lang="en-US" sz="8000" dirty="0"/>
              </a:p>
              <a:p>
                <a:pPr marL="0" indent="0" algn="just">
                  <a:buNone/>
                </a:pPr>
                <a:r>
                  <a:rPr lang="en-US" sz="8000" dirty="0"/>
                  <a:t> </a:t>
                </a:r>
              </a:p>
              <a:p>
                <a:pPr marL="0" indent="0" algn="just">
                  <a:buNone/>
                </a:pPr>
                <a:endParaRPr lang="en-US" sz="8000" dirty="0"/>
              </a:p>
              <a:p>
                <a:pPr marL="0" indent="0" algn="just">
                  <a:buNone/>
                </a:pPr>
                <a:r>
                  <a:rPr lang="en-US" sz="8000" dirty="0"/>
                  <a:t>in which,</a:t>
                </a:r>
              </a:p>
              <a:p>
                <a:pPr marL="0" indent="0" algn="just">
                  <a:buNone/>
                </a:pPr>
                <a:r>
                  <a:rPr lang="en-US" sz="8000" dirty="0"/>
                  <a:t> where:</a:t>
                </a:r>
              </a:p>
              <a:p>
                <a:pPr marL="0" indent="0" algn="just">
                  <a:buNone/>
                </a:pPr>
                <a:r>
                  <a:rPr lang="en-US" sz="8000" dirty="0"/>
                  <a:t>	</a:t>
                </a:r>
                <a:r>
                  <a:rPr lang="en-US" sz="8000" i="1" dirty="0"/>
                  <a:t>n</a:t>
                </a:r>
                <a:r>
                  <a:rPr lang="en-US" sz="8000" dirty="0"/>
                  <a:t>:	number of pairs</a:t>
                </a:r>
              </a:p>
              <a:p>
                <a:pPr marL="0" indent="0" algn="just">
                  <a:buNone/>
                </a:pPr>
                <a:r>
                  <a:rPr lang="en-US" sz="8000" dirty="0"/>
                  <a:t>	</a:t>
                </a:r>
                <a:r>
                  <a:rPr lang="en-US" sz="8000" i="1" dirty="0"/>
                  <a:t>d</a:t>
                </a:r>
                <a:r>
                  <a:rPr lang="en-US" sz="8000" dirty="0"/>
                  <a:t>:	sample difference in pairs</a:t>
                </a:r>
              </a:p>
              <a:p>
                <a:pPr marL="0" indent="0" algn="just">
                  <a:buNone/>
                </a:pPr>
                <a:r>
                  <a:rPr lang="en-US" sz="8000" dirty="0"/>
                  <a:t>	</a:t>
                </a:r>
                <a:r>
                  <a:rPr lang="en-US" sz="8000" i="1" dirty="0"/>
                  <a:t>D</a:t>
                </a:r>
                <a:r>
                  <a:rPr lang="en-US" sz="8000" dirty="0"/>
                  <a:t>:	mean population difference</a:t>
                </a:r>
              </a:p>
              <a:p>
                <a:pPr marL="0" indent="0" algn="just">
                  <a:buNone/>
                </a:pPr>
                <a:r>
                  <a:rPr lang="en-US" sz="8000" dirty="0"/>
                  <a:t>	</a:t>
                </a:r>
                <a14:m>
                  <m:oMath xmlns:m="http://schemas.openxmlformats.org/officeDocument/2006/math">
                    <m:sSub>
                      <m:sSubPr>
                        <m:ctrlPr>
                          <a:rPr lang="en-US" sz="8000" i="1" smtClean="0">
                            <a:latin typeface="Cambria Math" panose="02040503050406030204" pitchFamily="18" charset="0"/>
                          </a:rPr>
                        </m:ctrlPr>
                      </m:sSubPr>
                      <m:e>
                        <m:r>
                          <a:rPr lang="en-US" sz="8000" b="0" i="1" smtClean="0">
                            <a:latin typeface="Cambria Math" panose="02040503050406030204" pitchFamily="18" charset="0"/>
                          </a:rPr>
                          <m:t>𝑆</m:t>
                        </m:r>
                      </m:e>
                      <m:sub>
                        <m:r>
                          <a:rPr lang="en-US" sz="8000" b="0" i="1" smtClean="0">
                            <a:latin typeface="Cambria Math" panose="02040503050406030204" pitchFamily="18" charset="0"/>
                          </a:rPr>
                          <m:t>𝑑</m:t>
                        </m:r>
                      </m:sub>
                    </m:sSub>
                  </m:oMath>
                </a14:m>
                <a:r>
                  <a:rPr lang="en-US" sz="8000" dirty="0"/>
                  <a:t> :	standard deviation of sample difference</a:t>
                </a:r>
              </a:p>
              <a:p>
                <a:pPr marL="0" indent="0" algn="just">
                  <a:buNone/>
                </a:pPr>
                <a:r>
                  <a:rPr lang="en-US" sz="8000" dirty="0"/>
                  <a:t>	</a:t>
                </a:r>
                <a14:m>
                  <m:oMath xmlns:m="http://schemas.openxmlformats.org/officeDocument/2006/math">
                    <m:acc>
                      <m:accPr>
                        <m:chr m:val="̅"/>
                        <m:ctrlPr>
                          <a:rPr lang="en-US" sz="8000" i="1" smtClean="0">
                            <a:latin typeface="Cambria Math" panose="02040503050406030204" pitchFamily="18" charset="0"/>
                          </a:rPr>
                        </m:ctrlPr>
                      </m:accPr>
                      <m:e>
                        <m:r>
                          <a:rPr lang="en-US" sz="8000" b="0" i="1" smtClean="0">
                            <a:latin typeface="Cambria Math" panose="02040503050406030204" pitchFamily="18" charset="0"/>
                          </a:rPr>
                          <m:t>𝑑</m:t>
                        </m:r>
                      </m:e>
                    </m:acc>
                  </m:oMath>
                </a14:m>
                <a:r>
                  <a:rPr lang="en-US" sz="8000" dirty="0"/>
                  <a:t> :	mean sample difference</a:t>
                </a:r>
              </a:p>
              <a:p>
                <a:pPr marL="0" indent="0" algn="just">
                  <a:buNone/>
                </a:pPr>
                <a:r>
                  <a:rPr lang="en-US" sz="8000" dirty="0"/>
                  <a:t>• The hypotheses are tested as if there is only one sample</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xfrm>
                <a:off x="475813" y="1712220"/>
                <a:ext cx="11229516" cy="4303509"/>
              </a:xfrm>
              <a:blipFill>
                <a:blip r:embed="rId3"/>
                <a:stretch>
                  <a:fillRect l="-814" b="-6799"/>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FDF42601-E8DB-4CE3-95E3-FC800972CAE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FED8414B-170B-41DF-BE9B-DB12EE5237EC}"/>
              </a:ext>
            </a:extLst>
          </p:cNvPr>
          <p:cNvGraphicFramePr>
            <a:graphicFrameLocks noChangeAspect="1"/>
          </p:cNvGraphicFramePr>
          <p:nvPr>
            <p:extLst>
              <p:ext uri="{D42A27DB-BD31-4B8C-83A1-F6EECF244321}">
                <p14:modId xmlns:p14="http://schemas.microsoft.com/office/powerpoint/2010/main" val="498987333"/>
              </p:ext>
            </p:extLst>
          </p:nvPr>
        </p:nvGraphicFramePr>
        <p:xfrm>
          <a:off x="5010150" y="1652588"/>
          <a:ext cx="2163763" cy="1019175"/>
        </p:xfrm>
        <a:graphic>
          <a:graphicData uri="http://schemas.openxmlformats.org/presentationml/2006/ole">
            <mc:AlternateContent xmlns:mc="http://schemas.openxmlformats.org/markup-compatibility/2006">
              <mc:Choice xmlns:v="urn:schemas-microsoft-com:vml" Requires="v">
                <p:oleObj spid="_x0000_s102443" name="Equation" r:id="rId4" imgW="2158920" imgH="1015920" progId="Equation.DSMT4">
                  <p:embed/>
                </p:oleObj>
              </mc:Choice>
              <mc:Fallback>
                <p:oleObj name="Equation" r:id="rId4" imgW="2158920" imgH="1015920" progId="Equation.DSMT4">
                  <p:embed/>
                  <p:pic>
                    <p:nvPicPr>
                      <p:cNvPr id="0" name="Object 1"/>
                      <p:cNvPicPr>
                        <a:picLocks noChangeAspect="1" noChangeArrowheads="1"/>
                      </p:cNvPicPr>
                      <p:nvPr/>
                    </p:nvPicPr>
                    <p:blipFill>
                      <a:blip r:embed="rId5"/>
                      <a:srcRect/>
                      <a:stretch>
                        <a:fillRect/>
                      </a:stretch>
                    </p:blipFill>
                    <p:spPr bwMode="auto">
                      <a:xfrm>
                        <a:off x="5010150" y="1652588"/>
                        <a:ext cx="2163763" cy="1019175"/>
                      </a:xfrm>
                      <a:prstGeom prst="rect">
                        <a:avLst/>
                      </a:prstGeom>
                      <a:noFill/>
                      <a:ln w="19050">
                        <a:solidFill>
                          <a:schemeClr val="tx1"/>
                        </a:solidFill>
                      </a:ln>
                    </p:spPr>
                  </p:pic>
                </p:oleObj>
              </mc:Fallback>
            </mc:AlternateContent>
          </a:graphicData>
        </a:graphic>
      </p:graphicFrame>
      <p:sp>
        <p:nvSpPr>
          <p:cNvPr id="11" name="Rectangle 4">
            <a:extLst>
              <a:ext uri="{FF2B5EF4-FFF2-40B4-BE49-F238E27FC236}">
                <a16:creationId xmlns:a16="http://schemas.microsoft.com/office/drawing/2014/main" id="{1DAA3998-AC6C-4617-8A46-23FA3ED2457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A08D84A1-D0CD-4453-99B2-81BA29F5D4D1}"/>
              </a:ext>
            </a:extLst>
          </p:cNvPr>
          <p:cNvGraphicFramePr>
            <a:graphicFrameLocks noChangeAspect="1"/>
          </p:cNvGraphicFramePr>
          <p:nvPr>
            <p:extLst>
              <p:ext uri="{D42A27DB-BD31-4B8C-83A1-F6EECF244321}">
                <p14:modId xmlns:p14="http://schemas.microsoft.com/office/powerpoint/2010/main" val="2916607181"/>
              </p:ext>
            </p:extLst>
          </p:nvPr>
        </p:nvGraphicFramePr>
        <p:xfrm>
          <a:off x="3776663" y="2895600"/>
          <a:ext cx="960437" cy="968375"/>
        </p:xfrm>
        <a:graphic>
          <a:graphicData uri="http://schemas.openxmlformats.org/presentationml/2006/ole">
            <mc:AlternateContent xmlns:mc="http://schemas.openxmlformats.org/markup-compatibility/2006">
              <mc:Choice xmlns:v="urn:schemas-microsoft-com:vml" Requires="v">
                <p:oleObj spid="_x0000_s102444" name="Equation" r:id="rId6" imgW="965160" imgH="965160" progId="Equation.DSMT4">
                  <p:embed/>
                </p:oleObj>
              </mc:Choice>
              <mc:Fallback>
                <p:oleObj name="Equation" r:id="rId6" imgW="965160" imgH="965160" progId="Equation.DSMT4">
                  <p:embed/>
                  <p:pic>
                    <p:nvPicPr>
                      <p:cNvPr id="0" name="Object 3"/>
                      <p:cNvPicPr>
                        <a:picLocks noChangeAspect="1" noChangeArrowheads="1"/>
                      </p:cNvPicPr>
                      <p:nvPr/>
                    </p:nvPicPr>
                    <p:blipFill>
                      <a:blip r:embed="rId7"/>
                      <a:srcRect/>
                      <a:stretch>
                        <a:fillRect/>
                      </a:stretch>
                    </p:blipFill>
                    <p:spPr bwMode="auto">
                      <a:xfrm>
                        <a:off x="3776663" y="2895600"/>
                        <a:ext cx="960437"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6">
            <a:extLst>
              <a:ext uri="{FF2B5EF4-FFF2-40B4-BE49-F238E27FC236}">
                <a16:creationId xmlns:a16="http://schemas.microsoft.com/office/drawing/2014/main" id="{50B27BF3-F87D-4753-B7AE-0181B630B85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3E8AD7A4-EA6C-46EF-B472-0ABAD98E0F89}"/>
              </a:ext>
            </a:extLst>
          </p:cNvPr>
          <p:cNvGraphicFramePr>
            <a:graphicFrameLocks noChangeAspect="1"/>
          </p:cNvGraphicFramePr>
          <p:nvPr>
            <p:extLst>
              <p:ext uri="{D42A27DB-BD31-4B8C-83A1-F6EECF244321}">
                <p14:modId xmlns:p14="http://schemas.microsoft.com/office/powerpoint/2010/main" val="345348378"/>
              </p:ext>
            </p:extLst>
          </p:nvPr>
        </p:nvGraphicFramePr>
        <p:xfrm>
          <a:off x="5262563" y="2487613"/>
          <a:ext cx="4068762" cy="1470025"/>
        </p:xfrm>
        <a:graphic>
          <a:graphicData uri="http://schemas.openxmlformats.org/presentationml/2006/ole">
            <mc:AlternateContent xmlns:mc="http://schemas.openxmlformats.org/markup-compatibility/2006">
              <mc:Choice xmlns:v="urn:schemas-microsoft-com:vml" Requires="v">
                <p:oleObj spid="_x0000_s102445" name="Equation" r:id="rId8" imgW="4063680" imgH="1473120" progId="Equation.DSMT4">
                  <p:embed/>
                </p:oleObj>
              </mc:Choice>
              <mc:Fallback>
                <p:oleObj name="Equation" r:id="rId8" imgW="4063680" imgH="1473120" progId="Equation.DSMT4">
                  <p:embed/>
                  <p:pic>
                    <p:nvPicPr>
                      <p:cNvPr id="0" name="Object 5"/>
                      <p:cNvPicPr>
                        <a:picLocks noChangeAspect="1" noChangeArrowheads="1"/>
                      </p:cNvPicPr>
                      <p:nvPr/>
                    </p:nvPicPr>
                    <p:blipFill>
                      <a:blip r:embed="rId9"/>
                      <a:srcRect/>
                      <a:stretch>
                        <a:fillRect/>
                      </a:stretch>
                    </p:blipFill>
                    <p:spPr bwMode="auto">
                      <a:xfrm>
                        <a:off x="5262563" y="2487613"/>
                        <a:ext cx="4068762" cy="147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26115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Two Samples</a:t>
            </a:r>
            <a:br>
              <a:rPr lang="en-US" dirty="0"/>
            </a:br>
            <a:r>
              <a:rPr lang="en-US" dirty="0"/>
              <a:t>The case of two related populations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endParaRPr lang="en-US" dirty="0"/>
          </a:p>
          <a:p>
            <a:pPr marL="0" indent="0" algn="just">
              <a:buNone/>
            </a:pPr>
            <a:r>
              <a:rPr lang="en-US" dirty="0"/>
              <a:t>Confidence Interval Formula to Estimate the Difference in Related Population:</a:t>
            </a:r>
          </a:p>
        </p:txBody>
      </p:sp>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42ED5C12-5CF3-4766-BF94-78DCDC30BF5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5B4AA136-2DFF-48F1-990B-30D395C2A9A2}"/>
              </a:ext>
            </a:extLst>
          </p:cNvPr>
          <p:cNvGraphicFramePr>
            <a:graphicFrameLocks noChangeAspect="1"/>
          </p:cNvGraphicFramePr>
          <p:nvPr>
            <p:extLst>
              <p:ext uri="{D42A27DB-BD31-4B8C-83A1-F6EECF244321}">
                <p14:modId xmlns:p14="http://schemas.microsoft.com/office/powerpoint/2010/main" val="3789678284"/>
              </p:ext>
            </p:extLst>
          </p:nvPr>
        </p:nvGraphicFramePr>
        <p:xfrm>
          <a:off x="4676972" y="3598223"/>
          <a:ext cx="1905000" cy="884238"/>
        </p:xfrm>
        <a:graphic>
          <a:graphicData uri="http://schemas.openxmlformats.org/presentationml/2006/ole">
            <mc:AlternateContent xmlns:mc="http://schemas.openxmlformats.org/markup-compatibility/2006">
              <mc:Choice xmlns:v="urn:schemas-microsoft-com:vml" Requires="v">
                <p:oleObj spid="_x0000_s103438" name="Equation" r:id="rId3" imgW="1904760" imgH="888840" progId="Equation.DSMT4">
                  <p:embed/>
                </p:oleObj>
              </mc:Choice>
              <mc:Fallback>
                <p:oleObj name="Equation" r:id="rId3" imgW="1904760" imgH="888840" progId="Equation.DSMT4">
                  <p:embed/>
                  <p:pic>
                    <p:nvPicPr>
                      <p:cNvPr id="0" name="Object 1"/>
                      <p:cNvPicPr>
                        <a:picLocks noChangeAspect="1" noChangeArrowheads="1"/>
                      </p:cNvPicPr>
                      <p:nvPr/>
                    </p:nvPicPr>
                    <p:blipFill>
                      <a:blip r:embed="rId4"/>
                      <a:srcRect/>
                      <a:stretch>
                        <a:fillRect/>
                      </a:stretch>
                    </p:blipFill>
                    <p:spPr bwMode="auto">
                      <a:xfrm>
                        <a:off x="4676972" y="3598223"/>
                        <a:ext cx="1905000" cy="884238"/>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510675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i="1" u="sng" dirty="0"/>
              <a:t>Applications</a:t>
            </a:r>
            <a:r>
              <a:rPr lang="en-US" u="sng" dirty="0"/>
              <a:t>: </a:t>
            </a:r>
          </a:p>
          <a:p>
            <a:pPr marL="0" indent="0" algn="just">
              <a:buNone/>
            </a:pPr>
            <a:endParaRPr lang="en-US" i="1" u="sng" dirty="0"/>
          </a:p>
          <a:p>
            <a:pPr marL="0" indent="0" algn="just">
              <a:buNone/>
            </a:pPr>
            <a:r>
              <a:rPr lang="en-US" dirty="0"/>
              <a:t>• Comparing the market share of a product for two different markets</a:t>
            </a:r>
          </a:p>
          <a:p>
            <a:pPr marL="0" indent="0" algn="just">
              <a:buNone/>
            </a:pPr>
            <a:endParaRPr lang="en-US" dirty="0"/>
          </a:p>
          <a:p>
            <a:pPr marL="0" indent="0" algn="just">
              <a:buNone/>
            </a:pPr>
            <a:r>
              <a:rPr lang="en-US" dirty="0"/>
              <a:t>• Comparing the proportions of defective products from one period to another.</a:t>
            </a:r>
          </a:p>
          <a:p>
            <a:pPr marL="0" indent="0" algn="just">
              <a:buNone/>
            </a:pPr>
            <a:endParaRPr lang="en-US" dirty="0"/>
          </a:p>
        </p:txBody>
      </p:sp>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706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fontScale="32500" lnSpcReduction="20000"/>
              </a:bodyPr>
              <a:lstStyle/>
              <a:p>
                <a:pPr marL="0" indent="0" algn="just">
                  <a:lnSpc>
                    <a:spcPct val="120000"/>
                  </a:lnSpc>
                  <a:buNone/>
                </a:pPr>
                <a:r>
                  <a:rPr lang="en-US" sz="8600" u="sng" dirty="0"/>
                  <a:t>Sampling Distribution of Differences in Sample Proportions</a:t>
                </a:r>
                <a:r>
                  <a:rPr lang="en-US" sz="8600" dirty="0"/>
                  <a:t>:</a:t>
                </a:r>
                <a:endParaRPr lang="en-US" sz="8600" u="sng" dirty="0"/>
              </a:p>
              <a:p>
                <a:pPr marL="0" indent="0" algn="just">
                  <a:lnSpc>
                    <a:spcPct val="120000"/>
                  </a:lnSpc>
                  <a:buNone/>
                </a:pPr>
                <a:r>
                  <a:rPr lang="en-US" sz="8600" dirty="0"/>
                  <a:t>• For large samples: </a:t>
                </a:r>
                <a14:m>
                  <m:oMath xmlns:m="http://schemas.openxmlformats.org/officeDocument/2006/math">
                    <m:sSub>
                      <m:sSubPr>
                        <m:ctrlPr>
                          <a:rPr lang="en-US" sz="8600" i="1" smtClean="0">
                            <a:latin typeface="Cambria Math" panose="02040503050406030204" pitchFamily="18" charset="0"/>
                          </a:rPr>
                        </m:ctrlPr>
                      </m:sSubPr>
                      <m:e>
                        <m:r>
                          <a:rPr lang="en-US" sz="8600" b="0" i="1" smtClean="0">
                            <a:latin typeface="Cambria Math" panose="02040503050406030204" pitchFamily="18" charset="0"/>
                          </a:rPr>
                          <m:t>𝑛</m:t>
                        </m:r>
                      </m:e>
                      <m:sub>
                        <m:r>
                          <a:rPr lang="en-US" sz="8600" b="0" i="1" smtClean="0">
                            <a:latin typeface="Cambria Math" panose="02040503050406030204" pitchFamily="18" charset="0"/>
                          </a:rPr>
                          <m:t>1</m:t>
                        </m:r>
                      </m:sub>
                    </m:sSub>
                    <m:sSub>
                      <m:sSubPr>
                        <m:ctrlPr>
                          <a:rPr lang="en-US" sz="8600" i="1" smtClean="0">
                            <a:latin typeface="Cambria Math" panose="02040503050406030204" pitchFamily="18" charset="0"/>
                          </a:rPr>
                        </m:ctrlPr>
                      </m:sSubPr>
                      <m:e>
                        <m:r>
                          <a:rPr lang="en-US" sz="8600" b="0" i="1" smtClean="0">
                            <a:latin typeface="Cambria Math" panose="02040503050406030204" pitchFamily="18" charset="0"/>
                          </a:rPr>
                          <m:t>𝑝</m:t>
                        </m:r>
                      </m:e>
                      <m:sub>
                        <m:r>
                          <a:rPr lang="en-US" sz="8600" b="0" i="1" smtClean="0">
                            <a:latin typeface="Cambria Math" panose="02040503050406030204" pitchFamily="18" charset="0"/>
                          </a:rPr>
                          <m:t>1</m:t>
                        </m:r>
                      </m:sub>
                    </m:sSub>
                    <m:r>
                      <a:rPr lang="en-US" sz="8600" b="0" i="1" smtClean="0">
                        <a:latin typeface="Cambria Math" panose="02040503050406030204" pitchFamily="18" charset="0"/>
                      </a:rPr>
                      <m:t>,</m:t>
                    </m:r>
                    <m:sSub>
                      <m:sSubPr>
                        <m:ctrlPr>
                          <a:rPr lang="en-US" sz="8600" i="1">
                            <a:latin typeface="Cambria Math" panose="02040503050406030204" pitchFamily="18" charset="0"/>
                          </a:rPr>
                        </m:ctrlPr>
                      </m:sSubPr>
                      <m:e>
                        <m:r>
                          <a:rPr lang="en-US" sz="8600" i="1">
                            <a:latin typeface="Cambria Math" panose="02040503050406030204" pitchFamily="18" charset="0"/>
                          </a:rPr>
                          <m:t>𝑛</m:t>
                        </m:r>
                      </m:e>
                      <m:sub>
                        <m:r>
                          <a:rPr lang="en-US" sz="8600" i="1">
                            <a:latin typeface="Cambria Math" panose="02040503050406030204" pitchFamily="18" charset="0"/>
                          </a:rPr>
                          <m:t>1</m:t>
                        </m:r>
                      </m:sub>
                    </m:sSub>
                    <m:sSub>
                      <m:sSubPr>
                        <m:ctrlPr>
                          <a:rPr lang="en-US" sz="8600" i="1">
                            <a:latin typeface="Cambria Math" panose="02040503050406030204" pitchFamily="18" charset="0"/>
                          </a:rPr>
                        </m:ctrlPr>
                      </m:sSubPr>
                      <m:e>
                        <m:r>
                          <a:rPr lang="en-US" sz="8600" b="0" i="1" smtClean="0">
                            <a:latin typeface="Cambria Math" panose="02040503050406030204" pitchFamily="18" charset="0"/>
                          </a:rPr>
                          <m:t>𝑞</m:t>
                        </m:r>
                      </m:e>
                      <m:sub>
                        <m:r>
                          <a:rPr lang="en-US" sz="8600" i="1">
                            <a:latin typeface="Cambria Math" panose="02040503050406030204" pitchFamily="18" charset="0"/>
                          </a:rPr>
                          <m:t>1</m:t>
                        </m:r>
                      </m:sub>
                    </m:sSub>
                  </m:oMath>
                </a14:m>
                <a:r>
                  <a:rPr lang="en-US" sz="8600" dirty="0"/>
                  <a:t>, </a:t>
                </a:r>
                <a14:m>
                  <m:oMath xmlns:m="http://schemas.openxmlformats.org/officeDocument/2006/math">
                    <m:sSub>
                      <m:sSubPr>
                        <m:ctrlPr>
                          <a:rPr lang="en-US" sz="8600" i="1">
                            <a:latin typeface="Cambria Math" panose="02040503050406030204" pitchFamily="18" charset="0"/>
                          </a:rPr>
                        </m:ctrlPr>
                      </m:sSubPr>
                      <m:e>
                        <m:r>
                          <a:rPr lang="en-US" sz="8600" i="1">
                            <a:latin typeface="Cambria Math" panose="02040503050406030204" pitchFamily="18" charset="0"/>
                          </a:rPr>
                          <m:t>𝑛</m:t>
                        </m:r>
                      </m:e>
                      <m:sub>
                        <m:r>
                          <a:rPr lang="en-US" sz="8600" b="0" i="1" smtClean="0">
                            <a:latin typeface="Cambria Math" panose="02040503050406030204" pitchFamily="18" charset="0"/>
                          </a:rPr>
                          <m:t>2</m:t>
                        </m:r>
                      </m:sub>
                    </m:sSub>
                    <m:sSub>
                      <m:sSubPr>
                        <m:ctrlPr>
                          <a:rPr lang="en-US" sz="8600" i="1">
                            <a:latin typeface="Cambria Math" panose="02040503050406030204" pitchFamily="18" charset="0"/>
                          </a:rPr>
                        </m:ctrlPr>
                      </m:sSubPr>
                      <m:e>
                        <m:r>
                          <a:rPr lang="en-US" sz="8600" i="1">
                            <a:latin typeface="Cambria Math" panose="02040503050406030204" pitchFamily="18" charset="0"/>
                          </a:rPr>
                          <m:t>𝑝</m:t>
                        </m:r>
                      </m:e>
                      <m:sub>
                        <m:r>
                          <a:rPr lang="en-US" sz="8600" b="0" i="1" smtClean="0">
                            <a:latin typeface="Cambria Math" panose="02040503050406030204" pitchFamily="18" charset="0"/>
                          </a:rPr>
                          <m:t>2</m:t>
                        </m:r>
                      </m:sub>
                    </m:sSub>
                  </m:oMath>
                </a14:m>
                <a:r>
                  <a:rPr lang="en-US" sz="8600" dirty="0"/>
                  <a:t>, </a:t>
                </a:r>
                <a14:m>
                  <m:oMath xmlns:m="http://schemas.openxmlformats.org/officeDocument/2006/math">
                    <m:sSub>
                      <m:sSubPr>
                        <m:ctrlPr>
                          <a:rPr lang="en-US" sz="8600" i="1">
                            <a:latin typeface="Cambria Math" panose="02040503050406030204" pitchFamily="18" charset="0"/>
                          </a:rPr>
                        </m:ctrlPr>
                      </m:sSubPr>
                      <m:e>
                        <m:r>
                          <a:rPr lang="en-US" sz="8600" i="1">
                            <a:latin typeface="Cambria Math" panose="02040503050406030204" pitchFamily="18" charset="0"/>
                          </a:rPr>
                          <m:t>𝑛</m:t>
                        </m:r>
                      </m:e>
                      <m:sub>
                        <m:r>
                          <a:rPr lang="en-US" sz="8600" b="0" i="1" smtClean="0">
                            <a:latin typeface="Cambria Math" panose="02040503050406030204" pitchFamily="18" charset="0"/>
                          </a:rPr>
                          <m:t>2</m:t>
                        </m:r>
                      </m:sub>
                    </m:sSub>
                    <m:sSub>
                      <m:sSubPr>
                        <m:ctrlPr>
                          <a:rPr lang="en-US" sz="8600" i="1" smtClean="0">
                            <a:latin typeface="Cambria Math" panose="02040503050406030204" pitchFamily="18" charset="0"/>
                          </a:rPr>
                        </m:ctrlPr>
                      </m:sSubPr>
                      <m:e>
                        <m:r>
                          <a:rPr lang="en-US" sz="8600" b="0" i="1" smtClean="0">
                            <a:latin typeface="Cambria Math" panose="02040503050406030204" pitchFamily="18" charset="0"/>
                          </a:rPr>
                          <m:t>𝑞</m:t>
                        </m:r>
                      </m:e>
                      <m:sub>
                        <m:r>
                          <a:rPr lang="en-US" sz="8600" b="0" i="1" smtClean="0">
                            <a:latin typeface="Cambria Math" panose="02040503050406030204" pitchFamily="18" charset="0"/>
                          </a:rPr>
                          <m:t>2</m:t>
                        </m:r>
                      </m:sub>
                    </m:sSub>
                    <m:r>
                      <a:rPr lang="en-US" sz="8600" i="1" smtClean="0">
                        <a:latin typeface="Cambria Math" panose="02040503050406030204" pitchFamily="18" charset="0"/>
                        <a:ea typeface="Cambria Math" panose="02040503050406030204" pitchFamily="18" charset="0"/>
                      </a:rPr>
                      <m:t>≥</m:t>
                    </m:r>
                    <m:r>
                      <a:rPr lang="en-US" sz="8600" b="0" i="1" smtClean="0">
                        <a:latin typeface="Cambria Math" panose="02040503050406030204" pitchFamily="18" charset="0"/>
                        <a:ea typeface="Cambria Math" panose="02040503050406030204" pitchFamily="18" charset="0"/>
                      </a:rPr>
                      <m:t>5</m:t>
                    </m:r>
                  </m:oMath>
                </a14:m>
                <a:r>
                  <a:rPr lang="en-US" sz="8600" dirty="0"/>
                  <a:t>, the difference in sample proportions is normally distributed with:</a:t>
                </a:r>
              </a:p>
              <a:p>
                <a:pPr marL="0" indent="0" algn="just">
                  <a:lnSpc>
                    <a:spcPct val="120000"/>
                  </a:lnSpc>
                  <a:buNone/>
                </a:pPr>
                <a:r>
                  <a:rPr lang="en-US" sz="8600" dirty="0"/>
                  <a:t> </a:t>
                </a:r>
              </a:p>
              <a:p>
                <a:pPr marL="0" indent="0" algn="just">
                  <a:lnSpc>
                    <a:spcPct val="120000"/>
                  </a:lnSpc>
                  <a:buNone/>
                </a:pPr>
                <a:endParaRPr lang="en-US" sz="8600" dirty="0"/>
              </a:p>
              <a:p>
                <a:pPr marL="0" indent="0" algn="just">
                  <a:lnSpc>
                    <a:spcPct val="120000"/>
                  </a:lnSpc>
                  <a:buNone/>
                </a:pPr>
                <a:r>
                  <a:rPr lang="en-US" sz="8600" u="sng" dirty="0"/>
                  <a:t>Interval Estimation of </a:t>
                </a:r>
                <a14:m>
                  <m:oMath xmlns:m="http://schemas.openxmlformats.org/officeDocument/2006/math">
                    <m:sSub>
                      <m:sSubPr>
                        <m:ctrlPr>
                          <a:rPr lang="en-US" sz="8600" i="1" u="sng" smtClean="0">
                            <a:latin typeface="Cambria Math" panose="02040503050406030204" pitchFamily="18" charset="0"/>
                          </a:rPr>
                        </m:ctrlPr>
                      </m:sSubPr>
                      <m:e>
                        <m:r>
                          <a:rPr lang="en-US" sz="8600" b="0" i="1" u="sng" smtClean="0">
                            <a:latin typeface="Cambria Math" panose="02040503050406030204" pitchFamily="18" charset="0"/>
                          </a:rPr>
                          <m:t>𝑝</m:t>
                        </m:r>
                      </m:e>
                      <m:sub>
                        <m:r>
                          <a:rPr lang="en-US" sz="8600" b="0" i="1" u="sng" smtClean="0">
                            <a:latin typeface="Cambria Math" panose="02040503050406030204" pitchFamily="18" charset="0"/>
                          </a:rPr>
                          <m:t>1</m:t>
                        </m:r>
                      </m:sub>
                    </m:sSub>
                    <m:r>
                      <a:rPr lang="en-US" sz="8600" b="0" i="1" u="sng" smtClean="0">
                        <a:latin typeface="Cambria Math" panose="02040503050406030204" pitchFamily="18" charset="0"/>
                      </a:rPr>
                      <m:t>−</m:t>
                    </m:r>
                    <m:sSub>
                      <m:sSubPr>
                        <m:ctrlPr>
                          <a:rPr lang="en-US" sz="8600" b="0" i="1" u="sng" smtClean="0">
                            <a:latin typeface="Cambria Math" panose="02040503050406030204" pitchFamily="18" charset="0"/>
                          </a:rPr>
                        </m:ctrlPr>
                      </m:sSubPr>
                      <m:e>
                        <m:r>
                          <a:rPr lang="en-US" sz="8600" b="0" i="1" u="sng" smtClean="0">
                            <a:latin typeface="Cambria Math" panose="02040503050406030204" pitchFamily="18" charset="0"/>
                          </a:rPr>
                          <m:t>𝑝</m:t>
                        </m:r>
                      </m:e>
                      <m:sub>
                        <m:r>
                          <a:rPr lang="en-US" sz="8600" b="0" i="1" u="sng" smtClean="0">
                            <a:latin typeface="Cambria Math" panose="02040503050406030204" pitchFamily="18" charset="0"/>
                          </a:rPr>
                          <m:t>2</m:t>
                        </m:r>
                      </m:sub>
                    </m:sSub>
                  </m:oMath>
                </a14:m>
                <a:r>
                  <a:rPr lang="en-US" sz="8600" dirty="0"/>
                  <a:t>:</a:t>
                </a:r>
              </a:p>
              <a:p>
                <a:pPr marL="0" indent="0" algn="just">
                  <a:buNone/>
                </a:pPr>
                <a:endParaRPr lang="en-US" dirty="0"/>
              </a:p>
              <a:p>
                <a:pPr marL="0" indent="0" algn="just">
                  <a:buNone/>
                </a:pPr>
                <a:r>
                  <a:rPr lang="en-US" dirty="0"/>
                  <a:t> </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1558" r="-114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EFF3AA66-DD98-4199-A5C3-B42AAEF625D1}"/>
              </a:ext>
            </a:extLst>
          </p:cNvPr>
          <p:cNvGraphicFramePr>
            <a:graphicFrameLocks noChangeAspect="1"/>
          </p:cNvGraphicFramePr>
          <p:nvPr>
            <p:extLst>
              <p:ext uri="{D42A27DB-BD31-4B8C-83A1-F6EECF244321}">
                <p14:modId xmlns:p14="http://schemas.microsoft.com/office/powerpoint/2010/main" val="3931311273"/>
              </p:ext>
            </p:extLst>
          </p:nvPr>
        </p:nvGraphicFramePr>
        <p:xfrm>
          <a:off x="1557344" y="3436938"/>
          <a:ext cx="4076700" cy="503237"/>
        </p:xfrm>
        <a:graphic>
          <a:graphicData uri="http://schemas.openxmlformats.org/presentationml/2006/ole">
            <mc:AlternateContent xmlns:mc="http://schemas.openxmlformats.org/markup-compatibility/2006">
              <mc:Choice xmlns:v="urn:schemas-microsoft-com:vml" Requires="v">
                <p:oleObj spid="_x0000_s104488" name="Equation" r:id="rId4" imgW="4076640" imgH="507960" progId="Equation.DSMT4">
                  <p:embed/>
                </p:oleObj>
              </mc:Choice>
              <mc:Fallback>
                <p:oleObj name="Equation" r:id="rId4" imgW="4076640" imgH="507960" progId="Equation.DSMT4">
                  <p:embed/>
                  <p:pic>
                    <p:nvPicPr>
                      <p:cNvPr id="0" name="Object 1"/>
                      <p:cNvPicPr>
                        <a:picLocks noChangeAspect="1" noChangeArrowheads="1"/>
                      </p:cNvPicPr>
                      <p:nvPr/>
                    </p:nvPicPr>
                    <p:blipFill>
                      <a:blip r:embed="rId5"/>
                      <a:srcRect/>
                      <a:stretch>
                        <a:fillRect/>
                      </a:stretch>
                    </p:blipFill>
                    <p:spPr bwMode="auto">
                      <a:xfrm>
                        <a:off x="1557344" y="3436938"/>
                        <a:ext cx="4076700" cy="503237"/>
                      </a:xfrm>
                      <a:prstGeom prst="rect">
                        <a:avLst/>
                      </a:prstGeom>
                      <a:noFill/>
                      <a:ln>
                        <a:solidFill>
                          <a:schemeClr val="tx1"/>
                        </a:solidFill>
                      </a:ln>
                    </p:spPr>
                  </p:pic>
                </p:oleObj>
              </mc:Fallback>
            </mc:AlternateContent>
          </a:graphicData>
        </a:graphic>
      </p:graphicFrame>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274F084C-8765-40A2-A69F-4B429FE9E24A}"/>
              </a:ext>
            </a:extLst>
          </p:cNvPr>
          <p:cNvGraphicFramePr>
            <a:graphicFrameLocks noChangeAspect="1"/>
          </p:cNvGraphicFramePr>
          <p:nvPr>
            <p:extLst>
              <p:ext uri="{D42A27DB-BD31-4B8C-83A1-F6EECF244321}">
                <p14:modId xmlns:p14="http://schemas.microsoft.com/office/powerpoint/2010/main" val="3243316347"/>
              </p:ext>
            </p:extLst>
          </p:nvPr>
        </p:nvGraphicFramePr>
        <p:xfrm>
          <a:off x="7232650" y="3213100"/>
          <a:ext cx="3136900" cy="1041400"/>
        </p:xfrm>
        <a:graphic>
          <a:graphicData uri="http://schemas.openxmlformats.org/presentationml/2006/ole">
            <mc:AlternateContent xmlns:mc="http://schemas.openxmlformats.org/markup-compatibility/2006">
              <mc:Choice xmlns:v="urn:schemas-microsoft-com:vml" Requires="v">
                <p:oleObj spid="_x0000_s104489" name="Equation" r:id="rId6" imgW="3136680" imgH="1041120" progId="Equation.DSMT4">
                  <p:embed/>
                </p:oleObj>
              </mc:Choice>
              <mc:Fallback>
                <p:oleObj name="Equation" r:id="rId6" imgW="3136680" imgH="1041120" progId="Equation.DSMT4">
                  <p:embed/>
                  <p:pic>
                    <p:nvPicPr>
                      <p:cNvPr id="0" name="Object 3"/>
                      <p:cNvPicPr>
                        <a:picLocks noChangeAspect="1" noChangeArrowheads="1"/>
                      </p:cNvPicPr>
                      <p:nvPr/>
                    </p:nvPicPr>
                    <p:blipFill>
                      <a:blip r:embed="rId7"/>
                      <a:srcRect/>
                      <a:stretch>
                        <a:fillRect/>
                      </a:stretch>
                    </p:blipFill>
                    <p:spPr bwMode="auto">
                      <a:xfrm>
                        <a:off x="7232650" y="3213100"/>
                        <a:ext cx="3136900" cy="1041400"/>
                      </a:xfrm>
                      <a:prstGeom prst="rect">
                        <a:avLst/>
                      </a:prstGeom>
                      <a:noFill/>
                      <a:ln>
                        <a:solidFill>
                          <a:schemeClr val="tx1"/>
                        </a:solidFill>
                      </a:ln>
                    </p:spPr>
                  </p:pic>
                </p:oleObj>
              </mc:Fallback>
            </mc:AlternateContent>
          </a:graphicData>
        </a:graphic>
      </p:graphicFrame>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E46FBFD6-CE83-4F29-98E1-AD071E156AE3}"/>
              </a:ext>
            </a:extLst>
          </p:cNvPr>
          <p:cNvGraphicFramePr>
            <a:graphicFrameLocks noChangeAspect="1"/>
          </p:cNvGraphicFramePr>
          <p:nvPr>
            <p:extLst>
              <p:ext uri="{D42A27DB-BD31-4B8C-83A1-F6EECF244321}">
                <p14:modId xmlns:p14="http://schemas.microsoft.com/office/powerpoint/2010/main" val="3919464640"/>
              </p:ext>
            </p:extLst>
          </p:nvPr>
        </p:nvGraphicFramePr>
        <p:xfrm>
          <a:off x="4952996" y="5100641"/>
          <a:ext cx="3009900" cy="609600"/>
        </p:xfrm>
        <a:graphic>
          <a:graphicData uri="http://schemas.openxmlformats.org/presentationml/2006/ole">
            <mc:AlternateContent xmlns:mc="http://schemas.openxmlformats.org/markup-compatibility/2006">
              <mc:Choice xmlns:v="urn:schemas-microsoft-com:vml" Requires="v">
                <p:oleObj spid="_x0000_s104490" name="Equation" r:id="rId8" imgW="3009600" imgH="609480" progId="Equation.DSMT4">
                  <p:embed/>
                </p:oleObj>
              </mc:Choice>
              <mc:Fallback>
                <p:oleObj name="Equation" r:id="rId8" imgW="3009600" imgH="609480" progId="Equation.DSMT4">
                  <p:embed/>
                  <p:pic>
                    <p:nvPicPr>
                      <p:cNvPr id="0" name="Object 5"/>
                      <p:cNvPicPr>
                        <a:picLocks noChangeAspect="1" noChangeArrowheads="1"/>
                      </p:cNvPicPr>
                      <p:nvPr/>
                    </p:nvPicPr>
                    <p:blipFill>
                      <a:blip r:embed="rId9"/>
                      <a:srcRect/>
                      <a:stretch>
                        <a:fillRect/>
                      </a:stretch>
                    </p:blipFill>
                    <p:spPr bwMode="auto">
                      <a:xfrm>
                        <a:off x="4952996" y="5100641"/>
                        <a:ext cx="3009900" cy="6096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578956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dirty="0"/>
                  <a:t>Point Estimator of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2</m:t>
                            </m:r>
                          </m:sub>
                        </m:sSub>
                      </m:sub>
                    </m:sSub>
                  </m:oMath>
                </a14:m>
                <a:r>
                  <a:rPr lang="en-US" dirty="0"/>
                  <a:t> :</a:t>
                </a:r>
              </a:p>
              <a:p>
                <a:pPr marL="0" indent="0" algn="just">
                  <a:buNone/>
                </a:pPr>
                <a:endParaRPr lang="en-US" dirty="0"/>
              </a:p>
              <a:p>
                <a:pPr marL="0" indent="0" algn="just">
                  <a:buNone/>
                </a:pPr>
                <a:r>
                  <a:rPr lang="en-US" dirty="0"/>
                  <a:t> </a:t>
                </a:r>
              </a:p>
              <a:p>
                <a:pPr marL="0" indent="0" algn="just">
                  <a:buNone/>
                </a:pPr>
                <a:endParaRPr lang="en-US" i="1" u="sng" dirty="0"/>
              </a:p>
              <a:p>
                <a:pPr marL="0" indent="0" algn="just">
                  <a:buNone/>
                </a:pPr>
                <a:r>
                  <a:rPr lang="en-US" i="1" u="sng" dirty="0"/>
                  <a:t>Z</a:t>
                </a:r>
                <a:r>
                  <a:rPr lang="en-US" u="sng" dirty="0"/>
                  <a:t> Formula for the Difference in Two Population Proportions</a:t>
                </a:r>
                <a:r>
                  <a:rPr lang="en-US" dirty="0"/>
                  <a:t>:</a:t>
                </a:r>
              </a:p>
              <a:p>
                <a:pPr marL="0" indent="0" algn="just">
                  <a:buNone/>
                </a:pPr>
                <a:endParaRPr lang="en-US" dirty="0"/>
              </a:p>
              <a:p>
                <a:pPr marL="0" indent="0" algn="just">
                  <a:buNone/>
                </a:pPr>
                <a:r>
                  <a:rPr lang="en-US" dirty="0"/>
                  <a:t> </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410DAB3-69FC-4086-B1E6-705E5B38EC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3B303F4A-174F-45B7-8712-82F2A42C1B74}"/>
              </a:ext>
            </a:extLst>
          </p:cNvPr>
          <p:cNvGraphicFramePr>
            <a:graphicFrameLocks noChangeAspect="1"/>
          </p:cNvGraphicFramePr>
          <p:nvPr>
            <p:extLst>
              <p:ext uri="{D42A27DB-BD31-4B8C-83A1-F6EECF244321}">
                <p14:modId xmlns:p14="http://schemas.microsoft.com/office/powerpoint/2010/main" val="726485312"/>
              </p:ext>
            </p:extLst>
          </p:nvPr>
        </p:nvGraphicFramePr>
        <p:xfrm>
          <a:off x="4457822" y="2392261"/>
          <a:ext cx="3052762" cy="1041400"/>
        </p:xfrm>
        <a:graphic>
          <a:graphicData uri="http://schemas.openxmlformats.org/presentationml/2006/ole">
            <mc:AlternateContent xmlns:mc="http://schemas.openxmlformats.org/markup-compatibility/2006">
              <mc:Choice xmlns:v="urn:schemas-microsoft-com:vml" Requires="v">
                <p:oleObj spid="_x0000_s105499" name="Equation" r:id="rId4" imgW="3047760" imgH="1041120" progId="Equation.DSMT4">
                  <p:embed/>
                </p:oleObj>
              </mc:Choice>
              <mc:Fallback>
                <p:oleObj name="Equation" r:id="rId4" imgW="3047760" imgH="1041120" progId="Equation.DSMT4">
                  <p:embed/>
                  <p:pic>
                    <p:nvPicPr>
                      <p:cNvPr id="0" name="Object 1"/>
                      <p:cNvPicPr>
                        <a:picLocks noChangeAspect="1" noChangeArrowheads="1"/>
                      </p:cNvPicPr>
                      <p:nvPr/>
                    </p:nvPicPr>
                    <p:blipFill>
                      <a:blip r:embed="rId5"/>
                      <a:srcRect/>
                      <a:stretch>
                        <a:fillRect/>
                      </a:stretch>
                    </p:blipFill>
                    <p:spPr bwMode="auto">
                      <a:xfrm>
                        <a:off x="4457822" y="2392261"/>
                        <a:ext cx="3052762" cy="1041400"/>
                      </a:xfrm>
                      <a:prstGeom prst="rect">
                        <a:avLst/>
                      </a:prstGeom>
                      <a:noFill/>
                      <a:ln>
                        <a:solidFill>
                          <a:schemeClr val="tx1"/>
                        </a:solidFill>
                      </a:ln>
                    </p:spPr>
                  </p:pic>
                </p:oleObj>
              </mc:Fallback>
            </mc:AlternateContent>
          </a:graphicData>
        </a:graphic>
      </p:graphicFrame>
      <p:sp>
        <p:nvSpPr>
          <p:cNvPr id="19" name="Rectangle 4">
            <a:extLst>
              <a:ext uri="{FF2B5EF4-FFF2-40B4-BE49-F238E27FC236}">
                <a16:creationId xmlns:a16="http://schemas.microsoft.com/office/drawing/2014/main" id="{44F6F0E3-A95F-4CA8-BD5B-D7DE0BCC33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37A3FE1F-D344-4DC1-9057-C8532B500113}"/>
              </a:ext>
            </a:extLst>
          </p:cNvPr>
          <p:cNvGraphicFramePr>
            <a:graphicFrameLocks noChangeAspect="1"/>
          </p:cNvGraphicFramePr>
          <p:nvPr>
            <p:extLst>
              <p:ext uri="{D42A27DB-BD31-4B8C-83A1-F6EECF244321}">
                <p14:modId xmlns:p14="http://schemas.microsoft.com/office/powerpoint/2010/main" val="2991524462"/>
              </p:ext>
            </p:extLst>
          </p:nvPr>
        </p:nvGraphicFramePr>
        <p:xfrm>
          <a:off x="4035547" y="4663787"/>
          <a:ext cx="3475037" cy="1530350"/>
        </p:xfrm>
        <a:graphic>
          <a:graphicData uri="http://schemas.openxmlformats.org/presentationml/2006/ole">
            <mc:AlternateContent xmlns:mc="http://schemas.openxmlformats.org/markup-compatibility/2006">
              <mc:Choice xmlns:v="urn:schemas-microsoft-com:vml" Requires="v">
                <p:oleObj spid="_x0000_s105500" name="Equation" r:id="rId6" imgW="3479760" imgH="1523880" progId="Equation.DSMT4">
                  <p:embed/>
                </p:oleObj>
              </mc:Choice>
              <mc:Fallback>
                <p:oleObj name="Equation" r:id="rId6" imgW="3479760" imgH="1523880" progId="Equation.DSMT4">
                  <p:embed/>
                  <p:pic>
                    <p:nvPicPr>
                      <p:cNvPr id="0" name="Object 3"/>
                      <p:cNvPicPr>
                        <a:picLocks noChangeAspect="1" noChangeArrowheads="1"/>
                      </p:cNvPicPr>
                      <p:nvPr/>
                    </p:nvPicPr>
                    <p:blipFill>
                      <a:blip r:embed="rId7"/>
                      <a:srcRect/>
                      <a:stretch>
                        <a:fillRect/>
                      </a:stretch>
                    </p:blipFill>
                    <p:spPr bwMode="auto">
                      <a:xfrm>
                        <a:off x="4035547" y="4663787"/>
                        <a:ext cx="3475037" cy="153035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2847613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a:bodyPr>
              <a:lstStyle/>
              <a:p>
                <a:pPr marL="0" indent="0" algn="just">
                  <a:buNone/>
                </a:pPr>
                <a:r>
                  <a:rPr lang="en-US" b="1" u="sng" dirty="0"/>
                  <a:t>Hypothesis Testing</a:t>
                </a:r>
              </a:p>
              <a:p>
                <a:pPr marL="0" indent="0" algn="just">
                  <a:buNone/>
                </a:pPr>
                <a:r>
                  <a:rPr lang="en-US" dirty="0"/>
                  <a:t>• Due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are unknown,  an estimation of </a:t>
                </a:r>
                <a:r>
                  <a:rPr lang="en-US" i="1" dirty="0"/>
                  <a:t>Z</a:t>
                </a:r>
                <a:r>
                  <a:rPr lang="en-US" dirty="0"/>
                  <a:t>-statistic (applied only when testing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is:</a:t>
                </a:r>
              </a:p>
              <a:p>
                <a:pPr marL="0" indent="0" algn="just">
                  <a:buNone/>
                </a:pPr>
                <a:endParaRPr lang="en-US" dirty="0"/>
              </a:p>
              <a:p>
                <a:pPr marL="0" indent="0" algn="just">
                  <a:buNone/>
                </a:pPr>
                <a:r>
                  <a:rPr lang="en-US" dirty="0"/>
                  <a:t> </a:t>
                </a:r>
              </a:p>
              <a:p>
                <a:pPr marL="0" indent="0" algn="just">
                  <a:buNone/>
                </a:pPr>
                <a:endParaRPr lang="en-US" dirty="0"/>
              </a:p>
              <a:p>
                <a:pPr marL="0" indent="0" algn="just">
                  <a:buNone/>
                </a:pPr>
                <a:endParaRPr lang="en-US" dirty="0"/>
              </a:p>
              <a:p>
                <a:pPr marL="0" indent="0" algn="just">
                  <a:buNone/>
                </a:pPr>
                <a:r>
                  <a:rPr lang="en-US" dirty="0"/>
                  <a:t>where:	 </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1086" t="-2550" r="-1140"/>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410DAB3-69FC-4086-B1E6-705E5B38EC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4F6F0E3-A95F-4CA8-BD5B-D7DE0BCC33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B77F725B-B8B7-4520-AA69-EBE2E60882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69A30415-612E-42B1-8280-81460C56F951}"/>
              </a:ext>
            </a:extLst>
          </p:cNvPr>
          <p:cNvGraphicFramePr>
            <a:graphicFrameLocks noChangeAspect="1"/>
          </p:cNvGraphicFramePr>
          <p:nvPr>
            <p:extLst>
              <p:ext uri="{D42A27DB-BD31-4B8C-83A1-F6EECF244321}">
                <p14:modId xmlns:p14="http://schemas.microsoft.com/office/powerpoint/2010/main" val="1068376535"/>
              </p:ext>
            </p:extLst>
          </p:nvPr>
        </p:nvGraphicFramePr>
        <p:xfrm>
          <a:off x="4353053" y="3169485"/>
          <a:ext cx="3475038" cy="1638300"/>
        </p:xfrm>
        <a:graphic>
          <a:graphicData uri="http://schemas.openxmlformats.org/presentationml/2006/ole">
            <mc:AlternateContent xmlns:mc="http://schemas.openxmlformats.org/markup-compatibility/2006">
              <mc:Choice xmlns:v="urn:schemas-microsoft-com:vml" Requires="v">
                <p:oleObj spid="_x0000_s106535" name="Equation" r:id="rId4" imgW="3479760" imgH="1638000" progId="Equation.DSMT4">
                  <p:embed/>
                </p:oleObj>
              </mc:Choice>
              <mc:Fallback>
                <p:oleObj name="Equation" r:id="rId4" imgW="3479760" imgH="1638000" progId="Equation.DSMT4">
                  <p:embed/>
                  <p:pic>
                    <p:nvPicPr>
                      <p:cNvPr id="0" name="Object 1"/>
                      <p:cNvPicPr>
                        <a:picLocks noChangeAspect="1" noChangeArrowheads="1"/>
                      </p:cNvPicPr>
                      <p:nvPr/>
                    </p:nvPicPr>
                    <p:blipFill>
                      <a:blip r:embed="rId5"/>
                      <a:srcRect/>
                      <a:stretch>
                        <a:fillRect/>
                      </a:stretch>
                    </p:blipFill>
                    <p:spPr bwMode="auto">
                      <a:xfrm>
                        <a:off x="4353053" y="3169485"/>
                        <a:ext cx="3475038" cy="1638300"/>
                      </a:xfrm>
                      <a:prstGeom prst="rect">
                        <a:avLst/>
                      </a:prstGeom>
                      <a:noFill/>
                      <a:ln>
                        <a:solidFill>
                          <a:schemeClr val="tx1"/>
                        </a:solidFill>
                      </a:ln>
                    </p:spPr>
                  </p:pic>
                </p:oleObj>
              </mc:Fallback>
            </mc:AlternateContent>
          </a:graphicData>
        </a:graphic>
      </p:graphicFrame>
      <p:sp>
        <p:nvSpPr>
          <p:cNvPr id="14" name="Rectangle 4">
            <a:extLst>
              <a:ext uri="{FF2B5EF4-FFF2-40B4-BE49-F238E27FC236}">
                <a16:creationId xmlns:a16="http://schemas.microsoft.com/office/drawing/2014/main" id="{394D8EBE-A5E2-460B-A88C-1C1B40AD11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5B9D3332-3088-4C4D-86C1-EC7398F86976}"/>
              </a:ext>
            </a:extLst>
          </p:cNvPr>
          <p:cNvGraphicFramePr>
            <a:graphicFrameLocks noChangeAspect="1"/>
          </p:cNvGraphicFramePr>
          <p:nvPr>
            <p:extLst>
              <p:ext uri="{D42A27DB-BD31-4B8C-83A1-F6EECF244321}">
                <p14:modId xmlns:p14="http://schemas.microsoft.com/office/powerpoint/2010/main" val="3215258214"/>
              </p:ext>
            </p:extLst>
          </p:nvPr>
        </p:nvGraphicFramePr>
        <p:xfrm>
          <a:off x="2209474" y="4991100"/>
          <a:ext cx="3551238" cy="920750"/>
        </p:xfrm>
        <a:graphic>
          <a:graphicData uri="http://schemas.openxmlformats.org/presentationml/2006/ole">
            <mc:AlternateContent xmlns:mc="http://schemas.openxmlformats.org/markup-compatibility/2006">
              <mc:Choice xmlns:v="urn:schemas-microsoft-com:vml" Requires="v">
                <p:oleObj spid="_x0000_s106536" name="Equation" r:id="rId6" imgW="3555720" imgH="914400" progId="Equation.DSMT4">
                  <p:embed/>
                </p:oleObj>
              </mc:Choice>
              <mc:Fallback>
                <p:oleObj name="Equation" r:id="rId6" imgW="3555720" imgH="914400" progId="Equation.DSMT4">
                  <p:embed/>
                  <p:pic>
                    <p:nvPicPr>
                      <p:cNvPr id="0" name="Object 3"/>
                      <p:cNvPicPr>
                        <a:picLocks noChangeAspect="1" noChangeArrowheads="1"/>
                      </p:cNvPicPr>
                      <p:nvPr/>
                    </p:nvPicPr>
                    <p:blipFill>
                      <a:blip r:embed="rId7"/>
                      <a:srcRect/>
                      <a:stretch>
                        <a:fillRect/>
                      </a:stretch>
                    </p:blipFill>
                    <p:spPr bwMode="auto">
                      <a:xfrm>
                        <a:off x="2209474" y="4991100"/>
                        <a:ext cx="3551238" cy="920750"/>
                      </a:xfrm>
                      <a:prstGeom prst="rect">
                        <a:avLst/>
                      </a:prstGeom>
                      <a:noFill/>
                      <a:ln>
                        <a:solidFill>
                          <a:schemeClr val="tx1"/>
                        </a:solidFill>
                      </a:ln>
                    </p:spPr>
                  </p:pic>
                </p:oleObj>
              </mc:Fallback>
            </mc:AlternateContent>
          </a:graphicData>
        </a:graphic>
      </p:graphicFrame>
      <p:sp>
        <p:nvSpPr>
          <p:cNvPr id="25" name="Rectangle 8">
            <a:extLst>
              <a:ext uri="{FF2B5EF4-FFF2-40B4-BE49-F238E27FC236}">
                <a16:creationId xmlns:a16="http://schemas.microsoft.com/office/drawing/2014/main" id="{CCE2E37E-1785-4FBA-9FBA-D6988730D0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E3EB6644-C282-4803-BA1E-AD0D6A55A600}"/>
              </a:ext>
            </a:extLst>
          </p:cNvPr>
          <p:cNvGraphicFramePr>
            <a:graphicFrameLocks noChangeAspect="1"/>
          </p:cNvGraphicFramePr>
          <p:nvPr>
            <p:extLst>
              <p:ext uri="{D42A27DB-BD31-4B8C-83A1-F6EECF244321}">
                <p14:modId xmlns:p14="http://schemas.microsoft.com/office/powerpoint/2010/main" val="1462239931"/>
              </p:ext>
            </p:extLst>
          </p:nvPr>
        </p:nvGraphicFramePr>
        <p:xfrm>
          <a:off x="6725626" y="5149268"/>
          <a:ext cx="1338263" cy="461962"/>
        </p:xfrm>
        <a:graphic>
          <a:graphicData uri="http://schemas.openxmlformats.org/presentationml/2006/ole">
            <mc:AlternateContent xmlns:mc="http://schemas.openxmlformats.org/markup-compatibility/2006">
              <mc:Choice xmlns:v="urn:schemas-microsoft-com:vml" Requires="v">
                <p:oleObj spid="_x0000_s106537" name="Equation" r:id="rId8" imgW="1333440" imgH="457200" progId="Equation.DSMT4">
                  <p:embed/>
                </p:oleObj>
              </mc:Choice>
              <mc:Fallback>
                <p:oleObj name="Equation" r:id="rId8" imgW="1333440" imgH="457200" progId="Equation.DSMT4">
                  <p:embed/>
                  <p:pic>
                    <p:nvPicPr>
                      <p:cNvPr id="0" name="Object 7"/>
                      <p:cNvPicPr>
                        <a:picLocks noChangeAspect="1" noChangeArrowheads="1"/>
                      </p:cNvPicPr>
                      <p:nvPr/>
                    </p:nvPicPr>
                    <p:blipFill>
                      <a:blip r:embed="rId9"/>
                      <a:srcRect/>
                      <a:stretch>
                        <a:fillRect/>
                      </a:stretch>
                    </p:blipFill>
                    <p:spPr bwMode="auto">
                      <a:xfrm>
                        <a:off x="6725626" y="5149268"/>
                        <a:ext cx="1338263" cy="461962"/>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3418168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fontScale="92500" lnSpcReduction="10000"/>
          </a:bodyPr>
          <a:lstStyle/>
          <a:p>
            <a:pPr marL="0" indent="0" algn="just">
              <a:buNone/>
            </a:pPr>
            <a:r>
              <a:rPr lang="en-US" u="sng" dirty="0"/>
              <a:t>Example</a:t>
            </a:r>
            <a:r>
              <a:rPr lang="en-US" dirty="0"/>
              <a:t>:</a:t>
            </a:r>
          </a:p>
          <a:p>
            <a:pPr marL="0" indent="0" algn="just">
              <a:buNone/>
            </a:pPr>
            <a:r>
              <a:rPr lang="en-US" dirty="0"/>
              <a:t>A group of researchers attempted to determine whether there was a difference in the proportion of consumers and the proportion of CEOs who believe that fear of getting caught or losing one’s job is a strong influence of ethical behavior.  In their study, they found that 57% of consumers and 50% of CEOs said that fear of getting caught or losing one’s job was a strong influence on ethical behavior.  These data were determined from a sample of 755 consumers and 616 CEOs.</a:t>
            </a:r>
          </a:p>
          <a:p>
            <a:pPr marL="0" indent="0" algn="just">
              <a:buNone/>
            </a:pPr>
            <a:endParaRPr lang="en-US" dirty="0"/>
          </a:p>
          <a:p>
            <a:pPr marL="0" indent="0" algn="just">
              <a:buNone/>
            </a:pPr>
            <a:r>
              <a:rPr lang="en-US" dirty="0"/>
              <a:t>Is there enough evidence that a significant higher proportion of consumers than of CEOs believe that fear of getting caught or losing one’s job is a strong influence of ethical behavior?</a:t>
            </a:r>
          </a:p>
          <a:p>
            <a:pPr marL="0" indent="0" algn="just">
              <a:buNone/>
            </a:pPr>
            <a:endParaRPr lang="en-US" dirty="0"/>
          </a:p>
        </p:txBody>
      </p:sp>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410DAB3-69FC-4086-B1E6-705E5B38EC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4F6F0E3-A95F-4CA8-BD5B-D7DE0BCC33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B77F725B-B8B7-4520-AA69-EBE2E60882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a:extLst>
              <a:ext uri="{FF2B5EF4-FFF2-40B4-BE49-F238E27FC236}">
                <a16:creationId xmlns:a16="http://schemas.microsoft.com/office/drawing/2014/main" id="{394D8EBE-A5E2-460B-A88C-1C1B40AD11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8">
            <a:extLst>
              <a:ext uri="{FF2B5EF4-FFF2-40B4-BE49-F238E27FC236}">
                <a16:creationId xmlns:a16="http://schemas.microsoft.com/office/drawing/2014/main" id="{CCE2E37E-1785-4FBA-9FBA-D6988730D0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60010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Population Proportion – Two Samples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p:txBody>
              <a:bodyPr>
                <a:normAutofit fontScale="85000" lnSpcReduction="20000"/>
              </a:bodyPr>
              <a:lstStyle/>
              <a:p>
                <a:pPr marL="0" indent="0" algn="just">
                  <a:buNone/>
                </a:pPr>
                <a:r>
                  <a:rPr lang="en-US" dirty="0"/>
                  <a:t>Hypotheses:	 </a:t>
                </a:r>
              </a:p>
              <a:p>
                <a:pPr marL="0" indent="0" algn="just">
                  <a:buNone/>
                </a:pPr>
                <a:endParaRPr lang="en-US" dirty="0"/>
              </a:p>
              <a:p>
                <a:pPr marL="0" indent="0" algn="just">
                  <a:buNone/>
                </a:pPr>
                <a:r>
                  <a:rPr lang="en-US" dirty="0"/>
                  <a:t>Value of the test statistic:	</a:t>
                </a:r>
              </a:p>
              <a:p>
                <a:pPr marL="0" indent="0" algn="just">
                  <a:buNone/>
                </a:pPr>
                <a:endParaRPr lang="en-US" dirty="0"/>
              </a:p>
              <a:p>
                <a:pPr marL="0" indent="0" algn="just">
                  <a:buNone/>
                </a:pPr>
                <a:r>
                  <a:rPr lang="en-US" dirty="0"/>
                  <a:t>	 </a:t>
                </a:r>
              </a:p>
              <a:p>
                <a:pPr marL="0" indent="0" algn="just">
                  <a:buNone/>
                </a:pPr>
                <a:r>
                  <a:rPr lang="en-US" dirty="0"/>
                  <a:t>	 </a:t>
                </a:r>
              </a:p>
              <a:p>
                <a:pPr marL="0" indent="0" algn="just">
                  <a:buNone/>
                </a:pPr>
                <a:endParaRPr lang="en-US" dirty="0"/>
              </a:p>
              <a:p>
                <a:pPr marL="0" indent="0" algn="just">
                  <a:buNone/>
                </a:pPr>
                <a:endParaRPr lang="en-US" dirty="0"/>
              </a:p>
              <a:p>
                <a:pPr marL="0" indent="0" algn="just">
                  <a:buNone/>
                </a:pPr>
                <a:r>
                  <a:rPr lang="en-US" dirty="0"/>
                  <a:t>With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=0.1</m:t>
                    </m:r>
                  </m:oMath>
                </a14:m>
                <a:r>
                  <a:rPr lang="en-US" dirty="0"/>
                  <a:t>, the critical value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𝑧</m:t>
                        </m:r>
                      </m:e>
                      <m:sub>
                        <m:r>
                          <a:rPr lang="en-US" i="1" smtClean="0">
                            <a:latin typeface="Cambria Math" panose="02040503050406030204" pitchFamily="18" charset="0"/>
                            <a:ea typeface="Cambria Math" panose="02040503050406030204" pitchFamily="18" charset="0"/>
                          </a:rPr>
                          <m:t>𝛼</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0.1</m:t>
                        </m:r>
                      </m:sub>
                    </m:sSub>
                    <m:r>
                      <a:rPr lang="en-US" b="0" i="1" smtClean="0">
                        <a:latin typeface="Cambria Math" panose="02040503050406030204" pitchFamily="18" charset="0"/>
                        <a:ea typeface="Cambria Math" panose="02040503050406030204" pitchFamily="18" charset="0"/>
                      </a:rPr>
                      <m:t>=1.28</m:t>
                    </m:r>
                  </m:oMath>
                </a14:m>
                <a:r>
                  <a:rPr lang="en-US" dirty="0"/>
                  <a:t>.</a:t>
                </a:r>
              </a:p>
              <a:p>
                <a:pPr marL="0" indent="0" algn="just">
                  <a:buNone/>
                </a:pPr>
                <a:endParaRPr lang="en-US" dirty="0"/>
              </a:p>
              <a:p>
                <a:pPr marL="0" indent="0" algn="just">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null hypothesis is rejected.</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blipFill>
                <a:blip r:embed="rId3"/>
                <a:stretch>
                  <a:fillRect l="-814" t="-3399" b="-567"/>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410DAB3-69FC-4086-B1E6-705E5B38EC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4F6F0E3-A95F-4CA8-BD5B-D7DE0BCC33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B77F725B-B8B7-4520-AA69-EBE2E60882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a:extLst>
              <a:ext uri="{FF2B5EF4-FFF2-40B4-BE49-F238E27FC236}">
                <a16:creationId xmlns:a16="http://schemas.microsoft.com/office/drawing/2014/main" id="{394D8EBE-A5E2-460B-A88C-1C1B40AD11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8">
            <a:extLst>
              <a:ext uri="{FF2B5EF4-FFF2-40B4-BE49-F238E27FC236}">
                <a16:creationId xmlns:a16="http://schemas.microsoft.com/office/drawing/2014/main" id="{CCE2E37E-1785-4FBA-9FBA-D6988730D0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A4695124-0557-469B-ACC8-51C10CE264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id="{5FD9BC26-644F-4C0B-9F98-8B7758E6091B}"/>
              </a:ext>
            </a:extLst>
          </p:cNvPr>
          <p:cNvGraphicFramePr>
            <a:graphicFrameLocks noChangeAspect="1"/>
          </p:cNvGraphicFramePr>
          <p:nvPr>
            <p:extLst>
              <p:ext uri="{D42A27DB-BD31-4B8C-83A1-F6EECF244321}">
                <p14:modId xmlns:p14="http://schemas.microsoft.com/office/powerpoint/2010/main" val="1474675924"/>
              </p:ext>
            </p:extLst>
          </p:nvPr>
        </p:nvGraphicFramePr>
        <p:xfrm>
          <a:off x="2638425" y="1463675"/>
          <a:ext cx="1905000" cy="835025"/>
        </p:xfrm>
        <a:graphic>
          <a:graphicData uri="http://schemas.openxmlformats.org/presentationml/2006/ole">
            <mc:AlternateContent xmlns:mc="http://schemas.openxmlformats.org/markup-compatibility/2006">
              <mc:Choice xmlns:v="urn:schemas-microsoft-com:vml" Requires="v">
                <p:oleObj spid="_x0000_s108578" name="Equation" r:id="rId4" imgW="1904760" imgH="838080" progId="Equation.DSMT4">
                  <p:embed/>
                </p:oleObj>
              </mc:Choice>
              <mc:Fallback>
                <p:oleObj name="Equation" r:id="rId4" imgW="1904760" imgH="838080" progId="Equation.DSMT4">
                  <p:embed/>
                  <p:pic>
                    <p:nvPicPr>
                      <p:cNvPr id="0" name="Object 1"/>
                      <p:cNvPicPr>
                        <a:picLocks noChangeAspect="1" noChangeArrowheads="1"/>
                      </p:cNvPicPr>
                      <p:nvPr/>
                    </p:nvPicPr>
                    <p:blipFill>
                      <a:blip r:embed="rId5"/>
                      <a:srcRect/>
                      <a:stretch>
                        <a:fillRect/>
                      </a:stretch>
                    </p:blipFill>
                    <p:spPr bwMode="auto">
                      <a:xfrm>
                        <a:off x="2638425" y="1463675"/>
                        <a:ext cx="19050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4">
            <a:extLst>
              <a:ext uri="{FF2B5EF4-FFF2-40B4-BE49-F238E27FC236}">
                <a16:creationId xmlns:a16="http://schemas.microsoft.com/office/drawing/2014/main" id="{D9720AFE-859F-48D1-9208-D921D27E212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92CE6C9E-907C-4C7B-940F-CCBF42DB6285}"/>
              </a:ext>
            </a:extLst>
          </p:cNvPr>
          <p:cNvGraphicFramePr>
            <a:graphicFrameLocks noChangeAspect="1"/>
          </p:cNvGraphicFramePr>
          <p:nvPr>
            <p:extLst>
              <p:ext uri="{D42A27DB-BD31-4B8C-83A1-F6EECF244321}">
                <p14:modId xmlns:p14="http://schemas.microsoft.com/office/powerpoint/2010/main" val="500707611"/>
              </p:ext>
            </p:extLst>
          </p:nvPr>
        </p:nvGraphicFramePr>
        <p:xfrm>
          <a:off x="4705350" y="2254250"/>
          <a:ext cx="5430838" cy="804863"/>
        </p:xfrm>
        <a:graphic>
          <a:graphicData uri="http://schemas.openxmlformats.org/presentationml/2006/ole">
            <mc:AlternateContent xmlns:mc="http://schemas.openxmlformats.org/markup-compatibility/2006">
              <mc:Choice xmlns:v="urn:schemas-microsoft-com:vml" Requires="v">
                <p:oleObj spid="_x0000_s108579" name="Equation" r:id="rId6" imgW="5435280" imgH="799920" progId="Equation.DSMT4">
                  <p:embed/>
                </p:oleObj>
              </mc:Choice>
              <mc:Fallback>
                <p:oleObj name="Equation" r:id="rId6" imgW="5435280" imgH="799920" progId="Equation.DSMT4">
                  <p:embed/>
                  <p:pic>
                    <p:nvPicPr>
                      <p:cNvPr id="0" name="Object 3"/>
                      <p:cNvPicPr>
                        <a:picLocks noChangeAspect="1" noChangeArrowheads="1"/>
                      </p:cNvPicPr>
                      <p:nvPr/>
                    </p:nvPicPr>
                    <p:blipFill>
                      <a:blip r:embed="rId7"/>
                      <a:srcRect/>
                      <a:stretch>
                        <a:fillRect/>
                      </a:stretch>
                    </p:blipFill>
                    <p:spPr bwMode="auto">
                      <a:xfrm>
                        <a:off x="4705350" y="2254250"/>
                        <a:ext cx="5430838"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6">
            <a:extLst>
              <a:ext uri="{FF2B5EF4-FFF2-40B4-BE49-F238E27FC236}">
                <a16:creationId xmlns:a16="http://schemas.microsoft.com/office/drawing/2014/main" id="{BB7EE1D4-0834-463F-AA30-9E182F2BD4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a:extLst>
              <a:ext uri="{FF2B5EF4-FFF2-40B4-BE49-F238E27FC236}">
                <a16:creationId xmlns:a16="http://schemas.microsoft.com/office/drawing/2014/main" id="{47A44BA5-BCCD-4B21-BB5A-E379A423E8FC}"/>
              </a:ext>
            </a:extLst>
          </p:cNvPr>
          <p:cNvGraphicFramePr>
            <a:graphicFrameLocks noChangeAspect="1"/>
          </p:cNvGraphicFramePr>
          <p:nvPr>
            <p:extLst>
              <p:ext uri="{D42A27DB-BD31-4B8C-83A1-F6EECF244321}">
                <p14:modId xmlns:p14="http://schemas.microsoft.com/office/powerpoint/2010/main" val="2299615539"/>
              </p:ext>
            </p:extLst>
          </p:nvPr>
        </p:nvGraphicFramePr>
        <p:xfrm>
          <a:off x="3729038" y="3198813"/>
          <a:ext cx="7383462" cy="1422400"/>
        </p:xfrm>
        <a:graphic>
          <a:graphicData uri="http://schemas.openxmlformats.org/presentationml/2006/ole">
            <mc:AlternateContent xmlns:mc="http://schemas.openxmlformats.org/markup-compatibility/2006">
              <mc:Choice xmlns:v="urn:schemas-microsoft-com:vml" Requires="v">
                <p:oleObj spid="_x0000_s108580" name="Equation" r:id="rId8" imgW="7378560" imgH="1422360" progId="Equation.DSMT4">
                  <p:embed/>
                </p:oleObj>
              </mc:Choice>
              <mc:Fallback>
                <p:oleObj name="Equation" r:id="rId8" imgW="7378560" imgH="1422360" progId="Equation.DSMT4">
                  <p:embed/>
                  <p:pic>
                    <p:nvPicPr>
                      <p:cNvPr id="0" name="Object 5"/>
                      <p:cNvPicPr>
                        <a:picLocks noChangeAspect="1" noChangeArrowheads="1"/>
                      </p:cNvPicPr>
                      <p:nvPr/>
                    </p:nvPicPr>
                    <p:blipFill>
                      <a:blip r:embed="rId9"/>
                      <a:srcRect/>
                      <a:stretch>
                        <a:fillRect/>
                      </a:stretch>
                    </p:blipFill>
                    <p:spPr bwMode="auto">
                      <a:xfrm>
                        <a:off x="3729038" y="3198813"/>
                        <a:ext cx="7383462"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5663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Two Population Variances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A124A87-C8F8-49CD-96FD-3EB77BCA9A68}"/>
                  </a:ext>
                </a:extLst>
              </p:cNvPr>
              <p:cNvSpPr>
                <a:spLocks noGrp="1"/>
              </p:cNvSpPr>
              <p:nvPr>
                <p:ph idx="1"/>
              </p:nvPr>
            </p:nvSpPr>
            <p:spPr>
              <a:xfrm>
                <a:off x="475814" y="1693703"/>
                <a:ext cx="11229516" cy="4303509"/>
              </a:xfrm>
            </p:spPr>
            <p:txBody>
              <a:bodyPr>
                <a:normAutofit fontScale="47500" lnSpcReduction="20000"/>
              </a:bodyPr>
              <a:lstStyle/>
              <a:p>
                <a:pPr marL="0" indent="0" algn="just">
                  <a:buNone/>
                </a:pPr>
                <a:r>
                  <a:rPr lang="en-US" sz="5100" u="sng" dirty="0"/>
                  <a:t>Assumption</a:t>
                </a:r>
                <a:r>
                  <a:rPr lang="en-US" sz="5100" dirty="0"/>
                  <a:t>: </a:t>
                </a:r>
              </a:p>
              <a:p>
                <a:pPr marL="0" indent="0" algn="just">
                  <a:buNone/>
                </a:pPr>
                <a:r>
                  <a:rPr lang="en-US" sz="5100" dirty="0"/>
                  <a:t>The two populations from which the samples are drawn are randomly distributed.</a:t>
                </a:r>
              </a:p>
              <a:p>
                <a:pPr marL="0" indent="0" algn="just">
                  <a:buNone/>
                </a:pPr>
                <a:endParaRPr lang="en-US" sz="5100" u="sng" dirty="0"/>
              </a:p>
              <a:p>
                <a:pPr marL="0" indent="0" algn="just">
                  <a:buNone/>
                </a:pPr>
                <a:r>
                  <a:rPr lang="en-US" sz="5100" u="sng" dirty="0"/>
                  <a:t>Theorem</a:t>
                </a:r>
                <a:r>
                  <a:rPr lang="en-US" sz="5100" dirty="0"/>
                  <a:t>:</a:t>
                </a:r>
                <a:endParaRPr lang="en-US" sz="5100" u="sng" dirty="0"/>
              </a:p>
              <a:p>
                <a:pPr marL="0" indent="0" algn="just">
                  <a:buNone/>
                </a:pPr>
                <a:r>
                  <a:rPr lang="en-US" sz="5100" dirty="0"/>
                  <a:t>When </a:t>
                </a:r>
                <a14:m>
                  <m:oMath xmlns:m="http://schemas.openxmlformats.org/officeDocument/2006/math">
                    <m:sSubSup>
                      <m:sSubSupPr>
                        <m:ctrlPr>
                          <a:rPr lang="en-US" sz="5100" i="1" smtClean="0">
                            <a:latin typeface="Cambria Math" panose="02040503050406030204" pitchFamily="18" charset="0"/>
                          </a:rPr>
                        </m:ctrlPr>
                      </m:sSubSupPr>
                      <m:e>
                        <m:r>
                          <a:rPr lang="en-US" sz="5100" i="1" smtClean="0">
                            <a:latin typeface="Cambria Math" panose="02040503050406030204" pitchFamily="18" charset="0"/>
                            <a:ea typeface="Cambria Math" panose="02040503050406030204" pitchFamily="18" charset="0"/>
                          </a:rPr>
                          <m:t>𝜎</m:t>
                        </m:r>
                      </m:e>
                      <m:sub>
                        <m:r>
                          <a:rPr lang="en-US" sz="5100" b="0" i="1" smtClean="0">
                            <a:latin typeface="Cambria Math" panose="02040503050406030204" pitchFamily="18" charset="0"/>
                          </a:rPr>
                          <m:t>1</m:t>
                        </m:r>
                      </m:sub>
                      <m:sup>
                        <m:r>
                          <a:rPr lang="en-US" sz="5100" b="0" i="1" smtClean="0">
                            <a:latin typeface="Cambria Math" panose="02040503050406030204" pitchFamily="18" charset="0"/>
                          </a:rPr>
                          <m:t>2</m:t>
                        </m:r>
                      </m:sup>
                    </m:sSubSup>
                    <m:r>
                      <a:rPr lang="en-US" sz="5100" b="0" i="1" smtClean="0">
                        <a:latin typeface="Cambria Math" panose="02040503050406030204" pitchFamily="18" charset="0"/>
                      </a:rPr>
                      <m:t>=</m:t>
                    </m:r>
                    <m:sSubSup>
                      <m:sSubSupPr>
                        <m:ctrlPr>
                          <a:rPr lang="en-US" sz="5100" i="1">
                            <a:latin typeface="Cambria Math" panose="02040503050406030204" pitchFamily="18" charset="0"/>
                          </a:rPr>
                        </m:ctrlPr>
                      </m:sSubSupPr>
                      <m:e>
                        <m:r>
                          <a:rPr lang="en-US" sz="5100" i="1">
                            <a:latin typeface="Cambria Math" panose="02040503050406030204" pitchFamily="18" charset="0"/>
                            <a:ea typeface="Cambria Math" panose="02040503050406030204" pitchFamily="18" charset="0"/>
                          </a:rPr>
                          <m:t>𝜎</m:t>
                        </m:r>
                      </m:e>
                      <m:sub>
                        <m:r>
                          <a:rPr lang="en-US" sz="5100" b="0" i="1" smtClean="0">
                            <a:latin typeface="Cambria Math" panose="02040503050406030204" pitchFamily="18" charset="0"/>
                            <a:ea typeface="Cambria Math" panose="02040503050406030204" pitchFamily="18" charset="0"/>
                          </a:rPr>
                          <m:t>2</m:t>
                        </m:r>
                      </m:sub>
                      <m:sup>
                        <m:r>
                          <a:rPr lang="en-US" sz="5100" i="1">
                            <a:latin typeface="Cambria Math" panose="02040503050406030204" pitchFamily="18" charset="0"/>
                          </a:rPr>
                          <m:t>2</m:t>
                        </m:r>
                      </m:sup>
                    </m:sSubSup>
                  </m:oMath>
                </a14:m>
                <a:r>
                  <a:rPr lang="en-US" sz="5100" dirty="0"/>
                  <a:t>, the ratio of the two </a:t>
                </a:r>
              </a:p>
              <a:p>
                <a:pPr marL="0" indent="0" algn="just">
                  <a:buNone/>
                </a:pPr>
                <a:r>
                  <a:rPr lang="en-US" sz="5100" dirty="0"/>
                  <a:t>sample variances </a:t>
                </a:r>
                <a14:m>
                  <m:oMath xmlns:m="http://schemas.openxmlformats.org/officeDocument/2006/math">
                    <m:r>
                      <a:rPr lang="en-US" sz="5100" b="0" i="1" smtClean="0">
                        <a:latin typeface="Cambria Math" panose="02040503050406030204" pitchFamily="18" charset="0"/>
                      </a:rPr>
                      <m:t>𝐹</m:t>
                    </m:r>
                    <m:r>
                      <a:rPr lang="en-US" sz="5100" b="0" i="1" smtClean="0">
                        <a:latin typeface="Cambria Math" panose="02040503050406030204" pitchFamily="18" charset="0"/>
                      </a:rPr>
                      <m:t>=</m:t>
                    </m:r>
                    <m:f>
                      <m:fPr>
                        <m:ctrlPr>
                          <a:rPr lang="en-US" sz="5100" b="0" i="1" smtClean="0">
                            <a:latin typeface="Cambria Math" panose="02040503050406030204" pitchFamily="18" charset="0"/>
                          </a:rPr>
                        </m:ctrlPr>
                      </m:fPr>
                      <m:num>
                        <m:sSubSup>
                          <m:sSubSupPr>
                            <m:ctrlPr>
                              <a:rPr lang="en-US" sz="5100" b="0" i="1" smtClean="0">
                                <a:latin typeface="Cambria Math" panose="02040503050406030204" pitchFamily="18" charset="0"/>
                              </a:rPr>
                            </m:ctrlPr>
                          </m:sSubSupPr>
                          <m:e>
                            <m:r>
                              <a:rPr lang="en-US" sz="5100" b="0" i="1" smtClean="0">
                                <a:latin typeface="Cambria Math" panose="02040503050406030204" pitchFamily="18" charset="0"/>
                              </a:rPr>
                              <m:t>𝑆</m:t>
                            </m:r>
                          </m:e>
                          <m:sub>
                            <m:r>
                              <a:rPr lang="en-US" sz="5100" b="0" i="1" smtClean="0">
                                <a:latin typeface="Cambria Math" panose="02040503050406030204" pitchFamily="18" charset="0"/>
                              </a:rPr>
                              <m:t>1</m:t>
                            </m:r>
                          </m:sub>
                          <m:sup>
                            <m:r>
                              <a:rPr lang="en-US" sz="5100" b="0" i="1" smtClean="0">
                                <a:latin typeface="Cambria Math" panose="02040503050406030204" pitchFamily="18" charset="0"/>
                              </a:rPr>
                              <m:t>2</m:t>
                            </m:r>
                          </m:sup>
                        </m:sSubSup>
                      </m:num>
                      <m:den>
                        <m:sSubSup>
                          <m:sSubSupPr>
                            <m:ctrlPr>
                              <a:rPr lang="en-US" sz="5100" i="1">
                                <a:latin typeface="Cambria Math" panose="02040503050406030204" pitchFamily="18" charset="0"/>
                              </a:rPr>
                            </m:ctrlPr>
                          </m:sSubSupPr>
                          <m:e>
                            <m:r>
                              <a:rPr lang="en-US" sz="5100" i="1">
                                <a:latin typeface="Cambria Math" panose="02040503050406030204" pitchFamily="18" charset="0"/>
                              </a:rPr>
                              <m:t>𝑆</m:t>
                            </m:r>
                          </m:e>
                          <m:sub>
                            <m:r>
                              <a:rPr lang="en-US" sz="5100" b="0" i="1" smtClean="0">
                                <a:latin typeface="Cambria Math" panose="02040503050406030204" pitchFamily="18" charset="0"/>
                              </a:rPr>
                              <m:t>2</m:t>
                            </m:r>
                          </m:sub>
                          <m:sup>
                            <m:r>
                              <a:rPr lang="en-US" sz="5100" i="1">
                                <a:latin typeface="Cambria Math" panose="02040503050406030204" pitchFamily="18" charset="0"/>
                              </a:rPr>
                              <m:t>2</m:t>
                            </m:r>
                          </m:sup>
                        </m:sSubSup>
                      </m:den>
                    </m:f>
                  </m:oMath>
                </a14:m>
                <a:r>
                  <a:rPr lang="en-US" sz="5100" dirty="0"/>
                  <a:t> follows the</a:t>
                </a:r>
              </a:p>
              <a:p>
                <a:pPr marL="0" indent="0" algn="just">
                  <a:buNone/>
                </a:pPr>
                <a:r>
                  <a:rPr lang="en-US" sz="5100" i="1" dirty="0"/>
                  <a:t>F</a:t>
                </a:r>
                <a:r>
                  <a:rPr lang="en-US" sz="5100" dirty="0"/>
                  <a:t> distribution (Fisher distribution) </a:t>
                </a:r>
              </a:p>
              <a:p>
                <a:pPr marL="0" indent="0" algn="just">
                  <a:buNone/>
                </a:pPr>
                <a:r>
                  <a:rPr lang="en-US" sz="5100" dirty="0"/>
                  <a:t>with two degrees of freedom:</a:t>
                </a:r>
              </a:p>
              <a:p>
                <a:pPr marL="0" indent="0" algn="just">
                  <a:buNone/>
                </a:pPr>
                <a:r>
                  <a:rPr lang="en-US" sz="5100" dirty="0"/>
                  <a:t> </a:t>
                </a:r>
                <a14:m>
                  <m:oMath xmlns:m="http://schemas.openxmlformats.org/officeDocument/2006/math">
                    <m:sSub>
                      <m:sSubPr>
                        <m:ctrlPr>
                          <a:rPr lang="en-US" sz="5100" i="1" smtClean="0">
                            <a:latin typeface="Cambria Math" panose="02040503050406030204" pitchFamily="18" charset="0"/>
                            <a:ea typeface="Cambria Math" panose="02040503050406030204" pitchFamily="18" charset="0"/>
                          </a:rPr>
                        </m:ctrlPr>
                      </m:sSubPr>
                      <m:e>
                        <m:r>
                          <a:rPr lang="en-US" sz="5100" i="1" smtClean="0">
                            <a:latin typeface="Cambria Math" panose="02040503050406030204" pitchFamily="18" charset="0"/>
                            <a:ea typeface="Cambria Math" panose="02040503050406030204" pitchFamily="18" charset="0"/>
                          </a:rPr>
                          <m:t>𝜈</m:t>
                        </m:r>
                      </m:e>
                      <m:sub>
                        <m:r>
                          <a:rPr lang="en-US" sz="5100" b="0" i="1" smtClean="0">
                            <a:latin typeface="Cambria Math" panose="02040503050406030204" pitchFamily="18" charset="0"/>
                            <a:ea typeface="Cambria Math" panose="02040503050406030204" pitchFamily="18" charset="0"/>
                          </a:rPr>
                          <m:t>1</m:t>
                        </m:r>
                      </m:sub>
                    </m:sSub>
                    <m:r>
                      <a:rPr lang="en-US" sz="5100" b="0" i="1" smtClean="0">
                        <a:latin typeface="Cambria Math" panose="02040503050406030204" pitchFamily="18" charset="0"/>
                        <a:ea typeface="Cambria Math" panose="02040503050406030204" pitchFamily="18" charset="0"/>
                      </a:rPr>
                      <m:t>=</m:t>
                    </m:r>
                    <m:sSub>
                      <m:sSubPr>
                        <m:ctrlPr>
                          <a:rPr lang="en-US" sz="5100" b="0" i="1" smtClean="0">
                            <a:latin typeface="Cambria Math" panose="02040503050406030204" pitchFamily="18" charset="0"/>
                            <a:ea typeface="Cambria Math" panose="02040503050406030204" pitchFamily="18" charset="0"/>
                          </a:rPr>
                        </m:ctrlPr>
                      </m:sSubPr>
                      <m:e>
                        <m:r>
                          <a:rPr lang="en-US" sz="5100" b="0" i="1" smtClean="0">
                            <a:latin typeface="Cambria Math" panose="02040503050406030204" pitchFamily="18" charset="0"/>
                            <a:ea typeface="Cambria Math" panose="02040503050406030204" pitchFamily="18" charset="0"/>
                          </a:rPr>
                          <m:t>𝑛</m:t>
                        </m:r>
                      </m:e>
                      <m:sub>
                        <m:r>
                          <a:rPr lang="en-US" sz="5100" b="0" i="1" smtClean="0">
                            <a:latin typeface="Cambria Math" panose="02040503050406030204" pitchFamily="18" charset="0"/>
                            <a:ea typeface="Cambria Math" panose="02040503050406030204" pitchFamily="18" charset="0"/>
                          </a:rPr>
                          <m:t>1</m:t>
                        </m:r>
                      </m:sub>
                    </m:sSub>
                    <m:r>
                      <a:rPr lang="en-US" sz="5100" b="0" i="1" smtClean="0">
                        <a:latin typeface="Cambria Math" panose="02040503050406030204" pitchFamily="18" charset="0"/>
                        <a:ea typeface="Cambria Math" panose="02040503050406030204" pitchFamily="18" charset="0"/>
                      </a:rPr>
                      <m:t>−1,</m:t>
                    </m:r>
                    <m:sSub>
                      <m:sSubPr>
                        <m:ctrlPr>
                          <a:rPr lang="en-US" sz="5100" i="1">
                            <a:latin typeface="Cambria Math" panose="02040503050406030204" pitchFamily="18" charset="0"/>
                            <a:ea typeface="Cambria Math" panose="02040503050406030204" pitchFamily="18" charset="0"/>
                          </a:rPr>
                        </m:ctrlPr>
                      </m:sSubPr>
                      <m:e>
                        <m:r>
                          <a:rPr lang="en-US" sz="5100" i="1">
                            <a:latin typeface="Cambria Math" panose="02040503050406030204" pitchFamily="18" charset="0"/>
                            <a:ea typeface="Cambria Math" panose="02040503050406030204" pitchFamily="18" charset="0"/>
                          </a:rPr>
                          <m:t>𝜈</m:t>
                        </m:r>
                      </m:e>
                      <m:sub>
                        <m:r>
                          <a:rPr lang="en-US" sz="5100" b="0" i="1" smtClean="0">
                            <a:latin typeface="Cambria Math" panose="02040503050406030204" pitchFamily="18" charset="0"/>
                            <a:ea typeface="Cambria Math" panose="02040503050406030204" pitchFamily="18" charset="0"/>
                          </a:rPr>
                          <m:t>2</m:t>
                        </m:r>
                      </m:sub>
                    </m:sSub>
                    <m:r>
                      <a:rPr lang="en-US" sz="5100" i="1">
                        <a:latin typeface="Cambria Math" panose="02040503050406030204" pitchFamily="18" charset="0"/>
                        <a:ea typeface="Cambria Math" panose="02040503050406030204" pitchFamily="18" charset="0"/>
                      </a:rPr>
                      <m:t>=</m:t>
                    </m:r>
                    <m:sSub>
                      <m:sSubPr>
                        <m:ctrlPr>
                          <a:rPr lang="en-US" sz="5100" i="1">
                            <a:latin typeface="Cambria Math" panose="02040503050406030204" pitchFamily="18" charset="0"/>
                            <a:ea typeface="Cambria Math" panose="02040503050406030204" pitchFamily="18" charset="0"/>
                          </a:rPr>
                        </m:ctrlPr>
                      </m:sSubPr>
                      <m:e>
                        <m:r>
                          <a:rPr lang="en-US" sz="5100" i="1">
                            <a:latin typeface="Cambria Math" panose="02040503050406030204" pitchFamily="18" charset="0"/>
                            <a:ea typeface="Cambria Math" panose="02040503050406030204" pitchFamily="18" charset="0"/>
                          </a:rPr>
                          <m:t>𝑛</m:t>
                        </m:r>
                      </m:e>
                      <m:sub>
                        <m:r>
                          <a:rPr lang="en-US" sz="5100" b="0" i="1" smtClean="0">
                            <a:latin typeface="Cambria Math" panose="02040503050406030204" pitchFamily="18" charset="0"/>
                            <a:ea typeface="Cambria Math" panose="02040503050406030204" pitchFamily="18" charset="0"/>
                          </a:rPr>
                          <m:t>2</m:t>
                        </m:r>
                      </m:sub>
                    </m:sSub>
                    <m:r>
                      <a:rPr lang="en-US" sz="5100" i="1">
                        <a:latin typeface="Cambria Math" panose="02040503050406030204" pitchFamily="18" charset="0"/>
                        <a:ea typeface="Cambria Math" panose="02040503050406030204" pitchFamily="18" charset="0"/>
                      </a:rPr>
                      <m:t>−1</m:t>
                    </m:r>
                  </m:oMath>
                </a14:m>
                <a:endParaRPr lang="en-US" sz="5100" dirty="0"/>
              </a:p>
              <a:p>
                <a:pPr marL="0" indent="0" algn="just">
                  <a:buNone/>
                </a:pPr>
                <a:endParaRPr lang="en-US" dirty="0"/>
              </a:p>
              <a:p>
                <a:pPr marL="0" indent="0" algn="just">
                  <a:buNone/>
                </a:pPr>
                <a:r>
                  <a:rPr lang="en-US" dirty="0"/>
                  <a:t> 		 </a:t>
                </a:r>
              </a:p>
              <a:p>
                <a:pPr marL="0" indent="0" algn="just">
                  <a:buNone/>
                </a:pPr>
                <a:endParaRPr lang="en-US" dirty="0"/>
              </a:p>
            </p:txBody>
          </p:sp>
        </mc:Choice>
        <mc:Fallback xmlns="">
          <p:sp>
            <p:nvSpPr>
              <p:cNvPr id="5" name="Content Placeholder 4">
                <a:extLst>
                  <a:ext uri="{FF2B5EF4-FFF2-40B4-BE49-F238E27FC236}">
                    <a16:creationId xmlns:a16="http://schemas.microsoft.com/office/drawing/2014/main" id="{DA124A87-C8F8-49CD-96FD-3EB77BCA9A68}"/>
                  </a:ext>
                </a:extLst>
              </p:cNvPr>
              <p:cNvSpPr>
                <a:spLocks noGrp="1" noRot="1" noChangeAspect="1" noMove="1" noResize="1" noEditPoints="1" noAdjustHandles="1" noChangeArrowheads="1" noChangeShapeType="1" noTextEdit="1"/>
              </p:cNvSpPr>
              <p:nvPr>
                <p:ph idx="1"/>
              </p:nvPr>
            </p:nvSpPr>
            <p:spPr>
              <a:xfrm>
                <a:off x="475814" y="1693703"/>
                <a:ext cx="11229516" cy="4303509"/>
              </a:xfrm>
              <a:blipFill>
                <a:blip r:embed="rId3"/>
                <a:stretch>
                  <a:fillRect l="-814" t="-3399"/>
                </a:stretch>
              </a:blipFill>
            </p:spPr>
            <p:txBody>
              <a:bodyPr/>
              <a:lstStyle/>
              <a:p>
                <a:r>
                  <a:rPr lang="en-US">
                    <a:noFill/>
                  </a:rPr>
                  <a:t> </a:t>
                </a:r>
              </a:p>
            </p:txBody>
          </p:sp>
        </mc:Fallback>
      </mc:AlternateContent>
      <p:sp>
        <p:nvSpPr>
          <p:cNvPr id="6" name="Rectangle 2">
            <a:extLst>
              <a:ext uri="{FF2B5EF4-FFF2-40B4-BE49-F238E27FC236}">
                <a16:creationId xmlns:a16="http://schemas.microsoft.com/office/drawing/2014/main" id="{6D06FF0F-5094-47BD-B3C7-8EB6FF0907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4">
            <a:extLst>
              <a:ext uri="{FF2B5EF4-FFF2-40B4-BE49-F238E27FC236}">
                <a16:creationId xmlns:a16="http://schemas.microsoft.com/office/drawing/2014/main" id="{2F9B27DD-0446-4F2E-B78F-0C5DA1AF35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28FFE9E-75B9-402F-AFAB-A0636D76FE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17A91BF9-CB15-45C6-8FA9-D5CFB18553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1DB82504-9EAA-41DB-A9A6-659E58BC85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39A7E271-0AA9-46C9-BEC3-CA6BC67B785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5692162-CEE3-4884-BD2D-231E0378E7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2B40EE7A-143A-470C-99BA-07FBBF1ED79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a:extLst>
              <a:ext uri="{FF2B5EF4-FFF2-40B4-BE49-F238E27FC236}">
                <a16:creationId xmlns:a16="http://schemas.microsoft.com/office/drawing/2014/main" id="{D410DAB3-69FC-4086-B1E6-705E5B38ECE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4">
            <a:extLst>
              <a:ext uri="{FF2B5EF4-FFF2-40B4-BE49-F238E27FC236}">
                <a16:creationId xmlns:a16="http://schemas.microsoft.com/office/drawing/2014/main" id="{44F6F0E3-A95F-4CA8-BD5B-D7DE0BCC331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B77F725B-B8B7-4520-AA69-EBE2E60882B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a:extLst>
              <a:ext uri="{FF2B5EF4-FFF2-40B4-BE49-F238E27FC236}">
                <a16:creationId xmlns:a16="http://schemas.microsoft.com/office/drawing/2014/main" id="{394D8EBE-A5E2-460B-A88C-1C1B40AD114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8">
            <a:extLst>
              <a:ext uri="{FF2B5EF4-FFF2-40B4-BE49-F238E27FC236}">
                <a16:creationId xmlns:a16="http://schemas.microsoft.com/office/drawing/2014/main" id="{CCE2E37E-1785-4FBA-9FBA-D6988730D0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CB12DE46-D0CE-46A7-A962-966B2C6F24B2}"/>
              </a:ext>
            </a:extLst>
          </p:cNvPr>
          <p:cNvGraphicFramePr>
            <a:graphicFrameLocks noChangeAspect="1"/>
          </p:cNvGraphicFramePr>
          <p:nvPr>
            <p:extLst>
              <p:ext uri="{D42A27DB-BD31-4B8C-83A1-F6EECF244321}">
                <p14:modId xmlns:p14="http://schemas.microsoft.com/office/powerpoint/2010/main" val="3550665070"/>
              </p:ext>
            </p:extLst>
          </p:nvPr>
        </p:nvGraphicFramePr>
        <p:xfrm>
          <a:off x="6221413" y="2360789"/>
          <a:ext cx="4622800" cy="3636423"/>
        </p:xfrm>
        <a:graphic>
          <a:graphicData uri="http://schemas.openxmlformats.org/presentationml/2006/ole">
            <mc:AlternateContent xmlns:mc="http://schemas.openxmlformats.org/markup-compatibility/2006">
              <mc:Choice xmlns:v="urn:schemas-microsoft-com:vml" Requires="v">
                <p:oleObj spid="_x0000_s110603" name="Visio" r:id="rId4" imgW="3458880" imgH="2725200" progId="Visio.Drawing.11">
                  <p:embed/>
                </p:oleObj>
              </mc:Choice>
              <mc:Fallback>
                <p:oleObj name="Visio" r:id="rId4" imgW="3458880" imgH="272520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2360789"/>
                        <a:ext cx="4622800" cy="363642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04976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Two Population Variances</a:t>
            </a:r>
          </a:p>
        </p:txBody>
      </p:sp>
      <p:graphicFrame>
        <p:nvGraphicFramePr>
          <p:cNvPr id="4" name="Content Placeholder 3">
            <a:extLst>
              <a:ext uri="{FF2B5EF4-FFF2-40B4-BE49-F238E27FC236}">
                <a16:creationId xmlns:a16="http://schemas.microsoft.com/office/drawing/2014/main" id="{FDA190D1-9139-4D46-9183-D01C0CF6294F}"/>
              </a:ext>
            </a:extLst>
          </p:cNvPr>
          <p:cNvGraphicFramePr>
            <a:graphicFrameLocks noGrp="1"/>
          </p:cNvGraphicFramePr>
          <p:nvPr>
            <p:ph idx="1"/>
            <p:extLst>
              <p:ext uri="{D42A27DB-BD31-4B8C-83A1-F6EECF244321}">
                <p14:modId xmlns:p14="http://schemas.microsoft.com/office/powerpoint/2010/main" val="94627265"/>
              </p:ext>
            </p:extLst>
          </p:nvPr>
        </p:nvGraphicFramePr>
        <p:xfrm>
          <a:off x="3054198" y="1641140"/>
          <a:ext cx="6487368" cy="3962400"/>
        </p:xfrm>
        <a:graphic>
          <a:graphicData uri="http://schemas.openxmlformats.org/drawingml/2006/table">
            <a:tbl>
              <a:tblPr/>
              <a:tblGrid>
                <a:gridCol w="3243684">
                  <a:extLst>
                    <a:ext uri="{9D8B030D-6E8A-4147-A177-3AD203B41FA5}">
                      <a16:colId xmlns:a16="http://schemas.microsoft.com/office/drawing/2014/main" val="4029781522"/>
                    </a:ext>
                  </a:extLst>
                </a:gridCol>
                <a:gridCol w="3243684">
                  <a:extLst>
                    <a:ext uri="{9D8B030D-6E8A-4147-A177-3AD203B41FA5}">
                      <a16:colId xmlns:a16="http://schemas.microsoft.com/office/drawing/2014/main" val="3391360045"/>
                    </a:ext>
                  </a:extLst>
                </a:gridCol>
              </a:tblGrid>
              <a:tr h="279367">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One-tailed Test</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Two-tailed Test</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24704941"/>
                  </a:ext>
                </a:extLst>
              </a:tr>
              <a:tr h="1396833">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20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Hypotheses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7945287"/>
                  </a:ext>
                </a:extLst>
              </a:tr>
              <a:tr h="838100">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Test Statistic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0125151"/>
                  </a:ext>
                </a:extLst>
              </a:tr>
              <a:tr h="838100">
                <a:tc>
                  <a:txBody>
                    <a:bodyPr/>
                    <a:lstStyle/>
                    <a:p>
                      <a:pPr marL="0" marR="0">
                        <a:spcBef>
                          <a:spcPts val="0"/>
                        </a:spcBef>
                        <a:spcAft>
                          <a:spcPts val="0"/>
                        </a:spcAft>
                      </a:pPr>
                      <a:r>
                        <a:rPr lang="en-US" sz="2000" u="sng">
                          <a:effectLst/>
                          <a:latin typeface="Times New Roman" panose="02020603050405020304" pitchFamily="18" charset="0"/>
                          <a:ea typeface="Times New Roman" panose="02020603050405020304" pitchFamily="18" charset="0"/>
                          <a:cs typeface="Times New Roman" panose="02020603050405020304" pitchFamily="18" charset="0"/>
                        </a:rPr>
                        <a:t>Rejection Region</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Rejection Region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9030535"/>
                  </a:ext>
                </a:extLst>
              </a:tr>
              <a:tr h="159083">
                <a:tc>
                  <a:txBody>
                    <a:bodyPr/>
                    <a:lstStyle/>
                    <a:p>
                      <a:pPr marL="0" marR="0">
                        <a:spcBef>
                          <a:spcPts val="0"/>
                        </a:spcBef>
                        <a:spcAft>
                          <a:spcPts val="0"/>
                        </a:spcAft>
                      </a:pP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2000" dirty="0">
                        <a:effectLst/>
                        <a:latin typeface="VNI-Times"/>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711876810"/>
                  </a:ext>
                </a:extLst>
              </a:tr>
            </a:tbl>
          </a:graphicData>
        </a:graphic>
      </p:graphicFrame>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7" name="Object 16">
            <a:extLst>
              <a:ext uri="{FF2B5EF4-FFF2-40B4-BE49-F238E27FC236}">
                <a16:creationId xmlns:a16="http://schemas.microsoft.com/office/drawing/2014/main" id="{7BE874BD-1699-41FB-BD7A-F52FD301D018}"/>
              </a:ext>
            </a:extLst>
          </p:cNvPr>
          <p:cNvGraphicFramePr>
            <a:graphicFrameLocks noChangeAspect="1"/>
          </p:cNvGraphicFramePr>
          <p:nvPr>
            <p:extLst>
              <p:ext uri="{D42A27DB-BD31-4B8C-83A1-F6EECF244321}">
                <p14:modId xmlns:p14="http://schemas.microsoft.com/office/powerpoint/2010/main" val="2730871666"/>
              </p:ext>
            </p:extLst>
          </p:nvPr>
        </p:nvGraphicFramePr>
        <p:xfrm>
          <a:off x="3770313" y="2754307"/>
          <a:ext cx="2078037" cy="631825"/>
        </p:xfrm>
        <a:graphic>
          <a:graphicData uri="http://schemas.openxmlformats.org/presentationml/2006/ole">
            <mc:AlternateContent xmlns:mc="http://schemas.openxmlformats.org/markup-compatibility/2006">
              <mc:Choice xmlns:v="urn:schemas-microsoft-com:vml" Requires="v">
                <p:oleObj spid="_x0000_s111674" name="Equation" r:id="rId3" imgW="2082600" imgH="634680" progId="Equation.DSMT4">
                  <p:embed/>
                </p:oleObj>
              </mc:Choice>
              <mc:Fallback>
                <p:oleObj name="Equation" r:id="rId3" imgW="2082600" imgH="634680" progId="Equation.DSMT4">
                  <p:embed/>
                  <p:pic>
                    <p:nvPicPr>
                      <p:cNvPr id="17" name="Object 16">
                        <a:extLst>
                          <a:ext uri="{FF2B5EF4-FFF2-40B4-BE49-F238E27FC236}">
                            <a16:creationId xmlns:a16="http://schemas.microsoft.com/office/drawing/2014/main" id="{7BE874BD-1699-41FB-BD7A-F52FD301D018}"/>
                          </a:ext>
                        </a:extLst>
                      </p:cNvPr>
                      <p:cNvPicPr>
                        <a:picLocks noChangeAspect="1" noChangeArrowheads="1"/>
                      </p:cNvPicPr>
                      <p:nvPr/>
                    </p:nvPicPr>
                    <p:blipFill>
                      <a:blip r:embed="rId4"/>
                      <a:srcRect/>
                      <a:stretch>
                        <a:fillRect/>
                      </a:stretch>
                    </p:blipFill>
                    <p:spPr bwMode="auto">
                      <a:xfrm>
                        <a:off x="3770313" y="2754307"/>
                        <a:ext cx="2078037"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9" name="Object 18">
            <a:extLst>
              <a:ext uri="{FF2B5EF4-FFF2-40B4-BE49-F238E27FC236}">
                <a16:creationId xmlns:a16="http://schemas.microsoft.com/office/drawing/2014/main" id="{D7F4C71B-A17F-48BC-A799-D87A3AADA3BC}"/>
              </a:ext>
            </a:extLst>
          </p:cNvPr>
          <p:cNvGraphicFramePr>
            <a:graphicFrameLocks noChangeAspect="1"/>
          </p:cNvGraphicFramePr>
          <p:nvPr>
            <p:extLst>
              <p:ext uri="{D42A27DB-BD31-4B8C-83A1-F6EECF244321}">
                <p14:modId xmlns:p14="http://schemas.microsoft.com/office/powerpoint/2010/main" val="2855287852"/>
              </p:ext>
            </p:extLst>
          </p:nvPr>
        </p:nvGraphicFramePr>
        <p:xfrm>
          <a:off x="7531100" y="2754307"/>
          <a:ext cx="1100138" cy="631825"/>
        </p:xfrm>
        <a:graphic>
          <a:graphicData uri="http://schemas.openxmlformats.org/presentationml/2006/ole">
            <mc:AlternateContent xmlns:mc="http://schemas.openxmlformats.org/markup-compatibility/2006">
              <mc:Choice xmlns:v="urn:schemas-microsoft-com:vml" Requires="v">
                <p:oleObj spid="_x0000_s111675" name="Equation" r:id="rId5" imgW="1104840" imgH="634680" progId="Equation.DSMT4">
                  <p:embed/>
                </p:oleObj>
              </mc:Choice>
              <mc:Fallback>
                <p:oleObj name="Equation" r:id="rId5" imgW="1104840" imgH="634680" progId="Equation.DSMT4">
                  <p:embed/>
                  <p:pic>
                    <p:nvPicPr>
                      <p:cNvPr id="19" name="Object 18">
                        <a:extLst>
                          <a:ext uri="{FF2B5EF4-FFF2-40B4-BE49-F238E27FC236}">
                            <a16:creationId xmlns:a16="http://schemas.microsoft.com/office/drawing/2014/main" id="{D7F4C71B-A17F-48BC-A799-D87A3AADA3BC}"/>
                          </a:ext>
                        </a:extLst>
                      </p:cNvPr>
                      <p:cNvPicPr>
                        <a:picLocks noChangeAspect="1" noChangeArrowheads="1"/>
                      </p:cNvPicPr>
                      <p:nvPr/>
                    </p:nvPicPr>
                    <p:blipFill>
                      <a:blip r:embed="rId6"/>
                      <a:srcRect/>
                      <a:stretch>
                        <a:fillRect/>
                      </a:stretch>
                    </p:blipFill>
                    <p:spPr bwMode="auto">
                      <a:xfrm>
                        <a:off x="7531100" y="2754307"/>
                        <a:ext cx="1100138"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Object 20">
            <a:extLst>
              <a:ext uri="{FF2B5EF4-FFF2-40B4-BE49-F238E27FC236}">
                <a16:creationId xmlns:a16="http://schemas.microsoft.com/office/drawing/2014/main" id="{96CD258C-98C5-46A1-86D9-E7BD9BE9FB6F}"/>
              </a:ext>
            </a:extLst>
          </p:cNvPr>
          <p:cNvGraphicFramePr>
            <a:graphicFrameLocks noChangeAspect="1"/>
          </p:cNvGraphicFramePr>
          <p:nvPr>
            <p:extLst>
              <p:ext uri="{D42A27DB-BD31-4B8C-83A1-F6EECF244321}">
                <p14:modId xmlns:p14="http://schemas.microsoft.com/office/powerpoint/2010/main" val="1769992351"/>
              </p:ext>
            </p:extLst>
          </p:nvPr>
        </p:nvGraphicFramePr>
        <p:xfrm>
          <a:off x="4254500" y="3803648"/>
          <a:ext cx="1490663" cy="557213"/>
        </p:xfrm>
        <a:graphic>
          <a:graphicData uri="http://schemas.openxmlformats.org/presentationml/2006/ole">
            <mc:AlternateContent xmlns:mc="http://schemas.openxmlformats.org/markup-compatibility/2006">
              <mc:Choice xmlns:v="urn:schemas-microsoft-com:vml" Requires="v">
                <p:oleObj spid="_x0000_s111676" name="Equation" r:id="rId7" imgW="1562040" imgH="583920" progId="Equation.DSMT4">
                  <p:embed/>
                </p:oleObj>
              </mc:Choice>
              <mc:Fallback>
                <p:oleObj name="Equation" r:id="rId7" imgW="1562040" imgH="583920" progId="Equation.DSMT4">
                  <p:embed/>
                  <p:pic>
                    <p:nvPicPr>
                      <p:cNvPr id="21" name="Object 20">
                        <a:extLst>
                          <a:ext uri="{FF2B5EF4-FFF2-40B4-BE49-F238E27FC236}">
                            <a16:creationId xmlns:a16="http://schemas.microsoft.com/office/drawing/2014/main" id="{96CD258C-98C5-46A1-86D9-E7BD9BE9FB6F}"/>
                          </a:ext>
                        </a:extLst>
                      </p:cNvPr>
                      <p:cNvPicPr>
                        <a:picLocks noChangeAspect="1" noChangeArrowheads="1"/>
                      </p:cNvPicPr>
                      <p:nvPr/>
                    </p:nvPicPr>
                    <p:blipFill>
                      <a:blip r:embed="rId8"/>
                      <a:srcRect/>
                      <a:stretch>
                        <a:fillRect/>
                      </a:stretch>
                    </p:blipFill>
                    <p:spPr bwMode="auto">
                      <a:xfrm>
                        <a:off x="4254500" y="3803648"/>
                        <a:ext cx="1490663"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Object 22">
            <a:extLst>
              <a:ext uri="{FF2B5EF4-FFF2-40B4-BE49-F238E27FC236}">
                <a16:creationId xmlns:a16="http://schemas.microsoft.com/office/drawing/2014/main" id="{2DC001E7-A757-4C75-BD12-2FB5E5F0D763}"/>
              </a:ext>
            </a:extLst>
          </p:cNvPr>
          <p:cNvGraphicFramePr>
            <a:graphicFrameLocks noChangeAspect="1"/>
          </p:cNvGraphicFramePr>
          <p:nvPr>
            <p:extLst>
              <p:ext uri="{D42A27DB-BD31-4B8C-83A1-F6EECF244321}">
                <p14:modId xmlns:p14="http://schemas.microsoft.com/office/powerpoint/2010/main" val="153329865"/>
              </p:ext>
            </p:extLst>
          </p:nvPr>
        </p:nvGraphicFramePr>
        <p:xfrm>
          <a:off x="7196138" y="3790948"/>
          <a:ext cx="3497262" cy="560388"/>
        </p:xfrm>
        <a:graphic>
          <a:graphicData uri="http://schemas.openxmlformats.org/presentationml/2006/ole">
            <mc:AlternateContent xmlns:mc="http://schemas.openxmlformats.org/markup-compatibility/2006">
              <mc:Choice xmlns:v="urn:schemas-microsoft-com:vml" Requires="v">
                <p:oleObj spid="_x0000_s111677" name="Equation" r:id="rId9" imgW="3670200" imgH="583920" progId="Equation.DSMT4">
                  <p:embed/>
                </p:oleObj>
              </mc:Choice>
              <mc:Fallback>
                <p:oleObj name="Equation" r:id="rId9" imgW="3670200" imgH="583920" progId="Equation.DSMT4">
                  <p:embed/>
                  <p:pic>
                    <p:nvPicPr>
                      <p:cNvPr id="23" name="Object 22">
                        <a:extLst>
                          <a:ext uri="{FF2B5EF4-FFF2-40B4-BE49-F238E27FC236}">
                            <a16:creationId xmlns:a16="http://schemas.microsoft.com/office/drawing/2014/main" id="{2DC001E7-A757-4C75-BD12-2FB5E5F0D763}"/>
                          </a:ext>
                        </a:extLst>
                      </p:cNvPr>
                      <p:cNvPicPr>
                        <a:picLocks noChangeAspect="1" noChangeArrowheads="1"/>
                      </p:cNvPicPr>
                      <p:nvPr/>
                    </p:nvPicPr>
                    <p:blipFill>
                      <a:blip r:embed="rId10"/>
                      <a:srcRect/>
                      <a:stretch>
                        <a:fillRect/>
                      </a:stretch>
                    </p:blipFill>
                    <p:spPr bwMode="auto">
                      <a:xfrm>
                        <a:off x="7196138" y="3790948"/>
                        <a:ext cx="3497262"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5" name="Object 24">
            <a:extLst>
              <a:ext uri="{FF2B5EF4-FFF2-40B4-BE49-F238E27FC236}">
                <a16:creationId xmlns:a16="http://schemas.microsoft.com/office/drawing/2014/main" id="{DA21CFFE-F253-44AF-B1BD-AE2D784950D1}"/>
              </a:ext>
            </a:extLst>
          </p:cNvPr>
          <p:cNvGraphicFramePr>
            <a:graphicFrameLocks noChangeAspect="1"/>
          </p:cNvGraphicFramePr>
          <p:nvPr>
            <p:extLst>
              <p:ext uri="{D42A27DB-BD31-4B8C-83A1-F6EECF244321}">
                <p14:modId xmlns:p14="http://schemas.microsoft.com/office/powerpoint/2010/main" val="623715632"/>
              </p:ext>
            </p:extLst>
          </p:nvPr>
        </p:nvGraphicFramePr>
        <p:xfrm>
          <a:off x="3355975" y="4832348"/>
          <a:ext cx="2546350" cy="300038"/>
        </p:xfrm>
        <a:graphic>
          <a:graphicData uri="http://schemas.openxmlformats.org/presentationml/2006/ole">
            <mc:AlternateContent xmlns:mc="http://schemas.openxmlformats.org/markup-compatibility/2006">
              <mc:Choice xmlns:v="urn:schemas-microsoft-com:vml" Requires="v">
                <p:oleObj spid="_x0000_s111678" name="Equation" r:id="rId11" imgW="2539800" imgH="304560" progId="Equation.DSMT4">
                  <p:embed/>
                </p:oleObj>
              </mc:Choice>
              <mc:Fallback>
                <p:oleObj name="Equation" r:id="rId11" imgW="2539800" imgH="304560" progId="Equation.DSMT4">
                  <p:embed/>
                  <p:pic>
                    <p:nvPicPr>
                      <p:cNvPr id="25" name="Object 24">
                        <a:extLst>
                          <a:ext uri="{FF2B5EF4-FFF2-40B4-BE49-F238E27FC236}">
                            <a16:creationId xmlns:a16="http://schemas.microsoft.com/office/drawing/2014/main" id="{DA21CFFE-F253-44AF-B1BD-AE2D784950D1}"/>
                          </a:ext>
                        </a:extLst>
                      </p:cNvPr>
                      <p:cNvPicPr>
                        <a:picLocks noChangeAspect="1" noChangeArrowheads="1"/>
                      </p:cNvPicPr>
                      <p:nvPr/>
                    </p:nvPicPr>
                    <p:blipFill>
                      <a:blip r:embed="rId12"/>
                      <a:srcRect/>
                      <a:stretch>
                        <a:fillRect/>
                      </a:stretch>
                    </p:blipFill>
                    <p:spPr bwMode="auto">
                      <a:xfrm>
                        <a:off x="3355975" y="4832348"/>
                        <a:ext cx="2546350" cy="30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7" name="Object 26">
            <a:extLst>
              <a:ext uri="{FF2B5EF4-FFF2-40B4-BE49-F238E27FC236}">
                <a16:creationId xmlns:a16="http://schemas.microsoft.com/office/drawing/2014/main" id="{CF846A2B-F851-4B78-8D37-41CB34861CE3}"/>
              </a:ext>
            </a:extLst>
          </p:cNvPr>
          <p:cNvGraphicFramePr>
            <a:graphicFrameLocks noChangeAspect="1"/>
          </p:cNvGraphicFramePr>
          <p:nvPr>
            <p:extLst>
              <p:ext uri="{D42A27DB-BD31-4B8C-83A1-F6EECF244321}">
                <p14:modId xmlns:p14="http://schemas.microsoft.com/office/powerpoint/2010/main" val="1540730370"/>
              </p:ext>
            </p:extLst>
          </p:nvPr>
        </p:nvGraphicFramePr>
        <p:xfrm>
          <a:off x="6831013" y="4827586"/>
          <a:ext cx="2698750" cy="371475"/>
        </p:xfrm>
        <a:graphic>
          <a:graphicData uri="http://schemas.openxmlformats.org/presentationml/2006/ole">
            <mc:AlternateContent xmlns:mc="http://schemas.openxmlformats.org/markup-compatibility/2006">
              <mc:Choice xmlns:v="urn:schemas-microsoft-com:vml" Requires="v">
                <p:oleObj spid="_x0000_s111679" name="Equation" r:id="rId13" imgW="2692080" imgH="368280" progId="Equation.DSMT4">
                  <p:embed/>
                </p:oleObj>
              </mc:Choice>
              <mc:Fallback>
                <p:oleObj name="Equation" r:id="rId13" imgW="2692080" imgH="368280" progId="Equation.DSMT4">
                  <p:embed/>
                  <p:pic>
                    <p:nvPicPr>
                      <p:cNvPr id="27" name="Object 26">
                        <a:extLst>
                          <a:ext uri="{FF2B5EF4-FFF2-40B4-BE49-F238E27FC236}">
                            <a16:creationId xmlns:a16="http://schemas.microsoft.com/office/drawing/2014/main" id="{CF846A2B-F851-4B78-8D37-41CB34861CE3}"/>
                          </a:ext>
                        </a:extLst>
                      </p:cNvPr>
                      <p:cNvPicPr>
                        <a:picLocks noChangeAspect="1" noChangeArrowheads="1"/>
                      </p:cNvPicPr>
                      <p:nvPr/>
                    </p:nvPicPr>
                    <p:blipFill>
                      <a:blip r:embed="rId14"/>
                      <a:srcRect/>
                      <a:stretch>
                        <a:fillRect/>
                      </a:stretch>
                    </p:blipFill>
                    <p:spPr bwMode="auto">
                      <a:xfrm>
                        <a:off x="6831013" y="4827586"/>
                        <a:ext cx="269875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4E29B5A-E8C0-4C71-96A7-7A1C59197EA6}"/>
              </a:ext>
            </a:extLst>
          </p:cNvPr>
          <p:cNvSpPr/>
          <p:nvPr/>
        </p:nvSpPr>
        <p:spPr>
          <a:xfrm>
            <a:off x="2697162" y="5678081"/>
            <a:ext cx="7432675" cy="369332"/>
          </a:xfrm>
          <a:prstGeom prst="rect">
            <a:avLst/>
          </a:prstGeom>
        </p:spPr>
        <p:txBody>
          <a:bodyPr wrap="square">
            <a:spAutoFit/>
          </a:bodyPr>
          <a:lstStyle/>
          <a:p>
            <a:pPr algn="ctr"/>
            <a:r>
              <a:rPr lang="en-US" b="1" dirty="0"/>
              <a:t>Note that the two-tailed test has been converted to the one-tailed test.</a:t>
            </a:r>
          </a:p>
        </p:txBody>
      </p:sp>
    </p:spTree>
    <p:extLst>
      <p:ext uri="{BB962C8B-B14F-4D97-AF65-F5344CB8AC3E}">
        <p14:creationId xmlns:p14="http://schemas.microsoft.com/office/powerpoint/2010/main" val="376523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 for Mean – Single Sample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buNone/>
                </a:pPr>
                <a:r>
                  <a:rPr lang="en-US" b="1" u="sng" dirty="0"/>
                  <a:t>Null and Alternative Hypotheses</a:t>
                </a:r>
              </a:p>
              <a:p>
                <a:pPr marL="0" indent="0" algn="just">
                  <a:buNone/>
                </a:pPr>
                <a:endParaRPr lang="en-US" dirty="0"/>
              </a:p>
              <a:p>
                <a:pPr marL="0" indent="0" algn="just">
                  <a:buNone/>
                </a:pPr>
                <a:r>
                  <a:rPr lang="en-US" dirty="0"/>
                  <a:t>• The Null and Alternative Hypotheses are mutually exclusive.  Only one of them can be true.</a:t>
                </a:r>
              </a:p>
              <a:p>
                <a:pPr marL="0" indent="0" algn="just">
                  <a:buNone/>
                </a:pPr>
                <a:r>
                  <a:rPr lang="en-US" dirty="0"/>
                  <a:t>• The Null and Alternative Hypotheses are collectively exhaustive.  They are stated to include all possibilities. </a:t>
                </a:r>
              </a:p>
              <a:p>
                <a:pPr marL="0" indent="0" algn="just">
                  <a:buNone/>
                </a:pPr>
                <a:r>
                  <a:rPr lang="en-US" dirty="0"/>
                  <a:t>• The Null hypothesis, denoted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 is a tentative assumption about a population parameter.</a:t>
                </a:r>
              </a:p>
              <a:p>
                <a:pPr marL="0" indent="0" algn="just">
                  <a:buNone/>
                </a:pPr>
                <a:r>
                  <a:rPr lang="en-US" dirty="0"/>
                  <a:t>• The Null Hypothesis is assumed to be true.</a:t>
                </a:r>
              </a:p>
              <a:p>
                <a:pPr marL="0" indent="0" algn="just">
                  <a:buNone/>
                </a:pPr>
                <a:r>
                  <a:rPr lang="en-US" dirty="0"/>
                  <a:t>• The Alternative hypothesis, denoted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oMath>
                </a14:m>
                <a:r>
                  <a:rPr lang="en-US" dirty="0"/>
                  <a:t> , is the opposite of what is stated in the null hypothesis.</a:t>
                </a:r>
              </a:p>
              <a:p>
                <a:pPr marL="0" indent="0" algn="jus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2691" r="-881"/>
                </a:stretch>
              </a:blipFill>
            </p:spPr>
            <p:txBody>
              <a:bodyPr/>
              <a:lstStyle/>
              <a:p>
                <a:r>
                  <a:rPr lang="en-US">
                    <a:noFill/>
                  </a:rPr>
                  <a:t> </a:t>
                </a:r>
              </a:p>
            </p:txBody>
          </p:sp>
        </mc:Fallback>
      </mc:AlternateContent>
    </p:spTree>
    <p:extLst>
      <p:ext uri="{BB962C8B-B14F-4D97-AF65-F5344CB8AC3E}">
        <p14:creationId xmlns:p14="http://schemas.microsoft.com/office/powerpoint/2010/main" val="266444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Hypothesis Testing for Two Population Variances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A04C148-1AFA-4ECE-9759-B49D47BA4F13}"/>
                  </a:ext>
                </a:extLst>
              </p:cNvPr>
              <p:cNvSpPr>
                <a:spLocks noGrp="1"/>
              </p:cNvSpPr>
              <p:nvPr>
                <p:ph idx="1"/>
              </p:nvPr>
            </p:nvSpPr>
            <p:spPr/>
            <p:txBody>
              <a:bodyPr/>
              <a:lstStyle/>
              <a:p>
                <a:r>
                  <a:rPr lang="en-US" dirty="0"/>
                  <a:t>The two-tailed test can be conducted directly noted that:</a:t>
                </a:r>
              </a:p>
              <a:p>
                <a:pPr marL="0" indent="0">
                  <a:buNone/>
                </a:pPr>
                <a:endParaRPr lang="en-US" dirty="0"/>
              </a:p>
              <a:p>
                <a:endParaRPr lang="en-US" dirty="0"/>
              </a:p>
              <a:p>
                <a:endParaRPr lang="en-US" dirty="0"/>
              </a:p>
              <a:p>
                <a:r>
                  <a:rPr lang="en-US" dirty="0"/>
                  <a:t>Rejection region for the test statistic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b="0" i="1" smtClean="0">
                                <a:latin typeface="Cambria Math" panose="02040503050406030204" pitchFamily="18" charset="0"/>
                              </a:rPr>
                              <m:t>2</m:t>
                            </m:r>
                          </m:sub>
                          <m:sup>
                            <m:r>
                              <a:rPr lang="en-US" i="1">
                                <a:latin typeface="Cambria Math" panose="02040503050406030204" pitchFamily="18" charset="0"/>
                              </a:rPr>
                              <m:t>2</m:t>
                            </m:r>
                          </m:sup>
                        </m:sSubSup>
                      </m:den>
                    </m:f>
                  </m:oMath>
                </a14:m>
                <a:r>
                  <a:rPr lang="en-US" dirty="0"/>
                  <a:t> :</a:t>
                </a:r>
              </a:p>
              <a:p>
                <a:endParaRPr lang="en-US" dirty="0"/>
              </a:p>
              <a:p>
                <a:pPr marL="0" indent="0">
                  <a:buNone/>
                </a:pPr>
                <a:endParaRPr lang="en-US" dirty="0"/>
              </a:p>
              <a:p>
                <a:endParaRPr lang="en-US" dirty="0"/>
              </a:p>
            </p:txBody>
          </p:sp>
        </mc:Choice>
        <mc:Fallback xmlns="">
          <p:sp>
            <p:nvSpPr>
              <p:cNvPr id="7" name="Content Placeholder 6">
                <a:extLst>
                  <a:ext uri="{FF2B5EF4-FFF2-40B4-BE49-F238E27FC236}">
                    <a16:creationId xmlns:a16="http://schemas.microsoft.com/office/drawing/2014/main" id="{CA04C148-1AFA-4ECE-9759-B49D47BA4F13}"/>
                  </a:ext>
                </a:extLst>
              </p:cNvPr>
              <p:cNvSpPr>
                <a:spLocks noGrp="1" noRot="1" noChangeAspect="1" noMove="1" noResize="1" noEditPoints="1" noAdjustHandles="1" noChangeArrowheads="1" noChangeShapeType="1" noTextEdit="1"/>
              </p:cNvSpPr>
              <p:nvPr>
                <p:ph idx="1"/>
              </p:nvPr>
            </p:nvSpPr>
            <p:spPr>
              <a:blipFill>
                <a:blip r:embed="rId3"/>
                <a:stretch>
                  <a:fillRect l="-977" t="-2550"/>
                </a:stretch>
              </a:blipFill>
            </p:spPr>
            <p:txBody>
              <a:bodyPr/>
              <a:lstStyle/>
              <a:p>
                <a:r>
                  <a:rPr lang="en-US">
                    <a:noFill/>
                  </a:rPr>
                  <a:t> </a:t>
                </a:r>
              </a:p>
            </p:txBody>
          </p:sp>
        </mc:Fallback>
      </mc:AlternateContent>
      <p:sp>
        <p:nvSpPr>
          <p:cNvPr id="8" name="Rectangle 2">
            <a:extLst>
              <a:ext uri="{FF2B5EF4-FFF2-40B4-BE49-F238E27FC236}">
                <a16:creationId xmlns:a16="http://schemas.microsoft.com/office/drawing/2014/main" id="{2ECEEF43-FFF8-464C-A45E-27FE02EBF6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B409044F-5BAB-4C1E-B1A1-824F447A7671}"/>
              </a:ext>
            </a:extLst>
          </p:cNvPr>
          <p:cNvGraphicFramePr>
            <a:graphicFrameLocks noChangeAspect="1"/>
          </p:cNvGraphicFramePr>
          <p:nvPr>
            <p:extLst>
              <p:ext uri="{D42A27DB-BD31-4B8C-83A1-F6EECF244321}">
                <p14:modId xmlns:p14="http://schemas.microsoft.com/office/powerpoint/2010/main" val="3586136330"/>
              </p:ext>
            </p:extLst>
          </p:nvPr>
        </p:nvGraphicFramePr>
        <p:xfrm>
          <a:off x="4837044" y="2465417"/>
          <a:ext cx="2387600" cy="969962"/>
        </p:xfrm>
        <a:graphic>
          <a:graphicData uri="http://schemas.openxmlformats.org/presentationml/2006/ole">
            <mc:AlternateContent xmlns:mc="http://schemas.openxmlformats.org/markup-compatibility/2006">
              <mc:Choice xmlns:v="urn:schemas-microsoft-com:vml" Requires="v">
                <p:oleObj spid="_x0000_s112661" name="Equation" r:id="rId4" imgW="2387520" imgH="977760" progId="Equation.DSMT4">
                  <p:embed/>
                </p:oleObj>
              </mc:Choice>
              <mc:Fallback>
                <p:oleObj name="Equation" r:id="rId4" imgW="2387520" imgH="977760" progId="Equation.DSMT4">
                  <p:embed/>
                  <p:pic>
                    <p:nvPicPr>
                      <p:cNvPr id="0" name="Object 1"/>
                      <p:cNvPicPr>
                        <a:picLocks noChangeAspect="1" noChangeArrowheads="1"/>
                      </p:cNvPicPr>
                      <p:nvPr/>
                    </p:nvPicPr>
                    <p:blipFill>
                      <a:blip r:embed="rId5"/>
                      <a:srcRect/>
                      <a:stretch>
                        <a:fillRect/>
                      </a:stretch>
                    </p:blipFill>
                    <p:spPr bwMode="auto">
                      <a:xfrm>
                        <a:off x="4837044" y="2465417"/>
                        <a:ext cx="2387600" cy="969962"/>
                      </a:xfrm>
                      <a:prstGeom prst="rect">
                        <a:avLst/>
                      </a:prstGeom>
                      <a:noFill/>
                      <a:ln>
                        <a:solidFill>
                          <a:schemeClr val="tx1"/>
                        </a:solidFill>
                      </a:ln>
                    </p:spPr>
                  </p:pic>
                </p:oleObj>
              </mc:Fallback>
            </mc:AlternateContent>
          </a:graphicData>
        </a:graphic>
      </p:graphicFrame>
      <p:sp>
        <p:nvSpPr>
          <p:cNvPr id="11" name="Rectangle 4">
            <a:extLst>
              <a:ext uri="{FF2B5EF4-FFF2-40B4-BE49-F238E27FC236}">
                <a16:creationId xmlns:a16="http://schemas.microsoft.com/office/drawing/2014/main" id="{53099A22-A981-4121-B21F-0D19A9835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16E8A065-0463-46E9-B44F-BF7085132FD6}"/>
              </a:ext>
            </a:extLst>
          </p:cNvPr>
          <p:cNvGraphicFramePr>
            <a:graphicFrameLocks noChangeAspect="1"/>
          </p:cNvGraphicFramePr>
          <p:nvPr>
            <p:extLst>
              <p:ext uri="{D42A27DB-BD31-4B8C-83A1-F6EECF244321}">
                <p14:modId xmlns:p14="http://schemas.microsoft.com/office/powerpoint/2010/main" val="441885305"/>
              </p:ext>
            </p:extLst>
          </p:nvPr>
        </p:nvGraphicFramePr>
        <p:xfrm>
          <a:off x="3470275" y="4694244"/>
          <a:ext cx="5035550" cy="622300"/>
        </p:xfrm>
        <a:graphic>
          <a:graphicData uri="http://schemas.openxmlformats.org/presentationml/2006/ole">
            <mc:AlternateContent xmlns:mc="http://schemas.openxmlformats.org/markup-compatibility/2006">
              <mc:Choice xmlns:v="urn:schemas-microsoft-com:vml" Requires="v">
                <p:oleObj spid="_x0000_s112662" name="Equation" r:id="rId6" imgW="5041800" imgH="622080" progId="Equation.DSMT4">
                  <p:embed/>
                </p:oleObj>
              </mc:Choice>
              <mc:Fallback>
                <p:oleObj name="Equation" r:id="rId6" imgW="5041800" imgH="622080" progId="Equation.DSMT4">
                  <p:embed/>
                  <p:pic>
                    <p:nvPicPr>
                      <p:cNvPr id="0" name="Object 3"/>
                      <p:cNvPicPr>
                        <a:picLocks noChangeAspect="1" noChangeArrowheads="1"/>
                      </p:cNvPicPr>
                      <p:nvPr/>
                    </p:nvPicPr>
                    <p:blipFill>
                      <a:blip r:embed="rId7"/>
                      <a:srcRect/>
                      <a:stretch>
                        <a:fillRect/>
                      </a:stretch>
                    </p:blipFill>
                    <p:spPr bwMode="auto">
                      <a:xfrm>
                        <a:off x="3470275" y="4694244"/>
                        <a:ext cx="5035550" cy="622300"/>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4154585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Type I and Type II Errors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A04C148-1AFA-4ECE-9759-B49D47BA4F13}"/>
                  </a:ext>
                </a:extLst>
              </p:cNvPr>
              <p:cNvSpPr>
                <a:spLocks noGrp="1"/>
              </p:cNvSpPr>
              <p:nvPr>
                <p:ph idx="1"/>
              </p:nvPr>
            </p:nvSpPr>
            <p:spPr/>
            <p:txBody>
              <a:bodyPr>
                <a:normAutofit fontScale="92500" lnSpcReduction="20000"/>
              </a:bodyPr>
              <a:lstStyle/>
              <a:p>
                <a:pPr marL="0" indent="0">
                  <a:buNone/>
                </a:pPr>
                <a:r>
                  <a:rPr lang="en-US" u="sng" dirty="0"/>
                  <a:t>Type I Error</a:t>
                </a:r>
                <a:r>
                  <a:rPr lang="en-US" dirty="0"/>
                  <a:t>:</a:t>
                </a:r>
                <a:endParaRPr lang="en-US" u="sng" dirty="0"/>
              </a:p>
              <a:p>
                <a:endParaRPr lang="en-US" dirty="0"/>
              </a:p>
              <a:p>
                <a:r>
                  <a:rPr lang="en-US" dirty="0"/>
                  <a:t>Rejecting a true null hypothesis </a:t>
                </a:r>
              </a:p>
              <a:p>
                <a:pPr algn="just"/>
                <a:r>
                  <a:rPr lang="en-US" dirty="0"/>
                  <a:t>The probability of committing a Type I error is called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the level of significance.</a:t>
                </a:r>
              </a:p>
              <a:p>
                <a:endParaRPr lang="en-US" dirty="0"/>
              </a:p>
              <a:p>
                <a:pPr marL="0" indent="0">
                  <a:buNone/>
                </a:pPr>
                <a:r>
                  <a:rPr lang="en-US" u="sng" dirty="0"/>
                  <a:t>Type II Error</a:t>
                </a:r>
                <a:r>
                  <a:rPr lang="en-US" dirty="0"/>
                  <a:t>:</a:t>
                </a:r>
                <a:endParaRPr lang="en-US" u="sng" dirty="0"/>
              </a:p>
              <a:p>
                <a:endParaRPr lang="en-US" dirty="0"/>
              </a:p>
              <a:p>
                <a:r>
                  <a:rPr lang="en-US" dirty="0"/>
                  <a:t>Failing to reject a false null hypothesis</a:t>
                </a:r>
              </a:p>
              <a:p>
                <a:r>
                  <a:rPr lang="en-US" dirty="0"/>
                  <a:t>The probability of committing a Type II error is called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a:t>
                </a:r>
              </a:p>
              <a:p>
                <a:r>
                  <a:rPr lang="en-US" dirty="0"/>
                  <a:t>1-</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𝛽</m:t>
                    </m:r>
                  </m:oMath>
                </a14:m>
                <a:r>
                  <a:rPr lang="en-US" dirty="0"/>
                  <a:t> : Power of the Test</a:t>
                </a:r>
              </a:p>
              <a:p>
                <a:endParaRPr lang="en-US" dirty="0"/>
              </a:p>
            </p:txBody>
          </p:sp>
        </mc:Choice>
        <mc:Fallback xmlns="">
          <p:sp>
            <p:nvSpPr>
              <p:cNvPr id="7" name="Content Placeholder 6">
                <a:extLst>
                  <a:ext uri="{FF2B5EF4-FFF2-40B4-BE49-F238E27FC236}">
                    <a16:creationId xmlns:a16="http://schemas.microsoft.com/office/drawing/2014/main" id="{CA04C148-1AFA-4ECE-9759-B49D47BA4F13}"/>
                  </a:ext>
                </a:extLst>
              </p:cNvPr>
              <p:cNvSpPr>
                <a:spLocks noGrp="1" noRot="1" noChangeAspect="1" noMove="1" noResize="1" noEditPoints="1" noAdjustHandles="1" noChangeArrowheads="1" noChangeShapeType="1" noTextEdit="1"/>
              </p:cNvSpPr>
              <p:nvPr>
                <p:ph idx="1"/>
              </p:nvPr>
            </p:nvSpPr>
            <p:spPr>
              <a:blipFill>
                <a:blip r:embed="rId2"/>
                <a:stretch>
                  <a:fillRect l="-977" t="-3966" r="-977" b="-3258"/>
                </a:stretch>
              </a:blipFill>
            </p:spPr>
            <p:txBody>
              <a:bodyPr/>
              <a:lstStyle/>
              <a:p>
                <a:r>
                  <a:rPr lang="en-US">
                    <a:noFill/>
                  </a:rPr>
                  <a:t> </a:t>
                </a:r>
              </a:p>
            </p:txBody>
          </p:sp>
        </mc:Fallback>
      </mc:AlternateContent>
      <p:sp>
        <p:nvSpPr>
          <p:cNvPr id="8" name="Rectangle 2">
            <a:extLst>
              <a:ext uri="{FF2B5EF4-FFF2-40B4-BE49-F238E27FC236}">
                <a16:creationId xmlns:a16="http://schemas.microsoft.com/office/drawing/2014/main" id="{2ECEEF43-FFF8-464C-A45E-27FE02EBF6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3099A22-A981-4121-B21F-0D19A9835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96617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Type I and Type II Errors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7BBA59A8-C421-4659-9699-6654053D8735}"/>
                  </a:ext>
                </a:extLst>
              </p:cNvPr>
              <p:cNvGraphicFramePr>
                <a:graphicFrameLocks noGrp="1"/>
              </p:cNvGraphicFramePr>
              <p:nvPr>
                <p:ph idx="1"/>
                <p:extLst>
                  <p:ext uri="{D42A27DB-BD31-4B8C-83A1-F6EECF244321}">
                    <p14:modId xmlns:p14="http://schemas.microsoft.com/office/powerpoint/2010/main" val="4182189442"/>
                  </p:ext>
                </p:extLst>
              </p:nvPr>
            </p:nvGraphicFramePr>
            <p:xfrm>
              <a:off x="2857500" y="3407573"/>
              <a:ext cx="7329488" cy="2133600"/>
            </p:xfrm>
            <a:graphic>
              <a:graphicData uri="http://schemas.openxmlformats.org/drawingml/2006/table">
                <a:tbl>
                  <a:tblPr>
                    <a:tableStyleId>{5C22544A-7EE6-4342-B048-85BDC9FD1C3A}</a:tableStyleId>
                  </a:tblPr>
                  <a:tblGrid>
                    <a:gridCol w="3070764">
                      <a:extLst>
                        <a:ext uri="{9D8B030D-6E8A-4147-A177-3AD203B41FA5}">
                          <a16:colId xmlns:a16="http://schemas.microsoft.com/office/drawing/2014/main" val="3106929968"/>
                        </a:ext>
                      </a:extLst>
                    </a:gridCol>
                    <a:gridCol w="2129362">
                      <a:extLst>
                        <a:ext uri="{9D8B030D-6E8A-4147-A177-3AD203B41FA5}">
                          <a16:colId xmlns:a16="http://schemas.microsoft.com/office/drawing/2014/main" val="3878647410"/>
                        </a:ext>
                      </a:extLst>
                    </a:gridCol>
                    <a:gridCol w="2129362">
                      <a:extLst>
                        <a:ext uri="{9D8B030D-6E8A-4147-A177-3AD203B41FA5}">
                          <a16:colId xmlns:a16="http://schemas.microsoft.com/office/drawing/2014/main" val="1520822202"/>
                        </a:ext>
                      </a:extLst>
                    </a:gridCol>
                  </a:tblGrid>
                  <a:tr h="267746">
                    <a:tc>
                      <a:txBody>
                        <a:bodyPr/>
                        <a:lstStyle/>
                        <a:p>
                          <a:pPr marL="0" marR="0" algn="ctr">
                            <a:spcBef>
                              <a:spcPts val="0"/>
                            </a:spcBef>
                            <a:spcAft>
                              <a:spcPts val="0"/>
                            </a:spcAft>
                          </a:pPr>
                          <a:r>
                            <a:rPr lang="en-US" sz="2800" dirty="0">
                              <a:effectLst/>
                            </a:rPr>
                            <a:t> </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Null True</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Null False</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66088436"/>
                      </a:ext>
                    </a:extLst>
                  </a:tr>
                  <a:tr h="535492">
                    <a:tc>
                      <a:txBody>
                        <a:bodyPr/>
                        <a:lstStyle/>
                        <a:p>
                          <a:pPr marL="0" marR="0" algn="ctr">
                            <a:spcBef>
                              <a:spcPts val="0"/>
                            </a:spcBef>
                            <a:spcAft>
                              <a:spcPts val="0"/>
                            </a:spcAft>
                          </a:pPr>
                          <a:r>
                            <a:rPr lang="en-US" sz="2800" dirty="0">
                              <a:effectLst/>
                            </a:rPr>
                            <a:t>Fail to Reject Null</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Correct Decision</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Type II Error</a:t>
                          </a:r>
                        </a:p>
                        <a:p>
                          <a:pPr marL="0" marR="0" algn="ctr">
                            <a:spcBef>
                              <a:spcPts val="0"/>
                            </a:spcBef>
                            <a:spcAft>
                              <a:spcPts val="0"/>
                            </a:spcAft>
                          </a:pPr>
                          <a:r>
                            <a:rPr lang="en-US" sz="2800" dirty="0">
                              <a:effectLst/>
                            </a:rPr>
                            <a:t>(</a:t>
                          </a:r>
                          <a14:m>
                            <m:oMath xmlns:m="http://schemas.openxmlformats.org/officeDocument/2006/math">
                              <m:r>
                                <a:rPr lang="en-US" sz="2800" i="1" smtClean="0">
                                  <a:effectLst/>
                                  <a:latin typeface="Cambria Math" panose="02040503050406030204" pitchFamily="18" charset="0"/>
                                  <a:ea typeface="Cambria Math" panose="02040503050406030204" pitchFamily="18" charset="0"/>
                                </a:rPr>
                                <m:t>𝛽</m:t>
                              </m:r>
                            </m:oMath>
                          </a14:m>
                          <a:r>
                            <a:rPr lang="en-US" sz="2800" dirty="0">
                              <a:effectLst/>
                            </a:rPr>
                            <a:t>)</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01886807"/>
                      </a:ext>
                    </a:extLst>
                  </a:tr>
                  <a:tr h="535492">
                    <a:tc>
                      <a:txBody>
                        <a:bodyPr/>
                        <a:lstStyle/>
                        <a:p>
                          <a:pPr marL="0" marR="0" algn="ctr">
                            <a:spcBef>
                              <a:spcPts val="0"/>
                            </a:spcBef>
                            <a:spcAft>
                              <a:spcPts val="0"/>
                            </a:spcAft>
                          </a:pPr>
                          <a:r>
                            <a:rPr lang="en-US" sz="2800">
                              <a:effectLst/>
                            </a:rPr>
                            <a:t>Reject Null</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Type I Error</a:t>
                          </a:r>
                        </a:p>
                        <a:p>
                          <a:pPr marL="0" marR="0" algn="ctr">
                            <a:spcBef>
                              <a:spcPts val="0"/>
                            </a:spcBef>
                            <a:spcAft>
                              <a:spcPts val="0"/>
                            </a:spcAft>
                          </a:pPr>
                          <a:r>
                            <a:rPr lang="en-US" sz="2800" dirty="0">
                              <a:effectLst/>
                            </a:rPr>
                            <a:t>(</a:t>
                          </a:r>
                          <a14:m>
                            <m:oMath xmlns:m="http://schemas.openxmlformats.org/officeDocument/2006/math">
                              <m:r>
                                <a:rPr lang="en-US" sz="2800" i="1" smtClean="0">
                                  <a:effectLst/>
                                  <a:latin typeface="Cambria Math" panose="02040503050406030204" pitchFamily="18" charset="0"/>
                                  <a:ea typeface="Cambria Math" panose="02040503050406030204" pitchFamily="18" charset="0"/>
                                </a:rPr>
                                <m:t>𝛼</m:t>
                              </m:r>
                            </m:oMath>
                          </a14:m>
                          <a:r>
                            <a:rPr lang="en-US" sz="2800" dirty="0">
                              <a:effectLst/>
                            </a:rPr>
                            <a:t> )</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Correct Decision</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36701"/>
                      </a:ext>
                    </a:extLst>
                  </a:tr>
                </a:tbl>
              </a:graphicData>
            </a:graphic>
          </p:graphicFrame>
        </mc:Choice>
        <mc:Fallback xmlns="">
          <p:graphicFrame>
            <p:nvGraphicFramePr>
              <p:cNvPr id="4" name="Content Placeholder 3">
                <a:extLst>
                  <a:ext uri="{FF2B5EF4-FFF2-40B4-BE49-F238E27FC236}">
                    <a16:creationId xmlns:a16="http://schemas.microsoft.com/office/drawing/2014/main" id="{7BBA59A8-C421-4659-9699-6654053D8735}"/>
                  </a:ext>
                </a:extLst>
              </p:cNvPr>
              <p:cNvGraphicFramePr>
                <a:graphicFrameLocks noGrp="1"/>
              </p:cNvGraphicFramePr>
              <p:nvPr>
                <p:ph idx="1"/>
                <p:extLst>
                  <p:ext uri="{D42A27DB-BD31-4B8C-83A1-F6EECF244321}">
                    <p14:modId xmlns:p14="http://schemas.microsoft.com/office/powerpoint/2010/main" val="4182189442"/>
                  </p:ext>
                </p:extLst>
              </p:nvPr>
            </p:nvGraphicFramePr>
            <p:xfrm>
              <a:off x="2857500" y="3407573"/>
              <a:ext cx="7329488" cy="2133600"/>
            </p:xfrm>
            <a:graphic>
              <a:graphicData uri="http://schemas.openxmlformats.org/drawingml/2006/table">
                <a:tbl>
                  <a:tblPr>
                    <a:tableStyleId>{5C22544A-7EE6-4342-B048-85BDC9FD1C3A}</a:tableStyleId>
                  </a:tblPr>
                  <a:tblGrid>
                    <a:gridCol w="3070764">
                      <a:extLst>
                        <a:ext uri="{9D8B030D-6E8A-4147-A177-3AD203B41FA5}">
                          <a16:colId xmlns:a16="http://schemas.microsoft.com/office/drawing/2014/main" val="3106929968"/>
                        </a:ext>
                      </a:extLst>
                    </a:gridCol>
                    <a:gridCol w="2129362">
                      <a:extLst>
                        <a:ext uri="{9D8B030D-6E8A-4147-A177-3AD203B41FA5}">
                          <a16:colId xmlns:a16="http://schemas.microsoft.com/office/drawing/2014/main" val="3878647410"/>
                        </a:ext>
                      </a:extLst>
                    </a:gridCol>
                    <a:gridCol w="2129362">
                      <a:extLst>
                        <a:ext uri="{9D8B030D-6E8A-4147-A177-3AD203B41FA5}">
                          <a16:colId xmlns:a16="http://schemas.microsoft.com/office/drawing/2014/main" val="1520822202"/>
                        </a:ext>
                      </a:extLst>
                    </a:gridCol>
                  </a:tblGrid>
                  <a:tr h="426720">
                    <a:tc>
                      <a:txBody>
                        <a:bodyPr/>
                        <a:lstStyle/>
                        <a:p>
                          <a:pPr marL="0" marR="0" algn="ctr">
                            <a:spcBef>
                              <a:spcPts val="0"/>
                            </a:spcBef>
                            <a:spcAft>
                              <a:spcPts val="0"/>
                            </a:spcAft>
                          </a:pPr>
                          <a:r>
                            <a:rPr lang="en-US" sz="2800" dirty="0">
                              <a:effectLst/>
                            </a:rPr>
                            <a:t> </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Null True</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effectLst/>
                            </a:rPr>
                            <a:t>Null False</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66088436"/>
                      </a:ext>
                    </a:extLst>
                  </a:tr>
                  <a:tr h="853440">
                    <a:tc>
                      <a:txBody>
                        <a:bodyPr/>
                        <a:lstStyle/>
                        <a:p>
                          <a:pPr marL="0" marR="0" algn="ctr">
                            <a:spcBef>
                              <a:spcPts val="0"/>
                            </a:spcBef>
                            <a:spcAft>
                              <a:spcPts val="0"/>
                            </a:spcAft>
                          </a:pPr>
                          <a:r>
                            <a:rPr lang="en-US" sz="2800" dirty="0">
                              <a:effectLst/>
                            </a:rPr>
                            <a:t>Fail to Reject Null</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effectLst/>
                            </a:rPr>
                            <a:t>Correct Decision</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44286" t="-60993" r="-571" b="-124823"/>
                          </a:stretch>
                        </a:blipFill>
                      </a:tcPr>
                    </a:tc>
                    <a:extLst>
                      <a:ext uri="{0D108BD9-81ED-4DB2-BD59-A6C34878D82A}">
                        <a16:rowId xmlns:a16="http://schemas.microsoft.com/office/drawing/2014/main" val="2801886807"/>
                      </a:ext>
                    </a:extLst>
                  </a:tr>
                  <a:tr h="853440">
                    <a:tc>
                      <a:txBody>
                        <a:bodyPr/>
                        <a:lstStyle/>
                        <a:p>
                          <a:pPr marL="0" marR="0" algn="ctr">
                            <a:spcBef>
                              <a:spcPts val="0"/>
                            </a:spcBef>
                            <a:spcAft>
                              <a:spcPts val="0"/>
                            </a:spcAft>
                          </a:pPr>
                          <a:r>
                            <a:rPr lang="en-US" sz="2800">
                              <a:effectLst/>
                            </a:rPr>
                            <a:t>Reject Null</a:t>
                          </a:r>
                          <a:endParaRPr lang="en-US" sz="2800" b="1">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44286" t="-162143" r="-100571" b="-25714"/>
                          </a:stretch>
                        </a:blipFill>
                      </a:tcPr>
                    </a:tc>
                    <a:tc>
                      <a:txBody>
                        <a:bodyPr/>
                        <a:lstStyle/>
                        <a:p>
                          <a:pPr marL="0" marR="0" algn="ctr">
                            <a:spcBef>
                              <a:spcPts val="0"/>
                            </a:spcBef>
                            <a:spcAft>
                              <a:spcPts val="0"/>
                            </a:spcAft>
                          </a:pPr>
                          <a:r>
                            <a:rPr lang="en-US" sz="2800" dirty="0">
                              <a:effectLst/>
                            </a:rPr>
                            <a:t>Correct Decision</a:t>
                          </a:r>
                          <a:endParaRPr lang="en-US" sz="28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36701"/>
                      </a:ext>
                    </a:extLst>
                  </a:tr>
                </a:tbl>
              </a:graphicData>
            </a:graphic>
          </p:graphicFrame>
        </mc:Fallback>
      </mc:AlternateContent>
      <p:sp>
        <p:nvSpPr>
          <p:cNvPr id="8" name="Rectangle 2">
            <a:extLst>
              <a:ext uri="{FF2B5EF4-FFF2-40B4-BE49-F238E27FC236}">
                <a16:creationId xmlns:a16="http://schemas.microsoft.com/office/drawing/2014/main" id="{2ECEEF43-FFF8-464C-A45E-27FE02EBF6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3099A22-A981-4121-B21F-0D19A9835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a:extLst>
              <a:ext uri="{FF2B5EF4-FFF2-40B4-BE49-F238E27FC236}">
                <a16:creationId xmlns:a16="http://schemas.microsoft.com/office/drawing/2014/main" id="{9DD9CB3B-D32E-4FBE-9FAF-00DD72C5CF49}"/>
              </a:ext>
            </a:extLst>
          </p:cNvPr>
          <p:cNvSpPr/>
          <p:nvPr/>
        </p:nvSpPr>
        <p:spPr>
          <a:xfrm>
            <a:off x="3869634" y="2049837"/>
            <a:ext cx="5272088" cy="954107"/>
          </a:xfrm>
          <a:prstGeom prst="rect">
            <a:avLst/>
          </a:prstGeom>
        </p:spPr>
        <p:txBody>
          <a:bodyPr wrap="square">
            <a:spAutoFit/>
          </a:bodyPr>
          <a:lstStyle/>
          <a:p>
            <a:pPr algn="ctr"/>
            <a:r>
              <a:rPr lang="en-US" sz="2800" b="1" u="sng" dirty="0"/>
              <a:t>Decision Table </a:t>
            </a:r>
          </a:p>
          <a:p>
            <a:pPr algn="ctr"/>
            <a:r>
              <a:rPr lang="en-US" sz="2800" b="1" u="sng" dirty="0"/>
              <a:t>for Hypothesis Testing</a:t>
            </a:r>
          </a:p>
        </p:txBody>
      </p:sp>
    </p:spTree>
    <p:extLst>
      <p:ext uri="{BB962C8B-B14F-4D97-AF65-F5344CB8AC3E}">
        <p14:creationId xmlns:p14="http://schemas.microsoft.com/office/powerpoint/2010/main" val="639650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Type I and Type II Errors</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a:extLst>
              <a:ext uri="{FF2B5EF4-FFF2-40B4-BE49-F238E27FC236}">
                <a16:creationId xmlns:a16="http://schemas.microsoft.com/office/drawing/2014/main" id="{2ECEEF43-FFF8-464C-A45E-27FE02EBF6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3099A22-A981-4121-B21F-0D19A9835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B1C2012-737B-4B65-8899-F530F2CE0051}"/>
                  </a:ext>
                </a:extLst>
              </p:cNvPr>
              <p:cNvSpPr>
                <a:spLocks noGrp="1"/>
              </p:cNvSpPr>
              <p:nvPr>
                <p:ph idx="1"/>
              </p:nvPr>
            </p:nvSpPr>
            <p:spPr/>
            <p:txBody>
              <a:bodyPr/>
              <a:lstStyle/>
              <a:p>
                <a:pPr marL="0" indent="0">
                  <a:buNone/>
                </a:pPr>
                <a:r>
                  <a:rPr lang="en-US" u="sng" dirty="0"/>
                  <a:t>Determining </a:t>
                </a:r>
                <a14:m>
                  <m:oMath xmlns:m="http://schemas.openxmlformats.org/officeDocument/2006/math">
                    <m:r>
                      <a:rPr lang="en-US" i="1" u="sng" smtClean="0">
                        <a:latin typeface="Cambria Math" panose="02040503050406030204" pitchFamily="18" charset="0"/>
                        <a:ea typeface="Cambria Math" panose="02040503050406030204" pitchFamily="18" charset="0"/>
                      </a:rPr>
                      <m:t>𝛽</m:t>
                    </m:r>
                    <m:r>
                      <a:rPr lang="en-US" b="0" i="0" u="sng" smtClean="0">
                        <a:latin typeface="Cambria Math" panose="02040503050406030204" pitchFamily="18" charset="0"/>
                        <a:ea typeface="Cambria Math" panose="02040503050406030204" pitchFamily="18" charset="0"/>
                      </a:rPr>
                      <m:t>−</m:t>
                    </m:r>
                    <m:r>
                      <m:rPr>
                        <m:sty m:val="p"/>
                      </m:rPr>
                      <a:rPr lang="en-US" b="0" i="0" u="sng" smtClean="0">
                        <a:latin typeface="Cambria Math" panose="02040503050406030204" pitchFamily="18" charset="0"/>
                        <a:ea typeface="Cambria Math" panose="02040503050406030204" pitchFamily="18" charset="0"/>
                      </a:rPr>
                      <m:t>error</m:t>
                    </m:r>
                  </m:oMath>
                </a14:m>
                <a:r>
                  <a:rPr lang="en-US" dirty="0"/>
                  <a:t>:  </a:t>
                </a:r>
              </a:p>
              <a:p>
                <a:pPr marL="0" indent="0">
                  <a:buNone/>
                </a:pPr>
                <a:r>
                  <a:rPr lang="en-US" dirty="0"/>
                  <a:t>Consider the test: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𝑎</m:t>
                        </m:r>
                      </m:sub>
                    </m:sSub>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𝜇</m:t>
                    </m:r>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0</m:t>
                        </m:r>
                      </m:sub>
                    </m:sSub>
                  </m:oMath>
                </a14:m>
                <a:r>
                  <a:rPr lang="en-US" dirty="0"/>
                  <a:t>. </a:t>
                </a:r>
              </a:p>
              <a:p>
                <a:pPr marL="0" indent="0">
                  <a:buNone/>
                </a:pPr>
                <a:r>
                  <a:rPr lang="en-US" dirty="0"/>
                  <a:t>Assuming that </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0</m:t>
                        </m:r>
                      </m:sub>
                    </m:sSub>
                  </m:oMath>
                </a14:m>
                <a:endParaRPr lang="en-US" dirty="0"/>
              </a:p>
              <a:p>
                <a:pPr marL="0" indent="0">
                  <a:buNone/>
                </a:pPr>
                <a:endParaRPr lang="en-US" dirty="0"/>
              </a:p>
              <a:p>
                <a:pPr marL="0" indent="0">
                  <a:buNone/>
                </a:pPr>
                <a:r>
                  <a:rPr lang="en-US" u="sng" dirty="0"/>
                  <a:t>Remark</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𝛽</m:t>
                    </m:r>
                  </m:oMath>
                </a14:m>
                <a:r>
                  <a:rPr lang="en-US" dirty="0"/>
                  <a:t> is usually very high.  So, we </a:t>
                </a:r>
              </a:p>
              <a:p>
                <a:pPr marL="0" indent="0">
                  <a:buNone/>
                </a:pPr>
                <a:r>
                  <a:rPr lang="en-US" dirty="0"/>
                  <a:t>should not say that we “accept”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when</a:t>
                </a:r>
              </a:p>
              <a:p>
                <a:pPr marL="0" indent="0">
                  <a:buNone/>
                </a:pPr>
                <a:r>
                  <a:rPr lang="en-US" dirty="0"/>
                  <a:t>We cannot reject it!</a:t>
                </a:r>
              </a:p>
            </p:txBody>
          </p:sp>
        </mc:Choice>
        <mc:Fallback xmlns="">
          <p:sp>
            <p:nvSpPr>
              <p:cNvPr id="7" name="Content Placeholder 6">
                <a:extLst>
                  <a:ext uri="{FF2B5EF4-FFF2-40B4-BE49-F238E27FC236}">
                    <a16:creationId xmlns:a16="http://schemas.microsoft.com/office/drawing/2014/main" id="{CB1C2012-737B-4B65-8899-F530F2CE0051}"/>
                  </a:ext>
                </a:extLst>
              </p:cNvPr>
              <p:cNvSpPr>
                <a:spLocks noGrp="1" noRot="1" noChangeAspect="1" noMove="1" noResize="1" noEditPoints="1" noAdjustHandles="1" noChangeArrowheads="1" noChangeShapeType="1" noTextEdit="1"/>
              </p:cNvSpPr>
              <p:nvPr>
                <p:ph idx="1"/>
              </p:nvPr>
            </p:nvSpPr>
            <p:spPr>
              <a:blipFill>
                <a:blip r:embed="rId3"/>
                <a:stretch>
                  <a:fillRect l="-1086" t="-2550"/>
                </a:stretch>
              </a:blipFill>
            </p:spPr>
            <p:txBody>
              <a:bodyPr/>
              <a:lstStyle/>
              <a:p>
                <a:r>
                  <a:rPr lang="en-US">
                    <a:noFill/>
                  </a:rPr>
                  <a:t> </a:t>
                </a:r>
              </a:p>
            </p:txBody>
          </p:sp>
        </mc:Fallback>
      </mc:AlternateContent>
      <p:sp>
        <p:nvSpPr>
          <p:cNvPr id="9" name="Rectangle 2">
            <a:extLst>
              <a:ext uri="{FF2B5EF4-FFF2-40B4-BE49-F238E27FC236}">
                <a16:creationId xmlns:a16="http://schemas.microsoft.com/office/drawing/2014/main" id="{2EFC4269-D759-4E17-B1A2-D6EC0C3CD2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A779F9C5-790C-4984-8E7C-8ABB3419CC9B}"/>
              </a:ext>
            </a:extLst>
          </p:cNvPr>
          <p:cNvGraphicFramePr>
            <a:graphicFrameLocks noChangeAspect="1"/>
          </p:cNvGraphicFramePr>
          <p:nvPr>
            <p:extLst>
              <p:ext uri="{D42A27DB-BD31-4B8C-83A1-F6EECF244321}">
                <p14:modId xmlns:p14="http://schemas.microsoft.com/office/powerpoint/2010/main" val="2784241224"/>
              </p:ext>
            </p:extLst>
          </p:nvPr>
        </p:nvGraphicFramePr>
        <p:xfrm>
          <a:off x="7486655" y="1565503"/>
          <a:ext cx="3900487" cy="4704587"/>
        </p:xfrm>
        <a:graphic>
          <a:graphicData uri="http://schemas.openxmlformats.org/presentationml/2006/ole">
            <mc:AlternateContent xmlns:mc="http://schemas.openxmlformats.org/markup-compatibility/2006">
              <mc:Choice xmlns:v="urn:schemas-microsoft-com:vml" Requires="v">
                <p:oleObj spid="_x0000_s115721" name="Equation" r:id="rId4" imgW="3098800" imgH="3733800" progId="Equation.DSMT4">
                  <p:embed/>
                </p:oleObj>
              </mc:Choice>
              <mc:Fallback>
                <p:oleObj name="Equation" r:id="rId4" imgW="3098800" imgH="3733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655" y="1565503"/>
                        <a:ext cx="3900487" cy="4704587"/>
                      </a:xfrm>
                      <a:prstGeom prst="rect">
                        <a:avLst/>
                      </a:prstGeom>
                      <a:noFill/>
                    </p:spPr>
                  </p:pic>
                </p:oleObj>
              </mc:Fallback>
            </mc:AlternateContent>
          </a:graphicData>
        </a:graphic>
      </p:graphicFrame>
    </p:spTree>
    <p:extLst>
      <p:ext uri="{BB962C8B-B14F-4D97-AF65-F5344CB8AC3E}">
        <p14:creationId xmlns:p14="http://schemas.microsoft.com/office/powerpoint/2010/main" val="3895234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Observed Significant Level</a:t>
            </a:r>
          </a:p>
        </p:txBody>
      </p:sp>
      <p:sp>
        <p:nvSpPr>
          <p:cNvPr id="16" name="Rectangle 12">
            <a:extLst>
              <a:ext uri="{FF2B5EF4-FFF2-40B4-BE49-F238E27FC236}">
                <a16:creationId xmlns:a16="http://schemas.microsoft.com/office/drawing/2014/main" id="{7FFE94F9-C23E-4695-B001-87AAE3988CCD}"/>
              </a:ext>
            </a:extLst>
          </p:cNvPr>
          <p:cNvSpPr>
            <a:spLocks noChangeArrowheads="1"/>
          </p:cNvSpPr>
          <p:nvPr/>
        </p:nvSpPr>
        <p:spPr bwMode="auto">
          <a:xfrm>
            <a:off x="3869634" y="31384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97C97EC8-0575-493B-BE57-9E0CAE7121FE}"/>
              </a:ext>
            </a:extLst>
          </p:cNvPr>
          <p:cNvSpPr>
            <a:spLocks noChangeArrowheads="1"/>
          </p:cNvSpPr>
          <p:nvPr/>
        </p:nvSpPr>
        <p:spPr bwMode="auto">
          <a:xfrm>
            <a:off x="7354957" y="32047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6">
            <a:extLst>
              <a:ext uri="{FF2B5EF4-FFF2-40B4-BE49-F238E27FC236}">
                <a16:creationId xmlns:a16="http://schemas.microsoft.com/office/drawing/2014/main" id="{7684B419-3F4D-498D-8191-39A788E4AE5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CE58FC46-1A81-4EEF-932A-AB71B7C65A6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20">
            <a:extLst>
              <a:ext uri="{FF2B5EF4-FFF2-40B4-BE49-F238E27FC236}">
                <a16:creationId xmlns:a16="http://schemas.microsoft.com/office/drawing/2014/main" id="{71D58C92-5C95-4147-A99F-9979C8916A8B}"/>
              </a:ext>
            </a:extLst>
          </p:cNvPr>
          <p:cNvSpPr>
            <a:spLocks noChangeArrowheads="1"/>
          </p:cNvSpPr>
          <p:nvPr/>
        </p:nvSpPr>
        <p:spPr bwMode="auto">
          <a:xfrm>
            <a:off x="3869634" y="5374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2">
            <a:extLst>
              <a:ext uri="{FF2B5EF4-FFF2-40B4-BE49-F238E27FC236}">
                <a16:creationId xmlns:a16="http://schemas.microsoft.com/office/drawing/2014/main" id="{81541F35-B006-427C-8D9A-F57FE1301546}"/>
              </a:ext>
            </a:extLst>
          </p:cNvPr>
          <p:cNvSpPr>
            <a:spLocks noChangeArrowheads="1"/>
          </p:cNvSpPr>
          <p:nvPr/>
        </p:nvSpPr>
        <p:spPr bwMode="auto">
          <a:xfrm>
            <a:off x="7354957" y="5279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Rectangle 24">
            <a:extLst>
              <a:ext uri="{FF2B5EF4-FFF2-40B4-BE49-F238E27FC236}">
                <a16:creationId xmlns:a16="http://schemas.microsoft.com/office/drawing/2014/main" id="{C78164E8-FB57-4C59-A799-ABF713597220}"/>
              </a:ext>
            </a:extLst>
          </p:cNvPr>
          <p:cNvSpPr>
            <a:spLocks noChangeArrowheads="1"/>
          </p:cNvSpPr>
          <p:nvPr/>
        </p:nvSpPr>
        <p:spPr bwMode="auto">
          <a:xfrm>
            <a:off x="3985093" y="58425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33">
            <a:extLst>
              <a:ext uri="{FF2B5EF4-FFF2-40B4-BE49-F238E27FC236}">
                <a16:creationId xmlns:a16="http://schemas.microsoft.com/office/drawing/2014/main" id="{259DBC05-15E6-40F5-A8D6-29598B576A63}"/>
              </a:ext>
            </a:extLst>
          </p:cNvPr>
          <p:cNvSpPr>
            <a:spLocks noChangeArrowheads="1"/>
          </p:cNvSpPr>
          <p:nvPr/>
        </p:nvSpPr>
        <p:spPr bwMode="auto">
          <a:xfrm>
            <a:off x="7421217" y="566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A8FFC54F-E0FD-46B0-835A-5B2217557D7E}"/>
              </a:ext>
            </a:extLst>
          </p:cNvPr>
          <p:cNvSpPr>
            <a:spLocks noChangeArrowheads="1"/>
          </p:cNvSpPr>
          <p:nvPr/>
        </p:nvSpPr>
        <p:spPr bwMode="auto">
          <a:xfrm>
            <a:off x="3985093"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4">
            <a:extLst>
              <a:ext uri="{FF2B5EF4-FFF2-40B4-BE49-F238E27FC236}">
                <a16:creationId xmlns:a16="http://schemas.microsoft.com/office/drawing/2014/main" id="{B3DA9F2E-EE33-4B06-8D23-7090CE8D4740}"/>
              </a:ext>
            </a:extLst>
          </p:cNvPr>
          <p:cNvSpPr>
            <a:spLocks noChangeArrowheads="1"/>
          </p:cNvSpPr>
          <p:nvPr/>
        </p:nvSpPr>
        <p:spPr bwMode="auto">
          <a:xfrm>
            <a:off x="7302856" y="531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2">
            <a:extLst>
              <a:ext uri="{FF2B5EF4-FFF2-40B4-BE49-F238E27FC236}">
                <a16:creationId xmlns:a16="http://schemas.microsoft.com/office/drawing/2014/main" id="{2ECEEF43-FFF8-464C-A45E-27FE02EBF6A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53099A22-A981-4121-B21F-0D19A98351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B1C2012-737B-4B65-8899-F530F2CE0051}"/>
                  </a:ext>
                </a:extLst>
              </p:cNvPr>
              <p:cNvSpPr>
                <a:spLocks noGrp="1"/>
              </p:cNvSpPr>
              <p:nvPr>
                <p:ph idx="1"/>
              </p:nvPr>
            </p:nvSpPr>
            <p:spPr/>
            <p:txBody>
              <a:bodyPr/>
              <a:lstStyle/>
              <a:p>
                <a:endParaRPr lang="en-US"/>
              </a:p>
              <a:p>
                <a:r>
                  <a:rPr lang="en-US"/>
                  <a:t>Knowing </a:t>
                </a:r>
                <a:r>
                  <a:rPr lang="en-US" dirty="0"/>
                  <a:t>the observed significant level is very important.  It will help to select an appropriate value of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endParaRPr lang="en-US" dirty="0">
                  <a:ea typeface="Cambria Math" panose="02040503050406030204" pitchFamily="18" charset="0"/>
                </a:endParaRPr>
              </a:p>
              <a:p>
                <a:pPr marL="0" indent="0">
                  <a:buNone/>
                </a:pPr>
                <a:endParaRPr lang="en-US" dirty="0">
                  <a:ea typeface="Cambria Math" panose="02040503050406030204" pitchFamily="18" charset="0"/>
                </a:endParaRPr>
              </a:p>
              <a:p>
                <a:r>
                  <a:rPr lang="en-US" dirty="0"/>
                  <a:t>Usually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is selected in the range [0.01, 0.1].  So, if the </a:t>
                </a:r>
                <a:r>
                  <a:rPr lang="en-US" i="1" dirty="0"/>
                  <a:t>p-</a:t>
                </a:r>
                <a:r>
                  <a:rPr lang="en-US" dirty="0"/>
                  <a:t>value is less than 0.01, the decision to “reject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is a very strong decision.  Also, if the </a:t>
                </a:r>
                <a:r>
                  <a:rPr lang="en-US" i="1" dirty="0"/>
                  <a:t>p-</a:t>
                </a:r>
                <a:r>
                  <a:rPr lang="en-US" dirty="0"/>
                  <a:t>value is greater than 0.1, the decision to “not reject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t>” is a very strong decision</a:t>
                </a:r>
              </a:p>
            </p:txBody>
          </p:sp>
        </mc:Choice>
        <mc:Fallback xmlns="">
          <p:sp>
            <p:nvSpPr>
              <p:cNvPr id="7" name="Content Placeholder 6">
                <a:extLst>
                  <a:ext uri="{FF2B5EF4-FFF2-40B4-BE49-F238E27FC236}">
                    <a16:creationId xmlns:a16="http://schemas.microsoft.com/office/drawing/2014/main" id="{CB1C2012-737B-4B65-8899-F530F2CE0051}"/>
                  </a:ext>
                </a:extLst>
              </p:cNvPr>
              <p:cNvSpPr>
                <a:spLocks noGrp="1" noRot="1" noChangeAspect="1" noMove="1" noResize="1" noEditPoints="1" noAdjustHandles="1" noChangeArrowheads="1" noChangeShapeType="1" noTextEdit="1"/>
              </p:cNvSpPr>
              <p:nvPr>
                <p:ph idx="1"/>
              </p:nvPr>
            </p:nvSpPr>
            <p:spPr>
              <a:blipFill>
                <a:blip r:embed="rId2"/>
                <a:stretch>
                  <a:fillRect l="-977" r="-977"/>
                </a:stretch>
              </a:blipFill>
            </p:spPr>
            <p:txBody>
              <a:bodyPr/>
              <a:lstStyle/>
              <a:p>
                <a:r>
                  <a:rPr lang="en-US">
                    <a:noFill/>
                  </a:rPr>
                  <a:t> </a:t>
                </a:r>
              </a:p>
            </p:txBody>
          </p:sp>
        </mc:Fallback>
      </mc:AlternateContent>
      <p:sp>
        <p:nvSpPr>
          <p:cNvPr id="9" name="Rectangle 2">
            <a:extLst>
              <a:ext uri="{FF2B5EF4-FFF2-40B4-BE49-F238E27FC236}">
                <a16:creationId xmlns:a16="http://schemas.microsoft.com/office/drawing/2014/main" id="{2EFC4269-D759-4E17-B1A2-D6EC0C3CD28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7229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 Testing for Mean – Single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a:t>
            </a:r>
            <a:r>
              <a:rPr lang="en-US" dirty="0"/>
              <a:t>:</a:t>
            </a:r>
          </a:p>
          <a:p>
            <a:pPr marL="0" indent="0" algn="just">
              <a:buNone/>
            </a:pPr>
            <a:r>
              <a:rPr lang="en-US" dirty="0"/>
              <a:t>A soft drink company is filling 12 oz. cans with cola.</a:t>
            </a:r>
          </a:p>
          <a:p>
            <a:pPr marL="0" indent="0" algn="just">
              <a:buNone/>
            </a:pPr>
            <a:r>
              <a:rPr lang="en-US" dirty="0"/>
              <a:t>The company hopes that the cans are averaging 12 ounces.</a:t>
            </a:r>
          </a:p>
          <a:p>
            <a:pPr marL="0" indent="0" algn="just">
              <a:buNone/>
            </a:pPr>
            <a:endParaRPr lang="en-US" dirty="0"/>
          </a:p>
          <a:p>
            <a:pPr marL="0" indent="0" algn="just">
              <a:buNone/>
            </a:pPr>
            <a:r>
              <a:rPr lang="en-US" dirty="0"/>
              <a:t> </a:t>
            </a:r>
          </a:p>
        </p:txBody>
      </p:sp>
      <p:sp>
        <p:nvSpPr>
          <p:cNvPr id="4" name="Rectangle 2">
            <a:extLst>
              <a:ext uri="{FF2B5EF4-FFF2-40B4-BE49-F238E27FC236}">
                <a16:creationId xmlns:a16="http://schemas.microsoft.com/office/drawing/2014/main" id="{98178751-313F-4E1C-A9FF-EE2BFF41CE2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92F8BC9-39B9-4259-BC2A-365FD4656B02}"/>
              </a:ext>
            </a:extLst>
          </p:cNvPr>
          <p:cNvGraphicFramePr>
            <a:graphicFrameLocks noChangeAspect="1"/>
          </p:cNvGraphicFramePr>
          <p:nvPr>
            <p:extLst>
              <p:ext uri="{D42A27DB-BD31-4B8C-83A1-F6EECF244321}">
                <p14:modId xmlns:p14="http://schemas.microsoft.com/office/powerpoint/2010/main" val="3248249886"/>
              </p:ext>
            </p:extLst>
          </p:nvPr>
        </p:nvGraphicFramePr>
        <p:xfrm>
          <a:off x="2675971" y="3889903"/>
          <a:ext cx="1604963" cy="960437"/>
        </p:xfrm>
        <a:graphic>
          <a:graphicData uri="http://schemas.openxmlformats.org/presentationml/2006/ole">
            <mc:AlternateContent xmlns:mc="http://schemas.openxmlformats.org/markup-compatibility/2006">
              <mc:Choice xmlns:v="urn:schemas-microsoft-com:vml" Requires="v">
                <p:oleObj spid="_x0000_s61488" name="Equation" r:id="rId3" imgW="1600200" imgH="965160" progId="Equation.DSMT4">
                  <p:embed/>
                </p:oleObj>
              </mc:Choice>
              <mc:Fallback>
                <p:oleObj name="Equation" r:id="rId3" imgW="1600200" imgH="965160" progId="Equation.DSMT4">
                  <p:embed/>
                  <p:pic>
                    <p:nvPicPr>
                      <p:cNvPr id="0" name="Object 1"/>
                      <p:cNvPicPr>
                        <a:picLocks noChangeAspect="1" noChangeArrowheads="1"/>
                      </p:cNvPicPr>
                      <p:nvPr/>
                    </p:nvPicPr>
                    <p:blipFill>
                      <a:blip r:embed="rId4"/>
                      <a:srcRect/>
                      <a:stretch>
                        <a:fillRect/>
                      </a:stretch>
                    </p:blipFill>
                    <p:spPr bwMode="auto">
                      <a:xfrm>
                        <a:off x="2675971" y="3889903"/>
                        <a:ext cx="1604963"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89F57F7C-9462-4573-9A61-FBCED9063B6E}"/>
              </a:ext>
            </a:extLst>
          </p:cNvPr>
          <p:cNvGraphicFramePr>
            <a:graphicFrameLocks noChangeAspect="1"/>
          </p:cNvGraphicFramePr>
          <p:nvPr>
            <p:extLst>
              <p:ext uri="{D42A27DB-BD31-4B8C-83A1-F6EECF244321}">
                <p14:modId xmlns:p14="http://schemas.microsoft.com/office/powerpoint/2010/main" val="337716890"/>
              </p:ext>
            </p:extLst>
          </p:nvPr>
        </p:nvGraphicFramePr>
        <p:xfrm>
          <a:off x="5809387" y="3362739"/>
          <a:ext cx="4434544" cy="2615995"/>
        </p:xfrm>
        <a:graphic>
          <a:graphicData uri="http://schemas.openxmlformats.org/presentationml/2006/ole">
            <mc:AlternateContent xmlns:mc="http://schemas.openxmlformats.org/markup-compatibility/2006">
              <mc:Choice xmlns:v="urn:schemas-microsoft-com:vml" Requires="v">
                <p:oleObj spid="_x0000_s61489" name="Visio" r:id="rId5" imgW="6320520" imgH="3915000" progId="Visio.Drawing.11">
                  <p:embed/>
                </p:oleObj>
              </mc:Choice>
              <mc:Fallback>
                <p:oleObj name="Visio" r:id="rId5" imgW="6320520" imgH="3915000"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9387" y="3362739"/>
                        <a:ext cx="4434544" cy="26159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0002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u="sng" dirty="0"/>
              <a:t>Two-tailed Test</a:t>
            </a:r>
          </a:p>
        </p:txBody>
      </p:sp>
      <p:sp>
        <p:nvSpPr>
          <p:cNvPr id="4" name="Rectangle 2">
            <a:extLst>
              <a:ext uri="{FF2B5EF4-FFF2-40B4-BE49-F238E27FC236}">
                <a16:creationId xmlns:a16="http://schemas.microsoft.com/office/drawing/2014/main" id="{4C76C9C6-2693-4A61-8255-1236FF1718E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97048D10-C254-4922-A9B1-E944F9EF5B28}"/>
              </a:ext>
            </a:extLst>
          </p:cNvPr>
          <p:cNvGraphicFramePr>
            <a:graphicFrameLocks noChangeAspect="1"/>
          </p:cNvGraphicFramePr>
          <p:nvPr>
            <p:extLst>
              <p:ext uri="{D42A27DB-BD31-4B8C-83A1-F6EECF244321}">
                <p14:modId xmlns:p14="http://schemas.microsoft.com/office/powerpoint/2010/main" val="2439515628"/>
              </p:ext>
            </p:extLst>
          </p:nvPr>
        </p:nvGraphicFramePr>
        <p:xfrm>
          <a:off x="2187575" y="3119438"/>
          <a:ext cx="1612900" cy="960437"/>
        </p:xfrm>
        <a:graphic>
          <a:graphicData uri="http://schemas.openxmlformats.org/presentationml/2006/ole">
            <mc:AlternateContent xmlns:mc="http://schemas.openxmlformats.org/markup-compatibility/2006">
              <mc:Choice xmlns:v="urn:schemas-microsoft-com:vml" Requires="v">
                <p:oleObj spid="_x0000_s62512" name="Equation" r:id="rId3" imgW="1612800" imgH="965160" progId="Equation.DSMT4">
                  <p:embed/>
                </p:oleObj>
              </mc:Choice>
              <mc:Fallback>
                <p:oleObj name="Equation" r:id="rId3" imgW="1612800" imgH="965160" progId="Equation.DSMT4">
                  <p:embed/>
                  <p:pic>
                    <p:nvPicPr>
                      <p:cNvPr id="0" name="Object 1"/>
                      <p:cNvPicPr>
                        <a:picLocks noChangeAspect="1" noChangeArrowheads="1"/>
                      </p:cNvPicPr>
                      <p:nvPr/>
                    </p:nvPicPr>
                    <p:blipFill>
                      <a:blip r:embed="rId4"/>
                      <a:srcRect/>
                      <a:stretch>
                        <a:fillRect/>
                      </a:stretch>
                    </p:blipFill>
                    <p:spPr bwMode="auto">
                      <a:xfrm>
                        <a:off x="2187575" y="3119438"/>
                        <a:ext cx="1612900" cy="960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270D2CC0-9878-49A3-A2E0-DFBA517F599B}"/>
              </a:ext>
            </a:extLst>
          </p:cNvPr>
          <p:cNvGraphicFramePr>
            <a:graphicFrameLocks noChangeAspect="1"/>
          </p:cNvGraphicFramePr>
          <p:nvPr>
            <p:extLst>
              <p:ext uri="{D42A27DB-BD31-4B8C-83A1-F6EECF244321}">
                <p14:modId xmlns:p14="http://schemas.microsoft.com/office/powerpoint/2010/main" val="1733743525"/>
              </p:ext>
            </p:extLst>
          </p:nvPr>
        </p:nvGraphicFramePr>
        <p:xfrm>
          <a:off x="5015672" y="2617654"/>
          <a:ext cx="5175250" cy="3205932"/>
        </p:xfrm>
        <a:graphic>
          <a:graphicData uri="http://schemas.openxmlformats.org/presentationml/2006/ole">
            <mc:AlternateContent xmlns:mc="http://schemas.openxmlformats.org/markup-compatibility/2006">
              <mc:Choice xmlns:v="urn:schemas-microsoft-com:vml" Requires="v">
                <p:oleObj spid="_x0000_s62513" name="Visio" r:id="rId5" imgW="6320520" imgH="3915000" progId="Visio.Drawing.11">
                  <p:embed/>
                </p:oleObj>
              </mc:Choice>
              <mc:Fallback>
                <p:oleObj name="Visio" r:id="rId5" imgW="6320520" imgH="3915000"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672" y="2617654"/>
                        <a:ext cx="5175250" cy="32059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0732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u="sng" dirty="0"/>
              <a:t>One-tailed Test</a:t>
            </a:r>
          </a:p>
        </p:txBody>
      </p:sp>
      <p:sp>
        <p:nvSpPr>
          <p:cNvPr id="4" name="Rectangle 2">
            <a:extLst>
              <a:ext uri="{FF2B5EF4-FFF2-40B4-BE49-F238E27FC236}">
                <a16:creationId xmlns:a16="http://schemas.microsoft.com/office/drawing/2014/main" id="{2F4C65A0-EEB9-468E-8832-9EEAB8DB9E0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2315B9B-E3B3-4B57-8783-CC167A8A296A}"/>
              </a:ext>
            </a:extLst>
          </p:cNvPr>
          <p:cNvGraphicFramePr>
            <a:graphicFrameLocks noChangeAspect="1"/>
          </p:cNvGraphicFramePr>
          <p:nvPr>
            <p:extLst>
              <p:ext uri="{D42A27DB-BD31-4B8C-83A1-F6EECF244321}">
                <p14:modId xmlns:p14="http://schemas.microsoft.com/office/powerpoint/2010/main" val="1620772836"/>
              </p:ext>
            </p:extLst>
          </p:nvPr>
        </p:nvGraphicFramePr>
        <p:xfrm>
          <a:off x="2731740" y="2428875"/>
          <a:ext cx="1604963" cy="960438"/>
        </p:xfrm>
        <a:graphic>
          <a:graphicData uri="http://schemas.openxmlformats.org/presentationml/2006/ole">
            <mc:AlternateContent xmlns:mc="http://schemas.openxmlformats.org/markup-compatibility/2006">
              <mc:Choice xmlns:v="urn:schemas-microsoft-com:vml" Requires="v">
                <p:oleObj spid="_x0000_s63583" name="Equation" r:id="rId3" imgW="1600200" imgH="965160" progId="Equation.DSMT4">
                  <p:embed/>
                </p:oleObj>
              </mc:Choice>
              <mc:Fallback>
                <p:oleObj name="Equation" r:id="rId3" imgW="1600200" imgH="965160" progId="Equation.DSMT4">
                  <p:embed/>
                  <p:pic>
                    <p:nvPicPr>
                      <p:cNvPr id="0" name="Object 1"/>
                      <p:cNvPicPr>
                        <a:picLocks noChangeAspect="1" noChangeArrowheads="1"/>
                      </p:cNvPicPr>
                      <p:nvPr/>
                    </p:nvPicPr>
                    <p:blipFill>
                      <a:blip r:embed="rId4"/>
                      <a:srcRect/>
                      <a:stretch>
                        <a:fillRect/>
                      </a:stretch>
                    </p:blipFill>
                    <p:spPr bwMode="auto">
                      <a:xfrm>
                        <a:off x="2731740" y="2428875"/>
                        <a:ext cx="1604963"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FBD77A2F-0A31-43D4-8860-7E755CF763E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3FBC76C-331E-4742-9D19-076EF728E1CE}"/>
              </a:ext>
            </a:extLst>
          </p:cNvPr>
          <p:cNvGraphicFramePr>
            <a:graphicFrameLocks noChangeAspect="1"/>
          </p:cNvGraphicFramePr>
          <p:nvPr>
            <p:extLst>
              <p:ext uri="{D42A27DB-BD31-4B8C-83A1-F6EECF244321}">
                <p14:modId xmlns:p14="http://schemas.microsoft.com/office/powerpoint/2010/main" val="2160968543"/>
              </p:ext>
            </p:extLst>
          </p:nvPr>
        </p:nvGraphicFramePr>
        <p:xfrm>
          <a:off x="7794625" y="2428875"/>
          <a:ext cx="1606550" cy="960438"/>
        </p:xfrm>
        <a:graphic>
          <a:graphicData uri="http://schemas.openxmlformats.org/presentationml/2006/ole">
            <mc:AlternateContent xmlns:mc="http://schemas.openxmlformats.org/markup-compatibility/2006">
              <mc:Choice xmlns:v="urn:schemas-microsoft-com:vml" Requires="v">
                <p:oleObj spid="_x0000_s63584" name="Equation" r:id="rId5" imgW="1600200" imgH="965160" progId="Equation.DSMT4">
                  <p:embed/>
                </p:oleObj>
              </mc:Choice>
              <mc:Fallback>
                <p:oleObj name="Equation" r:id="rId5" imgW="1600200" imgH="965160" progId="Equation.DSMT4">
                  <p:embed/>
                  <p:pic>
                    <p:nvPicPr>
                      <p:cNvPr id="0" name="Object 3"/>
                      <p:cNvPicPr>
                        <a:picLocks noChangeAspect="1" noChangeArrowheads="1"/>
                      </p:cNvPicPr>
                      <p:nvPr/>
                    </p:nvPicPr>
                    <p:blipFill>
                      <a:blip r:embed="rId6"/>
                      <a:srcRect/>
                      <a:stretch>
                        <a:fillRect/>
                      </a:stretch>
                    </p:blipFill>
                    <p:spPr bwMode="auto">
                      <a:xfrm>
                        <a:off x="7794625" y="2428875"/>
                        <a:ext cx="160655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405653A9-D7B3-4B7B-A528-FE630D464588}"/>
              </a:ext>
            </a:extLst>
          </p:cNvPr>
          <p:cNvGraphicFramePr>
            <a:graphicFrameLocks noChangeAspect="1"/>
          </p:cNvGraphicFramePr>
          <p:nvPr>
            <p:extLst>
              <p:ext uri="{D42A27DB-BD31-4B8C-83A1-F6EECF244321}">
                <p14:modId xmlns:p14="http://schemas.microsoft.com/office/powerpoint/2010/main" val="2889075491"/>
              </p:ext>
            </p:extLst>
          </p:nvPr>
        </p:nvGraphicFramePr>
        <p:xfrm>
          <a:off x="1682336" y="3650698"/>
          <a:ext cx="3818491" cy="2390959"/>
        </p:xfrm>
        <a:graphic>
          <a:graphicData uri="http://schemas.openxmlformats.org/presentationml/2006/ole">
            <mc:AlternateContent xmlns:mc="http://schemas.openxmlformats.org/markup-compatibility/2006">
              <mc:Choice xmlns:v="urn:schemas-microsoft-com:vml" Requires="v">
                <p:oleObj spid="_x0000_s63585" name="Visio" r:id="rId7" imgW="6255720" imgH="3915000" progId="Visio.Drawing.11">
                  <p:embed/>
                </p:oleObj>
              </mc:Choice>
              <mc:Fallback>
                <p:oleObj name="Visio" r:id="rId7" imgW="6255720" imgH="3915000" progId="Visio.Drawing.11">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336" y="3650698"/>
                        <a:ext cx="3818491" cy="2390959"/>
                      </a:xfrm>
                      <a:prstGeom prst="rect">
                        <a:avLst/>
                      </a:prstGeom>
                      <a:noFill/>
                      <a:ln>
                        <a:noFill/>
                      </a:ln>
                    </p:spPr>
                  </p:pic>
                </p:oleObj>
              </mc:Fallback>
            </mc:AlternateContent>
          </a:graphicData>
        </a:graphic>
      </p:graphicFrame>
      <p:graphicFrame>
        <p:nvGraphicFramePr>
          <p:cNvPr id="9" name="Object 8">
            <a:extLst>
              <a:ext uri="{FF2B5EF4-FFF2-40B4-BE49-F238E27FC236}">
                <a16:creationId xmlns:a16="http://schemas.microsoft.com/office/drawing/2014/main" id="{66A31162-4975-4369-981A-99995DEE3857}"/>
              </a:ext>
            </a:extLst>
          </p:cNvPr>
          <p:cNvGraphicFramePr>
            <a:graphicFrameLocks noChangeAspect="1"/>
          </p:cNvGraphicFramePr>
          <p:nvPr>
            <p:extLst>
              <p:ext uri="{D42A27DB-BD31-4B8C-83A1-F6EECF244321}">
                <p14:modId xmlns:p14="http://schemas.microsoft.com/office/powerpoint/2010/main" val="1704862550"/>
              </p:ext>
            </p:extLst>
          </p:nvPr>
        </p:nvGraphicFramePr>
        <p:xfrm>
          <a:off x="6748808" y="3639584"/>
          <a:ext cx="3815178" cy="2402073"/>
        </p:xfrm>
        <a:graphic>
          <a:graphicData uri="http://schemas.openxmlformats.org/presentationml/2006/ole">
            <mc:AlternateContent xmlns:mc="http://schemas.openxmlformats.org/markup-compatibility/2006">
              <mc:Choice xmlns:v="urn:schemas-microsoft-com:vml" Requires="v">
                <p:oleObj spid="_x0000_s63586" name="Visio" r:id="rId9" imgW="6214680" imgH="3915000" progId="Visio.Drawing.11">
                  <p:embed/>
                </p:oleObj>
              </mc:Choice>
              <mc:Fallback>
                <p:oleObj name="Visio" r:id="rId9" imgW="6214680" imgH="3915000" progId="Visio.Drawing.11">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8808" y="3639584"/>
                        <a:ext cx="3815178" cy="24020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0246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Hypothesis Testing for Mean – Single Sample</a:t>
            </a:r>
            <a:br>
              <a:rPr lang="en-US" dirty="0"/>
            </a:br>
            <a:r>
              <a:rPr lang="en-US" dirty="0"/>
              <a:t>The case of large sample</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u="sng" dirty="0"/>
              <a:t>Example</a:t>
            </a:r>
            <a:r>
              <a:rPr lang="en-US" dirty="0"/>
              <a:t>:  Production line of Glow Toothpaste with mean weight = 6 ounces</a:t>
            </a:r>
          </a:p>
          <a:p>
            <a:pPr marL="0" indent="0" algn="just">
              <a:buNone/>
            </a:pPr>
            <a:endParaRPr lang="en-US" dirty="0"/>
          </a:p>
          <a:p>
            <a:pPr marL="0" indent="0" algn="just">
              <a:buNone/>
            </a:pPr>
            <a:r>
              <a:rPr lang="en-US" dirty="0"/>
              <a:t>Periodically, a sample of 30 tubes will be selected to check the filling process.  Quality assurance procedures call for the continuation of the filling process if the sample results are consistent with the assumption that the mean filling weight for the population of toothpaste tubes is 6 ounces; otherwise, the filling process will be stopped and adjusted.  Assume that a sample of 30 toothpaste tubes provides a sample mean of 6.1 ounces and standard deviation of 0.2 ounces.</a:t>
            </a:r>
          </a:p>
          <a:p>
            <a:pPr marL="0" indent="0" algn="just">
              <a:buNone/>
            </a:pPr>
            <a:endParaRPr lang="en-US" dirty="0"/>
          </a:p>
        </p:txBody>
      </p:sp>
    </p:spTree>
    <p:extLst>
      <p:ext uri="{BB962C8B-B14F-4D97-AF65-F5344CB8AC3E}">
        <p14:creationId xmlns:p14="http://schemas.microsoft.com/office/powerpoint/2010/main" val="603132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3105</Words>
  <Application>Microsoft Office PowerPoint</Application>
  <PresentationFormat>Widescreen</PresentationFormat>
  <Paragraphs>533</Paragraphs>
  <Slides>54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3" baseType="lpstr">
      <vt:lpstr>Arial</vt:lpstr>
      <vt:lpstr>Calibri</vt:lpstr>
      <vt:lpstr>Calibri Light</vt:lpstr>
      <vt:lpstr>Cambria Math</vt:lpstr>
      <vt:lpstr>Times New Roman</vt:lpstr>
      <vt:lpstr>VNI-Times</vt:lpstr>
      <vt:lpstr>Office Theme</vt:lpstr>
      <vt:lpstr>Equation</vt:lpstr>
      <vt:lpstr>Visio</vt:lpstr>
      <vt:lpstr>PowerPoint Presentation</vt:lpstr>
      <vt:lpstr>PowerPoint Presentation</vt:lpstr>
      <vt:lpstr>Hypothesis Testing for Mean – Single Sample</vt:lpstr>
      <vt:lpstr>Hypothesis Testing for Mean – Single Sample</vt:lpstr>
      <vt:lpstr>Hypothesis Testing for Mean – Single Sample</vt:lpstr>
      <vt:lpstr>Hypothesis Testing for Mean – Single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large sample</vt:lpstr>
      <vt:lpstr>Hypothesis Testing for Mean – Single Sample The case of small sample</vt:lpstr>
      <vt:lpstr>Hypothesis Testing for Mean – Single Sample The case of small sample</vt:lpstr>
      <vt:lpstr>Hypothesis Testing for Mean – Single Sample The case of small sample</vt:lpstr>
      <vt:lpstr>Hypothesis Testing for Mean – Single Sample The case of small sample</vt:lpstr>
      <vt:lpstr>Hypothesis Testing for Population Proportion – Single Sample</vt:lpstr>
      <vt:lpstr>Hypothesis Testing for Population Proportion – Single Sample</vt:lpstr>
      <vt:lpstr>Hypothesis Testing for Population Variance – Single Sample</vt:lpstr>
      <vt:lpstr>Hypothesis Testing for Population Variance – Single Sample</vt:lpstr>
      <vt:lpstr>Hypothesis Testing for Population Variance – Single Sample</vt:lpstr>
      <vt:lpstr>Hypothesis Testing for Mean – Two Samples</vt:lpstr>
      <vt:lpstr>Hypothesis Testing for Mean – Two Samples The case of large samples</vt:lpstr>
      <vt:lpstr>Hypothesis Testing for Mean – Two Samples The case of large samples</vt:lpstr>
      <vt:lpstr>Hypothesis Testing for Mean – Two Samples The case of large samples</vt:lpstr>
      <vt:lpstr>Hypothesis Testing for Mean – Two Samples The case of large samples</vt:lpstr>
      <vt:lpstr>Hypothesis Testing for Mean – Two Samples The case of large samples</vt:lpstr>
      <vt:lpstr>Hypothesis Testing for Mean – Two Samples The case of small samples</vt:lpstr>
      <vt:lpstr>Hypothesis Testing for Mean – Two Samples The case of small samples</vt:lpstr>
      <vt:lpstr>Hypothesis Testing for Mean – Two Samples The case of small samples</vt:lpstr>
      <vt:lpstr>Hypothesis Testing for Mean – Two Samples The case of small samples</vt:lpstr>
      <vt:lpstr>Hypothesis Testing for Mean – Two Samples The case of small samples</vt:lpstr>
      <vt:lpstr>Hypothesis Testing for Mean – Two Samples The case of two related populations</vt:lpstr>
      <vt:lpstr>Hypothesis Testing for Mean – Two Samples The case of two related populations</vt:lpstr>
      <vt:lpstr>Hypothesis Testing for Mean – Two Samples The case of two related populations</vt:lpstr>
      <vt:lpstr>Hypothesis Testing for Population Proportion – Two Samples</vt:lpstr>
      <vt:lpstr>Hypothesis Testing for Population Proportion – Two Samples</vt:lpstr>
      <vt:lpstr>Hypothesis Testing for Population Proportion – Two Samples</vt:lpstr>
      <vt:lpstr>Hypothesis Testing for Population Proportion – Two Samples</vt:lpstr>
      <vt:lpstr>Hypothesis Testing for Population Proportion – Two Samples</vt:lpstr>
      <vt:lpstr>Hypothesis Testing for Population Proportion – Two Samples</vt:lpstr>
      <vt:lpstr>Hypothesis Testing for Two Population Variances</vt:lpstr>
      <vt:lpstr>Hypothesis Testing for Two Population Variances</vt:lpstr>
      <vt:lpstr>Hypothesis Testing for Two Population Variances</vt:lpstr>
      <vt:lpstr>Type I and Type II Errors</vt:lpstr>
      <vt:lpstr>Type I and Type II Errors</vt:lpstr>
      <vt:lpstr>Type I and Type II Errors</vt:lpstr>
      <vt:lpstr>Observed Significant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luong@ait.ac.th</cp:lastModifiedBy>
  <cp:revision>98</cp:revision>
  <dcterms:created xsi:type="dcterms:W3CDTF">2019-10-02T07:34:54Z</dcterms:created>
  <dcterms:modified xsi:type="dcterms:W3CDTF">2020-05-27T07:29:44Z</dcterms:modified>
</cp:coreProperties>
</file>