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93" r:id="rId3"/>
    <p:sldId id="290" r:id="rId4"/>
    <p:sldId id="297" r:id="rId5"/>
    <p:sldId id="296" r:id="rId6"/>
    <p:sldId id="294" r:id="rId7"/>
    <p:sldId id="295" r:id="rId8"/>
    <p:sldId id="298" r:id="rId9"/>
    <p:sldId id="299" r:id="rId10"/>
    <p:sldId id="300" r:id="rId11"/>
    <p:sldId id="301" r:id="rId12"/>
    <p:sldId id="303" r:id="rId13"/>
    <p:sldId id="302" r:id="rId14"/>
    <p:sldId id="304" r:id="rId15"/>
    <p:sldId id="305" r:id="rId16"/>
    <p:sldId id="306" r:id="rId17"/>
    <p:sldId id="307" r:id="rId18"/>
    <p:sldId id="310" r:id="rId19"/>
    <p:sldId id="308" r:id="rId20"/>
    <p:sldId id="309" r:id="rId21"/>
    <p:sldId id="311" r:id="rId22"/>
    <p:sldId id="312" r:id="rId23"/>
    <p:sldId id="314" r:id="rId24"/>
    <p:sldId id="319" r:id="rId25"/>
    <p:sldId id="315" r:id="rId26"/>
    <p:sldId id="316" r:id="rId27"/>
    <p:sldId id="317" r:id="rId28"/>
    <p:sldId id="318" r:id="rId29"/>
    <p:sldId id="320" r:id="rId30"/>
    <p:sldId id="321" r:id="rId31"/>
    <p:sldId id="322" r:id="rId32"/>
    <p:sldId id="323" r:id="rId33"/>
    <p:sldId id="324" r:id="rId34"/>
    <p:sldId id="32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ait.ac.th" initials="l" lastIdx="14" clrIdx="0">
    <p:extLst>
      <p:ext uri="{19B8F6BF-5375-455C-9EA6-DF929625EA0E}">
        <p15:presenceInfo xmlns:p15="http://schemas.microsoft.com/office/powerpoint/2012/main" userId="luong@ait.ac.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2" d="100"/>
          <a:sy n="62" d="100"/>
        </p:scale>
        <p:origin x="102" y="2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7T11:29:39.278" idx="1">
    <p:pos x="5760" y="2441"/>
    <p:text>The formulae for mean and stamdard deviation of sample average are, in fact, not a part of the theorem because these properties always hold true.  The key point of the theorem is: the sample mean will approach the normal distibution when the sample size is large enough</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5-27T12:02:39.922" idx="10">
    <p:pos x="5282" y="1299"/>
    <p:text>The underlying principle of this formula is exactly the same as the principle used to derive the confidence interval for mean in which we need to use an unbiassed estiomator of sample proportion and the standard deviation of that unbiassed estimator</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5-27T12:08:23.634" idx="12">
    <p:pos x="10" y="10"/>
    <p:text>y-bar has been used to estimate the population mean in the formula of Chi-squared distribution.  So, this imposes a contraint on the values of the sample, and hence, the degree of freedom of the sample is reduced by 1</p:text>
    <p:extLst>
      <p:ext uri="{C676402C-5697-4E1C-873F-D02D1690AC5C}">
        <p15:threadingInfo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5-27T12:11:19.885" idx="13">
    <p:pos x="6405" y="2744"/>
    <p:text>The procedure used to derive the confidence interval for population mean can be exactly applied here.  The only difference is the Chi-squared distribution is used instead of the standard normal distribution</p:text>
    <p:extLst>
      <p:ext uri="{C676402C-5697-4E1C-873F-D02D1690AC5C}">
        <p15:threadingInfo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5-27T12:13:42.193" idx="14">
    <p:pos x="6639" y="2978"/>
    <p:text>This procedure come from the fact that (p+q)^2 &gt;= 4pq, and noted that (p+q) = 1.  The equality happens when p=q = 0.5</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27T11:32:41.798" idx="2">
    <p:pos x="1894" y="1299"/>
    <p:text>Why need to convert a normal distibution to the standard one?  This is due to the fact that the cumulative distribution function of the normal distribution cannot be determined analytically.  Therefore, numerical technique should be used to identify the cumulative distribution function for only one specific normal distibution (which is the standard one), and then, calculation for any other normal distribution can be done via the standard distribution</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27T11:36:32.606" idx="3">
    <p:pos x="5887" y="1982"/>
    <p:text>The theoritical foundation of distibution of sample proportion is exactly the same as the one used for sample average, i.e., the mean value will be the mean value of the popolation, and the standard deviation will be the standard deviation of the population divided by the square root of sample size.  The only thing that should be emphasized here is that the distribution of the population in this case is Bernoulli distribution (a special case of Binomial distribution)</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5-27T11:41:43.097" idx="5">
    <p:pos x="6141" y="1816"/>
    <p:text>The general way to determize the z-value:  z-value of A is the difference between A and the mean value of A divided by the standard deviation of A.  It is noted that the mean value of sample average is the mean value of the population, and the mean value of sample proportion is the proportion of the population (this formula)</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5-27T11:45:11.563" idx="6">
    <p:pos x="2080" y="860"/>
    <p:text>The point estimate of any population parameter should not be used because there is no way to estimate error.  This value can only be used to derive the interval estimate in which error can be estimated throgh the desired level of confidence</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5-27T11:48:32.175" idx="7">
    <p:pos x="6785" y="937"/>
    <p:text>Some good point estimotors:  sample average for estimating population mean; sample proportion for population proportion; sample variance for population variance.  It should be noted that the standard deviation of the sample is not a good estimator for population standard deviation because it violates the "unbiassedness" requirement</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5-27T12:05:31.691" idx="11">
    <p:pos x="5985" y="2031"/>
    <p:text>What are needed for determination of confidence interval?  An unbiassed estimator of the population mean and the standard deviation of that unbiassed estimator</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5-27T11:52:00.406" idx="8">
    <p:pos x="3974" y="1953"/>
    <p:text>When using different samples, we have different point estimates (because the sample means will change), and all of those estimates are wrong!  So, the compromized solution is to use the average of sample averages to reduce error (but anyway, it is still wrong and we cannot say anything about the error).  However, all interval estimates come from different samples are correct (even thogh they are different!).  So, there is no need to repeat the sampling procedure when determing interval estimate</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5-27T11:56:50.093" idx="9">
    <p:pos x="5946" y="996"/>
    <p:text>In fact, when using s the appropriate distribution is the student distribution.  However, when sample size is large (from 30) the student distribution and the standard normal distribution are nearly the same.  It should be noted that we usually don't know sigma, and hence, we have to use s in most practical situations.  In such a case, the student distribution can be employed regardless of the sample size.  A common misundestanding: the student distribution is used only for small sample!  This is completely wrong.  Due to this, many statistical software packages provided only the t-test, not the z-test because the student distribution is more general, it covers the application of normal distribution</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48D7E3-2C1F-4D23-9D15-D4E0596118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A9E127-46B9-457A-A9E6-297391FEE1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4B50DF-B948-4DC3-A993-D8454B0255BD}" type="datetimeFigureOut">
              <a:rPr lang="en-US" smtClean="0"/>
              <a:t>5/27/2020</a:t>
            </a:fld>
            <a:endParaRPr lang="en-US"/>
          </a:p>
        </p:txBody>
      </p:sp>
      <p:sp>
        <p:nvSpPr>
          <p:cNvPr id="4" name="Footer Placeholder 3">
            <a:extLst>
              <a:ext uri="{FF2B5EF4-FFF2-40B4-BE49-F238E27FC236}">
                <a16:creationId xmlns:a16="http://schemas.microsoft.com/office/drawing/2014/main" id="{98F1BB14-DC41-4494-8B4D-CCDEBDF3CB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2212B6-D4F0-45DD-B1DA-689AB9B450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C10CC5-42D2-40D8-AAEC-0AC207FBCBD5}" type="slidenum">
              <a:rPr lang="en-US" smtClean="0"/>
              <a:t>‹#›</a:t>
            </a:fld>
            <a:endParaRPr lang="en-US"/>
          </a:p>
        </p:txBody>
      </p:sp>
    </p:spTree>
    <p:extLst>
      <p:ext uri="{BB962C8B-B14F-4D97-AF65-F5344CB8AC3E}">
        <p14:creationId xmlns:p14="http://schemas.microsoft.com/office/powerpoint/2010/main" val="1005705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pPr/>
              <a:t>‹#›</a:t>
            </a:fld>
            <a:endParaRPr lang="en-US" dirty="0"/>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8.png"/><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2.bin"/><Relationship Id="rId4" Type="http://schemas.openxmlformats.org/officeDocument/2006/relationships/image" Target="../media/image35.png"/><Relationship Id="rId9"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15.bin"/><Relationship Id="rId4" Type="http://schemas.openxmlformats.org/officeDocument/2006/relationships/image" Target="../media/image29.wmf"/><Relationship Id="rId9" Type="http://schemas.openxmlformats.org/officeDocument/2006/relationships/comments" Target="../comments/commen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3.w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comments" Target="../comments/comment9.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3.png"/><Relationship Id="rId5" Type="http://schemas.openxmlformats.org/officeDocument/2006/relationships/image" Target="../media/image39.w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0.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1.wmf"/></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2.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comments" Target="../comments/comment10.xml"/><Relationship Id="rId5" Type="http://schemas.openxmlformats.org/officeDocument/2006/relationships/image" Target="../media/image44.wmf"/><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5.wmf"/><Relationship Id="rId5" Type="http://schemas.openxmlformats.org/officeDocument/2006/relationships/oleObject" Target="../embeddings/oleObject24.bin"/><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comments" Target="../comments/comment11.xml"/><Relationship Id="rId5" Type="http://schemas.openxmlformats.org/officeDocument/2006/relationships/image" Target="../media/image46.w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55.png"/><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7.bin"/><Relationship Id="rId5" Type="http://schemas.openxmlformats.org/officeDocument/2006/relationships/image" Target="../media/image47.wmf"/><Relationship Id="rId10" Type="http://schemas.openxmlformats.org/officeDocument/2006/relationships/comments" Target="../comments/comment12.xml"/><Relationship Id="rId4" Type="http://schemas.openxmlformats.org/officeDocument/2006/relationships/oleObject" Target="../embeddings/oleObject26.bin"/><Relationship Id="rId9" Type="http://schemas.openxmlformats.org/officeDocument/2006/relationships/image" Target="../media/image49.wmf"/></Relationships>
</file>

<file path=ppt/slides/_rels/slide3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0.bin"/><Relationship Id="rId5" Type="http://schemas.openxmlformats.org/officeDocument/2006/relationships/image" Target="../media/image51.wmf"/><Relationship Id="rId4"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60.png"/><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3.wmf"/><Relationship Id="rId5" Type="http://schemas.openxmlformats.org/officeDocument/2006/relationships/oleObject" Target="../embeddings/oleObject31.bin"/><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67.png"/><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4.bin"/><Relationship Id="rId5" Type="http://schemas.openxmlformats.org/officeDocument/2006/relationships/image" Target="../media/image55.wmf"/><Relationship Id="rId10" Type="http://schemas.openxmlformats.org/officeDocument/2006/relationships/comments" Target="../comments/comment13.xml"/><Relationship Id="rId4" Type="http://schemas.openxmlformats.org/officeDocument/2006/relationships/oleObject" Target="../embeddings/oleObject33.bin"/><Relationship Id="rId9" Type="http://schemas.openxmlformats.org/officeDocument/2006/relationships/image" Target="../media/image57.w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7.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21.png"/><Relationship Id="rId9"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7.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8.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comments" Target="../comments/comment3.xml"/><Relationship Id="rId5" Type="http://schemas.openxmlformats.org/officeDocument/2006/relationships/oleObject" Target="../embeddings/oleObject9.bin"/><Relationship Id="rId10" Type="http://schemas.openxmlformats.org/officeDocument/2006/relationships/image" Target="../media/image26.wmf"/><Relationship Id="rId4" Type="http://schemas.openxmlformats.org/officeDocument/2006/relationships/image" Target="../media/image32.png"/><Relationship Id="rId9"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Applied Data Analytics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Sampling Distribution of Sample Proportion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𝒑</m:t>
                        </m:r>
                      </m:e>
                    </m:acc>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2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Z Formula</a:t>
                </a:r>
              </a:p>
              <a:p>
                <a:pPr marL="0" indent="0">
                  <a:buNone/>
                </a:pPr>
                <a:endParaRPr lang="en-US" dirty="0"/>
              </a:p>
              <a:p>
                <a:pPr marL="0" indent="0">
                  <a:buNone/>
                </a:pPr>
                <a:r>
                  <a:rPr lang="en-US" dirty="0"/>
                  <a:t>   					</a:t>
                </a:r>
              </a:p>
              <a:p>
                <a:pPr marL="0" indent="0">
                  <a:buNone/>
                </a:pPr>
                <a:r>
                  <a:rPr lang="en-US" dirty="0"/>
                  <a:t>					or</a:t>
                </a:r>
              </a:p>
              <a:p>
                <a:pPr marL="0" indent="0">
                  <a:buNone/>
                </a:pPr>
                <a:r>
                  <a:rPr lang="en-US" dirty="0"/>
                  <a:t>	 </a:t>
                </a:r>
              </a:p>
              <a:p>
                <a:pPr marL="0" indent="0">
                  <a:buNone/>
                </a:pPr>
                <a:endParaRPr lang="en-US" dirty="0"/>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sub>
                    </m:sSub>
                  </m:oMath>
                </a14:m>
                <a:r>
                  <a:rPr lang="en-US" dirty="0"/>
                  <a:t>  is referred to as the standard error of the proportion.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4"/>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8DE3E1EF-8446-4B8C-AC9D-FE927B8262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19C0B7D-FE91-4429-B06F-085A38870226}"/>
              </a:ext>
            </a:extLst>
          </p:cNvPr>
          <p:cNvGraphicFramePr>
            <a:graphicFrameLocks noChangeAspect="1"/>
          </p:cNvGraphicFramePr>
          <p:nvPr>
            <p:extLst>
              <p:ext uri="{D42A27DB-BD31-4B8C-83A1-F6EECF244321}">
                <p14:modId xmlns:p14="http://schemas.microsoft.com/office/powerpoint/2010/main" val="277917015"/>
              </p:ext>
            </p:extLst>
          </p:nvPr>
        </p:nvGraphicFramePr>
        <p:xfrm>
          <a:off x="3670300" y="2855912"/>
          <a:ext cx="1403350" cy="1376362"/>
        </p:xfrm>
        <a:graphic>
          <a:graphicData uri="http://schemas.openxmlformats.org/presentationml/2006/ole">
            <mc:AlternateContent xmlns:mc="http://schemas.openxmlformats.org/markup-compatibility/2006">
              <mc:Choice xmlns:v="urn:schemas-microsoft-com:vml" Requires="v">
                <p:oleObj spid="_x0000_s39969" name="Equation" r:id="rId5" imgW="1396800" imgH="1371600" progId="Equation.DSMT4">
                  <p:embed/>
                </p:oleObj>
              </mc:Choice>
              <mc:Fallback>
                <p:oleObj name="Equation" r:id="rId5" imgW="1396800" imgH="1371600" progId="Equation.DSMT4">
                  <p:embed/>
                  <p:pic>
                    <p:nvPicPr>
                      <p:cNvPr id="0" name="Object 1"/>
                      <p:cNvPicPr>
                        <a:picLocks noChangeAspect="1" noChangeArrowheads="1"/>
                      </p:cNvPicPr>
                      <p:nvPr/>
                    </p:nvPicPr>
                    <p:blipFill>
                      <a:blip r:embed="rId6"/>
                      <a:srcRect/>
                      <a:stretch>
                        <a:fillRect/>
                      </a:stretch>
                    </p:blipFill>
                    <p:spPr bwMode="auto">
                      <a:xfrm>
                        <a:off x="3670300" y="2855912"/>
                        <a:ext cx="1403350" cy="1376362"/>
                      </a:xfrm>
                      <a:prstGeom prst="rect">
                        <a:avLst/>
                      </a:prstGeom>
                      <a:noFill/>
                      <a:ln>
                        <a:solidFill>
                          <a:schemeClr val="tx1"/>
                        </a:solidFill>
                      </a:ln>
                    </p:spPr>
                  </p:pic>
                </p:oleObj>
              </mc:Fallback>
            </mc:AlternateContent>
          </a:graphicData>
        </a:graphic>
      </p:graphicFrame>
      <p:sp>
        <p:nvSpPr>
          <p:cNvPr id="7" name="Rectangle 4">
            <a:extLst>
              <a:ext uri="{FF2B5EF4-FFF2-40B4-BE49-F238E27FC236}">
                <a16:creationId xmlns:a16="http://schemas.microsoft.com/office/drawing/2014/main" id="{24AB85F4-7C79-4A4A-ABE8-FD0C3DC2330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26B58A51-A79E-486E-887B-99503680E6A5}"/>
              </a:ext>
            </a:extLst>
          </p:cNvPr>
          <p:cNvGraphicFramePr>
            <a:graphicFrameLocks noChangeAspect="1"/>
          </p:cNvGraphicFramePr>
          <p:nvPr>
            <p:extLst>
              <p:ext uri="{D42A27DB-BD31-4B8C-83A1-F6EECF244321}">
                <p14:modId xmlns:p14="http://schemas.microsoft.com/office/powerpoint/2010/main" val="2499284317"/>
              </p:ext>
            </p:extLst>
          </p:nvPr>
        </p:nvGraphicFramePr>
        <p:xfrm>
          <a:off x="6748808" y="2821522"/>
          <a:ext cx="2286000" cy="1397000"/>
        </p:xfrm>
        <a:graphic>
          <a:graphicData uri="http://schemas.openxmlformats.org/presentationml/2006/ole">
            <mc:AlternateContent xmlns:mc="http://schemas.openxmlformats.org/markup-compatibility/2006">
              <mc:Choice xmlns:v="urn:schemas-microsoft-com:vml" Requires="v">
                <p:oleObj spid="_x0000_s39970" name="Equation" r:id="rId7" imgW="2286000" imgH="1396800" progId="Equation.DSMT4">
                  <p:embed/>
                </p:oleObj>
              </mc:Choice>
              <mc:Fallback>
                <p:oleObj name="Equation" r:id="rId7" imgW="2286000" imgH="1396800" progId="Equation.DSMT4">
                  <p:embed/>
                  <p:pic>
                    <p:nvPicPr>
                      <p:cNvPr id="0" name="Object 3"/>
                      <p:cNvPicPr>
                        <a:picLocks noChangeAspect="1" noChangeArrowheads="1"/>
                      </p:cNvPicPr>
                      <p:nvPr/>
                    </p:nvPicPr>
                    <p:blipFill>
                      <a:blip r:embed="rId8"/>
                      <a:srcRect/>
                      <a:stretch>
                        <a:fillRect/>
                      </a:stretch>
                    </p:blipFill>
                    <p:spPr bwMode="auto">
                      <a:xfrm>
                        <a:off x="6748808" y="2821522"/>
                        <a:ext cx="2286000" cy="13970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52930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Sampling Distribution of Sample Proportion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𝒑</m:t>
                        </m:r>
                      </m:e>
                    </m:acc>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2759"/>
                </a:stretch>
              </a:blipFill>
            </p:spPr>
            <p:txBody>
              <a:bodyPr/>
              <a:lstStyle/>
              <a:p>
                <a:r>
                  <a:rPr lang="en-US">
                    <a:noFill/>
                  </a:rPr>
                  <a:t> </a:t>
                </a:r>
              </a:p>
            </p:txBody>
          </p:sp>
        </mc:Fallback>
      </mc:AlternateContent>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a:t>
            </a:r>
          </a:p>
          <a:p>
            <a:pPr marL="0" indent="0" algn="just">
              <a:buNone/>
            </a:pPr>
            <a:endParaRPr lang="en-US" dirty="0"/>
          </a:p>
          <a:p>
            <a:pPr marL="0" indent="0" algn="just">
              <a:buNone/>
            </a:pPr>
            <a:r>
              <a:rPr lang="en-US" dirty="0"/>
              <a:t>Suppose 60% of the electrical contractors in a region use a particular brand of wire.  Find the probability of taking a random sample of size 120 from these electrical contractors and finding that at most 50% use that brand of wire?</a:t>
            </a:r>
          </a:p>
          <a:p>
            <a:pPr marL="0" indent="0">
              <a:buNone/>
            </a:pPr>
            <a:endParaRPr lang="en-US" dirty="0"/>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0295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Sampling Distribution of Sample Proportion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𝒑</m:t>
                        </m:r>
                      </m:e>
                    </m:acc>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2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Solution:</a:t>
                </a:r>
              </a:p>
              <a:p>
                <a:pPr marL="0" indent="0">
                  <a:buNone/>
                </a:pPr>
                <a:r>
                  <a:rPr lang="en-US" dirty="0"/>
                  <a:t>We know </a:t>
                </a:r>
                <a:r>
                  <a:rPr lang="en-US" i="1" dirty="0"/>
                  <a:t>p</a:t>
                </a:r>
                <a:r>
                  <a:rPr lang="en-US" dirty="0"/>
                  <a:t>=0.6.  So, </a:t>
                </a:r>
                <a14:m>
                  <m:oMath xmlns:m="http://schemas.openxmlformats.org/officeDocument/2006/math">
                    <m:r>
                      <a:rPr lang="en-US" b="0" i="1" smtClean="0">
                        <a:latin typeface="Cambria Math" panose="02040503050406030204" pitchFamily="18" charset="0"/>
                      </a:rPr>
                      <m:t>𝑛𝑝</m:t>
                    </m:r>
                    <m:r>
                      <a:rPr lang="en-US" b="0" i="1" smtClean="0">
                        <a:latin typeface="Cambria Math" panose="02040503050406030204" pitchFamily="18" charset="0"/>
                      </a:rPr>
                      <m:t>,</m:t>
                    </m:r>
                    <m:r>
                      <a:rPr lang="en-US" b="0" i="1" smtClean="0">
                        <a:latin typeface="Cambria Math" panose="02040503050406030204" pitchFamily="18" charset="0"/>
                      </a:rPr>
                      <m:t>𝑛𝑞</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r>
                      <a:rPr lang="en-US" b="0" i="0" smtClean="0">
                        <a:latin typeface="Cambria Math" panose="02040503050406030204" pitchFamily="18" charset="0"/>
                        <a:ea typeface="Cambria Math" panose="02040503050406030204" pitchFamily="18" charset="0"/>
                      </a:rPr>
                      <m:t>.</m:t>
                    </m:r>
                  </m:oMath>
                </a14:m>
                <a:r>
                  <a:rPr lang="en-US" dirty="0"/>
                  <a:t> Hence,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follows a normal distribution with:</a:t>
                </a:r>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=0.6</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𝑝𝑞</m:t>
                            </m:r>
                          </m:num>
                          <m:den>
                            <m:r>
                              <a:rPr lang="en-US" b="0" i="1" smtClean="0">
                                <a:latin typeface="Cambria Math" panose="02040503050406030204" pitchFamily="18" charset="0"/>
                              </a:rPr>
                              <m:t>𝑛</m:t>
                            </m:r>
                          </m:den>
                        </m:f>
                      </m:e>
                    </m:rad>
                    <m:r>
                      <a:rPr lang="en-US" b="0" i="1" smtClean="0">
                        <a:latin typeface="Cambria Math" panose="02040503050406030204" pitchFamily="18" charset="0"/>
                      </a:rPr>
                      <m:t>=0.0447</m:t>
                    </m:r>
                  </m:oMath>
                </a14:m>
                <a:endParaRPr lang="en-US" b="0" i="1" dirty="0">
                  <a:latin typeface="Cambria Math" panose="02040503050406030204" pitchFamily="18" charset="0"/>
                </a:endParaRPr>
              </a:p>
              <a:p>
                <a:pPr marL="0" indent="0" algn="just">
                  <a:buNone/>
                </a:pP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𝑃</m:t>
                    </m:r>
                    <m:d>
                      <m:dPr>
                        <m:begChr m:val="{"/>
                        <m:endChr m:val="}"/>
                        <m:ctrlPr>
                          <a:rPr lang="en-US" b="0" i="1" dirty="0" smtClean="0">
                            <a:latin typeface="Cambria Math" panose="02040503050406030204" pitchFamily="18" charset="0"/>
                          </a:rPr>
                        </m:ctrlPr>
                      </m:d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r>
                          <a:rPr lang="en-US" b="0" i="1" dirty="0" smtClean="0">
                            <a:latin typeface="Cambria Math" panose="02040503050406030204" pitchFamily="18" charset="0"/>
                            <a:ea typeface="Cambria Math" panose="02040503050406030204" pitchFamily="18" charset="0"/>
                          </a:rPr>
                          <m:t>≤0.5</m:t>
                        </m:r>
                      </m:e>
                    </m:d>
                    <m:r>
                      <a:rPr lang="en-US" b="0" i="1" dirty="0" smtClean="0">
                        <a:latin typeface="Cambria Math" panose="02040503050406030204" pitchFamily="18" charset="0"/>
                      </a:rPr>
                      <m:t>=</m:t>
                    </m:r>
                    <m:r>
                      <a:rPr lang="en-US" b="0" i="1" dirty="0" smtClean="0">
                        <a:latin typeface="Cambria Math" panose="02040503050406030204" pitchFamily="18" charset="0"/>
                      </a:rPr>
                      <m:t>𝑃</m:t>
                    </m:r>
                    <m:d>
                      <m:dPr>
                        <m:begChr m:val="{"/>
                        <m:endChr m:val="}"/>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acc>
                              <m:accPr>
                                <m:chr m:val="̂"/>
                                <m:ctrlPr>
                                  <a:rPr lang="en-US" i="1" dirty="0">
                                    <a:latin typeface="Cambria Math" panose="02040503050406030204" pitchFamily="18" charset="0"/>
                                  </a:rPr>
                                </m:ctrlPr>
                              </m:accPr>
                              <m:e>
                                <m:r>
                                  <a:rPr lang="en-US" i="1" dirty="0">
                                    <a:latin typeface="Cambria Math" panose="02040503050406030204" pitchFamily="18" charset="0"/>
                                  </a:rPr>
                                  <m:t>𝑝</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sub>
                            </m:sSub>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𝜎</m:t>
                                </m:r>
                              </m:e>
                              <m:sub>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sub>
                            </m:sSub>
                          </m:den>
                        </m:f>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0.5−0.6</m:t>
                            </m:r>
                          </m:num>
                          <m:den>
                            <m:r>
                              <a:rPr lang="en-US" b="0" i="1" dirty="0" smtClean="0">
                                <a:latin typeface="Cambria Math" panose="02040503050406030204" pitchFamily="18" charset="0"/>
                                <a:ea typeface="Cambria Math" panose="02040503050406030204" pitchFamily="18" charset="0"/>
                              </a:rPr>
                              <m:t>0.0447</m:t>
                            </m:r>
                          </m:den>
                        </m:f>
                      </m:e>
                    </m:d>
                    <m:r>
                      <a:rPr lang="en-US" b="0" i="1" dirty="0" smtClean="0">
                        <a:latin typeface="Cambria Math" panose="02040503050406030204" pitchFamily="18" charset="0"/>
                      </a:rPr>
                      <m:t>=</m:t>
                    </m:r>
                    <m:r>
                      <a:rPr lang="en-US" b="0" i="1" dirty="0" smtClean="0">
                        <a:latin typeface="Cambria Math" panose="02040503050406030204" pitchFamily="18" charset="0"/>
                      </a:rPr>
                      <m:t>𝑃</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𝑧</m:t>
                        </m:r>
                        <m:r>
                          <a:rPr lang="en-US" b="0" i="1" dirty="0" smtClean="0">
                            <a:latin typeface="Cambria Math" panose="02040503050406030204" pitchFamily="18" charset="0"/>
                            <a:ea typeface="Cambria Math" panose="02040503050406030204" pitchFamily="18" charset="0"/>
                          </a:rPr>
                          <m:t>≤−2.24</m:t>
                        </m:r>
                      </m:e>
                    </m:d>
                  </m:oMath>
                </a14:m>
                <a:r>
                  <a:rPr lang="en-US" dirty="0"/>
                  <a:t>  (</a:t>
                </a:r>
                <a14:m>
                  <m:oMath xmlns:m="http://schemas.openxmlformats.org/officeDocument/2006/math">
                    <m:r>
                      <a:rPr lang="en-US" b="0" i="1" dirty="0" smtClean="0">
                        <a:latin typeface="Cambria Math" panose="02040503050406030204" pitchFamily="18" charset="0"/>
                      </a:rPr>
                      <m:t>𝑧</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𝑁</m:t>
                    </m:r>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0,1</m:t>
                        </m:r>
                      </m:e>
                    </m:d>
                  </m:oMath>
                </a14:m>
                <a:r>
                  <a:rPr lang="en-US" dirty="0"/>
                  <a:t>)</a:t>
                </a:r>
              </a:p>
              <a:p>
                <a:pPr marL="0" indent="0" algn="just">
                  <a:buNone/>
                </a:pPr>
                <a:r>
                  <a:rPr lang="en-US" dirty="0"/>
                  <a:t>                       </a:t>
                </a:r>
                <a14:m>
                  <m:oMath xmlns:m="http://schemas.openxmlformats.org/officeDocument/2006/math">
                    <m:r>
                      <a:rPr lang="en-US" i="1" dirty="0">
                        <a:latin typeface="Cambria Math" panose="02040503050406030204" pitchFamily="18" charset="0"/>
                      </a:rPr>
                      <m:t>=</m:t>
                    </m:r>
                    <m:r>
                      <m:rPr>
                        <m:sty m:val="p"/>
                      </m:rPr>
                      <a:rPr lang="el-GR" i="1" dirty="0" smtClean="0">
                        <a:latin typeface="Cambria Math" panose="02040503050406030204" pitchFamily="18" charset="0"/>
                        <a:ea typeface="Cambria Math" panose="02040503050406030204" pitchFamily="18" charset="0"/>
                      </a:rPr>
                      <m:t>Φ</m:t>
                    </m:r>
                    <m:d>
                      <m:dPr>
                        <m:ctrlPr>
                          <a:rPr lang="el-GR"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−2.24</m:t>
                        </m:r>
                      </m:e>
                    </m:d>
                    <m:r>
                      <a:rPr lang="en-US" b="0" i="1" dirty="0" smtClean="0">
                        <a:latin typeface="Cambria Math" panose="02040503050406030204" pitchFamily="18" charset="0"/>
                        <a:ea typeface="Cambria Math" panose="02040503050406030204" pitchFamily="18" charset="0"/>
                      </a:rPr>
                      <m:t>=0.0125</m:t>
                    </m:r>
                    <m:r>
                      <a:rPr lang="en-US" b="0" i="1" dirty="0" smtClean="0">
                        <a:latin typeface="Cambria Math" panose="02040503050406030204" pitchFamily="18" charset="0"/>
                      </a:rPr>
                      <m:t> </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053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Statistical Estimation</a:t>
            </a:r>
          </a:p>
        </p:txBody>
      </p:sp>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buNone/>
            </a:pPr>
            <a:r>
              <a:rPr lang="en-US" dirty="0"/>
              <a:t>• </a:t>
            </a:r>
            <a:r>
              <a:rPr lang="en-US" b="1" dirty="0"/>
              <a:t>Point estimate</a:t>
            </a:r>
            <a:r>
              <a:rPr lang="en-US" dirty="0"/>
              <a:t> -- the single value of a statistic calculated from a sample </a:t>
            </a:r>
          </a:p>
          <a:p>
            <a:pPr marL="0" indent="0">
              <a:buNone/>
            </a:pPr>
            <a:r>
              <a:rPr lang="en-US" dirty="0"/>
              <a:t>		</a:t>
            </a:r>
          </a:p>
          <a:p>
            <a:pPr marL="0" indent="0" algn="just">
              <a:buNone/>
            </a:pPr>
            <a:r>
              <a:rPr lang="en-US" dirty="0"/>
              <a:t>• </a:t>
            </a:r>
            <a:r>
              <a:rPr lang="en-US" b="1" dirty="0"/>
              <a:t>Interval Estimate</a:t>
            </a:r>
            <a:r>
              <a:rPr lang="en-US" dirty="0"/>
              <a:t> -- a range of values determined from a sample statistic(s) and standardized statistics, such as the </a:t>
            </a:r>
            <a:r>
              <a:rPr lang="en-US" i="1" dirty="0"/>
              <a:t>z-</a:t>
            </a:r>
            <a:r>
              <a:rPr lang="en-US" dirty="0"/>
              <a:t>value, the t-value, etc.  </a:t>
            </a:r>
          </a:p>
          <a:p>
            <a:pPr marL="0" indent="0">
              <a:buNone/>
            </a:pPr>
            <a:endParaRPr lang="en-US" dirty="0"/>
          </a:p>
          <a:p>
            <a:pPr marL="0" indent="0">
              <a:buNone/>
            </a:pPr>
            <a:r>
              <a:rPr lang="en-US" u="sng" dirty="0"/>
              <a:t>How to construct an interval estimate</a:t>
            </a:r>
            <a:r>
              <a:rPr lang="en-US" dirty="0"/>
              <a:t>?</a:t>
            </a:r>
          </a:p>
          <a:p>
            <a:pPr marL="0" indent="0">
              <a:buNone/>
            </a:pPr>
            <a:r>
              <a:rPr lang="en-US" dirty="0"/>
              <a:t>	1. </a:t>
            </a:r>
            <a:r>
              <a:rPr lang="en-US" sz="2600" i="1" dirty="0"/>
              <a:t>Select the appropriate standardized statistic based on sampling</a:t>
            </a:r>
          </a:p>
          <a:p>
            <a:pPr marL="0" indent="0">
              <a:buNone/>
            </a:pPr>
            <a:r>
              <a:rPr lang="en-US" sz="2600" i="1" dirty="0"/>
              <a:t>                distribution.</a:t>
            </a:r>
          </a:p>
          <a:p>
            <a:pPr marL="0" indent="0">
              <a:buNone/>
            </a:pPr>
            <a:r>
              <a:rPr lang="en-US" sz="2600" i="1" dirty="0"/>
              <a:t>	2. Select the critical values of the standardized statistic based on the</a:t>
            </a:r>
          </a:p>
          <a:p>
            <a:pPr marL="0" indent="0">
              <a:buNone/>
            </a:pPr>
            <a:r>
              <a:rPr lang="en-US" sz="2600" i="1" dirty="0"/>
              <a:t>	    desired level of confidence.</a:t>
            </a:r>
          </a:p>
          <a:p>
            <a:pPr marL="0" indent="0">
              <a:buNone/>
            </a:pPr>
            <a:r>
              <a:rPr lang="en-US" sz="2600" i="1" dirty="0"/>
              <a:t>	3. Construct the confidence interval with the sample statistic observed</a:t>
            </a:r>
          </a:p>
          <a:p>
            <a:pPr marL="0" indent="0">
              <a:buNone/>
            </a:pPr>
            <a:endParaRPr lang="en-US" dirty="0"/>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3973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Required Properties of Point Estimators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Before using a sample statistic as a point estimator, we should check to see whether the sample statistic has the following properties associated with good point estimators.</a:t>
            </a:r>
          </a:p>
          <a:p>
            <a:pPr marL="0" indent="0">
              <a:buNone/>
            </a:pPr>
            <a:endParaRPr lang="en-US" dirty="0"/>
          </a:p>
          <a:p>
            <a:pPr marL="0" indent="0">
              <a:buNone/>
            </a:pPr>
            <a:r>
              <a:rPr lang="en-US" dirty="0"/>
              <a:t>•	Unbiasedness</a:t>
            </a:r>
          </a:p>
          <a:p>
            <a:pPr marL="0" indent="0">
              <a:buNone/>
            </a:pPr>
            <a:r>
              <a:rPr lang="en-US" dirty="0"/>
              <a:t>•	Efficiency</a:t>
            </a:r>
          </a:p>
          <a:p>
            <a:pPr marL="0" indent="0">
              <a:buNone/>
            </a:pPr>
            <a:r>
              <a:rPr lang="en-US" dirty="0"/>
              <a:t>•	Consistency</a:t>
            </a:r>
          </a:p>
          <a:p>
            <a:pPr marL="0" indent="0">
              <a:buNone/>
            </a:pPr>
            <a:endParaRPr lang="en-US" dirty="0"/>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2782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Required Properties of Point Estimators</a:t>
            </a:r>
          </a:p>
        </p:txBody>
      </p:sp>
      <p:sp>
        <p:nvSpPr>
          <p:cNvPr id="3" name="Content Placeholder 2"/>
          <p:cNvSpPr>
            <a:spLocks noGrp="1"/>
          </p:cNvSpPr>
          <p:nvPr>
            <p:ph idx="1"/>
          </p:nvPr>
        </p:nvSpPr>
        <p:spPr>
          <a:xfrm>
            <a:off x="1134050" y="1738149"/>
            <a:ext cx="10372150" cy="4303509"/>
          </a:xfrm>
        </p:spPr>
        <p:txBody>
          <a:bodyPr>
            <a:normAutofit fontScale="55000" lnSpcReduction="20000"/>
          </a:bodyPr>
          <a:lstStyle/>
          <a:p>
            <a:pPr marL="0" indent="0">
              <a:buNone/>
            </a:pPr>
            <a:r>
              <a:rPr lang="en-US" sz="3800" b="1" u="sng" dirty="0"/>
              <a:t>Unbiasedness</a:t>
            </a:r>
          </a:p>
          <a:p>
            <a:pPr marL="0" indent="0">
              <a:buNone/>
            </a:pPr>
            <a:r>
              <a:rPr lang="en-US" sz="3800" dirty="0"/>
              <a:t>The expected value of the sample statistic is equal to the population parameter being estimated: an </a:t>
            </a:r>
            <a:r>
              <a:rPr lang="en-US" sz="3800" i="1" u="sng" dirty="0"/>
              <a:t>unbiased estimator </a:t>
            </a:r>
            <a:r>
              <a:rPr lang="en-US" sz="3800" dirty="0"/>
              <a:t>of the population parameter.</a:t>
            </a:r>
          </a:p>
          <a:p>
            <a:pPr marL="0" indent="0">
              <a:buNone/>
            </a:pPr>
            <a:endParaRPr lang="en-US" sz="3800" dirty="0"/>
          </a:p>
          <a:p>
            <a:pPr marL="0" indent="0">
              <a:buNone/>
            </a:pPr>
            <a:r>
              <a:rPr lang="en-US" sz="3800" b="1" u="sng" dirty="0"/>
              <a:t>Efficiency</a:t>
            </a:r>
          </a:p>
          <a:p>
            <a:pPr marL="0" indent="0">
              <a:buNone/>
            </a:pPr>
            <a:r>
              <a:rPr lang="en-US" sz="3800" dirty="0"/>
              <a:t>Given two unbiased estimators of the same population parameter, the point estimator with the </a:t>
            </a:r>
            <a:r>
              <a:rPr lang="en-US" sz="3800" i="1" u="sng" dirty="0"/>
              <a:t>smaller standard deviation </a:t>
            </a:r>
            <a:r>
              <a:rPr lang="en-US" sz="3800" dirty="0"/>
              <a:t>is said to have </a:t>
            </a:r>
            <a:r>
              <a:rPr lang="en-US" sz="3800" i="1" u="sng" dirty="0"/>
              <a:t>greater relative efficiency </a:t>
            </a:r>
            <a:r>
              <a:rPr lang="en-US" sz="3800" dirty="0"/>
              <a:t>than the other.</a:t>
            </a:r>
          </a:p>
          <a:p>
            <a:pPr marL="0" indent="0">
              <a:buNone/>
            </a:pPr>
            <a:endParaRPr lang="en-US" sz="3800" dirty="0"/>
          </a:p>
          <a:p>
            <a:pPr marL="0" indent="0">
              <a:buNone/>
            </a:pPr>
            <a:r>
              <a:rPr lang="en-US" sz="3800" b="1" u="sng" dirty="0"/>
              <a:t>Consistency</a:t>
            </a:r>
          </a:p>
          <a:p>
            <a:pPr marL="0" indent="0" algn="just">
              <a:buNone/>
            </a:pPr>
            <a:r>
              <a:rPr lang="en-US" sz="3800" dirty="0"/>
              <a:t>A point estimator is </a:t>
            </a:r>
            <a:r>
              <a:rPr lang="en-US" sz="3800" i="1" u="sng" dirty="0"/>
              <a:t>consistent</a:t>
            </a:r>
            <a:r>
              <a:rPr lang="en-US" sz="3800" dirty="0"/>
              <a:t> if the values of the point estimator tend to become closer to the population parameter as the sample size becomes larger.</a:t>
            </a:r>
          </a:p>
          <a:p>
            <a:pPr marL="0" indent="0">
              <a:buNone/>
            </a:pPr>
            <a:endParaRPr lang="en-US" dirty="0"/>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2785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Large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Point estimate</a:t>
            </a:r>
          </a:p>
          <a:p>
            <a:pPr marL="0" indent="0">
              <a:buNone/>
            </a:pPr>
            <a:endParaRPr lang="en-US" dirty="0"/>
          </a:p>
          <a:p>
            <a:pPr marL="0" indent="0">
              <a:buNone/>
            </a:pPr>
            <a:r>
              <a:rPr lang="en-US" dirty="0"/>
              <a:t> </a:t>
            </a:r>
          </a:p>
          <a:p>
            <a:pPr marL="0" indent="0">
              <a:buNone/>
            </a:pPr>
            <a:r>
              <a:rPr lang="en-US" u="sng" dirty="0"/>
              <a:t>Interval Estimate</a:t>
            </a:r>
          </a:p>
          <a:p>
            <a:pPr marL="0" indent="0">
              <a:buNone/>
            </a:pPr>
            <a:endParaRPr lang="en-US" dirty="0"/>
          </a:p>
          <a:p>
            <a:pPr marL="0" indent="0" algn="just">
              <a:buNone/>
            </a:pPr>
            <a:r>
              <a:rPr lang="en-US" dirty="0"/>
              <a:t>				    	or</a:t>
            </a:r>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C93B192-864A-4887-9BF3-CEA8692D0BE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5144A3BE-31C6-41C8-A996-67CF4FEA6883}"/>
              </a:ext>
            </a:extLst>
          </p:cNvPr>
          <p:cNvGraphicFramePr>
            <a:graphicFrameLocks noChangeAspect="1"/>
          </p:cNvGraphicFramePr>
          <p:nvPr>
            <p:extLst>
              <p:ext uri="{D42A27DB-BD31-4B8C-83A1-F6EECF244321}">
                <p14:modId xmlns:p14="http://schemas.microsoft.com/office/powerpoint/2010/main" val="3298933818"/>
              </p:ext>
            </p:extLst>
          </p:nvPr>
        </p:nvGraphicFramePr>
        <p:xfrm>
          <a:off x="4872038" y="2249488"/>
          <a:ext cx="1109662" cy="939800"/>
        </p:xfrm>
        <a:graphic>
          <a:graphicData uri="http://schemas.openxmlformats.org/presentationml/2006/ole">
            <mc:AlternateContent xmlns:mc="http://schemas.openxmlformats.org/markup-compatibility/2006">
              <mc:Choice xmlns:v="urn:schemas-microsoft-com:vml" Requires="v">
                <p:oleObj spid="_x0000_s42024" name="Equation" r:id="rId3" imgW="1104840" imgH="939600" progId="Equation.DSMT4">
                  <p:embed/>
                </p:oleObj>
              </mc:Choice>
              <mc:Fallback>
                <p:oleObj name="Equation" r:id="rId3" imgW="1104840" imgH="939600" progId="Equation.DSMT4">
                  <p:embed/>
                  <p:pic>
                    <p:nvPicPr>
                      <p:cNvPr id="0" name="Object 1"/>
                      <p:cNvPicPr>
                        <a:picLocks noChangeAspect="1" noChangeArrowheads="1"/>
                      </p:cNvPicPr>
                      <p:nvPr/>
                    </p:nvPicPr>
                    <p:blipFill>
                      <a:blip r:embed="rId4"/>
                      <a:srcRect/>
                      <a:stretch>
                        <a:fillRect/>
                      </a:stretch>
                    </p:blipFill>
                    <p:spPr bwMode="auto">
                      <a:xfrm>
                        <a:off x="4872038" y="2249488"/>
                        <a:ext cx="1109662" cy="939800"/>
                      </a:xfrm>
                      <a:prstGeom prst="rect">
                        <a:avLst/>
                      </a:prstGeom>
                      <a:noFill/>
                      <a:ln>
                        <a:solidFill>
                          <a:schemeClr val="tx1"/>
                        </a:solidFill>
                      </a:ln>
                    </p:spPr>
                  </p:pic>
                </p:oleObj>
              </mc:Fallback>
            </mc:AlternateContent>
          </a:graphicData>
        </a:graphic>
      </p:graphicFrame>
      <p:sp>
        <p:nvSpPr>
          <p:cNvPr id="7" name="Rectangle 4">
            <a:extLst>
              <a:ext uri="{FF2B5EF4-FFF2-40B4-BE49-F238E27FC236}">
                <a16:creationId xmlns:a16="http://schemas.microsoft.com/office/drawing/2014/main" id="{5602FC45-2700-4E1D-8A8B-590855A9891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3FEC0ABF-0718-41A3-9E73-EAA4477B6E60}"/>
              </a:ext>
            </a:extLst>
          </p:cNvPr>
          <p:cNvGraphicFramePr>
            <a:graphicFrameLocks noChangeAspect="1"/>
          </p:cNvGraphicFramePr>
          <p:nvPr>
            <p:extLst>
              <p:ext uri="{D42A27DB-BD31-4B8C-83A1-F6EECF244321}">
                <p14:modId xmlns:p14="http://schemas.microsoft.com/office/powerpoint/2010/main" val="2355325904"/>
              </p:ext>
            </p:extLst>
          </p:nvPr>
        </p:nvGraphicFramePr>
        <p:xfrm>
          <a:off x="4232280" y="3766441"/>
          <a:ext cx="3403600" cy="523875"/>
        </p:xfrm>
        <a:graphic>
          <a:graphicData uri="http://schemas.openxmlformats.org/presentationml/2006/ole">
            <mc:AlternateContent xmlns:mc="http://schemas.openxmlformats.org/markup-compatibility/2006">
              <mc:Choice xmlns:v="urn:schemas-microsoft-com:vml" Requires="v">
                <p:oleObj spid="_x0000_s42025" name="Equation" r:id="rId5" imgW="3403440" imgH="520560" progId="Equation.DSMT4">
                  <p:embed/>
                </p:oleObj>
              </mc:Choice>
              <mc:Fallback>
                <p:oleObj name="Equation" r:id="rId5" imgW="3403440" imgH="520560" progId="Equation.DSMT4">
                  <p:embed/>
                  <p:pic>
                    <p:nvPicPr>
                      <p:cNvPr id="0" name="Object 3"/>
                      <p:cNvPicPr>
                        <a:picLocks noChangeAspect="1" noChangeArrowheads="1"/>
                      </p:cNvPicPr>
                      <p:nvPr/>
                    </p:nvPicPr>
                    <p:blipFill>
                      <a:blip r:embed="rId6"/>
                      <a:srcRect/>
                      <a:stretch>
                        <a:fillRect/>
                      </a:stretch>
                    </p:blipFill>
                    <p:spPr bwMode="auto">
                      <a:xfrm>
                        <a:off x="4232280" y="3766441"/>
                        <a:ext cx="3403600" cy="523875"/>
                      </a:xfrm>
                      <a:prstGeom prst="rect">
                        <a:avLst/>
                      </a:prstGeom>
                      <a:noFill/>
                      <a:ln>
                        <a:solidFill>
                          <a:schemeClr val="tx1"/>
                        </a:solidFill>
                      </a:ln>
                    </p:spPr>
                  </p:pic>
                </p:oleObj>
              </mc:Fallback>
            </mc:AlternateContent>
          </a:graphicData>
        </a:graphic>
      </p:graphicFrame>
      <p:sp>
        <p:nvSpPr>
          <p:cNvPr id="9" name="Rectangle 6">
            <a:extLst>
              <a:ext uri="{FF2B5EF4-FFF2-40B4-BE49-F238E27FC236}">
                <a16:creationId xmlns:a16="http://schemas.microsoft.com/office/drawing/2014/main" id="{B3583D80-F3A1-4E41-BD9A-DD2C3C5FA85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52E149D6-1F58-49FC-9F56-8948401C1F66}"/>
              </a:ext>
            </a:extLst>
          </p:cNvPr>
          <p:cNvGraphicFramePr>
            <a:graphicFrameLocks noChangeAspect="1"/>
          </p:cNvGraphicFramePr>
          <p:nvPr>
            <p:extLst>
              <p:ext uri="{D42A27DB-BD31-4B8C-83A1-F6EECF244321}">
                <p14:modId xmlns:p14="http://schemas.microsoft.com/office/powerpoint/2010/main" val="648905944"/>
              </p:ext>
            </p:extLst>
          </p:nvPr>
        </p:nvGraphicFramePr>
        <p:xfrm>
          <a:off x="4089400" y="4752975"/>
          <a:ext cx="3784600" cy="858838"/>
        </p:xfrm>
        <a:graphic>
          <a:graphicData uri="http://schemas.openxmlformats.org/presentationml/2006/ole">
            <mc:AlternateContent xmlns:mc="http://schemas.openxmlformats.org/markup-compatibility/2006">
              <mc:Choice xmlns:v="urn:schemas-microsoft-com:vml" Requires="v">
                <p:oleObj spid="_x0000_s42026" name="Equation" r:id="rId7" imgW="3784320" imgH="863280" progId="Equation.DSMT4">
                  <p:embed/>
                </p:oleObj>
              </mc:Choice>
              <mc:Fallback>
                <p:oleObj name="Equation" r:id="rId7" imgW="3784320" imgH="863280" progId="Equation.DSMT4">
                  <p:embed/>
                  <p:pic>
                    <p:nvPicPr>
                      <p:cNvPr id="0" name="Object 5"/>
                      <p:cNvPicPr>
                        <a:picLocks noChangeAspect="1" noChangeArrowheads="1"/>
                      </p:cNvPicPr>
                      <p:nvPr/>
                    </p:nvPicPr>
                    <p:blipFill>
                      <a:blip r:embed="rId8"/>
                      <a:srcRect/>
                      <a:stretch>
                        <a:fillRect/>
                      </a:stretch>
                    </p:blipFill>
                    <p:spPr bwMode="auto">
                      <a:xfrm>
                        <a:off x="4089400" y="4752975"/>
                        <a:ext cx="3784600" cy="858838"/>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0892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Large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Distribution of Sample Mean</a:t>
            </a:r>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A6D476D-E609-4488-89B8-35ABB2023A7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9443E186-FA3B-4BDF-9762-DA5205856672}"/>
              </a:ext>
            </a:extLst>
          </p:cNvPr>
          <p:cNvGraphicFramePr>
            <a:graphicFrameLocks noChangeAspect="1"/>
          </p:cNvGraphicFramePr>
          <p:nvPr>
            <p:extLst>
              <p:ext uri="{D42A27DB-BD31-4B8C-83A1-F6EECF244321}">
                <p14:modId xmlns:p14="http://schemas.microsoft.com/office/powerpoint/2010/main" val="1566645435"/>
              </p:ext>
            </p:extLst>
          </p:nvPr>
        </p:nvGraphicFramePr>
        <p:xfrm>
          <a:off x="3521071" y="1785378"/>
          <a:ext cx="5551488" cy="3438537"/>
        </p:xfrm>
        <a:graphic>
          <a:graphicData uri="http://schemas.openxmlformats.org/presentationml/2006/ole">
            <mc:AlternateContent xmlns:mc="http://schemas.openxmlformats.org/markup-compatibility/2006">
              <mc:Choice xmlns:v="urn:schemas-microsoft-com:vml" Requires="v">
                <p:oleObj spid="_x0000_s43024" name="Visio" r:id="rId3" imgW="6079680" imgH="3763800" progId="Visio.Drawing.11">
                  <p:embed/>
                </p:oleObj>
              </mc:Choice>
              <mc:Fallback>
                <p:oleObj name="Visio" r:id="rId3" imgW="6079680" imgH="37638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1071" y="1785378"/>
                        <a:ext cx="5551488" cy="34385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9967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Large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Probability Interpretation of the Level of Confidence</a:t>
                </a:r>
              </a:p>
              <a:p>
                <a:pPr marL="0" indent="0">
                  <a:buNone/>
                </a:pPr>
                <a:endParaRPr lang="en-US" dirty="0"/>
              </a:p>
              <a:p>
                <a:pPr marL="0" indent="0">
                  <a:buNone/>
                </a:pPr>
                <a:r>
                  <a:rPr lang="en-US" dirty="0"/>
                  <a:t> </a:t>
                </a:r>
              </a:p>
              <a:p>
                <a:pPr marL="0" indent="0">
                  <a:buNone/>
                </a:pPr>
                <a:endParaRPr lang="en-US" dirty="0"/>
              </a:p>
              <a:p>
                <a:pPr marL="0" indent="0">
                  <a:buNone/>
                </a:pPr>
                <a:r>
                  <a:rPr lang="en-US" dirty="0"/>
                  <a:t>Notes:</a:t>
                </a:r>
              </a:p>
              <a:p>
                <a:pPr marL="0" indent="0">
                  <a:buNone/>
                </a:pPr>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e>
                    </m:d>
                  </m:oMath>
                </a14:m>
                <a:r>
                  <a:rPr lang="en-US" dirty="0"/>
                  <a:t>	 	: confidence coefficient</a:t>
                </a:r>
              </a:p>
              <a:p>
                <a:pPr marL="0" indent="0">
                  <a:buNone/>
                </a:pPr>
                <a:r>
                  <a:rPr lang="en-US" dirty="0"/>
                  <a:t>• 100</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𝛼</m:t>
                        </m:r>
                      </m:e>
                    </m:d>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t> 	: confidence level</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A6D476D-E609-4488-89B8-35ABB2023A7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245455D2-B0A3-421A-8B51-B26DCD16A524}"/>
              </a:ext>
            </a:extLst>
          </p:cNvPr>
          <p:cNvGraphicFramePr>
            <a:graphicFrameLocks noChangeAspect="1"/>
          </p:cNvGraphicFramePr>
          <p:nvPr/>
        </p:nvGraphicFramePr>
        <p:xfrm>
          <a:off x="3190880" y="2609855"/>
          <a:ext cx="5440362" cy="884238"/>
        </p:xfrm>
        <a:graphic>
          <a:graphicData uri="http://schemas.openxmlformats.org/presentationml/2006/ole">
            <mc:AlternateContent xmlns:mc="http://schemas.openxmlformats.org/markup-compatibility/2006">
              <mc:Choice xmlns:v="urn:schemas-microsoft-com:vml" Requires="v">
                <p:oleObj spid="_x0000_s45068" name="Equation" r:id="rId4" imgW="5435280" imgH="888840" progId="Equation.DSMT4">
                  <p:embed/>
                </p:oleObj>
              </mc:Choice>
              <mc:Fallback>
                <p:oleObj name="Equation" r:id="rId4" imgW="5435280" imgH="888840" progId="Equation.DSMT4">
                  <p:embed/>
                  <p:pic>
                    <p:nvPicPr>
                      <p:cNvPr id="6" name="Object 5">
                        <a:extLst>
                          <a:ext uri="{FF2B5EF4-FFF2-40B4-BE49-F238E27FC236}">
                            <a16:creationId xmlns:a16="http://schemas.microsoft.com/office/drawing/2014/main" id="{245455D2-B0A3-421A-8B51-B26DCD16A524}"/>
                          </a:ext>
                        </a:extLst>
                      </p:cNvPr>
                      <p:cNvPicPr>
                        <a:picLocks noChangeAspect="1" noChangeArrowheads="1"/>
                      </p:cNvPicPr>
                      <p:nvPr/>
                    </p:nvPicPr>
                    <p:blipFill>
                      <a:blip r:embed="rId5"/>
                      <a:srcRect/>
                      <a:stretch>
                        <a:fillRect/>
                      </a:stretch>
                    </p:blipFill>
                    <p:spPr bwMode="auto">
                      <a:xfrm>
                        <a:off x="3190880" y="2609855"/>
                        <a:ext cx="5440362" cy="884238"/>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60969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Large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a:t>
                </a:r>
              </a:p>
              <a:p>
                <a:pPr marL="0" indent="0" algn="just">
                  <a:buNone/>
                </a:pPr>
                <a:r>
                  <a:rPr lang="en-US" dirty="0"/>
                  <a:t>Given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=4.26</m:t>
                    </m:r>
                  </m:oMath>
                </a14:m>
                <a:r>
                  <a:rPr lang="en-US" dirty="0"/>
                  <a:t> ,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=1.1</m:t>
                    </m:r>
                  </m:oMath>
                </a14:m>
                <a:r>
                  <a:rPr lang="en-US" dirty="0"/>
                  <a:t> ,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=60</m:t>
                    </m:r>
                  </m:oMath>
                </a14:m>
                <a:r>
                  <a:rPr lang="en-US" dirty="0"/>
                  <a:t>. Construct the 95% confidence interval for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a:t>
                </a:r>
              </a:p>
              <a:p>
                <a:pPr marL="0" indent="0">
                  <a:buNone/>
                </a:pPr>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C4BA4DE5-2E71-4797-A4AB-01ACE716118D}"/>
              </a:ext>
            </a:extLst>
          </p:cNvPr>
          <p:cNvPicPr>
            <a:picLocks noChangeAspect="1"/>
          </p:cNvPicPr>
          <p:nvPr/>
        </p:nvPicPr>
        <p:blipFill>
          <a:blip r:embed="rId3"/>
          <a:stretch>
            <a:fillRect/>
          </a:stretch>
        </p:blipFill>
        <p:spPr>
          <a:xfrm>
            <a:off x="1929239" y="3284514"/>
            <a:ext cx="9413249" cy="2585688"/>
          </a:xfrm>
          <a:prstGeom prst="rect">
            <a:avLst/>
          </a:prstGeom>
        </p:spPr>
      </p:pic>
    </p:spTree>
    <p:extLst>
      <p:ext uri="{BB962C8B-B14F-4D97-AF65-F5344CB8AC3E}">
        <p14:creationId xmlns:p14="http://schemas.microsoft.com/office/powerpoint/2010/main" val="113413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2: Statistical Inferences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Large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5609650" cy="4303509"/>
              </a:xfrm>
            </p:spPr>
            <p:txBody>
              <a:bodyPr>
                <a:normAutofit fontScale="85000" lnSpcReduction="10000"/>
              </a:bodyPr>
              <a:lstStyle/>
              <a:p>
                <a:pPr algn="just"/>
                <a:endParaRPr lang="en-US" i="1" dirty="0"/>
              </a:p>
              <a:p>
                <a:pPr algn="just"/>
                <a:r>
                  <a:rPr lang="en-US" i="1" dirty="0"/>
                  <a:t>Note that there are many confidence intervals for a population mean with the same confidence level.</a:t>
                </a:r>
              </a:p>
              <a:p>
                <a:pPr marL="0" indent="0" algn="just">
                  <a:buNone/>
                </a:pPr>
                <a:endParaRPr lang="en-US" i="1" dirty="0"/>
              </a:p>
              <a:p>
                <a:pPr algn="just"/>
                <a:r>
                  <a:rPr lang="en-US" i="1" dirty="0"/>
                  <a:t>If we repeat the sampling process, then for different samples we will have different confident intervals.  On average, about </a:t>
                </a:r>
                <a:r>
                  <a:rPr lang="en-US" dirty="0"/>
                  <a:t>100</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𝛼</m:t>
                        </m:r>
                      </m:e>
                    </m:d>
                    <m:r>
                      <a:rPr lang="en-US" i="1">
                        <a:latin typeface="Cambria Math" panose="02040503050406030204" pitchFamily="18" charset="0"/>
                        <a:ea typeface="Cambria Math" panose="02040503050406030204" pitchFamily="18" charset="0"/>
                      </a:rPr>
                      <m:t> %</m:t>
                    </m:r>
                  </m:oMath>
                </a14:m>
                <a:r>
                  <a:rPr lang="en-US" i="1" dirty="0"/>
                  <a:t>  of the resulting confidence intervals will contain the population mean.</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5609650" cy="4303509"/>
              </a:xfrm>
              <a:blipFill>
                <a:blip r:embed="rId2"/>
                <a:stretch>
                  <a:fillRect l="-1413" r="-1739"/>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032C652F-7545-4A76-B7B2-3C5964EFD582}"/>
              </a:ext>
            </a:extLst>
          </p:cNvPr>
          <p:cNvPicPr>
            <a:picLocks noChangeAspect="1"/>
          </p:cNvPicPr>
          <p:nvPr/>
        </p:nvPicPr>
        <p:blipFill>
          <a:blip r:embed="rId3"/>
          <a:stretch>
            <a:fillRect/>
          </a:stretch>
        </p:blipFill>
        <p:spPr>
          <a:xfrm>
            <a:off x="6862983" y="1581338"/>
            <a:ext cx="4692658" cy="3931687"/>
          </a:xfrm>
          <a:prstGeom prst="rect">
            <a:avLst/>
          </a:prstGeom>
        </p:spPr>
      </p:pic>
    </p:spTree>
    <p:extLst>
      <p:ext uri="{BB962C8B-B14F-4D97-AF65-F5344CB8AC3E}">
        <p14:creationId xmlns:p14="http://schemas.microsoft.com/office/powerpoint/2010/main" val="113122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Large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When </a:t>
                </a:r>
                <a14:m>
                  <m:oMath xmlns:m="http://schemas.openxmlformats.org/officeDocument/2006/math">
                    <m:r>
                      <a:rPr lang="en-US" i="1" u="sng" smtClean="0">
                        <a:latin typeface="Cambria Math" panose="02040503050406030204" pitchFamily="18" charset="0"/>
                        <a:ea typeface="Cambria Math" panose="02040503050406030204" pitchFamily="18" charset="0"/>
                      </a:rPr>
                      <m:t>𝜎</m:t>
                    </m:r>
                  </m:oMath>
                </a14:m>
                <a:r>
                  <a:rPr lang="en-US" u="sng" dirty="0"/>
                  <a:t> is unknown</a:t>
                </a:r>
                <a:r>
                  <a:rPr lang="en-US" dirty="0"/>
                  <a:t>:</a:t>
                </a:r>
              </a:p>
              <a:p>
                <a:pPr marL="0" indent="0">
                  <a:buNone/>
                </a:pPr>
                <a:endParaRPr lang="en-US" dirty="0"/>
              </a:p>
              <a:p>
                <a:pPr marL="0" indent="0">
                  <a:buNone/>
                </a:pPr>
                <a:r>
                  <a:rPr lang="en-US" dirty="0"/>
                  <a:t>Z Values for Some of the Common Levels of Confidence: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2455B6AF-FA6A-401D-99CD-FDCD33AA9270}"/>
              </a:ext>
            </a:extLst>
          </p:cNvPr>
          <p:cNvGraphicFramePr>
            <a:graphicFrameLocks noChangeAspect="1"/>
          </p:cNvGraphicFramePr>
          <p:nvPr>
            <p:extLst>
              <p:ext uri="{D42A27DB-BD31-4B8C-83A1-F6EECF244321}">
                <p14:modId xmlns:p14="http://schemas.microsoft.com/office/powerpoint/2010/main" val="77856178"/>
              </p:ext>
            </p:extLst>
          </p:nvPr>
        </p:nvGraphicFramePr>
        <p:xfrm>
          <a:off x="5384800" y="1581150"/>
          <a:ext cx="3784600" cy="857250"/>
        </p:xfrm>
        <a:graphic>
          <a:graphicData uri="http://schemas.openxmlformats.org/presentationml/2006/ole">
            <mc:AlternateContent xmlns:mc="http://schemas.openxmlformats.org/markup-compatibility/2006">
              <mc:Choice xmlns:v="urn:schemas-microsoft-com:vml" Requires="v">
                <p:oleObj spid="_x0000_s46094" name="Equation" r:id="rId4" imgW="3784320" imgH="863280" progId="Equation.DSMT4">
                  <p:embed/>
                </p:oleObj>
              </mc:Choice>
              <mc:Fallback>
                <p:oleObj name="Equation" r:id="rId4" imgW="3784320" imgH="863280" progId="Equation.DSMT4">
                  <p:embed/>
                  <p:pic>
                    <p:nvPicPr>
                      <p:cNvPr id="0" name="Object 1"/>
                      <p:cNvPicPr>
                        <a:picLocks noChangeAspect="1" noChangeArrowheads="1"/>
                      </p:cNvPicPr>
                      <p:nvPr/>
                    </p:nvPicPr>
                    <p:blipFill>
                      <a:blip r:embed="rId5"/>
                      <a:srcRect/>
                      <a:stretch>
                        <a:fillRect/>
                      </a:stretch>
                    </p:blipFill>
                    <p:spPr bwMode="auto">
                      <a:xfrm>
                        <a:off x="5384800" y="1581150"/>
                        <a:ext cx="3784600" cy="857250"/>
                      </a:xfrm>
                      <a:prstGeom prst="rect">
                        <a:avLst/>
                      </a:prstGeom>
                      <a:noFill/>
                      <a:ln>
                        <a:solidFill>
                          <a:schemeClr val="tx1"/>
                        </a:solidFill>
                      </a:ln>
                    </p:spPr>
                  </p:pic>
                </p:oleObj>
              </mc:Fallback>
            </mc:AlternateContent>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6A109F5-8309-40B9-BAB9-3F81C273CA42}"/>
                  </a:ext>
                </a:extLst>
              </p:cNvPr>
              <p:cNvGraphicFramePr>
                <a:graphicFrameLocks noGrp="1"/>
              </p:cNvGraphicFramePr>
              <p:nvPr>
                <p:extLst>
                  <p:ext uri="{D42A27DB-BD31-4B8C-83A1-F6EECF244321}">
                    <p14:modId xmlns:p14="http://schemas.microsoft.com/office/powerpoint/2010/main" val="1659530055"/>
                  </p:ext>
                </p:extLst>
              </p:nvPr>
            </p:nvGraphicFramePr>
            <p:xfrm>
              <a:off x="3614743" y="3391694"/>
              <a:ext cx="4892676" cy="2560320"/>
            </p:xfrm>
            <a:graphic>
              <a:graphicData uri="http://schemas.openxmlformats.org/drawingml/2006/table">
                <a:tbl>
                  <a:tblPr>
                    <a:tableStyleId>{5C22544A-7EE6-4342-B048-85BDC9FD1C3A}</a:tableStyleId>
                  </a:tblPr>
                  <a:tblGrid>
                    <a:gridCol w="2446338">
                      <a:extLst>
                        <a:ext uri="{9D8B030D-6E8A-4147-A177-3AD203B41FA5}">
                          <a16:colId xmlns:a16="http://schemas.microsoft.com/office/drawing/2014/main" val="2540825699"/>
                        </a:ext>
                      </a:extLst>
                    </a:gridCol>
                    <a:gridCol w="2446338">
                      <a:extLst>
                        <a:ext uri="{9D8B030D-6E8A-4147-A177-3AD203B41FA5}">
                          <a16:colId xmlns:a16="http://schemas.microsoft.com/office/drawing/2014/main" val="4241933785"/>
                        </a:ext>
                      </a:extLst>
                    </a:gridCol>
                  </a:tblGrid>
                  <a:tr h="0">
                    <a:tc>
                      <a:txBody>
                        <a:bodyPr/>
                        <a:lstStyle/>
                        <a:p>
                          <a:pPr marL="0" marR="0" algn="ctr">
                            <a:spcBef>
                              <a:spcPts val="0"/>
                            </a:spcBef>
                            <a:spcAft>
                              <a:spcPts val="0"/>
                            </a:spcAft>
                          </a:pPr>
                          <a:r>
                            <a:rPr lang="en-US" sz="2800" dirty="0">
                              <a:effectLst/>
                            </a:rPr>
                            <a:t>Confidence level</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1" i="1" smtClean="0">
                                        <a:solidFill>
                                          <a:srgbClr val="000000"/>
                                        </a:solidFill>
                                        <a:effectLst/>
                                        <a:latin typeface="Cambria Math" panose="02040503050406030204" pitchFamily="18" charset="0"/>
                                      </a:rPr>
                                    </m:ctrlPr>
                                  </m:sSubPr>
                                  <m:e>
                                    <m:r>
                                      <a:rPr lang="en-US" sz="2800" b="1" i="1" smtClean="0">
                                        <a:solidFill>
                                          <a:srgbClr val="000000"/>
                                        </a:solidFill>
                                        <a:effectLst/>
                                        <a:latin typeface="Cambria Math" panose="02040503050406030204" pitchFamily="18" charset="0"/>
                                      </a:rPr>
                                      <m:t>𝒁</m:t>
                                    </m:r>
                                  </m:e>
                                  <m:sub>
                                    <m:f>
                                      <m:fPr>
                                        <m:type m:val="skw"/>
                                        <m:ctrlPr>
                                          <a:rPr lang="en-US" sz="2800" b="1" i="1" smtClean="0">
                                            <a:solidFill>
                                              <a:srgbClr val="000000"/>
                                            </a:solidFill>
                                            <a:effectLst/>
                                            <a:latin typeface="Cambria Math" panose="02040503050406030204" pitchFamily="18" charset="0"/>
                                          </a:rPr>
                                        </m:ctrlPr>
                                      </m:fPr>
                                      <m:num>
                                        <m:r>
                                          <a:rPr lang="en-US" sz="2800" b="1" i="1" smtClean="0">
                                            <a:solidFill>
                                              <a:srgbClr val="000000"/>
                                            </a:solidFill>
                                            <a:effectLst/>
                                            <a:latin typeface="Cambria Math" panose="02040503050406030204" pitchFamily="18" charset="0"/>
                                            <a:ea typeface="Cambria Math" panose="02040503050406030204" pitchFamily="18" charset="0"/>
                                          </a:rPr>
                                          <m:t>𝜶</m:t>
                                        </m:r>
                                      </m:num>
                                      <m:den>
                                        <m:r>
                                          <a:rPr lang="en-US" sz="2800" b="1" i="1" smtClean="0">
                                            <a:solidFill>
                                              <a:srgbClr val="000000"/>
                                            </a:solidFill>
                                            <a:effectLst/>
                                            <a:latin typeface="Cambria Math" panose="02040503050406030204" pitchFamily="18" charset="0"/>
                                          </a:rPr>
                                          <m:t>𝟐</m:t>
                                        </m:r>
                                      </m:den>
                                    </m:f>
                                  </m:sub>
                                </m:sSub>
                              </m:oMath>
                            </m:oMathPara>
                          </a14:m>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10631700"/>
                      </a:ext>
                    </a:extLst>
                  </a:tr>
                  <a:tr h="0">
                    <a:tc>
                      <a:txBody>
                        <a:bodyPr/>
                        <a:lstStyle/>
                        <a:p>
                          <a:pPr marL="0" marR="0" algn="ctr">
                            <a:spcBef>
                              <a:spcPts val="0"/>
                            </a:spcBef>
                            <a:spcAft>
                              <a:spcPts val="0"/>
                            </a:spcAft>
                          </a:pPr>
                          <a:r>
                            <a:rPr lang="en-US" sz="2800" dirty="0">
                              <a:effectLst/>
                            </a:rPr>
                            <a:t>90%</a:t>
                          </a:r>
                        </a:p>
                        <a:p>
                          <a:pPr marL="0" marR="0" algn="ctr">
                            <a:spcBef>
                              <a:spcPts val="0"/>
                            </a:spcBef>
                            <a:spcAft>
                              <a:spcPts val="0"/>
                            </a:spcAft>
                          </a:pPr>
                          <a:r>
                            <a:rPr lang="en-US" sz="2800" dirty="0">
                              <a:effectLst/>
                            </a:rPr>
                            <a:t>95%</a:t>
                          </a:r>
                        </a:p>
                        <a:p>
                          <a:pPr marL="0" marR="0" algn="ctr">
                            <a:spcBef>
                              <a:spcPts val="0"/>
                            </a:spcBef>
                            <a:spcAft>
                              <a:spcPts val="0"/>
                            </a:spcAft>
                          </a:pPr>
                          <a:r>
                            <a:rPr lang="en-US" sz="2800" dirty="0">
                              <a:effectLst/>
                            </a:rPr>
                            <a:t>98%</a:t>
                          </a:r>
                        </a:p>
                        <a:p>
                          <a:pPr marL="0" marR="0" algn="ctr">
                            <a:spcBef>
                              <a:spcPts val="0"/>
                            </a:spcBef>
                            <a:spcAft>
                              <a:spcPts val="0"/>
                            </a:spcAft>
                          </a:pPr>
                          <a:r>
                            <a:rPr lang="en-US" sz="2800" dirty="0">
                              <a:effectLst/>
                            </a:rPr>
                            <a:t>99%</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756285" algn="dec"/>
                            </a:tabLst>
                          </a:pPr>
                          <a:r>
                            <a:rPr lang="en-US" sz="2800" dirty="0">
                              <a:effectLst/>
                            </a:rPr>
                            <a:t>1.645</a:t>
                          </a:r>
                        </a:p>
                        <a:p>
                          <a:pPr marL="0" marR="0" algn="ctr">
                            <a:spcBef>
                              <a:spcPts val="0"/>
                            </a:spcBef>
                            <a:spcAft>
                              <a:spcPts val="0"/>
                            </a:spcAft>
                            <a:tabLst>
                              <a:tab pos="756285" algn="dec"/>
                            </a:tabLst>
                          </a:pPr>
                          <a:r>
                            <a:rPr lang="en-US" sz="2800" dirty="0">
                              <a:effectLst/>
                            </a:rPr>
                            <a:t>1.96</a:t>
                          </a:r>
                        </a:p>
                        <a:p>
                          <a:pPr marL="0" marR="0" algn="ctr">
                            <a:spcBef>
                              <a:spcPts val="0"/>
                            </a:spcBef>
                            <a:spcAft>
                              <a:spcPts val="0"/>
                            </a:spcAft>
                            <a:tabLst>
                              <a:tab pos="756285" algn="dec"/>
                            </a:tabLst>
                          </a:pPr>
                          <a:r>
                            <a:rPr lang="en-US" sz="2800" dirty="0">
                              <a:effectLst/>
                            </a:rPr>
                            <a:t>2.33</a:t>
                          </a:r>
                        </a:p>
                        <a:p>
                          <a:pPr marL="0" marR="0" algn="ctr">
                            <a:spcBef>
                              <a:spcPts val="0"/>
                            </a:spcBef>
                            <a:spcAft>
                              <a:spcPts val="0"/>
                            </a:spcAft>
                            <a:tabLst>
                              <a:tab pos="756285" algn="dec"/>
                            </a:tabLst>
                          </a:pPr>
                          <a:r>
                            <a:rPr lang="en-US" sz="2800" dirty="0">
                              <a:effectLst/>
                            </a:rPr>
                            <a:t>2.575</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86638765"/>
                      </a:ext>
                    </a:extLst>
                  </a:tr>
                </a:tbl>
              </a:graphicData>
            </a:graphic>
          </p:graphicFrame>
        </mc:Choice>
        <mc:Fallback xmlns="">
          <p:graphicFrame>
            <p:nvGraphicFramePr>
              <p:cNvPr id="8" name="Table 7">
                <a:extLst>
                  <a:ext uri="{FF2B5EF4-FFF2-40B4-BE49-F238E27FC236}">
                    <a16:creationId xmlns:a16="http://schemas.microsoft.com/office/drawing/2014/main" id="{46A109F5-8309-40B9-BAB9-3F81C273CA42}"/>
                  </a:ext>
                </a:extLst>
              </p:cNvPr>
              <p:cNvGraphicFramePr>
                <a:graphicFrameLocks noGrp="1"/>
              </p:cNvGraphicFramePr>
              <p:nvPr>
                <p:extLst>
                  <p:ext uri="{D42A27DB-BD31-4B8C-83A1-F6EECF244321}">
                    <p14:modId xmlns:p14="http://schemas.microsoft.com/office/powerpoint/2010/main" val="1659530055"/>
                  </p:ext>
                </p:extLst>
              </p:nvPr>
            </p:nvGraphicFramePr>
            <p:xfrm>
              <a:off x="3614743" y="3391694"/>
              <a:ext cx="4892676" cy="2560320"/>
            </p:xfrm>
            <a:graphic>
              <a:graphicData uri="http://schemas.openxmlformats.org/drawingml/2006/table">
                <a:tbl>
                  <a:tblPr>
                    <a:tableStyleId>{5C22544A-7EE6-4342-B048-85BDC9FD1C3A}</a:tableStyleId>
                  </a:tblPr>
                  <a:tblGrid>
                    <a:gridCol w="2446338">
                      <a:extLst>
                        <a:ext uri="{9D8B030D-6E8A-4147-A177-3AD203B41FA5}">
                          <a16:colId xmlns:a16="http://schemas.microsoft.com/office/drawing/2014/main" val="2540825699"/>
                        </a:ext>
                      </a:extLst>
                    </a:gridCol>
                    <a:gridCol w="2446338">
                      <a:extLst>
                        <a:ext uri="{9D8B030D-6E8A-4147-A177-3AD203B41FA5}">
                          <a16:colId xmlns:a16="http://schemas.microsoft.com/office/drawing/2014/main" val="4241933785"/>
                        </a:ext>
                      </a:extLst>
                    </a:gridCol>
                  </a:tblGrid>
                  <a:tr h="853440">
                    <a:tc>
                      <a:txBody>
                        <a:bodyPr/>
                        <a:lstStyle/>
                        <a:p>
                          <a:pPr marL="0" marR="0" algn="ctr">
                            <a:spcBef>
                              <a:spcPts val="0"/>
                            </a:spcBef>
                            <a:spcAft>
                              <a:spcPts val="0"/>
                            </a:spcAft>
                          </a:pPr>
                          <a:r>
                            <a:rPr lang="en-US" sz="2800" dirty="0">
                              <a:effectLst/>
                            </a:rPr>
                            <a:t>Confidence level</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marL="68580" marR="68580" marT="0" marB="0">
                        <a:blipFill>
                          <a:blip r:embed="rId6"/>
                          <a:stretch>
                            <a:fillRect l="-100249" t="-12143" r="-498" b="-226429"/>
                          </a:stretch>
                        </a:blipFill>
                      </a:tcPr>
                    </a:tc>
                    <a:extLst>
                      <a:ext uri="{0D108BD9-81ED-4DB2-BD59-A6C34878D82A}">
                        <a16:rowId xmlns:a16="http://schemas.microsoft.com/office/drawing/2014/main" val="2510631700"/>
                      </a:ext>
                    </a:extLst>
                  </a:tr>
                  <a:tr h="1706880">
                    <a:tc>
                      <a:txBody>
                        <a:bodyPr/>
                        <a:lstStyle/>
                        <a:p>
                          <a:pPr marL="0" marR="0" algn="ctr">
                            <a:spcBef>
                              <a:spcPts val="0"/>
                            </a:spcBef>
                            <a:spcAft>
                              <a:spcPts val="0"/>
                            </a:spcAft>
                          </a:pPr>
                          <a:r>
                            <a:rPr lang="en-US" sz="2800" dirty="0">
                              <a:effectLst/>
                            </a:rPr>
                            <a:t>90%</a:t>
                          </a:r>
                        </a:p>
                        <a:p>
                          <a:pPr marL="0" marR="0" algn="ctr">
                            <a:spcBef>
                              <a:spcPts val="0"/>
                            </a:spcBef>
                            <a:spcAft>
                              <a:spcPts val="0"/>
                            </a:spcAft>
                          </a:pPr>
                          <a:r>
                            <a:rPr lang="en-US" sz="2800" dirty="0">
                              <a:effectLst/>
                            </a:rPr>
                            <a:t>95%</a:t>
                          </a:r>
                        </a:p>
                        <a:p>
                          <a:pPr marL="0" marR="0" algn="ctr">
                            <a:spcBef>
                              <a:spcPts val="0"/>
                            </a:spcBef>
                            <a:spcAft>
                              <a:spcPts val="0"/>
                            </a:spcAft>
                          </a:pPr>
                          <a:r>
                            <a:rPr lang="en-US" sz="2800" dirty="0">
                              <a:effectLst/>
                            </a:rPr>
                            <a:t>98%</a:t>
                          </a:r>
                        </a:p>
                        <a:p>
                          <a:pPr marL="0" marR="0" algn="ctr">
                            <a:spcBef>
                              <a:spcPts val="0"/>
                            </a:spcBef>
                            <a:spcAft>
                              <a:spcPts val="0"/>
                            </a:spcAft>
                          </a:pPr>
                          <a:r>
                            <a:rPr lang="en-US" sz="2800" dirty="0">
                              <a:effectLst/>
                            </a:rPr>
                            <a:t>99%</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756285" algn="dec"/>
                            </a:tabLst>
                          </a:pPr>
                          <a:r>
                            <a:rPr lang="en-US" sz="2800" dirty="0">
                              <a:effectLst/>
                            </a:rPr>
                            <a:t>1.645</a:t>
                          </a:r>
                        </a:p>
                        <a:p>
                          <a:pPr marL="0" marR="0" algn="ctr">
                            <a:spcBef>
                              <a:spcPts val="0"/>
                            </a:spcBef>
                            <a:spcAft>
                              <a:spcPts val="0"/>
                            </a:spcAft>
                            <a:tabLst>
                              <a:tab pos="756285" algn="dec"/>
                            </a:tabLst>
                          </a:pPr>
                          <a:r>
                            <a:rPr lang="en-US" sz="2800" dirty="0">
                              <a:effectLst/>
                            </a:rPr>
                            <a:t>1.96</a:t>
                          </a:r>
                        </a:p>
                        <a:p>
                          <a:pPr marL="0" marR="0" algn="ctr">
                            <a:spcBef>
                              <a:spcPts val="0"/>
                            </a:spcBef>
                            <a:spcAft>
                              <a:spcPts val="0"/>
                            </a:spcAft>
                            <a:tabLst>
                              <a:tab pos="756285" algn="dec"/>
                            </a:tabLst>
                          </a:pPr>
                          <a:r>
                            <a:rPr lang="en-US" sz="2800" dirty="0">
                              <a:effectLst/>
                            </a:rPr>
                            <a:t>2.33</a:t>
                          </a:r>
                        </a:p>
                        <a:p>
                          <a:pPr marL="0" marR="0" algn="ctr">
                            <a:spcBef>
                              <a:spcPts val="0"/>
                            </a:spcBef>
                            <a:spcAft>
                              <a:spcPts val="0"/>
                            </a:spcAft>
                            <a:tabLst>
                              <a:tab pos="756285" algn="dec"/>
                            </a:tabLst>
                          </a:pPr>
                          <a:r>
                            <a:rPr lang="en-US" sz="2800" dirty="0">
                              <a:effectLst/>
                            </a:rPr>
                            <a:t>2.575</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86638765"/>
                      </a:ext>
                    </a:extLst>
                  </a:tr>
                </a:tbl>
              </a:graphicData>
            </a:graphic>
          </p:graphicFrame>
        </mc:Fallback>
      </mc:AlternateContent>
    </p:spTree>
    <p:extLst>
      <p:ext uri="{BB962C8B-B14F-4D97-AF65-F5344CB8AC3E}">
        <p14:creationId xmlns:p14="http://schemas.microsoft.com/office/powerpoint/2010/main" val="2437405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Small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Assumptions</a:t>
            </a:r>
            <a:r>
              <a:rPr lang="en-US" dirty="0"/>
              <a:t>:</a:t>
            </a:r>
          </a:p>
          <a:p>
            <a:pPr marL="0" indent="0">
              <a:buNone/>
            </a:pPr>
            <a:r>
              <a:rPr lang="en-US" dirty="0"/>
              <a:t>•	The population has a normal distribution.</a:t>
            </a:r>
          </a:p>
          <a:p>
            <a:pPr marL="0" indent="0">
              <a:buNone/>
            </a:pPr>
            <a:r>
              <a:rPr lang="en-US" dirty="0"/>
              <a:t>•	The value of the population standard deviation is</a:t>
            </a:r>
          </a:p>
          <a:p>
            <a:pPr marL="0" indent="0">
              <a:buNone/>
            </a:pPr>
            <a:r>
              <a:rPr lang="en-US" dirty="0"/>
              <a:t>	unknown.</a:t>
            </a:r>
          </a:p>
          <a:p>
            <a:pPr marL="0" indent="0">
              <a:buNone/>
            </a:pPr>
            <a:r>
              <a:rPr lang="en-US" dirty="0"/>
              <a:t>•	The sample size is small, n &lt; 30.</a:t>
            </a:r>
          </a:p>
          <a:p>
            <a:pPr marL="0" indent="0">
              <a:buNone/>
            </a:pPr>
            <a:r>
              <a:rPr lang="en-US" u="sng" dirty="0"/>
              <a:t>Sampling distribution</a:t>
            </a:r>
            <a:r>
              <a:rPr lang="en-US" dirty="0"/>
              <a:t>:</a:t>
            </a:r>
          </a:p>
          <a:p>
            <a:pPr marL="0" indent="0">
              <a:buNone/>
            </a:pPr>
            <a:r>
              <a:rPr lang="en-US" dirty="0"/>
              <a:t>•	Normal distribution is not appropriate</a:t>
            </a:r>
          </a:p>
          <a:p>
            <a:pPr marL="0" indent="0">
              <a:buNone/>
            </a:pPr>
            <a:r>
              <a:rPr lang="en-US" dirty="0"/>
              <a:t>•	Student distribution (i.e., </a:t>
            </a:r>
            <a:r>
              <a:rPr lang="en-US" i="1" dirty="0"/>
              <a:t>t </a:t>
            </a:r>
            <a:r>
              <a:rPr lang="en-US" dirty="0"/>
              <a:t>distribution) should be used</a:t>
            </a:r>
          </a:p>
          <a:p>
            <a:pPr marL="0" indent="0">
              <a:buNone/>
            </a:pPr>
            <a:endParaRPr lang="en-US" dirty="0"/>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9509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Small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The Student (</a:t>
                </a:r>
                <a:r>
                  <a:rPr lang="en-US" i="1" u="sng" dirty="0"/>
                  <a:t>t</a:t>
                </a:r>
                <a:r>
                  <a:rPr lang="en-US" u="sng" dirty="0"/>
                  <a:t>) Distribution</a:t>
                </a:r>
              </a:p>
              <a:p>
                <a:pPr marL="0" indent="0">
                  <a:buNone/>
                </a:pPr>
                <a:endParaRPr lang="en-US" u="sng" dirty="0"/>
              </a:p>
              <a:p>
                <a:pPr marL="0" indent="0">
                  <a:buNone/>
                </a:pPr>
                <a:r>
                  <a:rPr lang="en-US" i="1" u="sng" dirty="0"/>
                  <a:t>Def.</a:t>
                </a:r>
                <a:r>
                  <a:rPr lang="en-US" dirty="0"/>
                  <a:t>  If </a:t>
                </a:r>
                <a:r>
                  <a:rPr lang="en-US" i="1" dirty="0"/>
                  <a:t>z</a:t>
                </a:r>
                <a:r>
                  <a:rPr lang="en-US" dirty="0"/>
                  <a:t> and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oMath>
                </a14:m>
                <a:r>
                  <a:rPr lang="en-US" dirty="0"/>
                  <a:t>  are independent standard normal and chi-square random variables then the random variable</a:t>
                </a:r>
              </a:p>
              <a:p>
                <a:pPr marL="0" indent="0">
                  <a:buNone/>
                </a:pPr>
                <a:endParaRPr lang="en-US" dirty="0"/>
              </a:p>
              <a:p>
                <a:pPr marL="0" indent="0">
                  <a:buNone/>
                </a:pPr>
                <a:r>
                  <a:rPr lang="en-US" dirty="0"/>
                  <a:t> </a:t>
                </a:r>
              </a:p>
              <a:p>
                <a:pPr marL="0" indent="0">
                  <a:buNone/>
                </a:pPr>
                <a:endParaRPr lang="en-US" dirty="0"/>
              </a:p>
              <a:p>
                <a:pPr marL="0" indent="0">
                  <a:buNone/>
                </a:pPr>
                <a:r>
                  <a:rPr lang="en-US" dirty="0"/>
                  <a:t>follows the </a:t>
                </a:r>
                <a:r>
                  <a:rPr lang="en-US" i="1" dirty="0"/>
                  <a:t>t</a:t>
                </a:r>
                <a:r>
                  <a:rPr lang="en-US" dirty="0"/>
                  <a:t> distribution with </a:t>
                </a:r>
                <a:r>
                  <a:rPr lang="en-US" i="1" dirty="0"/>
                  <a:t>k</a:t>
                </a:r>
                <a:r>
                  <a:rPr lang="en-US" dirty="0"/>
                  <a:t> degrees of freedom</a:t>
                </a:r>
              </a:p>
              <a:p>
                <a:pPr marL="0" indent="0">
                  <a:buNone/>
                </a:pPr>
                <a:endParaRPr lang="en-US" u="sng"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61F6219B-DA6E-4CE5-83B6-85250EB7AC3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9">
            <a:extLst>
              <a:ext uri="{FF2B5EF4-FFF2-40B4-BE49-F238E27FC236}">
                <a16:creationId xmlns:a16="http://schemas.microsoft.com/office/drawing/2014/main" id="{27403F9D-34DC-435E-B987-0B6F6D9A6E8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208F34E6-C72C-41A7-94A0-7E4D3B8B2228}"/>
              </a:ext>
            </a:extLst>
          </p:cNvPr>
          <p:cNvGraphicFramePr>
            <a:graphicFrameLocks noChangeAspect="1"/>
          </p:cNvGraphicFramePr>
          <p:nvPr>
            <p:extLst>
              <p:ext uri="{D42A27DB-BD31-4B8C-83A1-F6EECF244321}">
                <p14:modId xmlns:p14="http://schemas.microsoft.com/office/powerpoint/2010/main" val="3737166270"/>
              </p:ext>
            </p:extLst>
          </p:nvPr>
        </p:nvGraphicFramePr>
        <p:xfrm>
          <a:off x="4618325" y="3833396"/>
          <a:ext cx="1701800" cy="1011238"/>
        </p:xfrm>
        <a:graphic>
          <a:graphicData uri="http://schemas.openxmlformats.org/presentationml/2006/ole">
            <mc:AlternateContent xmlns:mc="http://schemas.openxmlformats.org/markup-compatibility/2006">
              <mc:Choice xmlns:v="urn:schemas-microsoft-com:vml" Requires="v">
                <p:oleObj spid="_x0000_s48144" name="Equation" r:id="rId4" imgW="1701720" imgH="1015920" progId="Equation.DSMT4">
                  <p:embed/>
                </p:oleObj>
              </mc:Choice>
              <mc:Fallback>
                <p:oleObj name="Equation" r:id="rId4" imgW="1701720" imgH="1015920" progId="Equation.DSMT4">
                  <p:embed/>
                  <p:pic>
                    <p:nvPicPr>
                      <p:cNvPr id="0" name="Object 8"/>
                      <p:cNvPicPr>
                        <a:picLocks noChangeAspect="1" noChangeArrowheads="1"/>
                      </p:cNvPicPr>
                      <p:nvPr/>
                    </p:nvPicPr>
                    <p:blipFill>
                      <a:blip r:embed="rId5"/>
                      <a:srcRect/>
                      <a:stretch>
                        <a:fillRect/>
                      </a:stretch>
                    </p:blipFill>
                    <p:spPr bwMode="auto">
                      <a:xfrm>
                        <a:off x="4618325" y="3833396"/>
                        <a:ext cx="17018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4644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Small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The </a:t>
            </a:r>
            <a:r>
              <a:rPr lang="en-US" i="1" u="sng" dirty="0"/>
              <a:t>t</a:t>
            </a:r>
            <a:r>
              <a:rPr lang="en-US" u="sng" dirty="0"/>
              <a:t> Distribution</a:t>
            </a:r>
          </a:p>
          <a:p>
            <a:pPr marL="0" indent="0">
              <a:buNone/>
            </a:pPr>
            <a:endParaRPr lang="en-US" u="sng" dirty="0"/>
          </a:p>
          <a:p>
            <a:pPr marL="0" indent="0">
              <a:buNone/>
            </a:pPr>
            <a:r>
              <a:rPr lang="en-US" dirty="0"/>
              <a:t>•	Developed by British statistician, William </a:t>
            </a:r>
            <a:r>
              <a:rPr lang="en-US" dirty="0" err="1"/>
              <a:t>Gosset</a:t>
            </a:r>
            <a:endParaRPr lang="en-US" dirty="0"/>
          </a:p>
          <a:p>
            <a:pPr marL="0" indent="0" algn="just">
              <a:buNone/>
            </a:pPr>
            <a:r>
              <a:rPr lang="en-US" dirty="0"/>
              <a:t>•	Symmetric, Unimodal, Mean = 0, flatter than a standard normal distribution (i.e., </a:t>
            </a:r>
            <a:r>
              <a:rPr lang="en-US" i="1" dirty="0"/>
              <a:t>z</a:t>
            </a:r>
            <a:r>
              <a:rPr lang="en-US" dirty="0"/>
              <a:t>- distribution)</a:t>
            </a:r>
          </a:p>
          <a:p>
            <a:pPr marL="0" indent="0">
              <a:buNone/>
            </a:pPr>
            <a:r>
              <a:rPr lang="en-US" dirty="0"/>
              <a:t>•	</a:t>
            </a:r>
            <a:r>
              <a:rPr lang="en-US" i="1" dirty="0"/>
              <a:t>t</a:t>
            </a:r>
            <a:r>
              <a:rPr lang="en-US" dirty="0"/>
              <a:t> formula:		 </a:t>
            </a:r>
          </a:p>
          <a:p>
            <a:pPr marL="0" indent="0">
              <a:buNone/>
            </a:pPr>
            <a:endParaRPr lang="en-US" dirty="0"/>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61F6219B-DA6E-4CE5-83B6-85250EB7AC3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3442C311-AC38-4B10-9BC0-1FB98C36FA51}"/>
              </a:ext>
            </a:extLst>
          </p:cNvPr>
          <p:cNvGraphicFramePr>
            <a:graphicFrameLocks noChangeAspect="1"/>
          </p:cNvGraphicFramePr>
          <p:nvPr/>
        </p:nvGraphicFramePr>
        <p:xfrm>
          <a:off x="4927600" y="4437063"/>
          <a:ext cx="1290638" cy="1138237"/>
        </p:xfrm>
        <a:graphic>
          <a:graphicData uri="http://schemas.openxmlformats.org/presentationml/2006/ole">
            <mc:AlternateContent xmlns:mc="http://schemas.openxmlformats.org/markup-compatibility/2006">
              <mc:Choice xmlns:v="urn:schemas-microsoft-com:vml" Requires="v">
                <p:oleObj spid="_x0000_s52231" name="Equation" r:id="rId3" imgW="1295280" imgH="1143000" progId="Equation.DSMT4">
                  <p:embed/>
                </p:oleObj>
              </mc:Choice>
              <mc:Fallback>
                <p:oleObj name="Equation" r:id="rId3" imgW="1295280" imgH="1143000" progId="Equation.DSMT4">
                  <p:embed/>
                  <p:pic>
                    <p:nvPicPr>
                      <p:cNvPr id="7" name="Object 6">
                        <a:extLst>
                          <a:ext uri="{FF2B5EF4-FFF2-40B4-BE49-F238E27FC236}">
                            <a16:creationId xmlns:a16="http://schemas.microsoft.com/office/drawing/2014/main" id="{3442C311-AC38-4B10-9BC0-1FB98C36FA51}"/>
                          </a:ext>
                        </a:extLst>
                      </p:cNvPr>
                      <p:cNvPicPr>
                        <a:picLocks noChangeAspect="1" noChangeArrowheads="1"/>
                      </p:cNvPicPr>
                      <p:nvPr/>
                    </p:nvPicPr>
                    <p:blipFill>
                      <a:blip r:embed="rId4"/>
                      <a:srcRect/>
                      <a:stretch>
                        <a:fillRect/>
                      </a:stretch>
                    </p:blipFill>
                    <p:spPr bwMode="auto">
                      <a:xfrm>
                        <a:off x="4927600" y="4437063"/>
                        <a:ext cx="1290638" cy="1138237"/>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2140136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Small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endParaRPr lang="en-US" dirty="0"/>
              </a:p>
              <a:p>
                <a:pPr marL="0" indent="0">
                  <a:buNone/>
                </a:pPr>
                <a:r>
                  <a:rPr lang="en-US" dirty="0"/>
                  <a:t>Confidence Intervals for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a:t>
                </a:r>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EE7536EE-10AD-4ABC-A88D-2C3734DE87F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765E7476-5388-4CDF-AC2D-7BF8CDEBECD7}"/>
              </a:ext>
            </a:extLst>
          </p:cNvPr>
          <p:cNvGraphicFramePr>
            <a:graphicFrameLocks noChangeAspect="1"/>
          </p:cNvGraphicFramePr>
          <p:nvPr>
            <p:extLst>
              <p:ext uri="{D42A27DB-BD31-4B8C-83A1-F6EECF244321}">
                <p14:modId xmlns:p14="http://schemas.microsoft.com/office/powerpoint/2010/main" val="2600726004"/>
              </p:ext>
            </p:extLst>
          </p:nvPr>
        </p:nvGraphicFramePr>
        <p:xfrm>
          <a:off x="3939381" y="3191403"/>
          <a:ext cx="4313237" cy="1397000"/>
        </p:xfrm>
        <a:graphic>
          <a:graphicData uri="http://schemas.openxmlformats.org/presentationml/2006/ole">
            <mc:AlternateContent xmlns:mc="http://schemas.openxmlformats.org/markup-compatibility/2006">
              <mc:Choice xmlns:v="urn:schemas-microsoft-com:vml" Requires="v">
                <p:oleObj spid="_x0000_s47117" name="Equation" r:id="rId4" imgW="4317840" imgH="1396800" progId="Equation.DSMT4">
                  <p:embed/>
                </p:oleObj>
              </mc:Choice>
              <mc:Fallback>
                <p:oleObj name="Equation" r:id="rId4" imgW="4317840" imgH="1396800" progId="Equation.DSMT4">
                  <p:embed/>
                  <p:pic>
                    <p:nvPicPr>
                      <p:cNvPr id="0" name="Object 1"/>
                      <p:cNvPicPr>
                        <a:picLocks noChangeAspect="1" noChangeArrowheads="1"/>
                      </p:cNvPicPr>
                      <p:nvPr/>
                    </p:nvPicPr>
                    <p:blipFill>
                      <a:blip r:embed="rId5"/>
                      <a:srcRect/>
                      <a:stretch>
                        <a:fillRect/>
                      </a:stretch>
                    </p:blipFill>
                    <p:spPr bwMode="auto">
                      <a:xfrm>
                        <a:off x="3939381" y="3191403"/>
                        <a:ext cx="4313237" cy="13970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250218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Mean – Small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u="sng" dirty="0"/>
                  <a:t>Example</a:t>
                </a:r>
                <a:r>
                  <a:rPr lang="en-US" sz="2400" dirty="0"/>
                  <a:t>: The lengths of steel rods produced by a shearing process are normally distributed.  A random sample of 10 rods is selected; the sample mean length is 119.05 inches; and the sample standard deviation is 0.10 inch.  Let provide a 95% confidence interval estimate of the mean rod  length </a:t>
                </a:r>
              </a:p>
              <a:p>
                <a:pPr marL="0" indent="0">
                  <a:buNone/>
                </a:pPr>
                <a:r>
                  <a:rPr lang="en-US" sz="2400" dirty="0"/>
                  <a:t>•	At 95% confidence, 1 - </a:t>
                </a:r>
                <a14:m>
                  <m:oMath xmlns:m="http://schemas.openxmlformats.org/officeDocument/2006/math">
                    <m:r>
                      <a:rPr lang="en-US" sz="2400" i="1" smtClean="0">
                        <a:latin typeface="Cambria Math" panose="02040503050406030204" pitchFamily="18" charset="0"/>
                        <a:ea typeface="Cambria Math" panose="02040503050406030204" pitchFamily="18" charset="0"/>
                      </a:rPr>
                      <m:t>𝛼</m:t>
                    </m:r>
                  </m:oMath>
                </a14:m>
                <a:r>
                  <a:rPr lang="en-US" sz="2400" dirty="0"/>
                  <a:t> = .95, </a:t>
                </a:r>
                <a14:m>
                  <m:oMath xmlns:m="http://schemas.openxmlformats.org/officeDocument/2006/math">
                    <m:r>
                      <a:rPr lang="en-US" sz="2400" i="1">
                        <a:latin typeface="Cambria Math" panose="02040503050406030204" pitchFamily="18" charset="0"/>
                        <a:ea typeface="Cambria Math" panose="02040503050406030204" pitchFamily="18" charset="0"/>
                      </a:rPr>
                      <m:t>𝛼</m:t>
                    </m:r>
                  </m:oMath>
                </a14:m>
                <a:r>
                  <a:rPr lang="en-US" sz="2400" dirty="0"/>
                  <a:t> = .05, and </a:t>
                </a:r>
                <a14:m>
                  <m:oMath xmlns:m="http://schemas.openxmlformats.org/officeDocument/2006/math">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 </m:t>
                    </m:r>
                  </m:oMath>
                </a14:m>
                <a:r>
                  <a:rPr lang="en-US" sz="2400" dirty="0"/>
                  <a:t>/2 = .025.</a:t>
                </a:r>
              </a:p>
              <a:p>
                <a:pPr marL="0" indent="0">
                  <a:buNone/>
                </a:pPr>
                <a:r>
                  <a:rPr lang="en-US" sz="2400" dirty="0"/>
                  <a:t>•	Degrees of freedom = 9. Therefore, t</a:t>
                </a:r>
                <a:r>
                  <a:rPr lang="en-US" sz="2400" baseline="-25000" dirty="0"/>
                  <a:t>.025,9</a:t>
                </a:r>
                <a:r>
                  <a:rPr lang="en-US" sz="2400" dirty="0"/>
                  <a:t> = 2.262.</a:t>
                </a:r>
              </a:p>
              <a:p>
                <a:pPr marL="0" indent="0">
                  <a:buNone/>
                </a:pPr>
                <a:endParaRPr lang="en-US" sz="2400" dirty="0"/>
              </a:p>
              <a:p>
                <a:pPr marL="0" indent="0">
                  <a:buNone/>
                </a:pPr>
                <a:r>
                  <a:rPr lang="en-US" sz="2400" dirty="0"/>
                  <a:t>Interval estimation:</a:t>
                </a: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841" r="-88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5922A436-6DA6-43A7-A4A8-211C2EDCDC8C}"/>
              </a:ext>
            </a:extLst>
          </p:cNvPr>
          <p:cNvPicPr>
            <a:picLocks noChangeAspect="1"/>
          </p:cNvPicPr>
          <p:nvPr/>
        </p:nvPicPr>
        <p:blipFill>
          <a:blip r:embed="rId3"/>
          <a:stretch>
            <a:fillRect/>
          </a:stretch>
        </p:blipFill>
        <p:spPr>
          <a:xfrm>
            <a:off x="4272391" y="4404853"/>
            <a:ext cx="7531835" cy="1753060"/>
          </a:xfrm>
          <a:prstGeom prst="rect">
            <a:avLst/>
          </a:prstGeom>
        </p:spPr>
      </p:pic>
    </p:spTree>
    <p:extLst>
      <p:ext uri="{BB962C8B-B14F-4D97-AF65-F5344CB8AC3E}">
        <p14:creationId xmlns:p14="http://schemas.microsoft.com/office/powerpoint/2010/main" val="97065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Population Proportion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where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	sample proportion</a:t>
                </a:r>
              </a:p>
              <a:p>
                <a:pPr marL="0" indent="0">
                  <a:buNone/>
                </a:pP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oMath>
                </a14:m>
                <a:r>
                  <a:rPr lang="en-US" dirty="0"/>
                  <a:t> :	1-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a:t>
                </a:r>
              </a:p>
              <a:p>
                <a:pPr marL="0" indent="0">
                  <a:buNone/>
                </a:pPr>
                <a:r>
                  <a:rPr lang="en-US" dirty="0"/>
                  <a:t>		</a:t>
                </a:r>
                <a:r>
                  <a:rPr lang="en-US" i="1" dirty="0"/>
                  <a:t>p</a:t>
                </a:r>
                <a:r>
                  <a:rPr lang="en-US" dirty="0"/>
                  <a:t>:	population proportion</a:t>
                </a:r>
              </a:p>
              <a:p>
                <a:pPr marL="0" indent="0">
                  <a:buNone/>
                </a:pPr>
                <a:r>
                  <a:rPr lang="en-US" dirty="0"/>
                  <a:t>		</a:t>
                </a:r>
                <a:r>
                  <a:rPr lang="en-US" i="1" dirty="0"/>
                  <a:t>n</a:t>
                </a:r>
                <a:r>
                  <a:rPr lang="en-US" dirty="0"/>
                  <a:t> :	sample size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D74C4AA-6E67-42A0-B5B7-9FD401DE399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03B20EA-BDAC-4F50-B99B-AB76625AA3EC}"/>
              </a:ext>
            </a:extLst>
          </p:cNvPr>
          <p:cNvGraphicFramePr>
            <a:graphicFrameLocks noChangeAspect="1"/>
          </p:cNvGraphicFramePr>
          <p:nvPr>
            <p:extLst>
              <p:ext uri="{D42A27DB-BD31-4B8C-83A1-F6EECF244321}">
                <p14:modId xmlns:p14="http://schemas.microsoft.com/office/powerpoint/2010/main" val="3078807153"/>
              </p:ext>
            </p:extLst>
          </p:nvPr>
        </p:nvGraphicFramePr>
        <p:xfrm>
          <a:off x="3990975" y="1909763"/>
          <a:ext cx="4211638" cy="944562"/>
        </p:xfrm>
        <a:graphic>
          <a:graphicData uri="http://schemas.openxmlformats.org/presentationml/2006/ole">
            <mc:AlternateContent xmlns:mc="http://schemas.openxmlformats.org/markup-compatibility/2006">
              <mc:Choice xmlns:v="urn:schemas-microsoft-com:vml" Requires="v">
                <p:oleObj spid="_x0000_s51213" name="Equation" r:id="rId4" imgW="4216320" imgH="939600" progId="Equation.DSMT4">
                  <p:embed/>
                </p:oleObj>
              </mc:Choice>
              <mc:Fallback>
                <p:oleObj name="Equation" r:id="rId4" imgW="4216320" imgH="939600" progId="Equation.DSMT4">
                  <p:embed/>
                  <p:pic>
                    <p:nvPicPr>
                      <p:cNvPr id="0" name="Object 1"/>
                      <p:cNvPicPr>
                        <a:picLocks noChangeAspect="1" noChangeArrowheads="1"/>
                      </p:cNvPicPr>
                      <p:nvPr/>
                    </p:nvPicPr>
                    <p:blipFill>
                      <a:blip r:embed="rId5"/>
                      <a:srcRect/>
                      <a:stretch>
                        <a:fillRect/>
                      </a:stretch>
                    </p:blipFill>
                    <p:spPr bwMode="auto">
                      <a:xfrm>
                        <a:off x="3990975" y="1909763"/>
                        <a:ext cx="4211638" cy="944562"/>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2081234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Population Variance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45385"/>
                <a:ext cx="10372150" cy="4303509"/>
              </a:xfrm>
            </p:spPr>
            <p:txBody>
              <a:bodyPr>
                <a:normAutofit/>
              </a:bodyPr>
              <a:lstStyle/>
              <a:p>
                <a:pPr marL="0" indent="0">
                  <a:buNone/>
                </a:pPr>
                <a:r>
                  <a:rPr lang="en-US" u="sng" dirty="0"/>
                  <a:t>Chi-square (</a:t>
                </a:r>
                <a14:m>
                  <m:oMath xmlns:m="http://schemas.openxmlformats.org/officeDocument/2006/math">
                    <m:sSup>
                      <m:sSupPr>
                        <m:ctrlPr>
                          <a:rPr lang="en-US" i="1" u="sng" smtClean="0">
                            <a:latin typeface="Cambria Math" panose="02040503050406030204" pitchFamily="18" charset="0"/>
                            <a:ea typeface="Cambria Math" panose="02040503050406030204" pitchFamily="18" charset="0"/>
                          </a:rPr>
                        </m:ctrlPr>
                      </m:sSupPr>
                      <m:e>
                        <m:r>
                          <a:rPr lang="en-US" i="1" u="sng">
                            <a:latin typeface="Cambria Math" panose="02040503050406030204" pitchFamily="18" charset="0"/>
                            <a:ea typeface="Cambria Math" panose="02040503050406030204" pitchFamily="18" charset="0"/>
                          </a:rPr>
                          <m:t>𝜒</m:t>
                        </m:r>
                      </m:e>
                      <m:sup>
                        <m:r>
                          <a:rPr lang="en-US" b="0" i="1" u="sng" smtClean="0">
                            <a:latin typeface="Cambria Math" panose="02040503050406030204" pitchFamily="18" charset="0"/>
                            <a:ea typeface="Cambria Math" panose="02040503050406030204" pitchFamily="18" charset="0"/>
                          </a:rPr>
                          <m:t>2</m:t>
                        </m:r>
                      </m:sup>
                    </m:sSup>
                  </m:oMath>
                </a14:m>
                <a:r>
                  <a:rPr lang="en-US" u="sng" dirty="0"/>
                  <a:t>)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45385"/>
                <a:ext cx="10372150" cy="4303509"/>
              </a:xfrm>
              <a:blipFill>
                <a:blip r:embed="rId3"/>
                <a:stretch>
                  <a:fillRect l="-1175" t="-2550"/>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D74C4AA-6E67-42A0-B5B7-9FD401DE399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41380F1-A5AB-477A-8BD5-673D5A59DA83}"/>
                  </a:ext>
                </a:extLst>
              </p:cNvPr>
              <p:cNvSpPr/>
              <p:nvPr/>
            </p:nvSpPr>
            <p:spPr>
              <a:xfrm>
                <a:off x="1134049" y="2227478"/>
                <a:ext cx="10372149" cy="3046988"/>
              </a:xfrm>
              <a:prstGeom prst="rect">
                <a:avLst/>
              </a:prstGeom>
            </p:spPr>
            <p:txBody>
              <a:bodyPr wrap="square">
                <a:spAutoFit/>
              </a:bodyPr>
              <a:lstStyle/>
              <a:p>
                <a:r>
                  <a:rPr lang="en-US" sz="2400" i="1" u="sng" dirty="0">
                    <a:latin typeface="Arial" panose="020B0604020202020204" pitchFamily="34" charset="0"/>
                    <a:cs typeface="Arial" panose="020B0604020202020204" pitchFamily="34" charset="0"/>
                  </a:rPr>
                  <a:t>Def.</a:t>
                </a:r>
                <a:r>
                  <a:rPr lang="en-US" sz="2400" dirty="0">
                    <a:latin typeface="Arial" panose="020B0604020202020204" pitchFamily="34" charset="0"/>
                    <a:cs typeface="Arial" panose="020B0604020202020204" pitchFamily="34" charset="0"/>
                  </a:rPr>
                  <a:t>  If </a:t>
                </a:r>
                <a14:m>
                  <m:oMath xmlns:m="http://schemas.openxmlformats.org/officeDocument/2006/math">
                    <m:sSub>
                      <m:sSubPr>
                        <m:ctrlPr>
                          <a:rPr lang="en-US" sz="240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𝑧</m:t>
                        </m:r>
                      </m:e>
                      <m:sub>
                        <m:r>
                          <a:rPr lang="en-US" sz="2400" b="0" i="1" smtClean="0">
                            <a:latin typeface="Cambria Math" panose="02040503050406030204" pitchFamily="18" charset="0"/>
                            <a:cs typeface="Arial" panose="020B0604020202020204" pitchFamily="34" charset="0"/>
                          </a:rPr>
                          <m:t>1</m:t>
                        </m:r>
                      </m:sub>
                    </m:sSub>
                    <m:r>
                      <a:rPr lang="en-US" sz="2400" b="0" i="1" smtClean="0">
                        <a:latin typeface="Cambria Math" panose="02040503050406030204" pitchFamily="18" charset="0"/>
                        <a:cs typeface="Arial" panose="020B0604020202020204" pitchFamily="34" charset="0"/>
                      </a:rPr>
                      <m:t>,</m:t>
                    </m:r>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𝑧</m:t>
                        </m:r>
                      </m:e>
                      <m:sub>
                        <m:r>
                          <a:rPr lang="en-US" sz="2400" b="0" i="1" smtClean="0">
                            <a:latin typeface="Cambria Math" panose="02040503050406030204" pitchFamily="18" charset="0"/>
                            <a:cs typeface="Arial" panose="020B0604020202020204" pitchFamily="34" charset="0"/>
                          </a:rPr>
                          <m:t>2</m:t>
                        </m:r>
                      </m:sub>
                    </m:sSub>
                    <m:r>
                      <a:rPr lang="en-US" sz="2400" i="1">
                        <a:latin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t>
                </a:r>
                <a14:m>
                  <m:oMath xmlns:m="http://schemas.openxmlformats.org/officeDocument/2006/math">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𝑧</m:t>
                        </m:r>
                      </m:e>
                      <m:sub>
                        <m:r>
                          <a:rPr lang="en-US" sz="2400" b="0" i="1" smtClean="0">
                            <a:latin typeface="Cambria Math" panose="02040503050406030204" pitchFamily="18" charset="0"/>
                            <a:cs typeface="Arial" panose="020B0604020202020204" pitchFamily="34" charset="0"/>
                          </a:rPr>
                          <m:t>𝑘</m:t>
                        </m:r>
                      </m:sub>
                    </m:sSub>
                  </m:oMath>
                </a14:m>
                <a:r>
                  <a:rPr lang="en-US" sz="2400" dirty="0">
                    <a:latin typeface="Arial" panose="020B0604020202020204" pitchFamily="34" charset="0"/>
                    <a:cs typeface="Arial" panose="020B0604020202020204" pitchFamily="34" charset="0"/>
                  </a:rPr>
                  <a:t> are independent standard normally distributed random variables </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(0,1) and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then </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follows chi-square distribution with k degrees of freedom.</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which:	Mean = </a:t>
                </a:r>
                <a:r>
                  <a:rPr lang="en-US" sz="2400" i="1" dirty="0">
                    <a:latin typeface="Arial" panose="020B0604020202020204" pitchFamily="34" charset="0"/>
                    <a:cs typeface="Arial" panose="020B0604020202020204" pitchFamily="34" charset="0"/>
                  </a:rPr>
                  <a:t>k</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Variance = 2</a:t>
                </a:r>
                <a:r>
                  <a:rPr lang="en-US" sz="2400" i="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a:t>
                </a:r>
              </a:p>
            </p:txBody>
          </p:sp>
        </mc:Choice>
        <mc:Fallback xmlns="">
          <p:sp>
            <p:nvSpPr>
              <p:cNvPr id="8" name="Rectangle 7">
                <a:extLst>
                  <a:ext uri="{FF2B5EF4-FFF2-40B4-BE49-F238E27FC236}">
                    <a16:creationId xmlns:a16="http://schemas.microsoft.com/office/drawing/2014/main" id="{341380F1-A5AB-477A-8BD5-673D5A59DA83}"/>
                  </a:ext>
                </a:extLst>
              </p:cNvPr>
              <p:cNvSpPr>
                <a:spLocks noRot="1" noChangeAspect="1" noMove="1" noResize="1" noEditPoints="1" noAdjustHandles="1" noChangeArrowheads="1" noChangeShapeType="1" noTextEdit="1"/>
              </p:cNvSpPr>
              <p:nvPr/>
            </p:nvSpPr>
            <p:spPr>
              <a:xfrm>
                <a:off x="1134049" y="2227478"/>
                <a:ext cx="10372149" cy="3046988"/>
              </a:xfrm>
              <a:prstGeom prst="rect">
                <a:avLst/>
              </a:prstGeom>
              <a:blipFill>
                <a:blip r:embed="rId4"/>
                <a:stretch>
                  <a:fillRect l="-882" t="-1400" b="-3800"/>
                </a:stretch>
              </a:blipFill>
            </p:spPr>
            <p:txBody>
              <a:bodyPr/>
              <a:lstStyle/>
              <a:p>
                <a:r>
                  <a:rPr lang="en-US">
                    <a:noFill/>
                  </a:rPr>
                  <a:t> </a:t>
                </a:r>
              </a:p>
            </p:txBody>
          </p:sp>
        </mc:Fallback>
      </mc:AlternateContent>
      <p:sp>
        <p:nvSpPr>
          <p:cNvPr id="9" name="Rectangle 2">
            <a:extLst>
              <a:ext uri="{FF2B5EF4-FFF2-40B4-BE49-F238E27FC236}">
                <a16:creationId xmlns:a16="http://schemas.microsoft.com/office/drawing/2014/main" id="{D1BA282B-F283-456E-9149-AA0681CC12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59031A77-396E-4CBE-8F8F-23AAC745FE37}"/>
              </a:ext>
            </a:extLst>
          </p:cNvPr>
          <p:cNvGraphicFramePr>
            <a:graphicFrameLocks noChangeAspect="1"/>
          </p:cNvGraphicFramePr>
          <p:nvPr>
            <p:extLst>
              <p:ext uri="{D42A27DB-BD31-4B8C-83A1-F6EECF244321}">
                <p14:modId xmlns:p14="http://schemas.microsoft.com/office/powerpoint/2010/main" val="2607294230"/>
              </p:ext>
            </p:extLst>
          </p:nvPr>
        </p:nvGraphicFramePr>
        <p:xfrm>
          <a:off x="4381500" y="3153190"/>
          <a:ext cx="2306638" cy="419100"/>
        </p:xfrm>
        <a:graphic>
          <a:graphicData uri="http://schemas.openxmlformats.org/presentationml/2006/ole">
            <mc:AlternateContent xmlns:mc="http://schemas.openxmlformats.org/markup-compatibility/2006">
              <mc:Choice xmlns:v="urn:schemas-microsoft-com:vml" Requires="v">
                <p:oleObj spid="_x0000_s53257" name="Equation" r:id="rId5" imgW="2311200" imgH="419040" progId="Equation.DSMT4">
                  <p:embed/>
                </p:oleObj>
              </mc:Choice>
              <mc:Fallback>
                <p:oleObj name="Equation" r:id="rId5" imgW="2311200" imgH="419040" progId="Equation.DSMT4">
                  <p:embed/>
                  <p:pic>
                    <p:nvPicPr>
                      <p:cNvPr id="0" name="Object 1"/>
                      <p:cNvPicPr>
                        <a:picLocks noChangeAspect="1" noChangeArrowheads="1"/>
                      </p:cNvPicPr>
                      <p:nvPr/>
                    </p:nvPicPr>
                    <p:blipFill>
                      <a:blip r:embed="rId6"/>
                      <a:srcRect/>
                      <a:stretch>
                        <a:fillRect/>
                      </a:stretch>
                    </p:blipFill>
                    <p:spPr bwMode="auto">
                      <a:xfrm>
                        <a:off x="4381500" y="3153190"/>
                        <a:ext cx="230663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80989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Population Variance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45385"/>
                <a:ext cx="10372150" cy="4303509"/>
              </a:xfrm>
            </p:spPr>
            <p:txBody>
              <a:bodyPr>
                <a:normAutofit/>
              </a:bodyPr>
              <a:lstStyle/>
              <a:p>
                <a:pPr marL="0" indent="0">
                  <a:buNone/>
                </a:pPr>
                <a:r>
                  <a:rPr lang="en-US" u="sng" dirty="0"/>
                  <a:t>Property:</a:t>
                </a:r>
              </a:p>
              <a:p>
                <a:pPr marL="0" indent="0">
                  <a:buNone/>
                </a:pPr>
                <a:endParaRPr lang="en-US" u="sng" dirty="0"/>
              </a:p>
              <a:p>
                <a:pPr marL="0" indent="0">
                  <a:buNone/>
                </a:pPr>
                <a:r>
                  <a:rPr lang="en-US" dirty="0"/>
                  <a:t>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r>
                      <a:rPr lang="en-US" i="1">
                        <a:latin typeface="Cambria Math" panose="02040503050406030204" pitchFamily="18" charset="0"/>
                      </a:rPr>
                      <m:t> </m:t>
                    </m:r>
                  </m:oMath>
                </a14:m>
                <a:r>
                  <a:rPr lang="en-US" dirty="0"/>
                  <a:t>is a random sample from an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rPr>
                      <m:t>)</m:t>
                    </m:r>
                  </m:oMath>
                </a14:m>
                <a:r>
                  <a:rPr lang="en-US" dirty="0"/>
                  <a:t>  then</a:t>
                </a:r>
              </a:p>
              <a:p>
                <a:pPr marL="0" indent="0">
                  <a:buNone/>
                </a:pPr>
                <a:endParaRPr lang="en-US" dirty="0"/>
              </a:p>
              <a:p>
                <a:pPr marL="0" indent="0">
                  <a:buNone/>
                </a:pPr>
                <a:endParaRPr lang="en-US" dirty="0"/>
              </a:p>
              <a:p>
                <a:pPr marL="0" indent="0">
                  <a:buNone/>
                </a:pPr>
                <a:endParaRPr lang="en-US" dirty="0"/>
              </a:p>
              <a:p>
                <a:pPr marL="0" indent="0" algn="ctr">
                  <a:buNone/>
                </a:pPr>
                <a:r>
                  <a:rPr lang="en-US" dirty="0">
                    <a:solidFill>
                      <a:srgbClr val="FF0000"/>
                    </a:solidFill>
                  </a:rPr>
                  <a:t>(Why?)</a:t>
                </a:r>
              </a:p>
              <a:p>
                <a:pPr marL="0" indent="0">
                  <a:buNone/>
                </a:pPr>
                <a:endParaRPr lang="en-US" u="sng" dirty="0"/>
              </a:p>
              <a:p>
                <a:pPr marL="0" indent="0">
                  <a:buNone/>
                </a:pPr>
                <a:endParaRPr lang="en-US"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45385"/>
                <a:ext cx="10372150" cy="4303509"/>
              </a:xfrm>
              <a:blipFill>
                <a:blip r:embed="rId3"/>
                <a:stretch>
                  <a:fillRect l="-1175" t="-2550"/>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D74C4AA-6E67-42A0-B5B7-9FD401DE399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341380F1-A5AB-477A-8BD5-673D5A59DA83}"/>
              </a:ext>
            </a:extLst>
          </p:cNvPr>
          <p:cNvSpPr/>
          <p:nvPr/>
        </p:nvSpPr>
        <p:spPr>
          <a:xfrm>
            <a:off x="1134049" y="2227478"/>
            <a:ext cx="10372149"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	 </a:t>
            </a:r>
          </a:p>
        </p:txBody>
      </p:sp>
      <p:sp>
        <p:nvSpPr>
          <p:cNvPr id="9" name="Rectangle 2">
            <a:extLst>
              <a:ext uri="{FF2B5EF4-FFF2-40B4-BE49-F238E27FC236}">
                <a16:creationId xmlns:a16="http://schemas.microsoft.com/office/drawing/2014/main" id="{D1BA282B-F283-456E-9149-AA0681CC12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DCE9942-5380-4DD9-A1F3-946D4437F1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AA29A5F9-E87B-4004-9A8A-CAF9EB48C6B5}"/>
              </a:ext>
            </a:extLst>
          </p:cNvPr>
          <p:cNvGraphicFramePr>
            <a:graphicFrameLocks noChangeAspect="1"/>
          </p:cNvGraphicFramePr>
          <p:nvPr>
            <p:extLst>
              <p:ext uri="{D42A27DB-BD31-4B8C-83A1-F6EECF244321}">
                <p14:modId xmlns:p14="http://schemas.microsoft.com/office/powerpoint/2010/main" val="3465117302"/>
              </p:ext>
            </p:extLst>
          </p:nvPr>
        </p:nvGraphicFramePr>
        <p:xfrm>
          <a:off x="4367213" y="3292473"/>
          <a:ext cx="3459162" cy="1338263"/>
        </p:xfrm>
        <a:graphic>
          <a:graphicData uri="http://schemas.openxmlformats.org/presentationml/2006/ole">
            <mc:AlternateContent xmlns:mc="http://schemas.openxmlformats.org/markup-compatibility/2006">
              <mc:Choice xmlns:v="urn:schemas-microsoft-com:vml" Requires="v">
                <p:oleObj spid="_x0000_s54281" name="Equation" r:id="rId4" imgW="3454200" imgH="1333440" progId="Equation.DSMT4">
                  <p:embed/>
                </p:oleObj>
              </mc:Choice>
              <mc:Fallback>
                <p:oleObj name="Equation" r:id="rId4" imgW="3454200" imgH="1333440" progId="Equation.DSMT4">
                  <p:embed/>
                  <p:pic>
                    <p:nvPicPr>
                      <p:cNvPr id="0" name="Object 1"/>
                      <p:cNvPicPr>
                        <a:picLocks noChangeAspect="1" noChangeArrowheads="1"/>
                      </p:cNvPicPr>
                      <p:nvPr/>
                    </p:nvPicPr>
                    <p:blipFill>
                      <a:blip r:embed="rId5"/>
                      <a:srcRect/>
                      <a:stretch>
                        <a:fillRect/>
                      </a:stretch>
                    </p:blipFill>
                    <p:spPr bwMode="auto">
                      <a:xfrm>
                        <a:off x="4367213" y="3292473"/>
                        <a:ext cx="3459162" cy="1338263"/>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249676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Sampling Distribution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Why need sampling distribution?</a:t>
            </a:r>
          </a:p>
          <a:p>
            <a:pPr marL="0" indent="0">
              <a:buNone/>
            </a:pPr>
            <a:r>
              <a:rPr lang="en-US" dirty="0"/>
              <a:t>•	Proper analysis and interpretation of a sample statistic requires knowledge of its distribution.</a:t>
            </a:r>
          </a:p>
          <a:p>
            <a:pPr marL="0" indent="0">
              <a:buNone/>
            </a:pPr>
            <a:endParaRPr lang="en-US" dirty="0"/>
          </a:p>
        </p:txBody>
      </p:sp>
      <p:pic>
        <p:nvPicPr>
          <p:cNvPr id="7" name="Content Placeholder 3">
            <a:extLst>
              <a:ext uri="{FF2B5EF4-FFF2-40B4-BE49-F238E27FC236}">
                <a16:creationId xmlns:a16="http://schemas.microsoft.com/office/drawing/2014/main" id="{EF317D1A-3DC9-41F6-92EA-98A92A5A7727}"/>
              </a:ext>
            </a:extLst>
          </p:cNvPr>
          <p:cNvPicPr>
            <a:picLocks noChangeAspect="1"/>
          </p:cNvPicPr>
          <p:nvPr/>
        </p:nvPicPr>
        <p:blipFill>
          <a:blip r:embed="rId2"/>
          <a:stretch>
            <a:fillRect/>
          </a:stretch>
        </p:blipFill>
        <p:spPr>
          <a:xfrm>
            <a:off x="2213111" y="3193737"/>
            <a:ext cx="7048740" cy="2839995"/>
          </a:xfrm>
          <a:prstGeom prst="rect">
            <a:avLst/>
          </a:prstGeom>
        </p:spPr>
      </p:pic>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Population Variance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45385"/>
                <a:ext cx="10372150" cy="4303509"/>
              </a:xfrm>
            </p:spPr>
            <p:txBody>
              <a:bodyPr>
                <a:normAutofit/>
              </a:bodyPr>
              <a:lstStyle/>
              <a:p>
                <a:pPr marL="0" indent="0">
                  <a:buNone/>
                </a:pPr>
                <a:r>
                  <a:rPr lang="en-US" dirty="0"/>
                  <a:t>Unbiassed Estimator of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r>
                  <a:rPr lang="en-US" dirty="0"/>
                  <a:t>:</a:t>
                </a:r>
              </a:p>
              <a:p>
                <a:pPr marL="0" indent="0">
                  <a:buNone/>
                </a:pPr>
                <a:endParaRPr lang="en-US" dirty="0"/>
              </a:p>
              <a:p>
                <a:pPr marL="0" indent="0">
                  <a:buNone/>
                </a:pPr>
                <a:endParaRPr lang="en-US" dirty="0"/>
              </a:p>
              <a:p>
                <a:pPr marL="0" indent="0">
                  <a:buNone/>
                </a:pP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oMath>
                </a14:m>
                <a:r>
                  <a:rPr lang="en-US" dirty="0"/>
                  <a:t>formula for Single Variance:</a:t>
                </a:r>
              </a:p>
              <a:p>
                <a:pPr marL="0" indent="0">
                  <a:buNone/>
                </a:pPr>
                <a:endParaRPr lang="en-US" dirty="0"/>
              </a:p>
              <a:p>
                <a:pPr marL="0" indent="0">
                  <a:buNone/>
                </a:pPr>
                <a:r>
                  <a:rPr lang="en-US" dirty="0"/>
                  <a:t> </a:t>
                </a:r>
              </a:p>
              <a:p>
                <a:pPr marL="0" indent="0">
                  <a:buNone/>
                </a:pPr>
                <a:endParaRPr lang="en-US" dirty="0"/>
              </a:p>
              <a:p>
                <a:pPr marL="0" indent="0">
                  <a:buNone/>
                </a:pPr>
                <a:r>
                  <a:rPr lang="en-US" dirty="0"/>
                  <a:t>Confidence Interval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45385"/>
                <a:ext cx="10372150" cy="4303509"/>
              </a:xfrm>
              <a:blipFill>
                <a:blip r:embed="rId3"/>
                <a:stretch>
                  <a:fillRect l="-1175" t="-2550"/>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D74C4AA-6E67-42A0-B5B7-9FD401DE399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341380F1-A5AB-477A-8BD5-673D5A59DA83}"/>
              </a:ext>
            </a:extLst>
          </p:cNvPr>
          <p:cNvSpPr/>
          <p:nvPr/>
        </p:nvSpPr>
        <p:spPr>
          <a:xfrm>
            <a:off x="1134049" y="2227478"/>
            <a:ext cx="10372149"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	 </a:t>
            </a:r>
          </a:p>
        </p:txBody>
      </p:sp>
      <p:sp>
        <p:nvSpPr>
          <p:cNvPr id="9" name="Rectangle 2">
            <a:extLst>
              <a:ext uri="{FF2B5EF4-FFF2-40B4-BE49-F238E27FC236}">
                <a16:creationId xmlns:a16="http://schemas.microsoft.com/office/drawing/2014/main" id="{D1BA282B-F283-456E-9149-AA0681CC12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DCE9942-5380-4DD9-A1F3-946D4437F1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E5BFB3F8-92E1-4947-8700-7EF1AE12545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362CEDE2-0F79-4253-B7E4-F47592175E28}"/>
              </a:ext>
            </a:extLst>
          </p:cNvPr>
          <p:cNvGraphicFramePr>
            <a:graphicFrameLocks noChangeAspect="1"/>
          </p:cNvGraphicFramePr>
          <p:nvPr>
            <p:extLst>
              <p:ext uri="{D42A27DB-BD31-4B8C-83A1-F6EECF244321}">
                <p14:modId xmlns:p14="http://schemas.microsoft.com/office/powerpoint/2010/main" val="3020767630"/>
              </p:ext>
            </p:extLst>
          </p:nvPr>
        </p:nvGraphicFramePr>
        <p:xfrm>
          <a:off x="4786313" y="2082801"/>
          <a:ext cx="2074862" cy="939800"/>
        </p:xfrm>
        <a:graphic>
          <a:graphicData uri="http://schemas.openxmlformats.org/presentationml/2006/ole">
            <mc:AlternateContent xmlns:mc="http://schemas.openxmlformats.org/markup-compatibility/2006">
              <mc:Choice xmlns:v="urn:schemas-microsoft-com:vml" Requires="v">
                <p:oleObj spid="_x0000_s56345" name="Equation" r:id="rId4" imgW="2070000" imgH="939600" progId="Equation.DSMT4">
                  <p:embed/>
                </p:oleObj>
              </mc:Choice>
              <mc:Fallback>
                <p:oleObj name="Equation" r:id="rId4" imgW="2070000" imgH="939600" progId="Equation.DSMT4">
                  <p:embed/>
                  <p:pic>
                    <p:nvPicPr>
                      <p:cNvPr id="0" name="Object 1"/>
                      <p:cNvPicPr>
                        <a:picLocks noChangeAspect="1" noChangeArrowheads="1"/>
                      </p:cNvPicPr>
                      <p:nvPr/>
                    </p:nvPicPr>
                    <p:blipFill>
                      <a:blip r:embed="rId5"/>
                      <a:srcRect/>
                      <a:stretch>
                        <a:fillRect/>
                      </a:stretch>
                    </p:blipFill>
                    <p:spPr bwMode="auto">
                      <a:xfrm>
                        <a:off x="4786313" y="2082801"/>
                        <a:ext cx="2074862" cy="939800"/>
                      </a:xfrm>
                      <a:prstGeom prst="rect">
                        <a:avLst/>
                      </a:prstGeom>
                      <a:noFill/>
                      <a:ln>
                        <a:solidFill>
                          <a:schemeClr val="tx1"/>
                        </a:solidFill>
                      </a:ln>
                    </p:spPr>
                  </p:pic>
                </p:oleObj>
              </mc:Fallback>
            </mc:AlternateContent>
          </a:graphicData>
        </a:graphic>
      </p:graphicFrame>
      <p:sp>
        <p:nvSpPr>
          <p:cNvPr id="13" name="Rectangle 4">
            <a:extLst>
              <a:ext uri="{FF2B5EF4-FFF2-40B4-BE49-F238E27FC236}">
                <a16:creationId xmlns:a16="http://schemas.microsoft.com/office/drawing/2014/main" id="{92B7013D-A3E1-450D-8B0E-6EC9ADDB105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4D21B0EF-AE6E-4641-8547-F5BC54DDAB20}"/>
              </a:ext>
            </a:extLst>
          </p:cNvPr>
          <p:cNvGraphicFramePr>
            <a:graphicFrameLocks noChangeAspect="1"/>
          </p:cNvGraphicFramePr>
          <p:nvPr>
            <p:extLst>
              <p:ext uri="{D42A27DB-BD31-4B8C-83A1-F6EECF244321}">
                <p14:modId xmlns:p14="http://schemas.microsoft.com/office/powerpoint/2010/main" val="2330632430"/>
              </p:ext>
            </p:extLst>
          </p:nvPr>
        </p:nvGraphicFramePr>
        <p:xfrm>
          <a:off x="3998913" y="3743329"/>
          <a:ext cx="3441700" cy="863600"/>
        </p:xfrm>
        <a:graphic>
          <a:graphicData uri="http://schemas.openxmlformats.org/presentationml/2006/ole">
            <mc:AlternateContent xmlns:mc="http://schemas.openxmlformats.org/markup-compatibility/2006">
              <mc:Choice xmlns:v="urn:schemas-microsoft-com:vml" Requires="v">
                <p:oleObj spid="_x0000_s56346" name="Equation" r:id="rId6" imgW="3441600" imgH="863280" progId="Equation.DSMT4">
                  <p:embed/>
                </p:oleObj>
              </mc:Choice>
              <mc:Fallback>
                <p:oleObj name="Equation" r:id="rId6" imgW="3441600" imgH="863280" progId="Equation.DSMT4">
                  <p:embed/>
                  <p:pic>
                    <p:nvPicPr>
                      <p:cNvPr id="0" name="Object 3"/>
                      <p:cNvPicPr>
                        <a:picLocks noChangeAspect="1" noChangeArrowheads="1"/>
                      </p:cNvPicPr>
                      <p:nvPr/>
                    </p:nvPicPr>
                    <p:blipFill>
                      <a:blip r:embed="rId7"/>
                      <a:srcRect/>
                      <a:stretch>
                        <a:fillRect/>
                      </a:stretch>
                    </p:blipFill>
                    <p:spPr bwMode="auto">
                      <a:xfrm>
                        <a:off x="3998913" y="3743329"/>
                        <a:ext cx="3441700" cy="863600"/>
                      </a:xfrm>
                      <a:prstGeom prst="rect">
                        <a:avLst/>
                      </a:prstGeom>
                      <a:noFill/>
                      <a:ln>
                        <a:solidFill>
                          <a:schemeClr val="tx1"/>
                        </a:solidFill>
                      </a:ln>
                    </p:spPr>
                  </p:pic>
                </p:oleObj>
              </mc:Fallback>
            </mc:AlternateContent>
          </a:graphicData>
        </a:graphic>
      </p:graphicFrame>
      <p:sp>
        <p:nvSpPr>
          <p:cNvPr id="15" name="Rectangle 6">
            <a:extLst>
              <a:ext uri="{FF2B5EF4-FFF2-40B4-BE49-F238E27FC236}">
                <a16:creationId xmlns:a16="http://schemas.microsoft.com/office/drawing/2014/main" id="{02A3CA75-3DFF-4F04-9F31-FD520FFCC4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D8C61C73-6A62-4A16-8F71-FC2DD6F5DFF6}"/>
              </a:ext>
            </a:extLst>
          </p:cNvPr>
          <p:cNvGraphicFramePr>
            <a:graphicFrameLocks noChangeAspect="1"/>
          </p:cNvGraphicFramePr>
          <p:nvPr>
            <p:extLst>
              <p:ext uri="{D42A27DB-BD31-4B8C-83A1-F6EECF244321}">
                <p14:modId xmlns:p14="http://schemas.microsoft.com/office/powerpoint/2010/main" val="647232028"/>
              </p:ext>
            </p:extLst>
          </p:nvPr>
        </p:nvGraphicFramePr>
        <p:xfrm>
          <a:off x="5823744" y="4938001"/>
          <a:ext cx="5049838" cy="1046163"/>
        </p:xfrm>
        <a:graphic>
          <a:graphicData uri="http://schemas.openxmlformats.org/presentationml/2006/ole">
            <mc:AlternateContent xmlns:mc="http://schemas.openxmlformats.org/markup-compatibility/2006">
              <mc:Choice xmlns:v="urn:schemas-microsoft-com:vml" Requires="v">
                <p:oleObj spid="_x0000_s56347" name="Equation" r:id="rId8" imgW="5054400" imgH="1041120" progId="Equation.DSMT4">
                  <p:embed/>
                </p:oleObj>
              </mc:Choice>
              <mc:Fallback>
                <p:oleObj name="Equation" r:id="rId8" imgW="5054400" imgH="1041120" progId="Equation.DSMT4">
                  <p:embed/>
                  <p:pic>
                    <p:nvPicPr>
                      <p:cNvPr id="0" name="Object 5"/>
                      <p:cNvPicPr>
                        <a:picLocks noChangeAspect="1" noChangeArrowheads="1"/>
                      </p:cNvPicPr>
                      <p:nvPr/>
                    </p:nvPicPr>
                    <p:blipFill>
                      <a:blip r:embed="rId9"/>
                      <a:srcRect/>
                      <a:stretch>
                        <a:fillRect/>
                      </a:stretch>
                    </p:blipFill>
                    <p:spPr bwMode="auto">
                      <a:xfrm>
                        <a:off x="5823744" y="4938001"/>
                        <a:ext cx="5049838" cy="1046163"/>
                      </a:xfrm>
                      <a:prstGeom prst="rect">
                        <a:avLst/>
                      </a:prstGeom>
                      <a:noFill/>
                      <a:ln w="25400">
                        <a:solidFill>
                          <a:schemeClr val="tx1"/>
                        </a:solidFill>
                      </a:ln>
                    </p:spPr>
                  </p:pic>
                </p:oleObj>
              </mc:Fallback>
            </mc:AlternateContent>
          </a:graphicData>
        </a:graphic>
      </p:graphicFrame>
    </p:spTree>
    <p:extLst>
      <p:ext uri="{BB962C8B-B14F-4D97-AF65-F5344CB8AC3E}">
        <p14:creationId xmlns:p14="http://schemas.microsoft.com/office/powerpoint/2010/main" val="1791577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Interval Estimation for Population Variance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45385"/>
                <a:ext cx="10372150" cy="4303509"/>
              </a:xfrm>
            </p:spPr>
            <p:txBody>
              <a:bodyPr>
                <a:normAutofit/>
              </a:bodyPr>
              <a:lstStyle/>
              <a:p>
                <a:pPr marL="0" indent="0">
                  <a:buNone/>
                </a:pPr>
                <a:r>
                  <a:rPr lang="en-US" u="sng" dirty="0"/>
                  <a:t>Example</a:t>
                </a:r>
              </a:p>
              <a:p>
                <a:pPr marL="0" indent="0">
                  <a:buNone/>
                </a:pPr>
                <a:r>
                  <a:rPr lang="en-US" dirty="0"/>
                  <a:t>Construct a 90% confidence interval for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r>
                  <a:rPr lang="en-US" dirty="0"/>
                  <a:t>  given: </a:t>
                </a:r>
              </a:p>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=0.0022125, </m:t>
                      </m:r>
                      <m:r>
                        <a:rPr lang="en-US" b="0" i="1" smtClean="0">
                          <a:latin typeface="Cambria Math" panose="02040503050406030204" pitchFamily="18" charset="0"/>
                        </a:rPr>
                        <m:t>𝑛</m:t>
                      </m:r>
                      <m:r>
                        <a:rPr lang="en-US" b="0" i="1" smtClean="0">
                          <a:latin typeface="Cambria Math" panose="02040503050406030204" pitchFamily="18" charset="0"/>
                        </a:rPr>
                        <m:t>=8</m:t>
                      </m:r>
                    </m:oMath>
                  </m:oMathPara>
                </a14:m>
                <a:endParaRPr lang="en-US" dirty="0"/>
              </a:p>
              <a:p>
                <a:pPr marL="0" indent="0">
                  <a:buNone/>
                </a:pPr>
                <a:r>
                  <a:rPr lang="en-US" dirty="0"/>
                  <a:t>We have:	df = 8-1=7; </a:t>
                </a:r>
              </a:p>
              <a:p>
                <a:pPr marL="0" indent="0">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𝜒</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ea typeface="Cambria Math" panose="02040503050406030204" pitchFamily="18" charset="0"/>
                          </a:rPr>
                          <m:t>0.05</m:t>
                        </m:r>
                      </m:sub>
                      <m:sup>
                        <m:r>
                          <a:rPr lang="en-US" i="1">
                            <a:latin typeface="Cambria Math" panose="02040503050406030204" pitchFamily="18" charset="0"/>
                          </a:rPr>
                          <m:t>2</m:t>
                        </m:r>
                      </m:sup>
                    </m:sSubSup>
                  </m:oMath>
                </a14:m>
                <a:r>
                  <a:rPr lang="en-US" dirty="0"/>
                  <a:t>=14.0671;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ea typeface="Cambria Math" panose="02040503050406030204" pitchFamily="18" charset="0"/>
                          </a:rPr>
                          <m:t>1−</m:t>
                        </m:r>
                        <m:f>
                          <m:fPr>
                            <m:type m:val="skw"/>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den>
                        </m:f>
                      </m:sub>
                      <m:sup>
                        <m:r>
                          <a:rPr lang="en-US" i="1">
                            <a:latin typeface="Cambria Math" panose="02040503050406030204" pitchFamily="18" charset="0"/>
                          </a:rPr>
                          <m:t>2</m:t>
                        </m:r>
                      </m:sup>
                    </m:sSubSup>
                    <m:r>
                      <a:rPr lang="en-US" i="1">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9</m:t>
                        </m:r>
                        <m:r>
                          <a:rPr lang="en-US" i="1">
                            <a:latin typeface="Cambria Math" panose="02040503050406030204" pitchFamily="18" charset="0"/>
                            <a:ea typeface="Cambria Math" panose="02040503050406030204" pitchFamily="18" charset="0"/>
                          </a:rPr>
                          <m:t>5</m:t>
                        </m:r>
                      </m:sub>
                      <m:sup>
                        <m:r>
                          <a:rPr lang="en-US" i="1">
                            <a:latin typeface="Cambria Math" panose="02040503050406030204" pitchFamily="18" charset="0"/>
                          </a:rPr>
                          <m:t>2</m:t>
                        </m:r>
                      </m:sup>
                    </m:sSubSup>
                  </m:oMath>
                </a14:m>
                <a:r>
                  <a:rPr lang="en-US" dirty="0"/>
                  <a:t>=2.16735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45385"/>
                <a:ext cx="10372150" cy="4303509"/>
              </a:xfrm>
              <a:blipFill>
                <a:blip r:embed="rId2"/>
                <a:stretch>
                  <a:fillRect l="-1175" t="-2550"/>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D74C4AA-6E67-42A0-B5B7-9FD401DE399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341380F1-A5AB-477A-8BD5-673D5A59DA83}"/>
              </a:ext>
            </a:extLst>
          </p:cNvPr>
          <p:cNvSpPr/>
          <p:nvPr/>
        </p:nvSpPr>
        <p:spPr>
          <a:xfrm>
            <a:off x="1134049" y="2227478"/>
            <a:ext cx="10372149"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	 </a:t>
            </a:r>
          </a:p>
        </p:txBody>
      </p:sp>
      <p:sp>
        <p:nvSpPr>
          <p:cNvPr id="9" name="Rectangle 2">
            <a:extLst>
              <a:ext uri="{FF2B5EF4-FFF2-40B4-BE49-F238E27FC236}">
                <a16:creationId xmlns:a16="http://schemas.microsoft.com/office/drawing/2014/main" id="{D1BA282B-F283-456E-9149-AA0681CC12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DCE9942-5380-4DD9-A1F3-946D4437F1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4EB10E4A-F694-414A-882A-9DAEFCA3AF7A}"/>
              </a:ext>
            </a:extLst>
          </p:cNvPr>
          <p:cNvPicPr>
            <a:picLocks noChangeAspect="1"/>
          </p:cNvPicPr>
          <p:nvPr/>
        </p:nvPicPr>
        <p:blipFill>
          <a:blip r:embed="rId3"/>
          <a:stretch>
            <a:fillRect/>
          </a:stretch>
        </p:blipFill>
        <p:spPr>
          <a:xfrm>
            <a:off x="1849308" y="4459420"/>
            <a:ext cx="8838175" cy="1489473"/>
          </a:xfrm>
          <a:prstGeom prst="rect">
            <a:avLst/>
          </a:prstGeom>
        </p:spPr>
      </p:pic>
    </p:spTree>
    <p:extLst>
      <p:ext uri="{BB962C8B-B14F-4D97-AF65-F5344CB8AC3E}">
        <p14:creationId xmlns:p14="http://schemas.microsoft.com/office/powerpoint/2010/main" val="1192250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Determine Sample Size when Estimating </a:t>
                </a:r>
                <a14:m>
                  <m:oMath xmlns:m="http://schemas.openxmlformats.org/officeDocument/2006/math">
                    <m:r>
                      <a:rPr lang="en-US" i="1" smtClean="0">
                        <a:latin typeface="Cambria Math" panose="02040503050406030204" pitchFamily="18" charset="0"/>
                        <a:ea typeface="Cambria Math" panose="02040503050406030204" pitchFamily="18" charset="0"/>
                      </a:rPr>
                      <m:t>𝝁</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2759"/>
                </a:stretch>
              </a:blipFill>
            </p:spPr>
            <p:txBody>
              <a:bodyPr/>
              <a:lstStyle/>
              <a:p>
                <a:r>
                  <a:rPr lang="en-US">
                    <a:noFill/>
                  </a:rPr>
                  <a:t> </a:t>
                </a:r>
              </a:p>
            </p:txBody>
          </p:sp>
        </mc:Fallback>
      </mc:AlternateContent>
      <p:sp>
        <p:nvSpPr>
          <p:cNvPr id="3" name="Content Placeholder 2"/>
          <p:cNvSpPr>
            <a:spLocks noGrp="1"/>
          </p:cNvSpPr>
          <p:nvPr>
            <p:ph idx="1"/>
          </p:nvPr>
        </p:nvSpPr>
        <p:spPr>
          <a:xfrm>
            <a:off x="1134050" y="1645385"/>
            <a:ext cx="10372150" cy="4303509"/>
          </a:xfrm>
        </p:spPr>
        <p:txBody>
          <a:bodyPr>
            <a:normAutofit/>
          </a:bodyPr>
          <a:lstStyle/>
          <a:p>
            <a:pPr marL="0" indent="0">
              <a:buNone/>
            </a:pPr>
            <a:r>
              <a:rPr lang="en-US" dirty="0"/>
              <a:t>Let E = the maximum sampling error mentioned in the precision statement.</a:t>
            </a:r>
          </a:p>
          <a:p>
            <a:pPr marL="0" indent="0">
              <a:buNone/>
            </a:pPr>
            <a:endParaRPr lang="en-US" dirty="0"/>
          </a:p>
          <a:p>
            <a:pPr marL="0" indent="0">
              <a:buNone/>
            </a:pPr>
            <a:r>
              <a:rPr lang="en-US" dirty="0"/>
              <a:t>E is the amount added to and subtracted from the point estimate to obtain an interval estimate and is often referred to as the margin of error.</a:t>
            </a:r>
          </a:p>
          <a:p>
            <a:pPr marL="0" indent="0">
              <a:buNone/>
            </a:pPr>
            <a:r>
              <a:rPr lang="en-US" u="sng" dirty="0"/>
              <a:t>Estimated Sample Size</a:t>
            </a:r>
            <a:r>
              <a:rPr lang="en-US" dirty="0"/>
              <a:t>: if </a:t>
            </a:r>
            <a:r>
              <a:rPr lang="en-US" i="1" dirty="0"/>
              <a:t>E </a:t>
            </a:r>
            <a:r>
              <a:rPr lang="en-US" dirty="0"/>
              <a:t>is a required value then</a:t>
            </a:r>
            <a:endParaRPr lang="en-US" b="1" dirty="0"/>
          </a:p>
          <a:p>
            <a:pPr marL="0" indent="0">
              <a:buNone/>
            </a:pPr>
            <a:endParaRPr lang="en-US" dirty="0"/>
          </a:p>
          <a:p>
            <a:pPr marL="0" indent="0">
              <a:buNone/>
            </a:pPr>
            <a:r>
              <a:rPr lang="en-US" dirty="0"/>
              <a:t> </a:t>
            </a:r>
          </a:p>
          <a:p>
            <a:pPr marL="0" indent="0">
              <a:buNone/>
            </a:pPr>
            <a:endParaRPr lang="en-US" dirty="0"/>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D74C4AA-6E67-42A0-B5B7-9FD401DE399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341380F1-A5AB-477A-8BD5-673D5A59DA83}"/>
              </a:ext>
            </a:extLst>
          </p:cNvPr>
          <p:cNvSpPr/>
          <p:nvPr/>
        </p:nvSpPr>
        <p:spPr>
          <a:xfrm>
            <a:off x="1134049" y="2227478"/>
            <a:ext cx="10372149"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	 </a:t>
            </a:r>
          </a:p>
        </p:txBody>
      </p:sp>
      <p:sp>
        <p:nvSpPr>
          <p:cNvPr id="9" name="Rectangle 2">
            <a:extLst>
              <a:ext uri="{FF2B5EF4-FFF2-40B4-BE49-F238E27FC236}">
                <a16:creationId xmlns:a16="http://schemas.microsoft.com/office/drawing/2014/main" id="{D1BA282B-F283-456E-9149-AA0681CC12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DCE9942-5380-4DD9-A1F3-946D4437F1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606C782-91DF-4249-82E5-5DF8D9F8227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B6A5DA5B-2911-4C87-9E94-85BCC1A07466}"/>
              </a:ext>
            </a:extLst>
          </p:cNvPr>
          <p:cNvGraphicFramePr>
            <a:graphicFrameLocks noChangeAspect="1"/>
          </p:cNvGraphicFramePr>
          <p:nvPr>
            <p:extLst>
              <p:ext uri="{D42A27DB-BD31-4B8C-83A1-F6EECF244321}">
                <p14:modId xmlns:p14="http://schemas.microsoft.com/office/powerpoint/2010/main" val="4092424634"/>
              </p:ext>
            </p:extLst>
          </p:nvPr>
        </p:nvGraphicFramePr>
        <p:xfrm>
          <a:off x="5373688" y="2555875"/>
          <a:ext cx="1409700" cy="363538"/>
        </p:xfrm>
        <a:graphic>
          <a:graphicData uri="http://schemas.openxmlformats.org/presentationml/2006/ole">
            <mc:AlternateContent xmlns:mc="http://schemas.openxmlformats.org/markup-compatibility/2006">
              <mc:Choice xmlns:v="urn:schemas-microsoft-com:vml" Requires="v">
                <p:oleObj spid="_x0000_s57361" name="Equation" r:id="rId4" imgW="1409400" imgH="368280" progId="Equation.DSMT4">
                  <p:embed/>
                </p:oleObj>
              </mc:Choice>
              <mc:Fallback>
                <p:oleObj name="Equation" r:id="rId4" imgW="1409400" imgH="368280" progId="Equation.DSMT4">
                  <p:embed/>
                  <p:pic>
                    <p:nvPicPr>
                      <p:cNvPr id="0" name="Object 1"/>
                      <p:cNvPicPr>
                        <a:picLocks noChangeAspect="1" noChangeArrowheads="1"/>
                      </p:cNvPicPr>
                      <p:nvPr/>
                    </p:nvPicPr>
                    <p:blipFill>
                      <a:blip r:embed="rId5"/>
                      <a:srcRect/>
                      <a:stretch>
                        <a:fillRect/>
                      </a:stretch>
                    </p:blipFill>
                    <p:spPr bwMode="auto">
                      <a:xfrm>
                        <a:off x="5373688" y="2555875"/>
                        <a:ext cx="1409700" cy="363538"/>
                      </a:xfrm>
                      <a:prstGeom prst="rect">
                        <a:avLst/>
                      </a:prstGeom>
                      <a:noFill/>
                      <a:ln>
                        <a:solidFill>
                          <a:schemeClr val="tx1"/>
                        </a:solidFill>
                      </a:ln>
                    </p:spPr>
                  </p:pic>
                </p:oleObj>
              </mc:Fallback>
            </mc:AlternateContent>
          </a:graphicData>
        </a:graphic>
      </p:graphicFrame>
      <p:sp>
        <p:nvSpPr>
          <p:cNvPr id="12" name="Rectangle 4">
            <a:extLst>
              <a:ext uri="{FF2B5EF4-FFF2-40B4-BE49-F238E27FC236}">
                <a16:creationId xmlns:a16="http://schemas.microsoft.com/office/drawing/2014/main" id="{2D8FFD32-6E28-466D-8190-31F6EEF5786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A421A146-B457-44CA-8A7F-B1B885D318C4}"/>
              </a:ext>
            </a:extLst>
          </p:cNvPr>
          <p:cNvGraphicFramePr>
            <a:graphicFrameLocks noChangeAspect="1"/>
          </p:cNvGraphicFramePr>
          <p:nvPr>
            <p:extLst>
              <p:ext uri="{D42A27DB-BD31-4B8C-83A1-F6EECF244321}">
                <p14:modId xmlns:p14="http://schemas.microsoft.com/office/powerpoint/2010/main" val="2442464650"/>
              </p:ext>
            </p:extLst>
          </p:nvPr>
        </p:nvGraphicFramePr>
        <p:xfrm>
          <a:off x="5297495" y="4887915"/>
          <a:ext cx="1630363" cy="1120775"/>
        </p:xfrm>
        <a:graphic>
          <a:graphicData uri="http://schemas.openxmlformats.org/presentationml/2006/ole">
            <mc:AlternateContent xmlns:mc="http://schemas.openxmlformats.org/markup-compatibility/2006">
              <mc:Choice xmlns:v="urn:schemas-microsoft-com:vml" Requires="v">
                <p:oleObj spid="_x0000_s57362" name="Equation" r:id="rId6" imgW="1625400" imgH="1117440" progId="Equation.DSMT4">
                  <p:embed/>
                </p:oleObj>
              </mc:Choice>
              <mc:Fallback>
                <p:oleObj name="Equation" r:id="rId6" imgW="1625400" imgH="1117440" progId="Equation.DSMT4">
                  <p:embed/>
                  <p:pic>
                    <p:nvPicPr>
                      <p:cNvPr id="0" name="Object 3"/>
                      <p:cNvPicPr>
                        <a:picLocks noChangeAspect="1" noChangeArrowheads="1"/>
                      </p:cNvPicPr>
                      <p:nvPr/>
                    </p:nvPicPr>
                    <p:blipFill>
                      <a:blip r:embed="rId7"/>
                      <a:srcRect/>
                      <a:stretch>
                        <a:fillRect/>
                      </a:stretch>
                    </p:blipFill>
                    <p:spPr bwMode="auto">
                      <a:xfrm>
                        <a:off x="5297495" y="4887915"/>
                        <a:ext cx="1630363" cy="1120775"/>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448517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Determine Sample Size when Estimating </a:t>
                </a:r>
                <a14:m>
                  <m:oMath xmlns:m="http://schemas.openxmlformats.org/officeDocument/2006/math">
                    <m:r>
                      <a:rPr lang="en-US" i="1" smtClean="0">
                        <a:latin typeface="Cambria Math" panose="02040503050406030204" pitchFamily="18" charset="0"/>
                        <a:ea typeface="Cambria Math" panose="02040503050406030204" pitchFamily="18" charset="0"/>
                      </a:rPr>
                      <m:t>𝝁</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2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45385"/>
                <a:ext cx="10372150" cy="4303509"/>
              </a:xfrm>
            </p:spPr>
            <p:txBody>
              <a:bodyPr>
                <a:normAutofit/>
              </a:bodyPr>
              <a:lstStyle/>
              <a:p>
                <a:pPr marL="0" indent="0">
                  <a:buNone/>
                </a:pPr>
                <a:endParaRPr lang="en-US" dirty="0"/>
              </a:p>
              <a:p>
                <a:pPr marL="0" indent="0">
                  <a:buNone/>
                </a:pPr>
                <a:r>
                  <a:rPr lang="en-US" dirty="0"/>
                  <a:t>How to estimated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oMath>
                </a14:m>
                <a:r>
                  <a:rPr lang="en-US" dirty="0"/>
                  <a:t>			 </a:t>
                </a:r>
              </a:p>
              <a:p>
                <a:pPr marL="0" indent="0">
                  <a:buNone/>
                </a:pPr>
                <a:endParaRPr lang="en-US" dirty="0"/>
              </a:p>
              <a:p>
                <a:pPr marL="0" indent="0">
                  <a:buNone/>
                </a:pPr>
                <a:r>
                  <a:rPr lang="en-US" dirty="0"/>
                  <a:t>If the required width of the confidence interval is </a:t>
                </a:r>
                <a:r>
                  <a:rPr lang="en-US" i="1" dirty="0"/>
                  <a:t>W</a:t>
                </a:r>
                <a:r>
                  <a:rPr lang="en-US" dirty="0"/>
                  <a:t>, then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45385"/>
                <a:ext cx="10372150" cy="4303509"/>
              </a:xfrm>
              <a:blipFill>
                <a:blip r:embed="rId4"/>
                <a:stretch>
                  <a:fillRect l="-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D74C4AA-6E67-42A0-B5B7-9FD401DE399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341380F1-A5AB-477A-8BD5-673D5A59DA83}"/>
              </a:ext>
            </a:extLst>
          </p:cNvPr>
          <p:cNvSpPr/>
          <p:nvPr/>
        </p:nvSpPr>
        <p:spPr>
          <a:xfrm>
            <a:off x="1134049" y="2227478"/>
            <a:ext cx="10372149"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	 </a:t>
            </a:r>
          </a:p>
        </p:txBody>
      </p:sp>
      <p:sp>
        <p:nvSpPr>
          <p:cNvPr id="9" name="Rectangle 2">
            <a:extLst>
              <a:ext uri="{FF2B5EF4-FFF2-40B4-BE49-F238E27FC236}">
                <a16:creationId xmlns:a16="http://schemas.microsoft.com/office/drawing/2014/main" id="{D1BA282B-F283-456E-9149-AA0681CC12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DCE9942-5380-4DD9-A1F3-946D4437F1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606C782-91DF-4249-82E5-5DF8D9F8227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2D8FFD32-6E28-466D-8190-31F6EEF5786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A3C2122E-7343-47A8-AB91-FE45ACB3D1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6FDB343A-FD57-44C2-86A8-527174E3FDD3}"/>
              </a:ext>
            </a:extLst>
          </p:cNvPr>
          <p:cNvGraphicFramePr>
            <a:graphicFrameLocks noChangeAspect="1"/>
          </p:cNvGraphicFramePr>
          <p:nvPr>
            <p:extLst>
              <p:ext uri="{D42A27DB-BD31-4B8C-83A1-F6EECF244321}">
                <p14:modId xmlns:p14="http://schemas.microsoft.com/office/powerpoint/2010/main" val="3207336211"/>
              </p:ext>
            </p:extLst>
          </p:nvPr>
        </p:nvGraphicFramePr>
        <p:xfrm>
          <a:off x="5907088" y="2011363"/>
          <a:ext cx="1790700" cy="820737"/>
        </p:xfrm>
        <a:graphic>
          <a:graphicData uri="http://schemas.openxmlformats.org/presentationml/2006/ole">
            <mc:AlternateContent xmlns:mc="http://schemas.openxmlformats.org/markup-compatibility/2006">
              <mc:Choice xmlns:v="urn:schemas-microsoft-com:vml" Requires="v">
                <p:oleObj spid="_x0000_s58385" name="Equation" r:id="rId5" imgW="1790640" imgH="825480" progId="Equation.DSMT4">
                  <p:embed/>
                </p:oleObj>
              </mc:Choice>
              <mc:Fallback>
                <p:oleObj name="Equation" r:id="rId5" imgW="1790640" imgH="825480" progId="Equation.DSMT4">
                  <p:embed/>
                  <p:pic>
                    <p:nvPicPr>
                      <p:cNvPr id="0" name="Object 1"/>
                      <p:cNvPicPr>
                        <a:picLocks noChangeAspect="1" noChangeArrowheads="1"/>
                      </p:cNvPicPr>
                      <p:nvPr/>
                    </p:nvPicPr>
                    <p:blipFill>
                      <a:blip r:embed="rId6"/>
                      <a:srcRect/>
                      <a:stretch>
                        <a:fillRect/>
                      </a:stretch>
                    </p:blipFill>
                    <p:spPr bwMode="auto">
                      <a:xfrm>
                        <a:off x="5907088" y="2011363"/>
                        <a:ext cx="1790700" cy="820737"/>
                      </a:xfrm>
                      <a:prstGeom prst="rect">
                        <a:avLst/>
                      </a:prstGeom>
                      <a:noFill/>
                      <a:ln>
                        <a:solidFill>
                          <a:schemeClr val="tx1"/>
                        </a:solidFill>
                      </a:ln>
                    </p:spPr>
                  </p:pic>
                </p:oleObj>
              </mc:Fallback>
            </mc:AlternateContent>
          </a:graphicData>
        </a:graphic>
      </p:graphicFrame>
      <p:sp>
        <p:nvSpPr>
          <p:cNvPr id="16" name="Rectangle 4">
            <a:extLst>
              <a:ext uri="{FF2B5EF4-FFF2-40B4-BE49-F238E27FC236}">
                <a16:creationId xmlns:a16="http://schemas.microsoft.com/office/drawing/2014/main" id="{64D71219-6503-4736-A8E7-E5886DCA60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3276FCC3-EFDA-4C2B-BF52-4F5827876CAA}"/>
              </a:ext>
            </a:extLst>
          </p:cNvPr>
          <p:cNvGraphicFramePr>
            <a:graphicFrameLocks noChangeAspect="1"/>
          </p:cNvGraphicFramePr>
          <p:nvPr>
            <p:extLst>
              <p:ext uri="{D42A27DB-BD31-4B8C-83A1-F6EECF244321}">
                <p14:modId xmlns:p14="http://schemas.microsoft.com/office/powerpoint/2010/main" val="773464572"/>
              </p:ext>
            </p:extLst>
          </p:nvPr>
        </p:nvGraphicFramePr>
        <p:xfrm>
          <a:off x="5345113" y="4132263"/>
          <a:ext cx="1503362" cy="939800"/>
        </p:xfrm>
        <a:graphic>
          <a:graphicData uri="http://schemas.openxmlformats.org/presentationml/2006/ole">
            <mc:AlternateContent xmlns:mc="http://schemas.openxmlformats.org/markup-compatibility/2006">
              <mc:Choice xmlns:v="urn:schemas-microsoft-com:vml" Requires="v">
                <p:oleObj spid="_x0000_s58386" name="Equation" r:id="rId7" imgW="1498320" imgH="939600" progId="Equation.DSMT4">
                  <p:embed/>
                </p:oleObj>
              </mc:Choice>
              <mc:Fallback>
                <p:oleObj name="Equation" r:id="rId7" imgW="1498320" imgH="939600" progId="Equation.DSMT4">
                  <p:embed/>
                  <p:pic>
                    <p:nvPicPr>
                      <p:cNvPr id="0" name="Object 3"/>
                      <p:cNvPicPr>
                        <a:picLocks noChangeAspect="1" noChangeArrowheads="1"/>
                      </p:cNvPicPr>
                      <p:nvPr/>
                    </p:nvPicPr>
                    <p:blipFill>
                      <a:blip r:embed="rId8"/>
                      <a:srcRect/>
                      <a:stretch>
                        <a:fillRect/>
                      </a:stretch>
                    </p:blipFill>
                    <p:spPr bwMode="auto">
                      <a:xfrm>
                        <a:off x="5345113" y="4132263"/>
                        <a:ext cx="1503362" cy="9398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336086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Determine Sample Size when Estimating </a:t>
                </a:r>
                <a14:m>
                  <m:oMath xmlns:m="http://schemas.openxmlformats.org/officeDocument/2006/math">
                    <m:r>
                      <a:rPr lang="en-US" b="1" i="1" smtClean="0">
                        <a:latin typeface="Cambria Math" panose="02040503050406030204" pitchFamily="18" charset="0"/>
                        <a:ea typeface="Cambria Math" panose="02040503050406030204" pitchFamily="18" charset="0"/>
                      </a:rPr>
                      <m:t>𝒑</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2759"/>
                </a:stretch>
              </a:blipFill>
            </p:spPr>
            <p:txBody>
              <a:bodyPr/>
              <a:lstStyle/>
              <a:p>
                <a:r>
                  <a:rPr lang="en-US">
                    <a:noFill/>
                  </a:rPr>
                  <a:t> </a:t>
                </a:r>
              </a:p>
            </p:txBody>
          </p:sp>
        </mc:Fallback>
      </mc:AlternateContent>
      <p:sp>
        <p:nvSpPr>
          <p:cNvPr id="3" name="Content Placeholder 2"/>
          <p:cNvSpPr>
            <a:spLocks noGrp="1"/>
          </p:cNvSpPr>
          <p:nvPr>
            <p:ph idx="1"/>
          </p:nvPr>
        </p:nvSpPr>
        <p:spPr>
          <a:xfrm>
            <a:off x="1134050" y="1645385"/>
            <a:ext cx="10372150" cy="4303509"/>
          </a:xfrm>
        </p:spPr>
        <p:txBody>
          <a:bodyPr>
            <a:normAutofit fontScale="77500" lnSpcReduction="20000"/>
          </a:bodyPr>
          <a:lstStyle/>
          <a:p>
            <a:pPr marL="0" indent="0">
              <a:buNone/>
            </a:pPr>
            <a:r>
              <a:rPr lang="en-US" dirty="0"/>
              <a:t>Let E = the maximum sampling error mentioned in the precision statement</a:t>
            </a:r>
          </a:p>
          <a:p>
            <a:pPr marL="0" indent="0">
              <a:buNone/>
            </a:pPr>
            <a:endParaRPr lang="en-US" dirty="0"/>
          </a:p>
          <a:p>
            <a:pPr marL="0" indent="0">
              <a:buNone/>
            </a:pPr>
            <a:r>
              <a:rPr lang="en-US" dirty="0"/>
              <a:t> </a:t>
            </a:r>
          </a:p>
          <a:p>
            <a:pPr marL="0" indent="0">
              <a:buNone/>
            </a:pPr>
            <a:endParaRPr lang="en-US" u="sng" dirty="0"/>
          </a:p>
          <a:p>
            <a:pPr marL="0" indent="0">
              <a:buNone/>
            </a:pPr>
            <a:r>
              <a:rPr lang="en-US" u="sng" dirty="0"/>
              <a:t>Estimated Sample Size</a:t>
            </a:r>
            <a:r>
              <a:rPr lang="en-US" dirty="0"/>
              <a:t>: if E is a required value then</a:t>
            </a:r>
          </a:p>
          <a:p>
            <a:pPr marL="0" indent="0">
              <a:buNone/>
            </a:pPr>
            <a:endParaRPr lang="en-US" dirty="0"/>
          </a:p>
          <a:p>
            <a:pPr marL="0" indent="0">
              <a:buNone/>
            </a:pPr>
            <a:endParaRPr lang="en-US" dirty="0"/>
          </a:p>
          <a:p>
            <a:pPr marL="0" indent="0">
              <a:buNone/>
            </a:pPr>
            <a:r>
              <a:rPr lang="en-US" dirty="0"/>
              <a:t>If the required width of the confidence interval is W , then</a:t>
            </a:r>
          </a:p>
          <a:p>
            <a:pPr marL="0" indent="0">
              <a:buNone/>
            </a:pPr>
            <a:endParaRPr lang="en-US" dirty="0"/>
          </a:p>
          <a:p>
            <a:pPr marL="0" indent="0">
              <a:buNone/>
            </a:pPr>
            <a:r>
              <a:rPr lang="en-US" dirty="0"/>
              <a:t> </a:t>
            </a:r>
          </a:p>
          <a:p>
            <a:r>
              <a:rPr lang="en-US" i="1" dirty="0"/>
              <a:t>p</a:t>
            </a:r>
            <a:r>
              <a:rPr lang="en-US" dirty="0"/>
              <a:t> may be assigned an appropriate value for calculation when there is no prior information (for example, </a:t>
            </a:r>
            <a:r>
              <a:rPr lang="en-US" i="1" dirty="0"/>
              <a:t>p=</a:t>
            </a:r>
            <a:r>
              <a:rPr lang="en-US" dirty="0"/>
              <a:t>0.5 </a:t>
            </a:r>
            <a:r>
              <a:rPr lang="en-US" dirty="0">
                <a:sym typeface="Wingdings" panose="05000000000000000000" pitchFamily="2" charset="2"/>
              </a:rPr>
              <a:t> </a:t>
            </a:r>
            <a:r>
              <a:rPr lang="en-US" dirty="0">
                <a:solidFill>
                  <a:srgbClr val="FF0000"/>
                </a:solidFill>
                <a:sym typeface="Wingdings" panose="05000000000000000000" pitchFamily="2" charset="2"/>
              </a:rPr>
              <a:t>the sample size will be overestimated!</a:t>
            </a:r>
            <a:r>
              <a:rPr lang="en-US" dirty="0"/>
              <a:t>).</a:t>
            </a:r>
          </a:p>
          <a:p>
            <a:pPr marL="0" indent="0">
              <a:buNone/>
            </a:pPr>
            <a:endParaRPr lang="en-US" dirty="0"/>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51D902-834F-4F46-8FD1-7D3924F595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4D74C4AA-6E67-42A0-B5B7-9FD401DE399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D1BA282B-F283-456E-9149-AA0681CC12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DCE9942-5380-4DD9-A1F3-946D4437F1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606C782-91DF-4249-82E5-5DF8D9F8227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2D8FFD32-6E28-466D-8190-31F6EEF5786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A3C2122E-7343-47A8-AB91-FE45ACB3D1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4">
            <a:extLst>
              <a:ext uri="{FF2B5EF4-FFF2-40B4-BE49-F238E27FC236}">
                <a16:creationId xmlns:a16="http://schemas.microsoft.com/office/drawing/2014/main" id="{64D71219-6503-4736-A8E7-E5886DCA60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37D3D4CD-4595-41C9-AF20-7FB5CF4A06E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B2C18F92-CE2D-47CF-AF64-021B19B3E1F3}"/>
              </a:ext>
            </a:extLst>
          </p:cNvPr>
          <p:cNvGraphicFramePr>
            <a:graphicFrameLocks noChangeAspect="1"/>
          </p:cNvGraphicFramePr>
          <p:nvPr>
            <p:extLst>
              <p:ext uri="{D42A27DB-BD31-4B8C-83A1-F6EECF244321}">
                <p14:modId xmlns:p14="http://schemas.microsoft.com/office/powerpoint/2010/main" val="3534630390"/>
              </p:ext>
            </p:extLst>
          </p:nvPr>
        </p:nvGraphicFramePr>
        <p:xfrm>
          <a:off x="5537200" y="2084388"/>
          <a:ext cx="1117600" cy="327025"/>
        </p:xfrm>
        <a:graphic>
          <a:graphicData uri="http://schemas.openxmlformats.org/presentationml/2006/ole">
            <mc:AlternateContent xmlns:mc="http://schemas.openxmlformats.org/markup-compatibility/2006">
              <mc:Choice xmlns:v="urn:schemas-microsoft-com:vml" Requires="v">
                <p:oleObj spid="_x0000_s60440" name="Equation" r:id="rId4" imgW="1117440" imgH="330120" progId="Equation.DSMT4">
                  <p:embed/>
                </p:oleObj>
              </mc:Choice>
              <mc:Fallback>
                <p:oleObj name="Equation" r:id="rId4" imgW="1117440" imgH="330120" progId="Equation.DSMT4">
                  <p:embed/>
                  <p:pic>
                    <p:nvPicPr>
                      <p:cNvPr id="0" name="Object 1"/>
                      <p:cNvPicPr>
                        <a:picLocks noChangeAspect="1" noChangeArrowheads="1"/>
                      </p:cNvPicPr>
                      <p:nvPr/>
                    </p:nvPicPr>
                    <p:blipFill>
                      <a:blip r:embed="rId5"/>
                      <a:srcRect/>
                      <a:stretch>
                        <a:fillRect/>
                      </a:stretch>
                    </p:blipFill>
                    <p:spPr bwMode="auto">
                      <a:xfrm>
                        <a:off x="5537200" y="2084388"/>
                        <a:ext cx="1117600" cy="327025"/>
                      </a:xfrm>
                      <a:prstGeom prst="rect">
                        <a:avLst/>
                      </a:prstGeom>
                      <a:noFill/>
                      <a:ln>
                        <a:solidFill>
                          <a:schemeClr val="tx1"/>
                        </a:solidFill>
                      </a:ln>
                    </p:spPr>
                  </p:pic>
                </p:oleObj>
              </mc:Fallback>
            </mc:AlternateContent>
          </a:graphicData>
        </a:graphic>
      </p:graphicFrame>
      <p:sp>
        <p:nvSpPr>
          <p:cNvPr id="18" name="Rectangle 4">
            <a:extLst>
              <a:ext uri="{FF2B5EF4-FFF2-40B4-BE49-F238E27FC236}">
                <a16:creationId xmlns:a16="http://schemas.microsoft.com/office/drawing/2014/main" id="{11A7F2C3-9744-4E2F-9934-9855199811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1E1182D8-EDA7-4206-8AC0-BA8284FAAD45}"/>
              </a:ext>
            </a:extLst>
          </p:cNvPr>
          <p:cNvGraphicFramePr>
            <a:graphicFrameLocks noChangeAspect="1"/>
          </p:cNvGraphicFramePr>
          <p:nvPr>
            <p:extLst>
              <p:ext uri="{D42A27DB-BD31-4B8C-83A1-F6EECF244321}">
                <p14:modId xmlns:p14="http://schemas.microsoft.com/office/powerpoint/2010/main" val="2084352093"/>
              </p:ext>
            </p:extLst>
          </p:nvPr>
        </p:nvGraphicFramePr>
        <p:xfrm>
          <a:off x="8659819" y="2894013"/>
          <a:ext cx="1117600" cy="777875"/>
        </p:xfrm>
        <a:graphic>
          <a:graphicData uri="http://schemas.openxmlformats.org/presentationml/2006/ole">
            <mc:AlternateContent xmlns:mc="http://schemas.openxmlformats.org/markup-compatibility/2006">
              <mc:Choice xmlns:v="urn:schemas-microsoft-com:vml" Requires="v">
                <p:oleObj spid="_x0000_s60441" name="Equation" r:id="rId6" imgW="1117440" imgH="774360" progId="Equation.DSMT4">
                  <p:embed/>
                </p:oleObj>
              </mc:Choice>
              <mc:Fallback>
                <p:oleObj name="Equation" r:id="rId6" imgW="1117440" imgH="774360" progId="Equation.DSMT4">
                  <p:embed/>
                  <p:pic>
                    <p:nvPicPr>
                      <p:cNvPr id="0" name="Object 3"/>
                      <p:cNvPicPr>
                        <a:picLocks noChangeAspect="1" noChangeArrowheads="1"/>
                      </p:cNvPicPr>
                      <p:nvPr/>
                    </p:nvPicPr>
                    <p:blipFill>
                      <a:blip r:embed="rId7"/>
                      <a:srcRect/>
                      <a:stretch>
                        <a:fillRect/>
                      </a:stretch>
                    </p:blipFill>
                    <p:spPr bwMode="auto">
                      <a:xfrm>
                        <a:off x="8659819" y="2894013"/>
                        <a:ext cx="1117600" cy="777875"/>
                      </a:xfrm>
                      <a:prstGeom prst="rect">
                        <a:avLst/>
                      </a:prstGeom>
                      <a:noFill/>
                      <a:ln>
                        <a:solidFill>
                          <a:schemeClr val="tx1"/>
                        </a:solidFill>
                      </a:ln>
                    </p:spPr>
                  </p:pic>
                </p:oleObj>
              </mc:Fallback>
            </mc:AlternateContent>
          </a:graphicData>
        </a:graphic>
      </p:graphicFrame>
      <p:sp>
        <p:nvSpPr>
          <p:cNvPr id="20" name="Rectangle 8">
            <a:extLst>
              <a:ext uri="{FF2B5EF4-FFF2-40B4-BE49-F238E27FC236}">
                <a16:creationId xmlns:a16="http://schemas.microsoft.com/office/drawing/2014/main" id="{31F7FF67-BBC0-4E09-AB01-3DB44F3542F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07B54430-8ED3-41DE-81A2-0A40CC54BE88}"/>
              </a:ext>
            </a:extLst>
          </p:cNvPr>
          <p:cNvGraphicFramePr>
            <a:graphicFrameLocks noChangeAspect="1"/>
          </p:cNvGraphicFramePr>
          <p:nvPr>
            <p:extLst>
              <p:ext uri="{D42A27DB-BD31-4B8C-83A1-F6EECF244321}">
                <p14:modId xmlns:p14="http://schemas.microsoft.com/office/powerpoint/2010/main" val="1121115999"/>
              </p:ext>
            </p:extLst>
          </p:nvPr>
        </p:nvGraphicFramePr>
        <p:xfrm>
          <a:off x="8659819" y="3837688"/>
          <a:ext cx="1270000" cy="774700"/>
        </p:xfrm>
        <a:graphic>
          <a:graphicData uri="http://schemas.openxmlformats.org/presentationml/2006/ole">
            <mc:AlternateContent xmlns:mc="http://schemas.openxmlformats.org/markup-compatibility/2006">
              <mc:Choice xmlns:v="urn:schemas-microsoft-com:vml" Requires="v">
                <p:oleObj spid="_x0000_s60442" name="Equation" r:id="rId8" imgW="1269720" imgH="774360" progId="Equation.DSMT4">
                  <p:embed/>
                </p:oleObj>
              </mc:Choice>
              <mc:Fallback>
                <p:oleObj name="Equation" r:id="rId8" imgW="1269720" imgH="774360" progId="Equation.DSMT4">
                  <p:embed/>
                  <p:pic>
                    <p:nvPicPr>
                      <p:cNvPr id="0" name="Object 7"/>
                      <p:cNvPicPr>
                        <a:picLocks noChangeAspect="1" noChangeArrowheads="1"/>
                      </p:cNvPicPr>
                      <p:nvPr/>
                    </p:nvPicPr>
                    <p:blipFill>
                      <a:blip r:embed="rId9"/>
                      <a:srcRect/>
                      <a:stretch>
                        <a:fillRect/>
                      </a:stretch>
                    </p:blipFill>
                    <p:spPr bwMode="auto">
                      <a:xfrm>
                        <a:off x="8659819" y="3837688"/>
                        <a:ext cx="1270000" cy="7747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96875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Sampling Distribution of Sample Average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2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Central Limit Theorem</a:t>
                </a:r>
              </a:p>
              <a:p>
                <a:pPr marL="0" indent="0">
                  <a:buNone/>
                </a:pPr>
                <a:endParaRPr lang="en-US" dirty="0"/>
              </a:p>
              <a:p>
                <a:pPr marL="0" indent="0">
                  <a:buNone/>
                </a:pPr>
                <a:r>
                  <a:rPr lang="en-US" dirty="0"/>
                  <a:t>• For sufficiently large sample sizes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≥30</m:t>
                    </m:r>
                  </m:oMath>
                </a14:m>
                <a:r>
                  <a:rPr lang="en-US" dirty="0"/>
                  <a:t> ) the distribution of sample means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 is approximately normal;</a:t>
                </a:r>
              </a:p>
              <a:p>
                <a:pPr marL="0" indent="0">
                  <a:buNone/>
                </a:pPr>
                <a:endParaRPr lang="en-US" dirty="0"/>
              </a:p>
              <a:p>
                <a:pPr marL="0" indent="0" algn="just">
                  <a:buNone/>
                </a:pPr>
                <a:r>
                  <a:rPr lang="en-US" dirty="0"/>
                  <a:t>• The mean of this distribution is equal to </a:t>
                </a:r>
                <a14:m>
                  <m:oMath xmlns:m="http://schemas.openxmlformats.org/officeDocument/2006/math">
                    <m:r>
                      <a:rPr lang="en-US" i="1" smtClean="0">
                        <a:latin typeface="Cambria Math" panose="02040503050406030204" pitchFamily="18" charset="0"/>
                      </a:rPr>
                      <m:t>µ</m:t>
                    </m:r>
                  </m:oMath>
                </a14:m>
                <a:r>
                  <a:rPr lang="en-US" dirty="0"/>
                  <a:t> , the population mean; and its standard deviation is  </a:t>
                </a:r>
                <a14:m>
                  <m:oMath xmlns:m="http://schemas.openxmlformats.org/officeDocument/2006/math">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𝜎</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den>
                    </m:f>
                  </m:oMath>
                </a14:m>
                <a:r>
                  <a:rPr lang="en-US" dirty="0"/>
                  <a:t> , regardless of the shape of the population distribution.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4"/>
                <a:stretch>
                  <a:fillRect l="-1175" t="-2408" r="-1175"/>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673C455F-7436-4D78-81FD-5BE9F20F22DE}"/>
              </a:ext>
            </a:extLst>
          </p:cNvPr>
          <p:cNvGraphicFramePr>
            <a:graphicFrameLocks noChangeAspect="1"/>
          </p:cNvGraphicFramePr>
          <p:nvPr>
            <p:extLst>
              <p:ext uri="{D42A27DB-BD31-4B8C-83A1-F6EECF244321}">
                <p14:modId xmlns:p14="http://schemas.microsoft.com/office/powerpoint/2010/main" val="847976145"/>
              </p:ext>
            </p:extLst>
          </p:nvPr>
        </p:nvGraphicFramePr>
        <p:xfrm>
          <a:off x="4394200" y="2362200"/>
          <a:ext cx="914400" cy="336550"/>
        </p:xfrm>
        <a:graphic>
          <a:graphicData uri="http://schemas.openxmlformats.org/presentationml/2006/ole">
            <mc:AlternateContent xmlns:mc="http://schemas.openxmlformats.org/markup-compatibility/2006">
              <mc:Choice xmlns:v="urn:schemas-microsoft-com:vml" Requires="v">
                <p:oleObj spid="_x0000_s34835" name="Equation" r:id="rId5" imgW="914400" imgH="336960" progId="Equation.DSMT4">
                  <p:embed/>
                </p:oleObj>
              </mc:Choice>
              <mc:Fallback>
                <p:oleObj name="Equation" r:id="rId5" imgW="914400" imgH="336960" progId="Equation.DSMT4">
                  <p:embed/>
                  <p:pic>
                    <p:nvPicPr>
                      <p:cNvPr id="0" name=""/>
                      <p:cNvPicPr/>
                      <p:nvPr/>
                    </p:nvPicPr>
                    <p:blipFill>
                      <a:blip r:embed="rId6"/>
                      <a:stretch>
                        <a:fillRect/>
                      </a:stretch>
                    </p:blipFill>
                    <p:spPr>
                      <a:xfrm>
                        <a:off x="4394200" y="2362200"/>
                        <a:ext cx="914400" cy="336550"/>
                      </a:xfrm>
                      <a:prstGeom prst="rect">
                        <a:avLst/>
                      </a:prstGeom>
                    </p:spPr>
                  </p:pic>
                </p:oleObj>
              </mc:Fallback>
            </mc:AlternateContent>
          </a:graphicData>
        </a:graphic>
      </p:graphicFrame>
    </p:spTree>
    <p:extLst>
      <p:ext uri="{BB962C8B-B14F-4D97-AF65-F5344CB8AC3E}">
        <p14:creationId xmlns:p14="http://schemas.microsoft.com/office/powerpoint/2010/main" val="426832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Sampling Distribution of Sample Average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𝒙</m:t>
                        </m:r>
                      </m:e>
                    </m:acc>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2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E3E6E3A-FE69-43E2-B5BE-4D73EC2F5E8F}"/>
                  </a:ext>
                </a:extLst>
              </p:cNvPr>
              <p:cNvSpPr>
                <a:spLocks noGrp="1"/>
              </p:cNvSpPr>
              <p:nvPr>
                <p:ph idx="1"/>
              </p:nvPr>
            </p:nvSpPr>
            <p:spPr/>
            <p:txBody>
              <a:bodyPr/>
              <a:lstStyle/>
              <a:p>
                <a:pPr marL="0" indent="0">
                  <a:buNone/>
                </a:pPr>
                <a:r>
                  <a:rPr lang="en-US" u="sng" dirty="0"/>
                  <a:t>Theorem</a:t>
                </a:r>
              </a:p>
              <a:p>
                <a:pPr marL="0" indent="0">
                  <a:buNone/>
                </a:pPr>
                <a:endParaRPr lang="en-US" dirty="0"/>
              </a:p>
              <a:p>
                <a:pPr marL="0" indent="0">
                  <a:buNone/>
                </a:pPr>
                <a:r>
                  <a:rPr lang="en-US" dirty="0"/>
                  <a:t>If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is the mean of a random sample of size </a:t>
                </a:r>
                <a:r>
                  <a:rPr lang="en-US" i="1" dirty="0"/>
                  <a:t>n</a:t>
                </a:r>
                <a:r>
                  <a:rPr lang="en-US" dirty="0"/>
                  <a:t> from a population with mean of </a:t>
                </a:r>
                <a14:m>
                  <m:oMath xmlns:m="http://schemas.openxmlformats.org/officeDocument/2006/math">
                    <m:r>
                      <a:rPr lang="en-US" i="1">
                        <a:latin typeface="Cambria Math" panose="02040503050406030204" pitchFamily="18" charset="0"/>
                      </a:rPr>
                      <m:t>µ</m:t>
                    </m:r>
                  </m:oMath>
                </a14:m>
                <a:r>
                  <a:rPr lang="en-US" dirty="0"/>
                  <a:t> , then as </a:t>
                </a:r>
                <a:r>
                  <a:rPr lang="en-US" i="1" dirty="0"/>
                  <a:t>n</a:t>
                </a:r>
                <a:r>
                  <a:rPr lang="en-US" dirty="0"/>
                  <a:t> increases the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approaches a normal distribution with</a:t>
                </a:r>
              </a:p>
              <a:p>
                <a:pPr marL="0" indent="0">
                  <a:buNone/>
                </a:pPr>
                <a:r>
                  <a:rPr lang="en-US" dirty="0"/>
                  <a:t>		Mean: 			 </a:t>
                </a:r>
              </a:p>
              <a:p>
                <a:pPr marL="0" indent="0">
                  <a:buNone/>
                </a:pPr>
                <a:r>
                  <a:rPr lang="en-US" dirty="0"/>
                  <a:t>		Standard deviation: 	 </a:t>
                </a:r>
              </a:p>
              <a:p>
                <a:endParaRPr lang="en-US" dirty="0"/>
              </a:p>
            </p:txBody>
          </p:sp>
        </mc:Choice>
        <mc:Fallback xmlns="">
          <p:sp>
            <p:nvSpPr>
              <p:cNvPr id="6" name="Content Placeholder 5">
                <a:extLst>
                  <a:ext uri="{FF2B5EF4-FFF2-40B4-BE49-F238E27FC236}">
                    <a16:creationId xmlns:a16="http://schemas.microsoft.com/office/drawing/2014/main" id="{6E3E6E3A-FE69-43E2-B5BE-4D73EC2F5E8F}"/>
                  </a:ext>
                </a:extLst>
              </p:cNvPr>
              <p:cNvSpPr>
                <a:spLocks noGrp="1" noRot="1" noChangeAspect="1" noMove="1" noResize="1" noEditPoints="1" noAdjustHandles="1" noChangeArrowheads="1" noChangeShapeType="1" noTextEdit="1"/>
              </p:cNvSpPr>
              <p:nvPr>
                <p:ph idx="1"/>
              </p:nvPr>
            </p:nvSpPr>
            <p:spPr>
              <a:blipFill>
                <a:blip r:embed="rId4"/>
                <a:stretch>
                  <a:fillRect l="-1086" t="-2550"/>
                </a:stretch>
              </a:blipFill>
            </p:spPr>
            <p:txBody>
              <a:bodyPr/>
              <a:lstStyle/>
              <a:p>
                <a:r>
                  <a:rPr lang="en-US">
                    <a:noFill/>
                  </a:rPr>
                  <a:t> </a:t>
                </a:r>
              </a:p>
            </p:txBody>
          </p:sp>
        </mc:Fallback>
      </mc:AlternateContent>
      <p:sp>
        <p:nvSpPr>
          <p:cNvPr id="7" name="Rectangle 2">
            <a:extLst>
              <a:ext uri="{FF2B5EF4-FFF2-40B4-BE49-F238E27FC236}">
                <a16:creationId xmlns:a16="http://schemas.microsoft.com/office/drawing/2014/main" id="{19987153-E9ED-4CC3-94CE-D14AF501F60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CDBDFA78-31ED-4637-B337-28A83BCA3A5F}"/>
              </a:ext>
            </a:extLst>
          </p:cNvPr>
          <p:cNvGraphicFramePr>
            <a:graphicFrameLocks noChangeAspect="1"/>
          </p:cNvGraphicFramePr>
          <p:nvPr>
            <p:extLst>
              <p:ext uri="{D42A27DB-BD31-4B8C-83A1-F6EECF244321}">
                <p14:modId xmlns:p14="http://schemas.microsoft.com/office/powerpoint/2010/main" val="1911562902"/>
              </p:ext>
            </p:extLst>
          </p:nvPr>
        </p:nvGraphicFramePr>
        <p:xfrm>
          <a:off x="5753100" y="3973513"/>
          <a:ext cx="1003300" cy="427037"/>
        </p:xfrm>
        <a:graphic>
          <a:graphicData uri="http://schemas.openxmlformats.org/presentationml/2006/ole">
            <mc:AlternateContent xmlns:mc="http://schemas.openxmlformats.org/markup-compatibility/2006">
              <mc:Choice xmlns:v="urn:schemas-microsoft-com:vml" Requires="v">
                <p:oleObj spid="_x0000_s35877" name="Equation" r:id="rId5" imgW="1002960" imgH="431640" progId="Equation.DSMT4">
                  <p:embed/>
                </p:oleObj>
              </mc:Choice>
              <mc:Fallback>
                <p:oleObj name="Equation" r:id="rId5" imgW="1002960" imgH="431640" progId="Equation.DSMT4">
                  <p:embed/>
                  <p:pic>
                    <p:nvPicPr>
                      <p:cNvPr id="0" name="Object 1"/>
                      <p:cNvPicPr>
                        <a:picLocks noChangeAspect="1" noChangeArrowheads="1"/>
                      </p:cNvPicPr>
                      <p:nvPr/>
                    </p:nvPicPr>
                    <p:blipFill>
                      <a:blip r:embed="rId6"/>
                      <a:srcRect/>
                      <a:stretch>
                        <a:fillRect/>
                      </a:stretch>
                    </p:blipFill>
                    <p:spPr bwMode="auto">
                      <a:xfrm>
                        <a:off x="5753100" y="3973513"/>
                        <a:ext cx="1003300"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a16="http://schemas.microsoft.com/office/drawing/2014/main" id="{D1DE0D92-A516-4A02-9343-BC8377E94EE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70A0D605-4A22-4D34-818E-34EA1315A37B}"/>
              </a:ext>
            </a:extLst>
          </p:cNvPr>
          <p:cNvGraphicFramePr>
            <a:graphicFrameLocks noChangeAspect="1"/>
          </p:cNvGraphicFramePr>
          <p:nvPr>
            <p:extLst>
              <p:ext uri="{D42A27DB-BD31-4B8C-83A1-F6EECF244321}">
                <p14:modId xmlns:p14="http://schemas.microsoft.com/office/powerpoint/2010/main" val="1240557707"/>
              </p:ext>
            </p:extLst>
          </p:nvPr>
        </p:nvGraphicFramePr>
        <p:xfrm>
          <a:off x="5744538" y="4316413"/>
          <a:ext cx="1282700" cy="884237"/>
        </p:xfrm>
        <a:graphic>
          <a:graphicData uri="http://schemas.openxmlformats.org/presentationml/2006/ole">
            <mc:AlternateContent xmlns:mc="http://schemas.openxmlformats.org/markup-compatibility/2006">
              <mc:Choice xmlns:v="urn:schemas-microsoft-com:vml" Requires="v">
                <p:oleObj spid="_x0000_s35878" name="Equation" r:id="rId7" imgW="1282680" imgH="888840" progId="Equation.DSMT4">
                  <p:embed/>
                </p:oleObj>
              </mc:Choice>
              <mc:Fallback>
                <p:oleObj name="Equation" r:id="rId7" imgW="1282680" imgH="888840" progId="Equation.DSMT4">
                  <p:embed/>
                  <p:pic>
                    <p:nvPicPr>
                      <p:cNvPr id="0" name="Object 3"/>
                      <p:cNvPicPr>
                        <a:picLocks noChangeAspect="1" noChangeArrowheads="1"/>
                      </p:cNvPicPr>
                      <p:nvPr/>
                    </p:nvPicPr>
                    <p:blipFill>
                      <a:blip r:embed="rId8"/>
                      <a:srcRect/>
                      <a:stretch>
                        <a:fillRect/>
                      </a:stretch>
                    </p:blipFill>
                    <p:spPr bwMode="auto">
                      <a:xfrm>
                        <a:off x="5744538" y="4316413"/>
                        <a:ext cx="1282700"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9641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Sampling Distribution of Sample Average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𝒙</m:t>
                        </m:r>
                      </m:e>
                    </m:acc>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2759"/>
                </a:stretch>
              </a:blipFill>
            </p:spPr>
            <p:txBody>
              <a:bodyPr/>
              <a:lstStyle/>
              <a:p>
                <a:r>
                  <a:rPr lang="en-US">
                    <a:noFill/>
                  </a:rPr>
                  <a:t> </a:t>
                </a:r>
              </a:p>
            </p:txBody>
          </p:sp>
        </mc:Fallback>
      </mc:AlternateContent>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Note that when population is finite:  </a:t>
            </a:r>
          </a:p>
          <a:p>
            <a:pPr marL="0" indent="0">
              <a:buNone/>
            </a:pPr>
            <a:endParaRPr lang="en-US" dirty="0"/>
          </a:p>
          <a:p>
            <a:pPr marL="0" indent="0">
              <a:buNone/>
            </a:pPr>
            <a:r>
              <a:rPr lang="en-US" dirty="0"/>
              <a:t>				 : finite correction factors</a:t>
            </a:r>
          </a:p>
          <a:p>
            <a:pPr marL="0" indent="0">
              <a:buNone/>
            </a:pPr>
            <a:endParaRPr lang="en-US" dirty="0"/>
          </a:p>
          <a:p>
            <a:pPr marL="0" indent="0">
              <a:buNone/>
            </a:pPr>
            <a:r>
              <a:rPr lang="en-US" u="sng" dirty="0"/>
              <a:t>Z Formula</a:t>
            </a:r>
            <a:r>
              <a:rPr lang="en-US" dirty="0"/>
              <a:t>:</a:t>
            </a:r>
          </a:p>
          <a:p>
            <a:pPr marL="0" indent="0">
              <a:buNone/>
            </a:pPr>
            <a:r>
              <a:rPr lang="en-US" dirty="0"/>
              <a:t>						or  </a:t>
            </a:r>
          </a:p>
          <a:p>
            <a:pPr marL="0" indent="0">
              <a:buNone/>
            </a:pPr>
            <a:r>
              <a:rPr lang="en-US" dirty="0"/>
              <a:t>			      </a:t>
            </a:r>
          </a:p>
          <a:p>
            <a:pPr marL="0" indent="0">
              <a:buNone/>
            </a:pPr>
            <a:r>
              <a:rPr lang="en-US" dirty="0"/>
              <a:t>				(infinite)		      (finite)</a:t>
            </a:r>
          </a:p>
          <a:p>
            <a:pPr marL="0" indent="0">
              <a:buNone/>
            </a:pPr>
            <a:endParaRPr lang="en-US" dirty="0"/>
          </a:p>
        </p:txBody>
      </p:sp>
      <p:sp>
        <p:nvSpPr>
          <p:cNvPr id="4" name="Rectangle 2">
            <a:extLst>
              <a:ext uri="{FF2B5EF4-FFF2-40B4-BE49-F238E27FC236}">
                <a16:creationId xmlns:a16="http://schemas.microsoft.com/office/drawing/2014/main" id="{80B04741-F47C-41C7-849B-71522621720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EAE418F-574E-49FE-AAB6-48AA5B89D016}"/>
              </a:ext>
            </a:extLst>
          </p:cNvPr>
          <p:cNvGraphicFramePr>
            <a:graphicFrameLocks noChangeAspect="1"/>
          </p:cNvGraphicFramePr>
          <p:nvPr>
            <p:extLst>
              <p:ext uri="{D42A27DB-BD31-4B8C-83A1-F6EECF244321}">
                <p14:modId xmlns:p14="http://schemas.microsoft.com/office/powerpoint/2010/main" val="1734949332"/>
              </p:ext>
            </p:extLst>
          </p:nvPr>
        </p:nvGraphicFramePr>
        <p:xfrm>
          <a:off x="7232651" y="1549266"/>
          <a:ext cx="2432050" cy="973138"/>
        </p:xfrm>
        <a:graphic>
          <a:graphicData uri="http://schemas.openxmlformats.org/presentationml/2006/ole">
            <mc:AlternateContent xmlns:mc="http://schemas.openxmlformats.org/markup-compatibility/2006">
              <mc:Choice xmlns:v="urn:schemas-microsoft-com:vml" Requires="v">
                <p:oleObj spid="_x0000_s36941" name="Equation" r:id="rId4" imgW="2438280" imgH="977760" progId="Equation.DSMT4">
                  <p:embed/>
                </p:oleObj>
              </mc:Choice>
              <mc:Fallback>
                <p:oleObj name="Equation" r:id="rId4" imgW="2438280" imgH="977760" progId="Equation.DSMT4">
                  <p:embed/>
                  <p:pic>
                    <p:nvPicPr>
                      <p:cNvPr id="0" name="Object 1"/>
                      <p:cNvPicPr>
                        <a:picLocks noChangeAspect="1" noChangeArrowheads="1"/>
                      </p:cNvPicPr>
                      <p:nvPr/>
                    </p:nvPicPr>
                    <p:blipFill>
                      <a:blip r:embed="rId5"/>
                      <a:srcRect/>
                      <a:stretch>
                        <a:fillRect/>
                      </a:stretch>
                    </p:blipFill>
                    <p:spPr bwMode="auto">
                      <a:xfrm>
                        <a:off x="7232651" y="1549266"/>
                        <a:ext cx="2432050" cy="973138"/>
                      </a:xfrm>
                      <a:prstGeom prst="rect">
                        <a:avLst/>
                      </a:prstGeom>
                      <a:noFill/>
                      <a:ln w="25400">
                        <a:solidFill>
                          <a:schemeClr val="tx1"/>
                        </a:solidFill>
                      </a:ln>
                    </p:spPr>
                  </p:pic>
                </p:oleObj>
              </mc:Fallback>
            </mc:AlternateContent>
          </a:graphicData>
        </a:graphic>
      </p:graphicFrame>
      <p:sp>
        <p:nvSpPr>
          <p:cNvPr id="6" name="Rectangle 4">
            <a:extLst>
              <a:ext uri="{FF2B5EF4-FFF2-40B4-BE49-F238E27FC236}">
                <a16:creationId xmlns:a16="http://schemas.microsoft.com/office/drawing/2014/main" id="{E56B1649-5775-4531-B082-B0682144EE0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5CE7F1B8-365F-42CF-9808-656656627784}"/>
              </a:ext>
            </a:extLst>
          </p:cNvPr>
          <p:cNvGraphicFramePr>
            <a:graphicFrameLocks noChangeAspect="1"/>
          </p:cNvGraphicFramePr>
          <p:nvPr>
            <p:extLst>
              <p:ext uri="{D42A27DB-BD31-4B8C-83A1-F6EECF244321}">
                <p14:modId xmlns:p14="http://schemas.microsoft.com/office/powerpoint/2010/main" val="84256274"/>
              </p:ext>
            </p:extLst>
          </p:nvPr>
        </p:nvGraphicFramePr>
        <p:xfrm>
          <a:off x="3608388" y="2438400"/>
          <a:ext cx="1155700" cy="952500"/>
        </p:xfrm>
        <a:graphic>
          <a:graphicData uri="http://schemas.openxmlformats.org/presentationml/2006/ole">
            <mc:AlternateContent xmlns:mc="http://schemas.openxmlformats.org/markup-compatibility/2006">
              <mc:Choice xmlns:v="urn:schemas-microsoft-com:vml" Requires="v">
                <p:oleObj spid="_x0000_s36942" name="Equation" r:id="rId6" imgW="1155600" imgH="952200" progId="Equation.DSMT4">
                  <p:embed/>
                </p:oleObj>
              </mc:Choice>
              <mc:Fallback>
                <p:oleObj name="Equation" r:id="rId6" imgW="1155600" imgH="952200" progId="Equation.DSMT4">
                  <p:embed/>
                  <p:pic>
                    <p:nvPicPr>
                      <p:cNvPr id="0" name="Object 3"/>
                      <p:cNvPicPr>
                        <a:picLocks noChangeAspect="1" noChangeArrowheads="1"/>
                      </p:cNvPicPr>
                      <p:nvPr/>
                    </p:nvPicPr>
                    <p:blipFill>
                      <a:blip r:embed="rId7"/>
                      <a:srcRect/>
                      <a:stretch>
                        <a:fillRect/>
                      </a:stretch>
                    </p:blipFill>
                    <p:spPr bwMode="auto">
                      <a:xfrm>
                        <a:off x="3608388" y="2438400"/>
                        <a:ext cx="11557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a:extLst>
              <a:ext uri="{FF2B5EF4-FFF2-40B4-BE49-F238E27FC236}">
                <a16:creationId xmlns:a16="http://schemas.microsoft.com/office/drawing/2014/main" id="{9EFA0E47-B6F8-4198-A384-C2B8CF00DFC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324AC705-C916-4959-985B-5969768F18DF}"/>
              </a:ext>
            </a:extLst>
          </p:cNvPr>
          <p:cNvGraphicFramePr>
            <a:graphicFrameLocks noChangeAspect="1"/>
          </p:cNvGraphicFramePr>
          <p:nvPr>
            <p:extLst>
              <p:ext uri="{D42A27DB-BD31-4B8C-83A1-F6EECF244321}">
                <p14:modId xmlns:p14="http://schemas.microsoft.com/office/powerpoint/2010/main" val="2324424274"/>
              </p:ext>
            </p:extLst>
          </p:nvPr>
        </p:nvGraphicFramePr>
        <p:xfrm>
          <a:off x="4768860" y="3916366"/>
          <a:ext cx="1390650" cy="1320800"/>
        </p:xfrm>
        <a:graphic>
          <a:graphicData uri="http://schemas.openxmlformats.org/presentationml/2006/ole">
            <mc:AlternateContent xmlns:mc="http://schemas.openxmlformats.org/markup-compatibility/2006">
              <mc:Choice xmlns:v="urn:schemas-microsoft-com:vml" Requires="v">
                <p:oleObj spid="_x0000_s36943" name="Equation" r:id="rId8" imgW="1384200" imgH="1320480" progId="Equation.DSMT4">
                  <p:embed/>
                </p:oleObj>
              </mc:Choice>
              <mc:Fallback>
                <p:oleObj name="Equation" r:id="rId8" imgW="1384200" imgH="1320480" progId="Equation.DSMT4">
                  <p:embed/>
                  <p:pic>
                    <p:nvPicPr>
                      <p:cNvPr id="0" name="Object 5"/>
                      <p:cNvPicPr>
                        <a:picLocks noChangeAspect="1" noChangeArrowheads="1"/>
                      </p:cNvPicPr>
                      <p:nvPr/>
                    </p:nvPicPr>
                    <p:blipFill>
                      <a:blip r:embed="rId9"/>
                      <a:srcRect/>
                      <a:stretch>
                        <a:fillRect/>
                      </a:stretch>
                    </p:blipFill>
                    <p:spPr bwMode="auto">
                      <a:xfrm>
                        <a:off x="4768860" y="3916366"/>
                        <a:ext cx="1390650" cy="1320800"/>
                      </a:xfrm>
                      <a:prstGeom prst="rect">
                        <a:avLst/>
                      </a:prstGeom>
                      <a:noFill/>
                      <a:ln>
                        <a:solidFill>
                          <a:schemeClr val="tx1"/>
                        </a:solidFill>
                      </a:ln>
                    </p:spPr>
                  </p:pic>
                </p:oleObj>
              </mc:Fallback>
            </mc:AlternateContent>
          </a:graphicData>
        </a:graphic>
      </p:graphicFrame>
      <p:sp>
        <p:nvSpPr>
          <p:cNvPr id="10" name="Rectangle 8">
            <a:extLst>
              <a:ext uri="{FF2B5EF4-FFF2-40B4-BE49-F238E27FC236}">
                <a16:creationId xmlns:a16="http://schemas.microsoft.com/office/drawing/2014/main" id="{9A3B96D2-C97D-45F0-A5FF-77BD112066D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EEEAD871-982B-4DCE-A70F-72EDFA239C87}"/>
              </a:ext>
            </a:extLst>
          </p:cNvPr>
          <p:cNvGraphicFramePr>
            <a:graphicFrameLocks noChangeAspect="1"/>
          </p:cNvGraphicFramePr>
          <p:nvPr>
            <p:extLst>
              <p:ext uri="{D42A27DB-BD31-4B8C-83A1-F6EECF244321}">
                <p14:modId xmlns:p14="http://schemas.microsoft.com/office/powerpoint/2010/main" val="692316405"/>
              </p:ext>
            </p:extLst>
          </p:nvPr>
        </p:nvGraphicFramePr>
        <p:xfrm>
          <a:off x="7539046" y="3878263"/>
          <a:ext cx="2286000" cy="1397000"/>
        </p:xfrm>
        <a:graphic>
          <a:graphicData uri="http://schemas.openxmlformats.org/presentationml/2006/ole">
            <mc:AlternateContent xmlns:mc="http://schemas.openxmlformats.org/markup-compatibility/2006">
              <mc:Choice xmlns:v="urn:schemas-microsoft-com:vml" Requires="v">
                <p:oleObj spid="_x0000_s36944" name="Equation" r:id="rId10" imgW="2286000" imgH="1396800" progId="Equation.DSMT4">
                  <p:embed/>
                </p:oleObj>
              </mc:Choice>
              <mc:Fallback>
                <p:oleObj name="Equation" r:id="rId10" imgW="2286000" imgH="1396800" progId="Equation.DSMT4">
                  <p:embed/>
                  <p:pic>
                    <p:nvPicPr>
                      <p:cNvPr id="0" name="Object 7"/>
                      <p:cNvPicPr>
                        <a:picLocks noChangeAspect="1" noChangeArrowheads="1"/>
                      </p:cNvPicPr>
                      <p:nvPr/>
                    </p:nvPicPr>
                    <p:blipFill>
                      <a:blip r:embed="rId11"/>
                      <a:srcRect/>
                      <a:stretch>
                        <a:fillRect/>
                      </a:stretch>
                    </p:blipFill>
                    <p:spPr bwMode="auto">
                      <a:xfrm>
                        <a:off x="7539046" y="3878263"/>
                        <a:ext cx="2286000" cy="13970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37652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Sampling Distribution of Sample Average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𝒙</m:t>
                        </m:r>
                      </m:e>
                    </m:acc>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2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buNone/>
                </a:pPr>
                <a:r>
                  <a:rPr lang="en-US" u="sng" dirty="0"/>
                  <a:t>Remark: </a:t>
                </a:r>
                <a:r>
                  <a:rPr lang="en-US" dirty="0"/>
                  <a:t>If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e>
                    </m:d>
                  </m:oMath>
                </a14:m>
                <a:r>
                  <a:rPr lang="en-US" dirty="0"/>
                  <a:t> then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𝜎</m:t>
                        </m:r>
                      </m:den>
                    </m:f>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𝑁</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i="1" smtClean="0">
                            <a:latin typeface="Cambria Math" panose="02040503050406030204" pitchFamily="18" charset="0"/>
                            <a:ea typeface="Cambria Math" panose="02040503050406030204" pitchFamily="18" charset="0"/>
                          </a:rPr>
                          <m:t> </m:t>
                        </m:r>
                      </m:e>
                    </m:d>
                  </m:oMath>
                </a14:m>
                <a:r>
                  <a:rPr lang="en-US" dirty="0"/>
                  <a:t>: </a:t>
                </a:r>
                <a:r>
                  <a:rPr lang="en-US" dirty="0">
                    <a:solidFill>
                      <a:srgbClr val="FF0000"/>
                    </a:solidFill>
                  </a:rPr>
                  <a:t>standard normal distribution</a:t>
                </a:r>
              </a:p>
              <a:p>
                <a:pPr marL="0" indent="0" algn="just">
                  <a:buNone/>
                </a:pPr>
                <a:r>
                  <a:rPr lang="en-US" u="sng" dirty="0"/>
                  <a:t>Note</a:t>
                </a:r>
                <a:r>
                  <a:rPr lang="en-US" dirty="0"/>
                  <a:t>: </a:t>
                </a:r>
              </a:p>
              <a:p>
                <a:pPr marL="0" indent="0" algn="just">
                  <a:buNone/>
                </a:pPr>
                <a:r>
                  <a:rPr lang="en-US" dirty="0"/>
                  <a:t>• If the population is normally distributed, the distribution of sample mean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is normal for any sample size</a:t>
                </a:r>
              </a:p>
              <a:p>
                <a:pPr marL="0" indent="0" algn="just">
                  <a:buNone/>
                </a:pPr>
                <a:r>
                  <a:rPr lang="en-US" dirty="0"/>
                  <a:t>• If the sample size is less than 5% of the population size, a finite population is treated as being infinite</a:t>
                </a:r>
              </a:p>
              <a:p>
                <a:pPr marL="0" indent="0" algn="just">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sub>
                    </m:sSub>
                  </m:oMath>
                </a14:m>
                <a:r>
                  <a:rPr lang="en-US" dirty="0"/>
                  <a:t> is referred to as the </a:t>
                </a:r>
                <a:r>
                  <a:rPr lang="en-US" i="1" dirty="0"/>
                  <a:t>standard error of the mean</a:t>
                </a:r>
                <a:r>
                  <a:rPr lang="en-US" dirty="0"/>
                  <a:t>.</a:t>
                </a:r>
              </a:p>
              <a:p>
                <a:pPr marL="0" indent="0" algn="just">
                  <a:buNone/>
                </a:pPr>
                <a:r>
                  <a:rPr lang="en-US" dirty="0"/>
                  <a:t>• When the simple random sample is small (n &lt; 30), the sampling distribution of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can be considered normal only if we assume the population has a normal probability distribution.</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058" t="-2550" r="-999"/>
                </a:stretch>
              </a:blipFill>
            </p:spPr>
            <p:txBody>
              <a:bodyPr/>
              <a:lstStyle/>
              <a:p>
                <a:r>
                  <a:rPr lang="en-US">
                    <a:noFill/>
                  </a:rPr>
                  <a:t> </a:t>
                </a:r>
              </a:p>
            </p:txBody>
          </p:sp>
        </mc:Fallback>
      </mc:AlternateContent>
    </p:spTree>
    <p:extLst>
      <p:ext uri="{BB962C8B-B14F-4D97-AF65-F5344CB8AC3E}">
        <p14:creationId xmlns:p14="http://schemas.microsoft.com/office/powerpoint/2010/main" val="296962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Sampling Distribution of Sample Proportion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𝒑</m:t>
                        </m:r>
                      </m:e>
                    </m:acc>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2759"/>
                </a:stretch>
              </a:blipFill>
            </p:spPr>
            <p:txBody>
              <a:bodyPr/>
              <a:lstStyle/>
              <a:p>
                <a:r>
                  <a:rPr lang="en-US">
                    <a:noFill/>
                  </a:rPr>
                  <a:t> </a:t>
                </a:r>
              </a:p>
            </p:txBody>
          </p:sp>
        </mc:Fallback>
      </mc:AlternateContent>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Sample Proportion</a:t>
            </a:r>
            <a:r>
              <a:rPr lang="en-US" dirty="0"/>
              <a:t>						</a:t>
            </a:r>
          </a:p>
          <a:p>
            <a:pPr marL="0" indent="0">
              <a:buNone/>
            </a:pPr>
            <a:r>
              <a:rPr lang="en-US" dirty="0"/>
              <a:t> </a:t>
            </a:r>
          </a:p>
          <a:p>
            <a:pPr marL="0" indent="0">
              <a:buNone/>
            </a:pPr>
            <a:endParaRPr lang="en-US" dirty="0"/>
          </a:p>
          <a:p>
            <a:pPr marL="0" indent="0">
              <a:buNone/>
            </a:pPr>
            <a:endParaRPr lang="en-US" dirty="0"/>
          </a:p>
          <a:p>
            <a:pPr marL="0" indent="0">
              <a:buNone/>
            </a:pPr>
            <a:r>
              <a:rPr lang="en-US" dirty="0"/>
              <a:t>where:	</a:t>
            </a:r>
            <a:r>
              <a:rPr lang="en-US" i="1" dirty="0"/>
              <a:t>n</a:t>
            </a:r>
            <a:r>
              <a:rPr lang="en-US" dirty="0"/>
              <a:t>:	number of items in the sample</a:t>
            </a:r>
          </a:p>
          <a:p>
            <a:pPr marL="0" indent="0">
              <a:buNone/>
            </a:pPr>
            <a:r>
              <a:rPr lang="en-US" dirty="0"/>
              <a:t>		</a:t>
            </a:r>
            <a:r>
              <a:rPr lang="en-US" i="1" dirty="0"/>
              <a:t>x</a:t>
            </a:r>
            <a:r>
              <a:rPr lang="en-US" dirty="0"/>
              <a:t>:	number of items in the sample that possess 				the characteristic</a:t>
            </a:r>
          </a:p>
          <a:p>
            <a:pPr marL="0" indent="0">
              <a:buNone/>
            </a:pPr>
            <a:endParaRPr lang="en-US" dirty="0"/>
          </a:p>
        </p:txBody>
      </p:sp>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9021AB2-2989-4F6F-9092-ED4D42355187}"/>
              </a:ext>
            </a:extLst>
          </p:cNvPr>
          <p:cNvGraphicFramePr>
            <a:graphicFrameLocks noChangeAspect="1"/>
          </p:cNvGraphicFramePr>
          <p:nvPr>
            <p:extLst>
              <p:ext uri="{D42A27DB-BD31-4B8C-83A1-F6EECF244321}">
                <p14:modId xmlns:p14="http://schemas.microsoft.com/office/powerpoint/2010/main" val="2238586323"/>
              </p:ext>
            </p:extLst>
          </p:nvPr>
        </p:nvGraphicFramePr>
        <p:xfrm>
          <a:off x="5661819" y="2487613"/>
          <a:ext cx="868362" cy="831850"/>
        </p:xfrm>
        <a:graphic>
          <a:graphicData uri="http://schemas.openxmlformats.org/presentationml/2006/ole">
            <mc:AlternateContent xmlns:mc="http://schemas.openxmlformats.org/markup-compatibility/2006">
              <mc:Choice xmlns:v="urn:schemas-microsoft-com:vml" Requires="v">
                <p:oleObj spid="_x0000_s37905" name="Equation" r:id="rId4" imgW="863280" imgH="838080" progId="Equation.DSMT4">
                  <p:embed/>
                </p:oleObj>
              </mc:Choice>
              <mc:Fallback>
                <p:oleObj name="Equation" r:id="rId4" imgW="863280" imgH="838080" progId="Equation.DSMT4">
                  <p:embed/>
                  <p:pic>
                    <p:nvPicPr>
                      <p:cNvPr id="0" name="Object 1"/>
                      <p:cNvPicPr>
                        <a:picLocks noChangeAspect="1" noChangeArrowheads="1"/>
                      </p:cNvPicPr>
                      <p:nvPr/>
                    </p:nvPicPr>
                    <p:blipFill>
                      <a:blip r:embed="rId5"/>
                      <a:srcRect/>
                      <a:stretch>
                        <a:fillRect/>
                      </a:stretch>
                    </p:blipFill>
                    <p:spPr bwMode="auto">
                      <a:xfrm>
                        <a:off x="5661819" y="2487613"/>
                        <a:ext cx="868362" cy="83185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208292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Sampling Distribution of Sample Proportion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𝒑</m:t>
                        </m:r>
                      </m:e>
                    </m:acc>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2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buNone/>
                </a:pPr>
                <a:r>
                  <a:rPr lang="en-US" sz="2400" u="sng" dirty="0"/>
                  <a:t>Sampling Distribution of </a:t>
                </a:r>
                <a14:m>
                  <m:oMath xmlns:m="http://schemas.openxmlformats.org/officeDocument/2006/math">
                    <m:acc>
                      <m:accPr>
                        <m:chr m:val="̂"/>
                        <m:ctrlPr>
                          <a:rPr lang="en-US" sz="2400" i="1" u="sng" smtClean="0">
                            <a:latin typeface="Cambria Math" panose="02040503050406030204" pitchFamily="18" charset="0"/>
                          </a:rPr>
                        </m:ctrlPr>
                      </m:accPr>
                      <m:e>
                        <m:r>
                          <a:rPr lang="en-US" sz="2400" b="0" i="1" u="sng" smtClean="0">
                            <a:latin typeface="Cambria Math" panose="02040503050406030204" pitchFamily="18" charset="0"/>
                          </a:rPr>
                          <m:t>𝑝</m:t>
                        </m:r>
                      </m:e>
                    </m:acc>
                  </m:oMath>
                </a14:m>
                <a:endParaRPr lang="en-US" sz="2400" u="sng" dirty="0"/>
              </a:p>
              <a:p>
                <a:pPr marL="0" indent="0">
                  <a:buNone/>
                </a:pPr>
                <a:endParaRPr lang="en-US" sz="2400" dirty="0"/>
              </a:p>
              <a:p>
                <a:pPr marL="0" indent="0">
                  <a:buNone/>
                </a:pPr>
                <a:r>
                  <a:rPr lang="en-US" sz="2400" dirty="0"/>
                  <a:t>Approximately normal if </a:t>
                </a:r>
                <a14:m>
                  <m:oMath xmlns:m="http://schemas.openxmlformats.org/officeDocument/2006/math">
                    <m:r>
                      <a:rPr lang="en-US" sz="2400" b="0" i="1" smtClean="0">
                        <a:latin typeface="Cambria Math" panose="02040503050406030204" pitchFamily="18" charset="0"/>
                      </a:rPr>
                      <m:t>𝑛𝑝</m:t>
                    </m:r>
                    <m:r>
                      <a:rPr lang="en-US" sz="2400" b="0" i="1" smtClean="0">
                        <a:latin typeface="Cambria Math" panose="02040503050406030204" pitchFamily="18" charset="0"/>
                      </a:rPr>
                      <m:t>,</m:t>
                    </m:r>
                    <m:r>
                      <a:rPr lang="en-US" sz="2400" b="0" i="1" smtClean="0">
                        <a:latin typeface="Cambria Math" panose="02040503050406030204" pitchFamily="18" charset="0"/>
                      </a:rPr>
                      <m:t>𝑛𝑞</m:t>
                    </m:r>
                    <m:r>
                      <a:rPr lang="en-US" sz="2400" b="0" i="1" smtClean="0">
                        <a:latin typeface="Cambria Math" panose="02040503050406030204" pitchFamily="18" charset="0"/>
                        <a:ea typeface="Cambria Math" panose="02040503050406030204" pitchFamily="18" charset="0"/>
                      </a:rPr>
                      <m:t>≥5</m:t>
                    </m:r>
                  </m:oMath>
                </a14:m>
                <a:r>
                  <a:rPr lang="en-US" sz="2400" dirty="0"/>
                  <a:t> (</a:t>
                </a:r>
                <a:r>
                  <a:rPr lang="en-US" sz="2400" i="1" dirty="0"/>
                  <a:t>p</a:t>
                </a:r>
                <a:r>
                  <a:rPr lang="en-US" sz="2400" dirty="0"/>
                  <a:t> is the population proportion and </a:t>
                </a:r>
                <a:r>
                  <a:rPr lang="en-US" sz="2400" i="1" dirty="0"/>
                  <a:t>q</a:t>
                </a:r>
                <a:r>
                  <a:rPr lang="en-US" sz="2400" dirty="0"/>
                  <a:t> = 1 - </a:t>
                </a:r>
                <a:r>
                  <a:rPr lang="en-US" sz="2400" i="1" dirty="0"/>
                  <a:t>p</a:t>
                </a:r>
                <a:r>
                  <a:rPr lang="en-US" sz="2400" dirty="0"/>
                  <a:t>)</a:t>
                </a:r>
              </a:p>
              <a:p>
                <a:pPr marL="0" indent="0">
                  <a:buNone/>
                </a:pPr>
                <a:r>
                  <a:rPr lang="en-US" sz="2400" dirty="0"/>
                  <a:t>The mean of the distribution of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a:t> is p:		 </a:t>
                </a:r>
              </a:p>
              <a:p>
                <a:pPr marL="0" indent="0">
                  <a:buNone/>
                </a:pPr>
                <a:r>
                  <a:rPr lang="en-US" sz="2400" dirty="0"/>
                  <a:t>The standard deviation of the distribution is: </a:t>
                </a:r>
              </a:p>
              <a:p>
                <a:pPr marL="0" indent="0">
                  <a:buNone/>
                </a:pPr>
                <a:r>
                  <a:rPr lang="en-US" sz="2400" dirty="0"/>
                  <a:t>   						</a:t>
                </a:r>
              </a:p>
              <a:p>
                <a:pPr marL="0" indent="0">
                  <a:buNone/>
                </a:pPr>
                <a:r>
                  <a:rPr lang="en-US" sz="2400" dirty="0"/>
                  <a:t>					or	 </a:t>
                </a:r>
              </a:p>
              <a:p>
                <a:pPr marL="0" indent="0">
                  <a:buNone/>
                </a:pPr>
                <a:r>
                  <a:rPr lang="en-US" sz="2400" dirty="0"/>
                  <a:t>			      </a:t>
                </a:r>
              </a:p>
              <a:p>
                <a:pPr marL="0" indent="0">
                  <a:buNone/>
                </a:pPr>
                <a:r>
                  <a:rPr lang="en-US" sz="2400" dirty="0"/>
                  <a:t> 			    (infinite)		       (finite)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4"/>
                <a:stretch>
                  <a:fillRect l="-881" t="-2691" r="-1116"/>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42120843-71F8-47AE-958A-30BC7035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D5EB822-3C48-433B-84B3-6767F1A249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C8C05C9-2D49-4B5B-AC19-C209A13D54DD}"/>
              </a:ext>
            </a:extLst>
          </p:cNvPr>
          <p:cNvGraphicFramePr>
            <a:graphicFrameLocks noChangeAspect="1"/>
          </p:cNvGraphicFramePr>
          <p:nvPr>
            <p:extLst>
              <p:ext uri="{D42A27DB-BD31-4B8C-83A1-F6EECF244321}">
                <p14:modId xmlns:p14="http://schemas.microsoft.com/office/powerpoint/2010/main" val="2961333549"/>
              </p:ext>
            </p:extLst>
          </p:nvPr>
        </p:nvGraphicFramePr>
        <p:xfrm>
          <a:off x="6688138" y="3227379"/>
          <a:ext cx="1825625" cy="439737"/>
        </p:xfrm>
        <a:graphic>
          <a:graphicData uri="http://schemas.openxmlformats.org/presentationml/2006/ole">
            <mc:AlternateContent xmlns:mc="http://schemas.openxmlformats.org/markup-compatibility/2006">
              <mc:Choice xmlns:v="urn:schemas-microsoft-com:vml" Requires="v">
                <p:oleObj spid="_x0000_s41012" name="Equation" r:id="rId5" imgW="1828800" imgH="444240" progId="Equation.DSMT4">
                  <p:embed/>
                </p:oleObj>
              </mc:Choice>
              <mc:Fallback>
                <p:oleObj name="Equation" r:id="rId5" imgW="1828800" imgH="444240" progId="Equation.DSMT4">
                  <p:embed/>
                  <p:pic>
                    <p:nvPicPr>
                      <p:cNvPr id="0" name="Object 1"/>
                      <p:cNvPicPr>
                        <a:picLocks noChangeAspect="1" noChangeArrowheads="1"/>
                      </p:cNvPicPr>
                      <p:nvPr/>
                    </p:nvPicPr>
                    <p:blipFill>
                      <a:blip r:embed="rId6"/>
                      <a:srcRect/>
                      <a:stretch>
                        <a:fillRect/>
                      </a:stretch>
                    </p:blipFill>
                    <p:spPr bwMode="auto">
                      <a:xfrm>
                        <a:off x="6688138" y="3227379"/>
                        <a:ext cx="1825625" cy="439737"/>
                      </a:xfrm>
                      <a:prstGeom prst="rect">
                        <a:avLst/>
                      </a:prstGeom>
                      <a:noFill/>
                      <a:ln>
                        <a:solidFill>
                          <a:schemeClr val="tx1"/>
                        </a:solidFill>
                      </a:ln>
                    </p:spPr>
                  </p:pic>
                </p:oleObj>
              </mc:Fallback>
            </mc:AlternateContent>
          </a:graphicData>
        </a:graphic>
      </p:graphicFrame>
      <p:sp>
        <p:nvSpPr>
          <p:cNvPr id="8" name="Rectangle 4">
            <a:extLst>
              <a:ext uri="{FF2B5EF4-FFF2-40B4-BE49-F238E27FC236}">
                <a16:creationId xmlns:a16="http://schemas.microsoft.com/office/drawing/2014/main" id="{85330964-5A45-421E-A214-A4C62611F22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5075C5A-D722-4568-9BBA-1C631E550585}"/>
              </a:ext>
            </a:extLst>
          </p:cNvPr>
          <p:cNvGraphicFramePr>
            <a:graphicFrameLocks noChangeAspect="1"/>
          </p:cNvGraphicFramePr>
          <p:nvPr>
            <p:extLst>
              <p:ext uri="{D42A27DB-BD31-4B8C-83A1-F6EECF244321}">
                <p14:modId xmlns:p14="http://schemas.microsoft.com/office/powerpoint/2010/main" val="3647787341"/>
              </p:ext>
            </p:extLst>
          </p:nvPr>
        </p:nvGraphicFramePr>
        <p:xfrm>
          <a:off x="4176722" y="4287834"/>
          <a:ext cx="1325562" cy="825500"/>
        </p:xfrm>
        <a:graphic>
          <a:graphicData uri="http://schemas.openxmlformats.org/presentationml/2006/ole">
            <mc:AlternateContent xmlns:mc="http://schemas.openxmlformats.org/markup-compatibility/2006">
              <mc:Choice xmlns:v="urn:schemas-microsoft-com:vml" Requires="v">
                <p:oleObj spid="_x0000_s41013" name="Equation" r:id="rId7" imgW="1320480" imgH="825480" progId="Equation.DSMT4">
                  <p:embed/>
                </p:oleObj>
              </mc:Choice>
              <mc:Fallback>
                <p:oleObj name="Equation" r:id="rId7" imgW="1320480" imgH="825480" progId="Equation.DSMT4">
                  <p:embed/>
                  <p:pic>
                    <p:nvPicPr>
                      <p:cNvPr id="0" name="Object 3"/>
                      <p:cNvPicPr>
                        <a:picLocks noChangeAspect="1" noChangeArrowheads="1"/>
                      </p:cNvPicPr>
                      <p:nvPr/>
                    </p:nvPicPr>
                    <p:blipFill>
                      <a:blip r:embed="rId8"/>
                      <a:srcRect/>
                      <a:stretch>
                        <a:fillRect/>
                      </a:stretch>
                    </p:blipFill>
                    <p:spPr bwMode="auto">
                      <a:xfrm>
                        <a:off x="4176722" y="4287834"/>
                        <a:ext cx="1325562" cy="825500"/>
                      </a:xfrm>
                      <a:prstGeom prst="rect">
                        <a:avLst/>
                      </a:prstGeom>
                      <a:noFill/>
                      <a:ln>
                        <a:solidFill>
                          <a:schemeClr val="tx1"/>
                        </a:solidFill>
                      </a:ln>
                    </p:spPr>
                  </p:pic>
                </p:oleObj>
              </mc:Fallback>
            </mc:AlternateContent>
          </a:graphicData>
        </a:graphic>
      </p:graphicFrame>
      <p:sp>
        <p:nvSpPr>
          <p:cNvPr id="10" name="Rectangle 6">
            <a:extLst>
              <a:ext uri="{FF2B5EF4-FFF2-40B4-BE49-F238E27FC236}">
                <a16:creationId xmlns:a16="http://schemas.microsoft.com/office/drawing/2014/main" id="{D94420E5-B915-4933-A80D-8224C788945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902B22F4-9508-4C5D-81EF-3D2F55F7FD94}"/>
              </a:ext>
            </a:extLst>
          </p:cNvPr>
          <p:cNvGraphicFramePr>
            <a:graphicFrameLocks noChangeAspect="1"/>
          </p:cNvGraphicFramePr>
          <p:nvPr>
            <p:extLst>
              <p:ext uri="{D42A27DB-BD31-4B8C-83A1-F6EECF244321}">
                <p14:modId xmlns:p14="http://schemas.microsoft.com/office/powerpoint/2010/main" val="1047658655"/>
              </p:ext>
            </p:extLst>
          </p:nvPr>
        </p:nvGraphicFramePr>
        <p:xfrm>
          <a:off x="6534151" y="4244974"/>
          <a:ext cx="2268537" cy="825500"/>
        </p:xfrm>
        <a:graphic>
          <a:graphicData uri="http://schemas.openxmlformats.org/presentationml/2006/ole">
            <mc:AlternateContent xmlns:mc="http://schemas.openxmlformats.org/markup-compatibility/2006">
              <mc:Choice xmlns:v="urn:schemas-microsoft-com:vml" Requires="v">
                <p:oleObj spid="_x0000_s41014" name="Equation" r:id="rId9" imgW="2273040" imgH="825480" progId="Equation.DSMT4">
                  <p:embed/>
                </p:oleObj>
              </mc:Choice>
              <mc:Fallback>
                <p:oleObj name="Equation" r:id="rId9" imgW="2273040" imgH="825480" progId="Equation.DSMT4">
                  <p:embed/>
                  <p:pic>
                    <p:nvPicPr>
                      <p:cNvPr id="0" name="Object 5"/>
                      <p:cNvPicPr>
                        <a:picLocks noChangeAspect="1" noChangeArrowheads="1"/>
                      </p:cNvPicPr>
                      <p:nvPr/>
                    </p:nvPicPr>
                    <p:blipFill>
                      <a:blip r:embed="rId10"/>
                      <a:srcRect/>
                      <a:stretch>
                        <a:fillRect/>
                      </a:stretch>
                    </p:blipFill>
                    <p:spPr bwMode="auto">
                      <a:xfrm>
                        <a:off x="6534151" y="4244974"/>
                        <a:ext cx="2268537" cy="8255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2650703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1665</Words>
  <Application>Microsoft Office PowerPoint</Application>
  <PresentationFormat>Widescreen</PresentationFormat>
  <Paragraphs>249</Paragraphs>
  <Slides>34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2" baseType="lpstr">
      <vt:lpstr>Arial</vt:lpstr>
      <vt:lpstr>Calibri</vt:lpstr>
      <vt:lpstr>Calibri Light</vt:lpstr>
      <vt:lpstr>Cambria Math</vt:lpstr>
      <vt:lpstr>Times New Roman</vt:lpstr>
      <vt:lpstr>Office Theme</vt:lpstr>
      <vt:lpstr>Equation</vt:lpstr>
      <vt:lpstr>Visio</vt:lpstr>
      <vt:lpstr>PowerPoint Presentation</vt:lpstr>
      <vt:lpstr>PowerPoint Presentation</vt:lpstr>
      <vt:lpstr>Sampling Distribution</vt:lpstr>
      <vt:lpstr>Sampling Distribution of Sample Average x ̅</vt:lpstr>
      <vt:lpstr>Sampling Distribution of Sample Average x ̅</vt:lpstr>
      <vt:lpstr>Sampling Distribution of Sample Average x ̅</vt:lpstr>
      <vt:lpstr>Sampling Distribution of Sample Average x ̅</vt:lpstr>
      <vt:lpstr>Sampling Distribution of Sample Proportion p ̂</vt:lpstr>
      <vt:lpstr>Sampling Distribution of Sample Proportion p ̂</vt:lpstr>
      <vt:lpstr>Sampling Distribution of Sample Proportion p ̂</vt:lpstr>
      <vt:lpstr>Sampling Distribution of Sample Proportion p ̂</vt:lpstr>
      <vt:lpstr>Sampling Distribution of Sample Proportion p ̂</vt:lpstr>
      <vt:lpstr>Statistical Estimation</vt:lpstr>
      <vt:lpstr>Required Properties of Point Estimators</vt:lpstr>
      <vt:lpstr>Required Properties of Point Estimators</vt:lpstr>
      <vt:lpstr>Interval Estimation for Mean – Large Sample</vt:lpstr>
      <vt:lpstr>Interval Estimation for Mean – Large Sample</vt:lpstr>
      <vt:lpstr>Interval Estimation for Mean – Large Sample</vt:lpstr>
      <vt:lpstr>Interval Estimation for Mean – Large Sample</vt:lpstr>
      <vt:lpstr>Interval Estimation for Mean – Large Sample</vt:lpstr>
      <vt:lpstr>Interval Estimation for Mean – Large Sample</vt:lpstr>
      <vt:lpstr>Interval Estimation for Mean – Small Sample</vt:lpstr>
      <vt:lpstr>Interval Estimation for Mean – Small Sample</vt:lpstr>
      <vt:lpstr>Interval Estimation for Mean – Small Sample</vt:lpstr>
      <vt:lpstr>Interval Estimation for Mean – Small Sample</vt:lpstr>
      <vt:lpstr>Interval Estimation for Mean – Small Sample</vt:lpstr>
      <vt:lpstr>Interval Estimation for Population Proportion</vt:lpstr>
      <vt:lpstr>Interval Estimation for Population Variance</vt:lpstr>
      <vt:lpstr>Interval Estimation for Population Variance</vt:lpstr>
      <vt:lpstr>Interval Estimation for Population Variance</vt:lpstr>
      <vt:lpstr>Interval Estimation for Population Variance</vt:lpstr>
      <vt:lpstr>Determine Sample Size when Estimating μ</vt:lpstr>
      <vt:lpstr>Determine Sample Size when Estimating μ</vt:lpstr>
      <vt:lpstr>Determine Sample Size when Estimating 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luong@ait.ac.th</cp:lastModifiedBy>
  <cp:revision>62</cp:revision>
  <dcterms:created xsi:type="dcterms:W3CDTF">2019-10-02T07:34:54Z</dcterms:created>
  <dcterms:modified xsi:type="dcterms:W3CDTF">2020-05-27T05:22:20Z</dcterms:modified>
</cp:coreProperties>
</file>