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7" r:id="rId2"/>
    <p:sldId id="293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303" r:id="rId11"/>
    <p:sldId id="302" r:id="rId12"/>
    <p:sldId id="304" r:id="rId13"/>
    <p:sldId id="305" r:id="rId14"/>
    <p:sldId id="306" r:id="rId15"/>
    <p:sldId id="307" r:id="rId16"/>
    <p:sldId id="308" r:id="rId17"/>
    <p:sldId id="309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7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59" r:id="rId60"/>
    <p:sldId id="360" r:id="rId61"/>
    <p:sldId id="361" r:id="rId62"/>
    <p:sldId id="363" r:id="rId63"/>
    <p:sldId id="364" r:id="rId64"/>
    <p:sldId id="365" r:id="rId65"/>
    <p:sldId id="371" r:id="rId66"/>
    <p:sldId id="372" r:id="rId67"/>
    <p:sldId id="369" r:id="rId68"/>
    <p:sldId id="370" r:id="rId69"/>
    <p:sldId id="373" r:id="rId70"/>
    <p:sldId id="366" r:id="rId71"/>
    <p:sldId id="367" r:id="rId72"/>
    <p:sldId id="368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ong@ait.ac.th" initials="l" lastIdx="14" clrIdx="0">
    <p:extLst>
      <p:ext uri="{19B8F6BF-5375-455C-9EA6-DF929625EA0E}">
        <p15:presenceInfo xmlns:p15="http://schemas.microsoft.com/office/powerpoint/2012/main" userId="luong@ait.ac.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7T10:59:03.945" idx="1">
    <p:pos x="6268" y="1143"/>
    <p:text>The histogram will help to have an idea about the distribution of the data set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7T11:17:56.839" idx="13">
    <p:pos x="5428" y="1162"/>
    <p:text>A common mistake when identifying outliers is to use the range three standard devaiations from the mean (especially when dealing with normal distribution)</p:text>
    <p:extLst>
      <p:ext uri="{C676402C-5697-4E1C-873F-D02D1690AC5C}">
        <p15:threadingInfo xmlns:p15="http://schemas.microsoft.com/office/powerpoint/2012/main" timeZoneBias="-420"/>
      </p:ext>
    </p:extLst>
  </p:cm>
  <p:cm authorId="1" dt="2020-05-27T11:19:44.673" idx="14">
    <p:pos x="5409" y="1748"/>
    <p:text>The reason why the outliers should be removed from the data set:  if outliers exist the mean will not be a good representative of the data set, and hence, the conslusions come from most of statistical inferential procedures (mostly developed for mean) are not precise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7T11:02:27.482" idx="4">
    <p:pos x="5916" y="1240"/>
    <p:text>The lecturer should explain why we need difference measures of central tendency (i.e., mean, mode, median) and give examples on when to use each of them.</p:text>
    <p:extLst>
      <p:ext uri="{C676402C-5697-4E1C-873F-D02D1690AC5C}">
        <p15:threadingInfo xmlns:p15="http://schemas.microsoft.com/office/powerpoint/2012/main" timeZoneBias="-420"/>
      </p:ext>
    </p:extLst>
  </p:cm>
  <p:cm authorId="1" dt="2020-05-27T11:04:01.528" idx="5">
    <p:pos x="6452" y="1248"/>
    <p:text>Also, why need both standard deviation and varaiance should be communicated to the students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7T11:07:40.547" idx="6">
    <p:pos x="5653" y="1172"/>
    <p:text>There are 9 types of percentile.  This procedure will help determine only one of them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7T11:08:36.539" idx="7">
    <p:pos x="5585" y="1308"/>
    <p:text>The fomula is derived by replacing all values in a class by the class midpoint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7T11:10:26.630" idx="8">
    <p:pos x="6102" y="1787"/>
    <p:text>(n-1) is the degree of freedom.  The degree of freedom of the sample is reduced by 1 due to the fact that there exists a constraint that the avegare of the sample should be the mean of the population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7T11:11:56.924" idx="9">
    <p:pos x="6073" y="1260"/>
    <p:text>The z-score will help to identify whether the difference between a value and the mean is large or not.  Rules of thum: if z &lt;1: small, from 1 to 1.5: medium, &gt;1.5: large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7T11:13:36.074" idx="10">
    <p:pos x="5145" y="2773"/>
    <p:text>The standard deviation itself does not give a real measure for variation in the data set.  CV is a better measure for this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7T11:14:52.694" idx="11">
    <p:pos x="5936" y="1357"/>
    <p:text>The formulae are derived by replacing all values in a class by the class midpoint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7T11:16:25.827" idx="12">
    <p:pos x="10" y="10"/>
    <p:text>Be careful when explaning the trend on the scatter diagram.  The trend seen on scatter diagram might not represent a cause-and-effect relationship</p:text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comments" Target="../comments/comment3.xml"/><Relationship Id="rId4" Type="http://schemas.openxmlformats.org/officeDocument/2006/relationships/image" Target="../media/image2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comments" Target="../comments/comment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4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6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7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comments" Target="../comments/comment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9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comments" Target="../comments/comment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comments" Target="../comments/comment7.xml"/><Relationship Id="rId4" Type="http://schemas.openxmlformats.org/officeDocument/2006/relationships/image" Target="../media/image43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5.wmf"/><Relationship Id="rId11" Type="http://schemas.openxmlformats.org/officeDocument/2006/relationships/comments" Target="../comments/comment8.xml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29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1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Applied Data Analytics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Inferences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Statistical Inference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The process of using data obtained from a small group of elements (the </a:t>
            </a:r>
            <a:r>
              <a:rPr lang="en-US" u="sng" dirty="0"/>
              <a:t>sample</a:t>
            </a:r>
            <a:r>
              <a:rPr lang="en-US" dirty="0"/>
              <a:t>) to make estimates and test hypotheses about the characteristics of a larger group of elements (the </a:t>
            </a:r>
            <a:r>
              <a:rPr lang="en-US" u="sng" dirty="0"/>
              <a:t>population</a:t>
            </a:r>
            <a:r>
              <a:rPr lang="en-US" dirty="0"/>
              <a:t>).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b="1" dirty="0"/>
          </a:p>
          <a:p>
            <a:pPr marL="0" indent="0">
              <a:buNone/>
            </a:pPr>
            <a:r>
              <a:rPr lang="en-US" b="1" u="sng" dirty="0"/>
              <a:t>Parameter vs. Statistic</a:t>
            </a:r>
            <a:endParaRPr lang="en-US" b="1" dirty="0"/>
          </a:p>
          <a:p>
            <a:endParaRPr lang="en-US" b="1" dirty="0"/>
          </a:p>
          <a:p>
            <a:pPr marL="0" lvl="0" indent="0">
              <a:buNone/>
            </a:pPr>
            <a:r>
              <a:rPr lang="en-US" b="1" dirty="0"/>
              <a:t>Parameter</a:t>
            </a:r>
            <a:r>
              <a:rPr lang="en-US" dirty="0"/>
              <a:t> — 	descriptive measure of the population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Usually represented by Greek letters</a:t>
            </a:r>
            <a:endParaRPr lang="en-US" b="1" dirty="0"/>
          </a:p>
          <a:p>
            <a:pPr marL="0" lvl="0" indent="0">
              <a:buNone/>
            </a:pPr>
            <a:r>
              <a:rPr lang="en-US" b="1" dirty="0"/>
              <a:t>Statistic</a:t>
            </a:r>
            <a:r>
              <a:rPr lang="en-US" dirty="0"/>
              <a:t> — 	descriptive measure of a sample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Usually represented by Roman letters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3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Inferences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Population Parameters:</a:t>
            </a:r>
          </a:p>
          <a:p>
            <a:pPr marL="0" indent="0">
              <a:buNone/>
            </a:pPr>
            <a:r>
              <a:rPr lang="en-US" dirty="0"/>
              <a:t>	  	: denotes population mean (expected value)</a:t>
            </a:r>
          </a:p>
          <a:p>
            <a:pPr marL="0" indent="0">
              <a:buNone/>
            </a:pPr>
            <a:r>
              <a:rPr lang="en-US" dirty="0"/>
              <a:t>	  	: denotes population variance.</a:t>
            </a:r>
          </a:p>
          <a:p>
            <a:pPr marL="0" indent="0">
              <a:buNone/>
            </a:pPr>
            <a:r>
              <a:rPr lang="en-US" dirty="0"/>
              <a:t>	  	: denotes population standard deviation</a:t>
            </a:r>
          </a:p>
          <a:p>
            <a:pPr marL="0" indent="0">
              <a:buNone/>
            </a:pPr>
            <a:r>
              <a:rPr lang="en-US" dirty="0"/>
              <a:t>Sample Parameters:</a:t>
            </a:r>
          </a:p>
          <a:p>
            <a:pPr marL="0" indent="0">
              <a:buNone/>
            </a:pPr>
            <a:r>
              <a:rPr lang="en-US" dirty="0"/>
              <a:t>	  	: denotes sample mean</a:t>
            </a:r>
          </a:p>
          <a:p>
            <a:pPr marL="0" indent="0">
              <a:buNone/>
            </a:pPr>
            <a:r>
              <a:rPr lang="en-US" dirty="0"/>
              <a:t>	  	: denotes sample variance.</a:t>
            </a:r>
          </a:p>
          <a:p>
            <a:pPr marL="0" indent="0">
              <a:buNone/>
            </a:pPr>
            <a:r>
              <a:rPr lang="en-US" dirty="0"/>
              <a:t>	  	: denotes sample standard deviation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E770FCCC-0167-460B-B1B9-CB7241398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7DC7398-CBB2-4117-B304-A34AF02C8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299536"/>
              </p:ext>
            </p:extLst>
          </p:nvPr>
        </p:nvGraphicFramePr>
        <p:xfrm>
          <a:off x="2414658" y="2793721"/>
          <a:ext cx="36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" name="Equation" r:id="rId3" imgW="368280" imgH="342720" progId="Equation.DSMT4">
                  <p:embed/>
                </p:oleObj>
              </mc:Choice>
              <mc:Fallback>
                <p:oleObj name="Equation" r:id="rId3" imgW="368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4658" y="2793721"/>
                        <a:ext cx="368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3892437-4B54-49FB-8473-E81DDA9640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297834"/>
              </p:ext>
            </p:extLst>
          </p:nvPr>
        </p:nvGraphicFramePr>
        <p:xfrm>
          <a:off x="2424046" y="2365773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" name="Equation" r:id="rId5" imgW="279360" imgH="291960" progId="Equation.DSMT4">
                  <p:embed/>
                </p:oleObj>
              </mc:Choice>
              <mc:Fallback>
                <p:oleObj name="Equation" r:id="rId5" imgW="279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046" y="2365773"/>
                        <a:ext cx="2794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B4D4B7B-8281-46B4-A178-DEA7455BC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108557"/>
              </p:ext>
            </p:extLst>
          </p:nvPr>
        </p:nvGraphicFramePr>
        <p:xfrm>
          <a:off x="2452688" y="3427134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" name="Equation" r:id="rId7" imgW="279360" imgH="228600" progId="Equation.DSMT4">
                  <p:embed/>
                </p:oleObj>
              </mc:Choice>
              <mc:Fallback>
                <p:oleObj name="Equation" r:id="rId7" imgW="279360" imgH="228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7DC7398-CBB2-4117-B304-A34AF02C8F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52688" y="3427134"/>
                        <a:ext cx="279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5163B455-8CDC-48E5-A7D7-A2959B3949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971322"/>
              </p:ext>
            </p:extLst>
          </p:nvPr>
        </p:nvGraphicFramePr>
        <p:xfrm>
          <a:off x="2465388" y="4381500"/>
          <a:ext cx="241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" name="Equation" r:id="rId9" imgW="241200" imgH="291960" progId="Equation.DSMT4">
                  <p:embed/>
                </p:oleObj>
              </mc:Choice>
              <mc:Fallback>
                <p:oleObj name="Equation" r:id="rId9" imgW="241200" imgH="2919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B4D4B7B-8281-46B4-A178-DEA7455BC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5388" y="4381500"/>
                        <a:ext cx="241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AB4A4681-FA0E-4084-A8D6-70E17F7BC7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079993"/>
              </p:ext>
            </p:extLst>
          </p:nvPr>
        </p:nvGraphicFramePr>
        <p:xfrm>
          <a:off x="2486025" y="4833938"/>
          <a:ext cx="279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2" name="Equation" r:id="rId11" imgW="279360" imgH="342720" progId="Equation.DSMT4">
                  <p:embed/>
                </p:oleObj>
              </mc:Choice>
              <mc:Fallback>
                <p:oleObj name="Equation" r:id="rId11" imgW="279360" imgH="34272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B4D4B7B-8281-46B4-A178-DEA7455BC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86025" y="4833938"/>
                        <a:ext cx="279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77CF45AF-5875-4A67-A0F3-C51BAE283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104717"/>
              </p:ext>
            </p:extLst>
          </p:nvPr>
        </p:nvGraphicFramePr>
        <p:xfrm>
          <a:off x="2536825" y="5400675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3" name="Equation" r:id="rId13" imgW="190440" imgH="228600" progId="Equation.DSMT4">
                  <p:embed/>
                </p:oleObj>
              </mc:Choice>
              <mc:Fallback>
                <p:oleObj name="Equation" r:id="rId13" imgW="190440" imgH="2286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AB4A4681-FA0E-4084-A8D6-70E17F7BC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36825" y="5400675"/>
                        <a:ext cx="19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8060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Inferences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Process of Inferential Statistics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9272CFC-0E6F-4D6D-9923-8CEC38CD4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06" y="2425119"/>
            <a:ext cx="8666988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8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Data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Scales/Levels of Data Measurement</a:t>
            </a:r>
            <a:endParaRPr lang="en-US" b="1" dirty="0"/>
          </a:p>
          <a:p>
            <a:endParaRPr lang="en-US" b="1" dirty="0"/>
          </a:p>
          <a:p>
            <a:pPr lvl="0"/>
            <a:r>
              <a:rPr lang="en-US" i="1" dirty="0"/>
              <a:t>Nominal </a:t>
            </a:r>
            <a:r>
              <a:rPr lang="en-US" dirty="0"/>
              <a:t>— Lowest level of measurement</a:t>
            </a:r>
            <a:endParaRPr lang="en-US" b="1" dirty="0"/>
          </a:p>
          <a:p>
            <a:pPr lvl="0"/>
            <a:r>
              <a:rPr lang="en-US" i="1" dirty="0"/>
              <a:t>Ordinal</a:t>
            </a:r>
            <a:endParaRPr lang="en-US" b="1" dirty="0"/>
          </a:p>
          <a:p>
            <a:pPr lvl="0"/>
            <a:r>
              <a:rPr lang="en-US" i="1" dirty="0"/>
              <a:t>Interval</a:t>
            </a:r>
            <a:endParaRPr lang="en-US" b="1" dirty="0"/>
          </a:p>
          <a:p>
            <a:pPr lvl="0"/>
            <a:r>
              <a:rPr lang="en-US" i="1" dirty="0"/>
              <a:t>Ratio</a:t>
            </a:r>
            <a:r>
              <a:rPr lang="en-US" dirty="0"/>
              <a:t> — Highest level of measurement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The scale determines the amount of information contained in the data.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scale indicates the data summarization and statistical analyses that are most appropriate.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3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Data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/>
              <a:t>Nominal Level Data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Data are </a:t>
            </a:r>
            <a:r>
              <a:rPr lang="en-US" u="sng" dirty="0"/>
              <a:t>labels or names</a:t>
            </a:r>
            <a:r>
              <a:rPr lang="en-US" dirty="0"/>
              <a:t> used to identify an attribute of the element.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A </a:t>
            </a:r>
            <a:r>
              <a:rPr lang="en-US" u="sng" dirty="0"/>
              <a:t>nonnumeric label</a:t>
            </a:r>
            <a:r>
              <a:rPr lang="en-US" dirty="0"/>
              <a:t> or a </a:t>
            </a:r>
            <a:r>
              <a:rPr lang="en-US" u="sng" dirty="0"/>
              <a:t>numeric code</a:t>
            </a:r>
            <a:r>
              <a:rPr lang="en-US" dirty="0"/>
              <a:t> may be used.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Numbers are used to classify or categorize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09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Data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Example</a:t>
            </a:r>
            <a:r>
              <a:rPr lang="en-US" dirty="0"/>
              <a:t>: 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Students of a university are classified by the school using a nonnumeric label</a:t>
            </a:r>
            <a:r>
              <a:rPr lang="en-US" i="1" dirty="0"/>
              <a:t>: Business, Humanities, Education</a:t>
            </a:r>
            <a:r>
              <a:rPr lang="en-US" dirty="0"/>
              <a:t>, and so on.</a:t>
            </a:r>
          </a:p>
          <a:p>
            <a:pPr marL="0" indent="0">
              <a:buNone/>
            </a:pPr>
            <a:r>
              <a:rPr lang="en-US" dirty="0"/>
              <a:t>Alternatively, a numeric code could be used (e.g. 1 denotes Business, 2 denotes Humanities, 3 denotes Education, …).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Employment Classification: 1 for Educator; 2 for Construction Worker; 3 for Manufacturing Worker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5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Data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u="sng" dirty="0"/>
              <a:t>Ordinal Level Data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The data have the properties of nominal data and the </a:t>
            </a:r>
            <a:r>
              <a:rPr lang="en-US" u="sng" dirty="0"/>
              <a:t>order or rank of the data is meaningful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A </a:t>
            </a:r>
            <a:r>
              <a:rPr lang="en-US" u="sng" dirty="0"/>
              <a:t>nonnumeric label</a:t>
            </a:r>
            <a:r>
              <a:rPr lang="en-US" dirty="0"/>
              <a:t> or a </a:t>
            </a:r>
            <a:r>
              <a:rPr lang="en-US" u="sng" dirty="0"/>
              <a:t>numeric code</a:t>
            </a:r>
            <a:r>
              <a:rPr lang="en-US" dirty="0"/>
              <a:t> may be used.</a:t>
            </a:r>
            <a:endParaRPr lang="en-US" b="1" dirty="0"/>
          </a:p>
          <a:p>
            <a:endParaRPr lang="en-US" b="1" dirty="0"/>
          </a:p>
          <a:p>
            <a:pPr lvl="0"/>
            <a:r>
              <a:rPr lang="en-US" dirty="0"/>
              <a:t>Numbers are used to indicate rank or order</a:t>
            </a:r>
            <a:endParaRPr lang="en-US" b="1" dirty="0"/>
          </a:p>
          <a:p>
            <a:pPr marL="0" indent="0">
              <a:buNone/>
            </a:pPr>
            <a:r>
              <a:rPr lang="en-US" i="1" dirty="0"/>
              <a:t>	Relative magnitude of numbers is meaningful</a:t>
            </a:r>
            <a:endParaRPr lang="en-US" b="1" dirty="0"/>
          </a:p>
          <a:p>
            <a:pPr marL="0" indent="0">
              <a:buNone/>
            </a:pPr>
            <a:r>
              <a:rPr lang="en-US" i="1" dirty="0"/>
              <a:t>	Differences between numbers are not comparable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71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Data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592378"/>
            <a:ext cx="10372150" cy="3973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Examples</a:t>
            </a:r>
            <a:r>
              <a:rPr lang="en-US" dirty="0"/>
              <a:t>: </a:t>
            </a:r>
          </a:p>
          <a:p>
            <a:pPr algn="just"/>
            <a:r>
              <a:rPr lang="en-US" dirty="0"/>
              <a:t>Students are classified as </a:t>
            </a:r>
            <a:r>
              <a:rPr lang="en-US" i="1" dirty="0"/>
              <a:t>Freshman, Sophomore, Junior, or Senior</a:t>
            </a:r>
            <a:r>
              <a:rPr lang="en-US" dirty="0"/>
              <a:t>. Alternatively, a numeric code could be used (e.g. 1 denotes Freshman, 2 denotes Sophomore, and so on).</a:t>
            </a:r>
            <a:endParaRPr lang="en-US" b="1" dirty="0"/>
          </a:p>
          <a:p>
            <a:r>
              <a:rPr lang="en-US" dirty="0"/>
              <a:t>Position within an organization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1 for President		2 for Vice President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3 for Plant Manager	4 for Department Supervisor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5 for Employee</a:t>
            </a:r>
            <a:endParaRPr lang="en-US" b="1" dirty="0"/>
          </a:p>
          <a:p>
            <a:r>
              <a:rPr lang="en-US" dirty="0"/>
              <a:t> Likert scale in questionnaire: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CB28483-5E4F-4C71-9487-359585A797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576586"/>
              </p:ext>
            </p:extLst>
          </p:nvPr>
        </p:nvGraphicFramePr>
        <p:xfrm>
          <a:off x="3211513" y="5500688"/>
          <a:ext cx="5522912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Visio" r:id="rId3" imgW="5522760" imgH="642960" progId="Visio.Drawing.11">
                  <p:embed/>
                </p:oleObj>
              </mc:Choice>
              <mc:Fallback>
                <p:oleObj name="Visio" r:id="rId3" imgW="5522760" imgH="64296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5500688"/>
                        <a:ext cx="5522912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103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Data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i="1" u="sng" dirty="0"/>
              <a:t>Interval Level Data </a:t>
            </a:r>
          </a:p>
          <a:p>
            <a:pPr lvl="0"/>
            <a:r>
              <a:rPr lang="en-US" dirty="0"/>
              <a:t>The data have the properties of ordinal data and the interval between observations is expressed in terms of a </a:t>
            </a:r>
            <a:r>
              <a:rPr lang="en-US" u="sng" dirty="0"/>
              <a:t>fixed unit of measure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Interval data are </a:t>
            </a:r>
            <a:r>
              <a:rPr lang="en-US" u="sng" dirty="0"/>
              <a:t>always numeric</a:t>
            </a:r>
            <a:r>
              <a:rPr lang="en-US" dirty="0"/>
              <a:t>.</a:t>
            </a:r>
            <a:endParaRPr lang="en-US" b="1" dirty="0"/>
          </a:p>
          <a:p>
            <a:r>
              <a:rPr lang="en-US" dirty="0"/>
              <a:t>Distances between consecutive integers are equal</a:t>
            </a:r>
            <a:endParaRPr lang="en-US" b="1" dirty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sz="2600" i="1" dirty="0"/>
              <a:t>Relative magnitude of numbers is meaningful</a:t>
            </a:r>
            <a:endParaRPr lang="en-US" sz="2600" b="1" dirty="0"/>
          </a:p>
          <a:p>
            <a:pPr marL="0" indent="0">
              <a:buNone/>
            </a:pPr>
            <a:r>
              <a:rPr lang="en-US" sz="2600" i="1" dirty="0"/>
              <a:t>	Differences between numbers are comparable</a:t>
            </a:r>
            <a:endParaRPr lang="en-US" sz="2600" b="1" dirty="0"/>
          </a:p>
          <a:p>
            <a:pPr marL="0" indent="0">
              <a:buNone/>
            </a:pPr>
            <a:r>
              <a:rPr lang="en-US" sz="2600" i="1" dirty="0"/>
              <a:t>	Location of origin, zero, is arbitrary and not mean the absence of the 	phenomenon</a:t>
            </a:r>
            <a:endParaRPr lang="en-US" sz="2600" b="1" dirty="0"/>
          </a:p>
          <a:p>
            <a:pPr marL="0" indent="0">
              <a:buNone/>
            </a:pPr>
            <a:r>
              <a:rPr lang="en-US" sz="2600" i="1" dirty="0"/>
              <a:t>	Vertical intercept of unit of measure transform function is not zero</a:t>
            </a:r>
          </a:p>
          <a:p>
            <a:pPr marL="0" indent="0">
              <a:buNone/>
            </a:pPr>
            <a:r>
              <a:rPr lang="en-US" u="sng" dirty="0"/>
              <a:t>Example</a:t>
            </a:r>
            <a:r>
              <a:rPr lang="en-US" dirty="0"/>
              <a:t>:  	Fahrenheit Temperature (32+9/5*Centigrade)</a:t>
            </a:r>
            <a:endParaRPr lang="en-US" b="1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0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Data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698393"/>
            <a:ext cx="10372150" cy="4303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u="sng" dirty="0"/>
              <a:t>Ratio Level Data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The data have all the properties of interval data and the ratio of two values is meaningful.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Variables such as distance, height, weight, and time use the ratio scale.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This </a:t>
            </a:r>
            <a:r>
              <a:rPr lang="en-US" u="sng" dirty="0"/>
              <a:t>scale must contain a zero value</a:t>
            </a:r>
            <a:r>
              <a:rPr lang="en-US" dirty="0"/>
              <a:t> that indicates that nothing exists for the variable at the zero point.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7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Session 1: Basic Concepts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Data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Highest level of measurement</a:t>
            </a:r>
            <a:endParaRPr lang="en-US" b="1" dirty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sz="2400" i="1" dirty="0"/>
              <a:t>Relative magnitude of numbers is meaningful</a:t>
            </a:r>
            <a:endParaRPr lang="en-US" sz="2400" b="1" dirty="0"/>
          </a:p>
          <a:p>
            <a:pPr marL="0" indent="0">
              <a:buNone/>
            </a:pPr>
            <a:r>
              <a:rPr lang="en-US" sz="2400" i="1" dirty="0"/>
              <a:t>	Differences between numbers are comparable</a:t>
            </a:r>
            <a:endParaRPr lang="en-US" sz="2400" b="1" dirty="0"/>
          </a:p>
          <a:p>
            <a:pPr marL="0" indent="0">
              <a:buNone/>
            </a:pPr>
            <a:r>
              <a:rPr lang="en-US" sz="2400" i="1" dirty="0"/>
              <a:t>	Location of origin, zero, is absolute (natural)</a:t>
            </a:r>
            <a:endParaRPr lang="en-US" sz="2400" b="1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Examples</a:t>
            </a:r>
            <a:r>
              <a:rPr lang="en-US" dirty="0"/>
              <a:t>:  </a:t>
            </a:r>
          </a:p>
          <a:p>
            <a:r>
              <a:rPr lang="en-US" dirty="0"/>
              <a:t>Height, Weight, and Volume</a:t>
            </a:r>
            <a:endParaRPr lang="en-US" b="1" dirty="0"/>
          </a:p>
          <a:p>
            <a:r>
              <a:rPr lang="en-US" dirty="0"/>
              <a:t>Example:  Monetary Variables: Profit and Loss, Revenues, Expenses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13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Data Measurement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FDFF25C-BF64-4A6C-BC3C-B067202D0C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24947"/>
              </p:ext>
            </p:extLst>
          </p:nvPr>
        </p:nvGraphicFramePr>
        <p:xfrm>
          <a:off x="1107198" y="1825625"/>
          <a:ext cx="9977604" cy="412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103">
                  <a:extLst>
                    <a:ext uri="{9D8B030D-6E8A-4147-A177-3AD203B41FA5}">
                      <a16:colId xmlns:a16="http://schemas.microsoft.com/office/drawing/2014/main" val="166683031"/>
                    </a:ext>
                  </a:extLst>
                </a:gridCol>
                <a:gridCol w="4980842">
                  <a:extLst>
                    <a:ext uri="{9D8B030D-6E8A-4147-A177-3AD203B41FA5}">
                      <a16:colId xmlns:a16="http://schemas.microsoft.com/office/drawing/2014/main" val="359464644"/>
                    </a:ext>
                  </a:extLst>
                </a:gridCol>
                <a:gridCol w="2925659">
                  <a:extLst>
                    <a:ext uri="{9D8B030D-6E8A-4147-A177-3AD203B41FA5}">
                      <a16:colId xmlns:a16="http://schemas.microsoft.com/office/drawing/2014/main" val="3495780512"/>
                    </a:ext>
                  </a:extLst>
                </a:gridCol>
              </a:tblGrid>
              <a:tr h="3856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Data Level</a:t>
                      </a:r>
                      <a:endParaRPr lang="en-US" sz="23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497" marR="9949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Meaningful Operations</a:t>
                      </a:r>
                      <a:endParaRPr lang="en-US" sz="23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497" marR="9949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Statistical Method</a:t>
                      </a:r>
                      <a:endParaRPr lang="en-US" sz="23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497" marR="99497" marT="0" marB="0"/>
                </a:tc>
                <a:extLst>
                  <a:ext uri="{0D108BD9-81ED-4DB2-BD59-A6C34878D82A}">
                    <a16:rowId xmlns:a16="http://schemas.microsoft.com/office/drawing/2014/main" val="897139531"/>
                  </a:ext>
                </a:extLst>
              </a:tr>
              <a:tr h="37389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Nominal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Ordinal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Interval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Ratio</a:t>
                      </a:r>
                      <a:endParaRPr lang="en-US" sz="2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497" marR="9949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Classifying and Categorizing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All of the above plus Ranking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All of the above plus Addition, Subtraction, Multiplication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All of the above and Division </a:t>
                      </a:r>
                      <a:endParaRPr lang="en-US" sz="2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497" marR="9949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Nonparametric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Nonparametric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Parametric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(Nonparametric)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Parametric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(Nonparametric)</a:t>
                      </a:r>
                      <a:endParaRPr lang="en-US" sz="2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497" marR="99497" marT="0" marB="0"/>
                </a:tc>
                <a:extLst>
                  <a:ext uri="{0D108BD9-81ED-4DB2-BD59-A6C34878D82A}">
                    <a16:rowId xmlns:a16="http://schemas.microsoft.com/office/drawing/2014/main" val="3633717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185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Data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u="sng" dirty="0"/>
              <a:t>Nonparametric statistics</a:t>
            </a:r>
            <a:r>
              <a:rPr lang="en-US" dirty="0"/>
              <a:t>: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A class of statistical techniques that make few assumptions about the population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Used with nominal and ordinal level data</a:t>
            </a:r>
            <a:endParaRPr lang="en-US" b="1" dirty="0"/>
          </a:p>
          <a:p>
            <a:pPr marL="0" indent="0">
              <a:buNone/>
            </a:pPr>
            <a:endParaRPr lang="en-US" i="1" u="sng" dirty="0"/>
          </a:p>
          <a:p>
            <a:pPr marL="0" indent="0">
              <a:buNone/>
            </a:pPr>
            <a:r>
              <a:rPr lang="en-US" i="1" u="sng" dirty="0"/>
              <a:t>Parametric statistics</a:t>
            </a:r>
            <a:r>
              <a:rPr lang="en-US" dirty="0"/>
              <a:t>: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A class of statistical techniques that contain assumptions about the population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Used only with interval &amp; ratio level data</a:t>
            </a:r>
          </a:p>
        </p:txBody>
      </p:sp>
    </p:spTree>
    <p:extLst>
      <p:ext uri="{BB962C8B-B14F-4D97-AF65-F5344CB8AC3E}">
        <p14:creationId xmlns:p14="http://schemas.microsoft.com/office/powerpoint/2010/main" val="2291778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Ungrouped vs. 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Ungrouped data</a:t>
            </a:r>
          </a:p>
          <a:p>
            <a:pPr mar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dirty="0"/>
              <a:t>	have not been summarized in any way</a:t>
            </a:r>
            <a:endParaRPr lang="en-US" b="1" dirty="0"/>
          </a:p>
          <a:p>
            <a:pPr marL="0" lvl="0" indent="0">
              <a:buNone/>
            </a:pPr>
            <a:r>
              <a:rPr lang="en-US" dirty="0"/>
              <a:t>	are also called </a:t>
            </a:r>
            <a:r>
              <a:rPr lang="en-US" u="sng" dirty="0"/>
              <a:t>raw data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Grouped data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	have been organized into a frequency distribution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91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Ungrouped vs. 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Example</a:t>
            </a:r>
            <a:r>
              <a:rPr lang="en-US" b="1" dirty="0"/>
              <a:t>:  </a:t>
            </a:r>
            <a:r>
              <a:rPr lang="en-US" dirty="0"/>
              <a:t>Ages of a sample of managers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60FBB5-ACC3-4CC6-9F16-87C8CB644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00601"/>
              </p:ext>
            </p:extLst>
          </p:nvPr>
        </p:nvGraphicFramePr>
        <p:xfrm>
          <a:off x="3935896" y="2398642"/>
          <a:ext cx="4452730" cy="3643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687">
                  <a:extLst>
                    <a:ext uri="{9D8B030D-6E8A-4147-A177-3AD203B41FA5}">
                      <a16:colId xmlns:a16="http://schemas.microsoft.com/office/drawing/2014/main" val="2928099636"/>
                    </a:ext>
                  </a:extLst>
                </a:gridCol>
                <a:gridCol w="856687">
                  <a:extLst>
                    <a:ext uri="{9D8B030D-6E8A-4147-A177-3AD203B41FA5}">
                      <a16:colId xmlns:a16="http://schemas.microsoft.com/office/drawing/2014/main" val="1299057131"/>
                    </a:ext>
                  </a:extLst>
                </a:gridCol>
                <a:gridCol w="1004566">
                  <a:extLst>
                    <a:ext uri="{9D8B030D-6E8A-4147-A177-3AD203B41FA5}">
                      <a16:colId xmlns:a16="http://schemas.microsoft.com/office/drawing/2014/main" val="628596676"/>
                    </a:ext>
                  </a:extLst>
                </a:gridCol>
                <a:gridCol w="866885">
                  <a:extLst>
                    <a:ext uri="{9D8B030D-6E8A-4147-A177-3AD203B41FA5}">
                      <a16:colId xmlns:a16="http://schemas.microsoft.com/office/drawing/2014/main" val="1909767105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1758051584"/>
                    </a:ext>
                  </a:extLst>
                </a:gridCol>
              </a:tblGrid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7076882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58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2780747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724024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8640965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23**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4577006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5934347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58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4760147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6583610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859394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74*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54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73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611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Ungrouped vs. 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Frequency Distribution of Manager’s Ages</a:t>
            </a:r>
            <a:r>
              <a:rPr lang="en-US" dirty="0"/>
              <a:t>: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	</a:t>
            </a:r>
            <a:r>
              <a:rPr lang="en-US" b="1" u="sng" dirty="0"/>
              <a:t>Class Interval</a:t>
            </a:r>
            <a:r>
              <a:rPr lang="en-US" dirty="0"/>
              <a:t>	  </a:t>
            </a:r>
            <a:r>
              <a:rPr lang="en-US" b="1" u="sng" dirty="0"/>
              <a:t>Frequency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	20-under 30		6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	30-under 40		18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	40-under 50		11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	50-under 60		11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	60-under 70		3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	70-under 80		1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42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Ungrouped vs. 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Range and 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u="sng" dirty="0"/>
              <a:t>Data Range:</a:t>
            </a:r>
            <a:r>
              <a:rPr lang="en-US" i="1" dirty="0"/>
              <a:t>	</a:t>
            </a:r>
            <a:r>
              <a:rPr lang="en-US" dirty="0"/>
              <a:t>Range = Largest – Smallest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Ex: 	Range = 74 – 23 = 51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u="sng" dirty="0"/>
              <a:t>Number of Classes and Class Width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The number of classes should be between 5 and 20.</a:t>
            </a:r>
          </a:p>
          <a:p>
            <a:pPr marL="0" indent="0">
              <a:buNone/>
            </a:pPr>
            <a:r>
              <a:rPr lang="en-US" dirty="0"/>
              <a:t>	Fewer than 5 classes cause excessive summarization.</a:t>
            </a:r>
          </a:p>
          <a:p>
            <a:pPr marL="0" indent="0">
              <a:buNone/>
            </a:pPr>
            <a:r>
              <a:rPr lang="en-US" dirty="0"/>
              <a:t>	More than 20 classes leave too much detail.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35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Ungrouped vs. 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Class Width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Divide the range by the number of classes for an 	 	approximate class width</a:t>
            </a:r>
          </a:p>
          <a:p>
            <a:pPr marL="0" indent="0">
              <a:buNone/>
            </a:pPr>
            <a:r>
              <a:rPr lang="en-US" dirty="0"/>
              <a:t>	Round up to a convenient number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Ex</a:t>
            </a:r>
            <a:r>
              <a:rPr lang="en-US" dirty="0"/>
              <a:t>:	Approximate Class Width =  51/6 = 8.5</a:t>
            </a:r>
          </a:p>
          <a:p>
            <a:pPr marL="0" indent="0">
              <a:buNone/>
            </a:pPr>
            <a:r>
              <a:rPr lang="en-US" dirty="0"/>
              <a:t>			    Class Width = 10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64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Ungrouped vs. 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Relative Frequency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Class Interval</a:t>
            </a:r>
            <a:r>
              <a:rPr lang="en-US" dirty="0"/>
              <a:t>	  </a:t>
            </a:r>
            <a:r>
              <a:rPr lang="en-US" u="sng" dirty="0"/>
              <a:t>Frequency</a:t>
            </a:r>
            <a:r>
              <a:rPr lang="en-US" dirty="0"/>
              <a:t>		</a:t>
            </a:r>
            <a:r>
              <a:rPr lang="en-US" u="sng" dirty="0"/>
              <a:t>Relative Frequency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20-under 30			6			.12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30-under 40			18			.36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40-under 50			11			.22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50-under 60			11			.22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60-under 70			3			.06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70-under 80			1			.02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		</a:t>
            </a:r>
            <a:r>
              <a:rPr lang="en-US" b="1" u="sng" dirty="0"/>
              <a:t>Total</a:t>
            </a:r>
            <a:r>
              <a:rPr lang="en-US" dirty="0"/>
              <a:t>			50			1.00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02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Ungrouped vs. 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Cumulative Frequency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Class Interval</a:t>
            </a:r>
            <a:r>
              <a:rPr lang="en-US" dirty="0"/>
              <a:t>	</a:t>
            </a:r>
            <a:r>
              <a:rPr lang="en-US" u="sng" dirty="0"/>
              <a:t>Frequency</a:t>
            </a:r>
            <a:r>
              <a:rPr lang="en-US" dirty="0"/>
              <a:t>		</a:t>
            </a:r>
            <a:r>
              <a:rPr lang="en-US" u="sng" dirty="0"/>
              <a:t>Cumulative Frequency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20-under 30			6			6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30-under 40			18			24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40-under 50			11			35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50-under 60			11			46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60-under 70			3			49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70-under 80		 	1			50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		</a:t>
            </a:r>
            <a:r>
              <a:rPr lang="en-US" b="1" u="sng" dirty="0"/>
              <a:t>Total</a:t>
            </a:r>
            <a:r>
              <a:rPr lang="en-US" b="1" dirty="0"/>
              <a:t>	</a:t>
            </a:r>
            <a:r>
              <a:rPr lang="en-US" dirty="0"/>
              <a:t>		50		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1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What is Statistics?</a:t>
            </a:r>
            <a:endParaRPr lang="en-US" dirty="0"/>
          </a:p>
          <a:p>
            <a:r>
              <a:rPr lang="en-US" dirty="0"/>
              <a:t>Science of gathering, analyzing, interpreting, and presenting data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Population Versus Sample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b="1" dirty="0"/>
              <a:t>Population</a:t>
            </a:r>
            <a:r>
              <a:rPr lang="en-US" dirty="0"/>
              <a:t> — the whole: a collection of persons, objects, or items under study</a:t>
            </a:r>
            <a:endParaRPr lang="en-US" b="1" dirty="0"/>
          </a:p>
          <a:p>
            <a:r>
              <a:rPr lang="en-US" b="1" dirty="0"/>
              <a:t>Sample</a:t>
            </a:r>
            <a:r>
              <a:rPr lang="en-US" dirty="0"/>
              <a:t> — a portion of the whole: a subset of the population</a:t>
            </a:r>
            <a:endParaRPr lang="en-US" b="1" dirty="0"/>
          </a:p>
          <a:p>
            <a:pPr lvl="0"/>
            <a:r>
              <a:rPr lang="en-US" b="1" dirty="0"/>
              <a:t>Census </a:t>
            </a:r>
            <a:r>
              <a:rPr lang="en-US" dirty="0"/>
              <a:t>— process of gathering data from the entire population for a measurement of interest.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Ungrouped vs. 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Cumulative Relative Frequencies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Class Interval</a:t>
            </a:r>
            <a:r>
              <a:rPr lang="en-US" dirty="0"/>
              <a:t>	  </a:t>
            </a:r>
            <a:r>
              <a:rPr lang="en-US" u="sng" dirty="0"/>
              <a:t>Frequency</a:t>
            </a:r>
            <a:r>
              <a:rPr lang="en-US" dirty="0"/>
              <a:t>	  </a:t>
            </a:r>
            <a:r>
              <a:rPr lang="en-US" u="sng" dirty="0"/>
              <a:t>RF</a:t>
            </a:r>
            <a:r>
              <a:rPr lang="en-US" dirty="0"/>
              <a:t>	</a:t>
            </a:r>
            <a:r>
              <a:rPr lang="en-US" u="sng" dirty="0"/>
              <a:t>Cu. Frequency</a:t>
            </a:r>
            <a:r>
              <a:rPr lang="en-US" dirty="0"/>
              <a:t>	</a:t>
            </a:r>
            <a:r>
              <a:rPr lang="en-US" u="sng" dirty="0"/>
              <a:t>CRF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20-under 30			6	  .12		6		.12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30-under 40			18	  .36		24		.48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40-under 50			11	  .22		35		.70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50-under 60			11	  .22		46		.92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60-under 70			3	  .06		49		.98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70-under 80		 	1	  .02		50		1.00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u="sng" dirty="0"/>
              <a:t>Total</a:t>
            </a:r>
            <a:r>
              <a:rPr lang="en-US" dirty="0"/>
              <a:t>			50	 1.00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67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lvl="0" algn="just"/>
            <a:r>
              <a:rPr lang="en-US" dirty="0"/>
              <a:t>Measures of central tendency yield information about “particular places or locations in a group of numbers.”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Common Measures of Location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Mode, Median, Mean, Percentiles, Quartiles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4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/>
              <a:t>Mode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The most frequently occurring value in a data set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Applicable to all levels of data measurement (nominal, ordinal, interval, and ratio)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Bimodal</a:t>
            </a:r>
            <a:r>
              <a:rPr lang="en-US" dirty="0"/>
              <a:t> -- Data sets that have two modes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	Multimodal</a:t>
            </a:r>
            <a:r>
              <a:rPr lang="en-US" dirty="0"/>
              <a:t> -- Data sets that contain more than two modes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04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Example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35	37	37	39	40	40	</a:t>
            </a:r>
          </a:p>
          <a:p>
            <a:pPr marL="0" indent="0">
              <a:buNone/>
            </a:pPr>
            <a:r>
              <a:rPr lang="en-US" dirty="0"/>
              <a:t>41	41	43	43	43	43	Value 44 occurs 5 times</a:t>
            </a:r>
          </a:p>
          <a:p>
            <a:pPr marL="0" indent="0">
              <a:buNone/>
            </a:pPr>
            <a:r>
              <a:rPr lang="en-US" dirty="0"/>
              <a:t>44	44	44	44	44	45	</a:t>
            </a:r>
            <a:r>
              <a:rPr lang="en-US" b="1" dirty="0"/>
              <a:t>The mode is 44</a:t>
            </a:r>
          </a:p>
          <a:p>
            <a:pPr marL="0" indent="0">
              <a:buNone/>
            </a:pPr>
            <a:r>
              <a:rPr lang="en-US" dirty="0"/>
              <a:t>45	46	46	46	46	48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Mode is often used in determining sizes (garment industry): S, M, L, XL, XXL (modal sizes)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74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Median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Middle value in an ordered array of numbers.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Applicable for ordinal, interval, and ratio data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Not applicable for nominal data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i="1" dirty="0"/>
              <a:t>Unaffected </a:t>
            </a:r>
            <a:r>
              <a:rPr lang="en-US" dirty="0"/>
              <a:t>by extremely large and extremely small values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en-US" dirty="0"/>
              <a:t>Median is determined without using all information from the data set.</a:t>
            </a: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04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u="sng" dirty="0"/>
              <a:t>Computational Procedure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Arrange the observations in an ordered array.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If there is an odd number of terms, the median is the middle term of  the ordered array.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If there is an even number of terms, the median is the average of the middle two terms.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38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u="sng" dirty="0"/>
              <a:t>Example: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Ordered Array: 3 4 5 7 8 9 11 14 15 16 16 17 19 19 20 21 22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- There are 17 terms in the ordered array.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- Position of median = (n+1)/2 = (17+1)/2 = 9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- The median is the 9th term, 15.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Ordered Array: 3 4 5 7 8 9 11 14 15 16 16 17 19 19 20 21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- There are 16 terms in the ordered array.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- Position of median = (n+1)/2 = (16+1)/2 = 8.5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- The median is between the 8th and 9th terms: 14.5.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8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Arithmetic Mean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Commonly called ‘the mean’: the average of a group of numbers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Applicable only for interval and ratio data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b="1" dirty="0"/>
          </a:p>
          <a:p>
            <a:pPr lvl="0"/>
            <a:r>
              <a:rPr lang="en-US" dirty="0"/>
              <a:t>Affected by each value in the data set, including extreme values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Computed by summing all values in the data set and dividing the sum by the number of values in the data set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89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/>
              <a:t>Population Mean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u="sng" dirty="0"/>
              <a:t>Sample Mean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81EBA-9186-4739-BAE8-CF8F7A3FF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586" y="2300130"/>
            <a:ext cx="4088828" cy="1291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A408EE-DFCA-42B5-AA65-738D98A7A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719" y="4320419"/>
            <a:ext cx="3734237" cy="117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92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Percentiles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Measures of central tendency that divide a group of data into 100 parts. </a:t>
            </a:r>
            <a:endParaRPr lang="en-US" b="1" dirty="0"/>
          </a:p>
          <a:p>
            <a:pPr lvl="0"/>
            <a:r>
              <a:rPr lang="en-US" dirty="0"/>
              <a:t>Applicable for ordinal, interval, and ratio data</a:t>
            </a:r>
            <a:endParaRPr lang="en-US" b="1" dirty="0"/>
          </a:p>
          <a:p>
            <a:pPr lvl="0"/>
            <a:r>
              <a:rPr lang="en-US" dirty="0"/>
              <a:t>At least </a:t>
            </a:r>
            <a:r>
              <a:rPr lang="en-US" i="1" dirty="0"/>
              <a:t>n</a:t>
            </a:r>
            <a:r>
              <a:rPr lang="en-US" dirty="0"/>
              <a:t>% of the data lie below the n</a:t>
            </a:r>
            <a:r>
              <a:rPr lang="en-US" i="1" dirty="0"/>
              <a:t>th</a:t>
            </a:r>
            <a:r>
              <a:rPr lang="en-US" dirty="0"/>
              <a:t> percentile, and at most (100 - n)% of the data lie above the n</a:t>
            </a:r>
            <a:r>
              <a:rPr lang="en-US" i="1" dirty="0"/>
              <a:t>th</a:t>
            </a:r>
            <a:r>
              <a:rPr lang="en-US" dirty="0"/>
              <a:t> percentile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i="1" u="sng" dirty="0"/>
              <a:t>Example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90th percentile indicates that at least 90% of the data lie below it, and at most 10% of the data lie above it</a:t>
            </a:r>
            <a:endParaRPr lang="en-US" b="1" dirty="0"/>
          </a:p>
          <a:p>
            <a:r>
              <a:rPr lang="en-US" b="1" dirty="0"/>
              <a:t>The median is the 50th percentile.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2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Descriptive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Descriptive vs. Inferential Statistics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b="1" dirty="0"/>
              <a:t>Descriptive Statistics</a:t>
            </a:r>
            <a:r>
              <a:rPr lang="en-US" dirty="0"/>
              <a:t> — statistics gathered on a group to describe or reach conclusions about that same group only.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b="1" dirty="0"/>
              <a:t>Inferential Statistics</a:t>
            </a:r>
            <a:r>
              <a:rPr lang="en-US" dirty="0"/>
              <a:t> — statistics gathered on sample data to reach conclusions about the population from which the sample was taken.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91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Computational Procedure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	Organize the data into an ascending ordered array.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	Calculate the percentile location: 	  									</a:t>
            </a:r>
          </a:p>
          <a:p>
            <a:pPr marL="0" indent="0">
              <a:buNone/>
            </a:pPr>
            <a:r>
              <a:rPr lang="en-US" dirty="0"/>
              <a:t>3.	Determine the percentile’s location and its value.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i="1" dirty="0" err="1"/>
              <a:t>i</a:t>
            </a:r>
            <a:r>
              <a:rPr lang="en-US" dirty="0"/>
              <a:t> is a whole number, the percentile is the average of the values at the </a:t>
            </a:r>
            <a:r>
              <a:rPr lang="en-US" i="1" dirty="0" err="1"/>
              <a:t>i</a:t>
            </a:r>
            <a:r>
              <a:rPr lang="en-US" dirty="0"/>
              <a:t> and (</a:t>
            </a:r>
            <a:r>
              <a:rPr lang="en-US" i="1" dirty="0"/>
              <a:t>i</a:t>
            </a:r>
            <a:r>
              <a:rPr lang="en-US" dirty="0"/>
              <a:t>+1) positions.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i="1" dirty="0" err="1"/>
              <a:t>i</a:t>
            </a:r>
            <a:r>
              <a:rPr lang="en-US" dirty="0"/>
              <a:t> is not a whole number, the percentile is at the ([</a:t>
            </a:r>
            <a:r>
              <a:rPr lang="en-US" i="1" dirty="0" err="1"/>
              <a:t>i</a:t>
            </a:r>
            <a:r>
              <a:rPr lang="en-US" dirty="0"/>
              <a:t>]+1) position in the ordered array.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9D1F041-BC44-4C4C-9823-3EFE8070F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E0185B2-56AA-4973-8B9A-8A8944A700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668613"/>
              </p:ext>
            </p:extLst>
          </p:nvPr>
        </p:nvGraphicFramePr>
        <p:xfrm>
          <a:off x="6400800" y="2971800"/>
          <a:ext cx="11684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3" imgW="1168200" imgH="672840" progId="Equation.DSMT4">
                  <p:embed/>
                </p:oleObj>
              </mc:Choice>
              <mc:Fallback>
                <p:oleObj name="Equation" r:id="rId3" imgW="1168200" imgH="672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971800"/>
                        <a:ext cx="1168400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8261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Raw Data:  	14, 12, 19, 23, 5, 13, 28, 17</a:t>
            </a:r>
          </a:p>
          <a:p>
            <a:pPr marL="0" indent="0">
              <a:buNone/>
            </a:pPr>
            <a:r>
              <a:rPr lang="en-US" dirty="0"/>
              <a:t>Ordered Array:  5, 12, 13, 14, 17, 19, 23, 28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Location of 30th percentile:   												</a:t>
            </a:r>
          </a:p>
          <a:p>
            <a:pPr marL="0" indent="0">
              <a:buNone/>
            </a:pPr>
            <a:r>
              <a:rPr lang="en-US" dirty="0"/>
              <a:t>The location index, </a:t>
            </a:r>
            <a:r>
              <a:rPr lang="en-US" i="1" dirty="0" err="1"/>
              <a:t>i</a:t>
            </a:r>
            <a:r>
              <a:rPr lang="en-US" dirty="0"/>
              <a:t>, is not a whole number; [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]+1 = 2+1=3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30th percentile is at the 3rd location of the array: the 30th percentile is 13.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437736-D5FE-4A82-AABC-A579BAA1D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DB69D73-8DAB-429E-98C7-5005EB4EED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7510"/>
              </p:ext>
            </p:extLst>
          </p:nvPr>
        </p:nvGraphicFramePr>
        <p:xfrm>
          <a:off x="5597042" y="3505132"/>
          <a:ext cx="21082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3" imgW="2108160" imgH="787320" progId="Equation.DSMT4">
                  <p:embed/>
                </p:oleObj>
              </mc:Choice>
              <mc:Fallback>
                <p:oleObj name="Equation" r:id="rId3" imgW="2108160" imgH="787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042" y="3505132"/>
                        <a:ext cx="210820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7201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Quartiles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dirty="0"/>
              <a:t>Measures of central tendency that divide a group of data into four subgroups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	Q</a:t>
            </a:r>
            <a:r>
              <a:rPr lang="en-US" baseline="-25000" dirty="0"/>
              <a:t>1</a:t>
            </a:r>
            <a:r>
              <a:rPr lang="en-US" dirty="0"/>
              <a:t> is equal to the 25th percentile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Q</a:t>
            </a:r>
            <a:r>
              <a:rPr lang="en-US" baseline="-25000" dirty="0"/>
              <a:t>2  </a:t>
            </a:r>
            <a:r>
              <a:rPr lang="en-US" dirty="0"/>
              <a:t>is located at</a:t>
            </a:r>
            <a:r>
              <a:rPr lang="en-US" baseline="-25000" dirty="0"/>
              <a:t> </a:t>
            </a:r>
            <a:r>
              <a:rPr lang="en-US" dirty="0"/>
              <a:t> 50th percentile and equals the median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Q</a:t>
            </a:r>
            <a:r>
              <a:rPr lang="en-US" baseline="-25000" dirty="0"/>
              <a:t>3</a:t>
            </a:r>
            <a:r>
              <a:rPr lang="en-US" dirty="0"/>
              <a:t> is equal to the 75th percentile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57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/>
              <a:t>Example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Ordered array:  106, 109, 114, 116, 121, 122, 125, 129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D357F2-61E8-4E71-AB9C-DB5751282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3817336-2AB4-48A3-A7D7-A292B09B10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020075"/>
              </p:ext>
            </p:extLst>
          </p:nvPr>
        </p:nvGraphicFramePr>
        <p:xfrm>
          <a:off x="2531925" y="2991678"/>
          <a:ext cx="6840537" cy="275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3" imgW="6845040" imgH="2755800" progId="Equation.DSMT4">
                  <p:embed/>
                </p:oleObj>
              </mc:Choice>
              <mc:Fallback>
                <p:oleObj name="Equation" r:id="rId3" imgW="6845040" imgH="275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925" y="2991678"/>
                        <a:ext cx="6840537" cy="275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870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Mean of Grouped Data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/>
              <a:t>•	Weighted average of class midpoints</a:t>
            </a:r>
          </a:p>
          <a:p>
            <a:pPr marL="0" indent="0">
              <a:buNone/>
            </a:pPr>
            <a:r>
              <a:rPr lang="en-US" dirty="0"/>
              <a:t>•	Class frequencies are the weights</a:t>
            </a:r>
          </a:p>
          <a:p>
            <a:pPr marL="0" indent="0">
              <a:buNone/>
            </a:pPr>
            <a:r>
              <a:rPr lang="en-US" dirty="0"/>
              <a:t> 		 </a:t>
            </a:r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 algn="just">
              <a:buNone/>
            </a:pPr>
            <a:r>
              <a:rPr lang="en-US" dirty="0"/>
              <a:t>				or	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DE917C7-6F19-4C7A-B4F4-C64A1506A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23736C9-DFC4-4500-9F98-39FB09F322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744513"/>
              </p:ext>
            </p:extLst>
          </p:nvPr>
        </p:nvGraphicFramePr>
        <p:xfrm>
          <a:off x="2867576" y="4483105"/>
          <a:ext cx="15494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Equation" r:id="rId3" imgW="1549080" imgH="1117440" progId="Equation.DSMT4">
                  <p:embed/>
                </p:oleObj>
              </mc:Choice>
              <mc:Fallback>
                <p:oleObj name="Equation" r:id="rId3" imgW="1549080" imgH="1117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576" y="4483105"/>
                        <a:ext cx="1549400" cy="11207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D2C4DB25-4DAC-4E97-8F1C-20849644E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F1C3BD2-A91C-41B8-B0F4-9EC8B4C06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525508"/>
              </p:ext>
            </p:extLst>
          </p:nvPr>
        </p:nvGraphicFramePr>
        <p:xfrm>
          <a:off x="5545425" y="4483105"/>
          <a:ext cx="15494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Equation" r:id="rId5" imgW="1549080" imgH="965160" progId="Equation.DSMT4">
                  <p:embed/>
                </p:oleObj>
              </mc:Choice>
              <mc:Fallback>
                <p:oleObj name="Equation" r:id="rId5" imgW="1549080" imgH="965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425" y="4483105"/>
                        <a:ext cx="1549400" cy="9699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503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Class Interval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Frequency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Class Midpoint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 </a:t>
            </a:r>
            <a:r>
              <a:rPr lang="en-US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fM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20-under 30			6			25			150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30-under 40			18			35			630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40-under 50			11			45			495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50-under 60			11			55			605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60-under 70			3			65			195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70-under 80	    		1			75		    	75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Total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		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2150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9989D1-613E-4FAB-9026-F4180F773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3767503-2C8A-4623-8323-4D245A311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012721"/>
              </p:ext>
            </p:extLst>
          </p:nvPr>
        </p:nvGraphicFramePr>
        <p:xfrm>
          <a:off x="4289425" y="5221293"/>
          <a:ext cx="36147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3" imgW="3619440" imgH="965160" progId="Equation.DSMT4">
                  <p:embed/>
                </p:oleObj>
              </mc:Choice>
              <mc:Fallback>
                <p:oleObj name="Equation" r:id="rId3" imgW="361944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5221293"/>
                        <a:ext cx="3614738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54366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Median of Grouped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where: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L</a:t>
            </a:r>
            <a:r>
              <a:rPr lang="en-US" dirty="0"/>
              <a:t> 	: the lower limit of the median class</a:t>
            </a:r>
          </a:p>
          <a:p>
            <a:pPr marL="0" indent="0">
              <a:buNone/>
            </a:pPr>
            <a:r>
              <a:rPr lang="en-US" i="1" dirty="0" err="1"/>
              <a:t>cf</a:t>
            </a:r>
            <a:r>
              <a:rPr lang="en-US" i="1" baseline="-25000" dirty="0" err="1"/>
              <a:t>p</a:t>
            </a:r>
            <a:r>
              <a:rPr lang="en-US" dirty="0"/>
              <a:t> 	: cumulative frequency of class preceding the median class</a:t>
            </a:r>
          </a:p>
          <a:p>
            <a:pPr marL="0" indent="0">
              <a:buNone/>
            </a:pPr>
            <a:r>
              <a:rPr lang="en-US" i="1" dirty="0" err="1"/>
              <a:t>f</a:t>
            </a:r>
            <a:r>
              <a:rPr lang="en-US" i="1" baseline="-25000" dirty="0" err="1"/>
              <a:t>med</a:t>
            </a:r>
            <a:r>
              <a:rPr lang="en-US" dirty="0"/>
              <a:t> 	: frequency of the median class</a:t>
            </a:r>
          </a:p>
          <a:p>
            <a:pPr marL="0" indent="0">
              <a:buNone/>
            </a:pPr>
            <a:r>
              <a:rPr lang="en-US" i="1" dirty="0"/>
              <a:t>W</a:t>
            </a:r>
            <a:r>
              <a:rPr lang="en-US" dirty="0"/>
              <a:t>	: width of the median class</a:t>
            </a:r>
          </a:p>
          <a:p>
            <a:pPr marL="0" indent="0">
              <a:buNone/>
            </a:pPr>
            <a:r>
              <a:rPr lang="en-US" i="1" dirty="0"/>
              <a:t>N</a:t>
            </a:r>
            <a:r>
              <a:rPr lang="en-US" dirty="0"/>
              <a:t>	: total of frequency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6A0EAF-803E-48B2-927F-C5ACBD802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AF5F374-C019-489B-ACAF-DE776655C4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79114"/>
              </p:ext>
            </p:extLst>
          </p:nvPr>
        </p:nvGraphicFramePr>
        <p:xfrm>
          <a:off x="4235456" y="2111381"/>
          <a:ext cx="370205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3" imgW="3695400" imgH="1320480" progId="Equation.DSMT4">
                  <p:embed/>
                </p:oleObj>
              </mc:Choice>
              <mc:Fallback>
                <p:oleObj name="Equation" r:id="rId3" imgW="3695400" imgH="1320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6" y="2111381"/>
                        <a:ext cx="3702050" cy="13271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54858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Example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Class Interval   Frequency	 Cu. Frequency</a:t>
            </a:r>
          </a:p>
          <a:p>
            <a:pPr marL="0" indent="0">
              <a:buNone/>
            </a:pPr>
            <a:r>
              <a:rPr lang="en-US" dirty="0"/>
              <a:t>	20-under 30		6		6</a:t>
            </a:r>
          </a:p>
          <a:p>
            <a:pPr marL="0" indent="0">
              <a:buNone/>
            </a:pPr>
            <a:r>
              <a:rPr lang="en-US" dirty="0"/>
              <a:t>	30-under 40		18		24</a:t>
            </a:r>
          </a:p>
          <a:p>
            <a:pPr marL="0" indent="0">
              <a:buNone/>
            </a:pPr>
            <a:r>
              <a:rPr lang="en-US" dirty="0"/>
              <a:t>	40-under 50		11		35	</a:t>
            </a:r>
          </a:p>
          <a:p>
            <a:pPr marL="0" indent="0">
              <a:buNone/>
            </a:pPr>
            <a:r>
              <a:rPr lang="en-US" dirty="0"/>
              <a:t>	50-under 60		11		46</a:t>
            </a:r>
          </a:p>
          <a:p>
            <a:pPr marL="0" indent="0">
              <a:buNone/>
            </a:pPr>
            <a:r>
              <a:rPr lang="en-US" dirty="0"/>
              <a:t>	60-under 70		3		49</a:t>
            </a:r>
          </a:p>
          <a:p>
            <a:pPr marL="0" indent="0">
              <a:buNone/>
            </a:pPr>
            <a:r>
              <a:rPr lang="en-US" dirty="0"/>
              <a:t>	70-under 80		1		50</a:t>
            </a:r>
          </a:p>
          <a:p>
            <a:pPr marL="0" indent="0">
              <a:buNone/>
            </a:pPr>
            <a:r>
              <a:rPr lang="en-US" dirty="0"/>
              <a:t> 			     N = 50	</a:t>
            </a:r>
          </a:p>
          <a:p>
            <a:pPr marL="0" indent="0">
              <a:buNone/>
            </a:pPr>
            <a:r>
              <a:rPr lang="en-US" dirty="0"/>
              <a:t>Note that  </a:t>
            </a:r>
            <a:r>
              <a:rPr lang="en-US" i="1" dirty="0"/>
              <a:t>N/2 = </a:t>
            </a:r>
            <a:r>
              <a:rPr lang="en-US" dirty="0"/>
              <a:t>25, therefore the median is the average of the 25th and 26th values.  So, the median class: 40-under 50.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E2F6EF3-E645-42B4-A4F8-306A58B68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30CB251-A0BA-4C51-9190-3E3A257488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681602"/>
              </p:ext>
            </p:extLst>
          </p:nvPr>
        </p:nvGraphicFramePr>
        <p:xfrm>
          <a:off x="7348538" y="2995336"/>
          <a:ext cx="415766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3" imgW="4152600" imgH="1066680" progId="Equation.DSMT4">
                  <p:embed/>
                </p:oleObj>
              </mc:Choice>
              <mc:Fallback>
                <p:oleObj name="Equation" r:id="rId3" imgW="4152600" imgH="10666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8538" y="2995336"/>
                        <a:ext cx="4157662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6389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Central Tendency</a:t>
            </a:r>
            <a:br>
              <a:rPr lang="en-US" dirty="0"/>
            </a:br>
            <a:r>
              <a:rPr lang="en-US" dirty="0"/>
              <a:t>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Mode of Grouped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	Midpoint of the modal class</a:t>
            </a:r>
          </a:p>
          <a:p>
            <a:pPr marL="0" indent="0">
              <a:buNone/>
            </a:pPr>
            <a:r>
              <a:rPr lang="en-US" dirty="0"/>
              <a:t>•	Modal class has the greatest frequency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Example</a:t>
            </a:r>
            <a:r>
              <a:rPr lang="en-US" dirty="0"/>
              <a:t> (see the former slide)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The modal class is 30-under 40. So, Mode = 35.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68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Variability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91DF9D99-B213-43B0-AFB4-77E245C47C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5916" y="1952893"/>
            <a:ext cx="1106905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Measures of variability describe the spread or the dispersion of a set of data.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28600" algn="l"/>
              </a:tabLs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Common Measures of Variability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Range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Interquartile Range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Mean Absolute Deviation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Variance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Standard Deviation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Z scores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Coefficient of Variation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0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Descriptive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u="sng" dirty="0"/>
              <a:t>Descriptive Statistics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 algn="just"/>
            <a:r>
              <a:rPr lang="en-US" u="sng" dirty="0"/>
              <a:t>Descriptive statistics</a:t>
            </a:r>
            <a:r>
              <a:rPr lang="en-US" dirty="0"/>
              <a:t> are the tabular, graphical, and numerical methods used to </a:t>
            </a:r>
            <a:r>
              <a:rPr lang="en-US" u="sng" dirty="0"/>
              <a:t>summarize</a:t>
            </a:r>
            <a:r>
              <a:rPr lang="en-US" dirty="0"/>
              <a:t> data.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u="sng" dirty="0"/>
              <a:t>Example</a:t>
            </a:r>
            <a:r>
              <a:rPr lang="en-US" dirty="0"/>
              <a:t>:</a:t>
            </a:r>
            <a:endParaRPr lang="en-US" b="1" dirty="0"/>
          </a:p>
          <a:p>
            <a:pPr marL="0" indent="0" algn="just">
              <a:buNone/>
            </a:pPr>
            <a:r>
              <a:rPr lang="en-US" dirty="0"/>
              <a:t>The manager of Hudson Auto would like to have a better understanding of the cost of parts used in the engine tune-ups performed in the shop.  She examines 50 customer invoices for tune-ups.  The costs of parts, rounded to the nearest dollar, are listed below: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918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Variability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Range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The difference between the largest and the smallest values in a set of data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Simple to compute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Ignores all data points except the two extremes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194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Variability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/>
              <a:t>Interquartile Range</a:t>
            </a:r>
          </a:p>
          <a:p>
            <a:pPr marL="0" indent="0">
              <a:buNone/>
            </a:pPr>
            <a:r>
              <a:rPr lang="en-US" sz="2400" dirty="0"/>
              <a:t>•	Range of values between the first and third quartiles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•	Range of the “middle half”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•	Less influenced by extremes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692A3-3BCF-4489-B986-8C4B239E3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3EE9742-8549-45CF-B095-39D38767A8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967772"/>
              </p:ext>
            </p:extLst>
          </p:nvPr>
        </p:nvGraphicFramePr>
        <p:xfrm>
          <a:off x="3702324" y="4813300"/>
          <a:ext cx="39814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Equation" r:id="rId3" imgW="3974760" imgH="431640" progId="Equation.DSMT4">
                  <p:embed/>
                </p:oleObj>
              </mc:Choice>
              <mc:Fallback>
                <p:oleObj name="Equation" r:id="rId3" imgW="397476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324" y="4813300"/>
                        <a:ext cx="3981450" cy="4270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5567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Variability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Mean Absolute Deviation (MAD)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•	Average of the absolute deviations from the mean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Example</a:t>
            </a:r>
            <a:r>
              <a:rPr lang="en-US" dirty="0"/>
              <a:t>:	Data set:  	5, 9, 16, 17, 18</a:t>
            </a:r>
          </a:p>
          <a:p>
            <a:pPr marL="0" indent="0">
              <a:buNone/>
            </a:pPr>
            <a:r>
              <a:rPr lang="en-US" dirty="0"/>
              <a:t>	Mean = 13:  	 Deviations from the mean: -8,-4,3,4,5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34E035-D33B-45BC-8131-EF787FEB9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83110B1-99DE-4617-A0B9-E917F0977E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416795"/>
              </p:ext>
            </p:extLst>
          </p:nvPr>
        </p:nvGraphicFramePr>
        <p:xfrm>
          <a:off x="2547938" y="4794250"/>
          <a:ext cx="65405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3" imgW="6540480" imgH="965160" progId="Equation.DSMT4">
                  <p:embed/>
                </p:oleObj>
              </mc:Choice>
              <mc:Fallback>
                <p:oleObj name="Equation" r:id="rId3" imgW="654048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4794250"/>
                        <a:ext cx="65405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5847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Variability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Variance and Standard Deviation</a:t>
            </a:r>
          </a:p>
          <a:p>
            <a:pPr marL="0" indent="0">
              <a:buNone/>
            </a:pPr>
            <a:endParaRPr lang="en-US" i="1" u="sng" dirty="0"/>
          </a:p>
          <a:p>
            <a:pPr marL="0" indent="0">
              <a:buNone/>
            </a:pPr>
            <a:r>
              <a:rPr lang="en-US" i="1" u="sng" dirty="0"/>
              <a:t>Population</a:t>
            </a:r>
          </a:p>
          <a:p>
            <a:r>
              <a:rPr lang="en-US" dirty="0"/>
              <a:t>Population Variance: Average of the squared deviations from the arithmetic mean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• Population Standard Deviation: Square root of the variance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CE154C-29DC-4A6F-B69D-FCEA64241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86B0892-364E-4F67-80B8-1BBF49626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840080"/>
              </p:ext>
            </p:extLst>
          </p:nvPr>
        </p:nvGraphicFramePr>
        <p:xfrm>
          <a:off x="4311650" y="3538880"/>
          <a:ext cx="23288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Equation" r:id="rId3" imgW="2323800" imgH="965160" progId="Equation.DSMT4">
                  <p:embed/>
                </p:oleObj>
              </mc:Choice>
              <mc:Fallback>
                <p:oleObj name="Equation" r:id="rId3" imgW="232380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3538880"/>
                        <a:ext cx="2328863" cy="9683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FA89D85D-1072-4DE4-AC1F-A3EC5BB1F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176A1C0-FBF2-49F2-A0F4-1387E73880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569754"/>
              </p:ext>
            </p:extLst>
          </p:nvPr>
        </p:nvGraphicFramePr>
        <p:xfrm>
          <a:off x="4217988" y="5116303"/>
          <a:ext cx="245903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Equation" r:id="rId5" imgW="2463480" imgH="1054080" progId="Equation.DSMT4">
                  <p:embed/>
                </p:oleObj>
              </mc:Choice>
              <mc:Fallback>
                <p:oleObj name="Equation" r:id="rId5" imgW="2463480" imgH="1054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88" y="5116303"/>
                        <a:ext cx="2459037" cy="10509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0730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Variability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/>
              <a:t>Sample</a:t>
            </a:r>
          </a:p>
          <a:p>
            <a:pPr marL="0" indent="0">
              <a:buNone/>
            </a:pPr>
            <a:r>
              <a:rPr lang="en-US" dirty="0"/>
              <a:t>• Sample Variance: Average of the squared deviations from the arithmetic mean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Sample Standard Deviation: Square root of the sample variance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B7F047-207C-483F-AA66-0721AC8F2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65A8639-BD51-4680-BEFA-6C9FE6D8FF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619648"/>
              </p:ext>
            </p:extLst>
          </p:nvPr>
        </p:nvGraphicFramePr>
        <p:xfrm>
          <a:off x="4197350" y="2840038"/>
          <a:ext cx="2293938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Equation" r:id="rId3" imgW="2298600" imgH="977760" progId="Equation.DSMT4">
                  <p:embed/>
                </p:oleObj>
              </mc:Choice>
              <mc:Fallback>
                <p:oleObj name="Equation" r:id="rId3" imgW="2298600" imgH="977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2840038"/>
                        <a:ext cx="2293938" cy="9826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E1A43AA3-BEF2-49C2-A21B-C75E87A8A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7E9C405-506C-43C7-BD80-443B36C4C8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995830"/>
              </p:ext>
            </p:extLst>
          </p:nvPr>
        </p:nvGraphicFramePr>
        <p:xfrm>
          <a:off x="4124325" y="4854575"/>
          <a:ext cx="24384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Equation" r:id="rId5" imgW="2438280" imgH="1066680" progId="Equation.DSMT4">
                  <p:embed/>
                </p:oleObj>
              </mc:Choice>
              <mc:Fallback>
                <p:oleObj name="Equation" r:id="rId5" imgW="2438280" imgH="1066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4854575"/>
                        <a:ext cx="2438400" cy="10636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3138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Variability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z-Score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The </a:t>
            </a:r>
            <a:r>
              <a:rPr lang="en-US" u="sng" dirty="0"/>
              <a:t>z-score</a:t>
            </a:r>
            <a:r>
              <a:rPr lang="en-US" dirty="0"/>
              <a:t> is often called the standardized value.</a:t>
            </a:r>
            <a:endParaRPr lang="en-US" b="1" dirty="0"/>
          </a:p>
          <a:p>
            <a:pPr lvl="0"/>
            <a:r>
              <a:rPr lang="en-US" dirty="0"/>
              <a:t>It denotes the number of standard deviations a data value </a:t>
            </a:r>
            <a:r>
              <a:rPr lang="en-US" i="1" dirty="0"/>
              <a:t>x</a:t>
            </a:r>
            <a:r>
              <a:rPr lang="en-US" baseline="-25000" dirty="0"/>
              <a:t>i</a:t>
            </a:r>
            <a:r>
              <a:rPr lang="en-US" dirty="0"/>
              <a:t> is from the mean, and hence, give a clearer information about the difference between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 and the mean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254444-8540-4595-9C7C-BBE27C0BA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64C2827-CD82-4133-A0DF-4CC13A83EA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402524"/>
              </p:ext>
            </p:extLst>
          </p:nvPr>
        </p:nvGraphicFramePr>
        <p:xfrm>
          <a:off x="3602038" y="4869554"/>
          <a:ext cx="151923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Equation" r:id="rId3" imgW="1523880" imgH="838080" progId="Equation.DSMT4">
                  <p:embed/>
                </p:oleObj>
              </mc:Choice>
              <mc:Fallback>
                <p:oleObj name="Equation" r:id="rId3" imgW="1523880" imgH="838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4869554"/>
                        <a:ext cx="1519237" cy="8334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A5E9A512-2D3A-4C8D-8C27-171FC8DF0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41" y="3429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9E8CA7D-4F6C-415E-AFFD-E542B856A0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913610"/>
              </p:ext>
            </p:extLst>
          </p:nvPr>
        </p:nvGraphicFramePr>
        <p:xfrm>
          <a:off x="6445250" y="4869554"/>
          <a:ext cx="1493838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Equation" r:id="rId5" imgW="1498320" imgH="838080" progId="Equation.DSMT4">
                  <p:embed/>
                </p:oleObj>
              </mc:Choice>
              <mc:Fallback>
                <p:oleObj name="Equation" r:id="rId5" imgW="149832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4869554"/>
                        <a:ext cx="1493838" cy="8334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2111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Variability</a:t>
            </a:r>
            <a:br>
              <a:rPr lang="en-US" dirty="0"/>
            </a:br>
            <a:r>
              <a:rPr lang="en-US" dirty="0"/>
              <a:t>Ungrouped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Coefficient of Variation (CV)</a:t>
            </a:r>
            <a:endParaRPr lang="en-US" b="1" dirty="0"/>
          </a:p>
          <a:p>
            <a:pPr lvl="0" algn="just"/>
            <a:r>
              <a:rPr lang="en-US" dirty="0"/>
              <a:t>Ratio of the standard deviation to the mean, expressed as a percentage.</a:t>
            </a:r>
            <a:endParaRPr lang="en-US" b="1" dirty="0"/>
          </a:p>
          <a:p>
            <a:pPr lvl="0" algn="just"/>
            <a:r>
              <a:rPr lang="en-US" dirty="0"/>
              <a:t>Measurement of </a:t>
            </a:r>
            <a:r>
              <a:rPr lang="en-US" u="sng" dirty="0"/>
              <a:t>relative</a:t>
            </a:r>
            <a:r>
              <a:rPr lang="en-US" dirty="0"/>
              <a:t> dispersion, and hence, provide clearer information about variability of the data set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34401-E6B2-41A4-A6DC-FB60AC2E5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0C9B640-2287-48D1-8E76-665EF692B4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220202"/>
              </p:ext>
            </p:extLst>
          </p:nvPr>
        </p:nvGraphicFramePr>
        <p:xfrm>
          <a:off x="4773958" y="4376738"/>
          <a:ext cx="19748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3" imgW="1968480" imgH="901440" progId="Equation.DSMT4">
                  <p:embed/>
                </p:oleObj>
              </mc:Choice>
              <mc:Fallback>
                <p:oleObj name="Equation" r:id="rId3" imgW="1968480" imgH="901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958" y="4376738"/>
                        <a:ext cx="1974850" cy="9080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1417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Variability</a:t>
            </a:r>
            <a:br>
              <a:rPr lang="en-US" dirty="0"/>
            </a:br>
            <a:r>
              <a:rPr lang="en-US" dirty="0"/>
              <a:t>Grouped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Variance and Standard Deviation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r>
              <a:rPr lang="en-US" dirty="0"/>
              <a:t>			Population			Sample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8C2754C-4C05-4641-852B-5AE44631B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66CC44A-F7E8-4E1A-8DEA-D12288337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875592"/>
              </p:ext>
            </p:extLst>
          </p:nvPr>
        </p:nvGraphicFramePr>
        <p:xfrm>
          <a:off x="2817813" y="3340720"/>
          <a:ext cx="266223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name="Equation" r:id="rId3" imgW="2666880" imgH="965160" progId="Equation.DSMT4">
                  <p:embed/>
                </p:oleObj>
              </mc:Choice>
              <mc:Fallback>
                <p:oleObj name="Equation" r:id="rId3" imgW="266688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3340720"/>
                        <a:ext cx="2662237" cy="9683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D3A6F3CF-0EDC-4598-AC49-DFD9C6207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496042E-8731-433B-AFBE-84B539657E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433140"/>
              </p:ext>
            </p:extLst>
          </p:nvPr>
        </p:nvGraphicFramePr>
        <p:xfrm>
          <a:off x="3526631" y="4559920"/>
          <a:ext cx="12446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Equation" r:id="rId5" imgW="1244520" imgH="431640" progId="Equation.DSMT4">
                  <p:embed/>
                </p:oleObj>
              </mc:Choice>
              <mc:Fallback>
                <p:oleObj name="Equation" r:id="rId5" imgW="12445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631" y="4559920"/>
                        <a:ext cx="1244600" cy="4270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46BCFE39-8572-4AA1-B44D-46009A36B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6DF276A-277D-4181-98BE-5D5B5C9D5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788130"/>
              </p:ext>
            </p:extLst>
          </p:nvPr>
        </p:nvGraphicFramePr>
        <p:xfrm>
          <a:off x="6284913" y="3296270"/>
          <a:ext cx="264160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Equation" r:id="rId7" imgW="2641320" imgH="977760" progId="Equation.DSMT4">
                  <p:embed/>
                </p:oleObj>
              </mc:Choice>
              <mc:Fallback>
                <p:oleObj name="Equation" r:id="rId7" imgW="2641320" imgH="977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913" y="3296270"/>
                        <a:ext cx="2641600" cy="9826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2C28ADB0-5BCF-4101-9027-814886C46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8578428-1214-48FC-A71C-6320D5E8C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432279"/>
              </p:ext>
            </p:extLst>
          </p:nvPr>
        </p:nvGraphicFramePr>
        <p:xfrm>
          <a:off x="6962775" y="4559920"/>
          <a:ext cx="10620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9" imgW="1066680" imgH="431640" progId="Equation.DSMT4">
                  <p:embed/>
                </p:oleObj>
              </mc:Choice>
              <mc:Fallback>
                <p:oleObj name="Equation" r:id="rId9" imgW="10666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775" y="4559920"/>
                        <a:ext cx="1062038" cy="4270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6399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Shape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u="sng" dirty="0"/>
              <a:t>Skewness</a:t>
            </a:r>
          </a:p>
          <a:p>
            <a:r>
              <a:rPr lang="en-US" dirty="0"/>
              <a:t>Absence of symmetry</a:t>
            </a:r>
            <a:endParaRPr lang="en-US" b="1" dirty="0"/>
          </a:p>
          <a:p>
            <a:r>
              <a:rPr lang="en-US" dirty="0"/>
              <a:t>Extreme values in one side of a distribution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300" dirty="0"/>
              <a:t>		            (Mean &lt; Median &lt; Mode) (Mean = Median = Mode) (Mode &lt; Median &lt; Mean)</a:t>
            </a:r>
            <a:endParaRPr lang="en-US" sz="13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CC6702E-151D-4C12-A70B-51CF28AF4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43" y="3204620"/>
            <a:ext cx="5457143" cy="2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150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Shape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Coefficient of Skewness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	If S &lt; 0, the distribution is negatively skewed (skewed to the left).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	If S = 0, the distribution is symmetric (not skewed).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	If S &gt; 0, the distribution is positively skewed (skewed to the right).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97C3F8-86A1-4260-B859-97CCA08E0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61989EB-06CD-4D8E-BCE8-34F92E4B1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170297"/>
              </p:ext>
            </p:extLst>
          </p:nvPr>
        </p:nvGraphicFramePr>
        <p:xfrm>
          <a:off x="4478338" y="2187575"/>
          <a:ext cx="2749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Equation" r:id="rId3" imgW="2743200" imgH="863280" progId="Equation.DSMT4">
                  <p:embed/>
                </p:oleObj>
              </mc:Choice>
              <mc:Fallback>
                <p:oleObj name="Equation" r:id="rId3" imgW="2743200" imgH="863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338" y="2187575"/>
                        <a:ext cx="274955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180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Descriptive Statistics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E6BCF82-B048-40DB-A6B0-8B9EF3DF49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88663"/>
              </p:ext>
            </p:extLst>
          </p:nvPr>
        </p:nvGraphicFramePr>
        <p:xfrm>
          <a:off x="3273287" y="2199861"/>
          <a:ext cx="6241774" cy="2796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Worksheet" r:id="rId3" imgW="3152934" imgH="819001" progId="Excel.Sheet.8">
                  <p:embed/>
                </p:oleObj>
              </mc:Choice>
              <mc:Fallback>
                <p:oleObj name="Worksheet" r:id="rId3" imgW="3152934" imgH="819001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287" y="2199861"/>
                        <a:ext cx="6241774" cy="2796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10252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Shape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Kurtosis</a:t>
            </a:r>
            <a:endParaRPr lang="en-US" b="1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err="1"/>
              <a:t>Peakedness</a:t>
            </a:r>
            <a:r>
              <a:rPr lang="en-US" dirty="0"/>
              <a:t> of a distribution</a:t>
            </a:r>
            <a:endParaRPr lang="en-US" b="1" dirty="0"/>
          </a:p>
          <a:p>
            <a:pPr lvl="1"/>
            <a:endParaRPr lang="en-US" i="1" dirty="0"/>
          </a:p>
          <a:p>
            <a:pPr lvl="1"/>
            <a:r>
              <a:rPr lang="en-US" i="1" dirty="0"/>
              <a:t>Leptokurtic:  high and thin</a:t>
            </a:r>
            <a:endParaRPr lang="en-US" b="1" dirty="0"/>
          </a:p>
          <a:p>
            <a:pPr lvl="1"/>
            <a:r>
              <a:rPr lang="en-US" i="1" dirty="0"/>
              <a:t>Mesokurtic:  normal in shape</a:t>
            </a:r>
          </a:p>
          <a:p>
            <a:pPr lvl="1"/>
            <a:r>
              <a:rPr lang="en-US" i="1" dirty="0"/>
              <a:t>Platykurtic:  flat and spread out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0DF65-FB26-47C9-A53A-A8ABA93C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50" y="2824319"/>
            <a:ext cx="5771429" cy="2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929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Shape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/>
              <a:t>Measure of Kurtosis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	K &gt; 3</a:t>
            </a:r>
            <a:r>
              <a:rPr lang="en-US" dirty="0"/>
              <a:t>:  Leptokurtic</a:t>
            </a:r>
          </a:p>
          <a:p>
            <a:pPr marL="0" indent="0">
              <a:buNone/>
            </a:pPr>
            <a:r>
              <a:rPr lang="en-US" i="1" dirty="0"/>
              <a:t>	K =3</a:t>
            </a:r>
            <a:r>
              <a:rPr lang="en-US" dirty="0"/>
              <a:t>:  Mesokurtic</a:t>
            </a:r>
          </a:p>
          <a:p>
            <a:pPr marL="0" indent="0">
              <a:buNone/>
            </a:pPr>
            <a:r>
              <a:rPr lang="en-US" i="1" dirty="0"/>
              <a:t>	K &lt; 3</a:t>
            </a:r>
            <a:r>
              <a:rPr lang="en-US" dirty="0"/>
              <a:t>:  </a:t>
            </a:r>
            <a:r>
              <a:rPr lang="en-US" dirty="0" err="1"/>
              <a:t>Plattykurtic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797275-1775-400C-BF17-871D6755A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21288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B7C39AD-9BB9-4452-B844-2CA7092FB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695090"/>
              </p:ext>
            </p:extLst>
          </p:nvPr>
        </p:nvGraphicFramePr>
        <p:xfrm>
          <a:off x="4371975" y="2485836"/>
          <a:ext cx="25908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3" imgW="2590800" imgH="1016000" progId="Equation.DSMT4">
                  <p:embed/>
                </p:oleObj>
              </mc:Choice>
              <mc:Fallback>
                <p:oleObj name="Equation" r:id="rId3" imgW="2590800" imgH="1016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975" y="2485836"/>
                        <a:ext cx="2590800" cy="10191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94878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Shape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Box and Whisker Plot </a:t>
            </a:r>
            <a:endParaRPr lang="en-US" b="1" dirty="0"/>
          </a:p>
          <a:p>
            <a:pPr marL="0" lvl="0" indent="0">
              <a:buNone/>
            </a:pPr>
            <a:r>
              <a:rPr lang="en-US" dirty="0"/>
              <a:t>Five specific values (five-number summary) are used to summarize the data:</a:t>
            </a:r>
            <a:endParaRPr lang="en-US" b="1" dirty="0"/>
          </a:p>
          <a:p>
            <a:pPr lvl="1"/>
            <a:r>
              <a:rPr lang="en-US" dirty="0"/>
              <a:t>Median,  Q</a:t>
            </a:r>
            <a:r>
              <a:rPr lang="en-US" baseline="-25000" dirty="0"/>
              <a:t>2</a:t>
            </a:r>
            <a:endParaRPr lang="en-US" b="1" dirty="0"/>
          </a:p>
          <a:p>
            <a:pPr lvl="1"/>
            <a:r>
              <a:rPr lang="en-US" dirty="0"/>
              <a:t>First quartile,  Q</a:t>
            </a:r>
            <a:r>
              <a:rPr lang="en-US" baseline="-25000" dirty="0"/>
              <a:t>1</a:t>
            </a:r>
            <a:endParaRPr lang="en-US" b="1" dirty="0"/>
          </a:p>
          <a:p>
            <a:pPr lvl="1"/>
            <a:r>
              <a:rPr lang="en-US" dirty="0"/>
              <a:t>Third quartile,  Q</a:t>
            </a:r>
            <a:r>
              <a:rPr lang="en-US" baseline="-25000" dirty="0"/>
              <a:t>3</a:t>
            </a:r>
            <a:endParaRPr lang="en-US" b="1" dirty="0"/>
          </a:p>
          <a:p>
            <a:pPr lvl="1"/>
            <a:r>
              <a:rPr lang="en-US" dirty="0"/>
              <a:t>Minimum value in the data set</a:t>
            </a:r>
            <a:endParaRPr lang="en-US" b="1" dirty="0"/>
          </a:p>
          <a:p>
            <a:pPr lvl="1"/>
            <a:r>
              <a:rPr lang="en-US" dirty="0"/>
              <a:t>Maximum value in the data set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783CC-F646-4CB1-949A-34DAA69A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3" y="5146081"/>
            <a:ext cx="5733193" cy="1208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2E7399-B65B-432C-A4E1-BB52A5C55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128" y="2767342"/>
            <a:ext cx="5733193" cy="35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774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Statistical Graphs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Histogram </a:t>
            </a:r>
            <a:r>
              <a:rPr lang="en-US" b="1" dirty="0"/>
              <a:t>-- </a:t>
            </a:r>
            <a:r>
              <a:rPr lang="en-US" dirty="0"/>
              <a:t>vertical bar chart of frequencies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D9FC4-A32B-487C-A6F2-20C6E6E4C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0" y="2622581"/>
            <a:ext cx="5733193" cy="18700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4B6A37-ED62-4EA7-904B-3D52DBC0D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177" y="2230331"/>
            <a:ext cx="6071873" cy="40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899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Statistical Graphs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Frequency Polygon </a:t>
            </a:r>
            <a:r>
              <a:rPr lang="en-US" b="1" dirty="0"/>
              <a:t>-- </a:t>
            </a:r>
            <a:r>
              <a:rPr lang="en-US" dirty="0"/>
              <a:t>line graph of frequencies</a:t>
            </a:r>
          </a:p>
          <a:p>
            <a:pPr marL="0" indent="0">
              <a:buNone/>
            </a:pPr>
            <a:r>
              <a:rPr lang="en-US" sz="1600" i="1" dirty="0"/>
              <a:t>						</a:t>
            </a:r>
            <a:r>
              <a:rPr lang="en-US" sz="1600" i="1" u="sng" dirty="0"/>
              <a:t>Relationship between Class Frequencies and Class Midpoints</a:t>
            </a:r>
            <a:endParaRPr lang="en-US" sz="16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EBEB1-C470-4824-A871-CC3DE774F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0" y="2622581"/>
            <a:ext cx="5733193" cy="1870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44C84-27E3-42C6-943B-72510B88D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493" y="2542632"/>
            <a:ext cx="5570012" cy="381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217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Statistical Graphs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Ogive </a:t>
            </a:r>
            <a:r>
              <a:rPr lang="en-US" b="1" dirty="0"/>
              <a:t>-- </a:t>
            </a:r>
            <a:r>
              <a:rPr lang="en-US" dirty="0"/>
              <a:t>line graph of cumulative frequencies</a:t>
            </a:r>
          </a:p>
          <a:p>
            <a:pPr marL="0" indent="0">
              <a:buNone/>
            </a:pPr>
            <a:r>
              <a:rPr lang="en-US" sz="1600" i="1" dirty="0"/>
              <a:t>						</a:t>
            </a:r>
            <a:r>
              <a:rPr lang="en-US" sz="1600" i="1" u="sng" dirty="0"/>
              <a:t>Relationship between Cumulative Class Frequencies and</a:t>
            </a:r>
            <a:endParaRPr lang="en-US" sz="1600" i="1" dirty="0"/>
          </a:p>
          <a:p>
            <a:pPr marL="0" indent="0">
              <a:buNone/>
            </a:pPr>
            <a:r>
              <a:rPr lang="en-US" sz="1600" i="1" dirty="0"/>
              <a:t>								</a:t>
            </a:r>
            <a:r>
              <a:rPr lang="en-US" sz="1600" i="1" u="sng" dirty="0"/>
              <a:t>Class Midpoints</a:t>
            </a:r>
            <a:endParaRPr lang="en-US" sz="16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EBEB1-C470-4824-A871-CC3DE774F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0" y="2622581"/>
            <a:ext cx="5733193" cy="1870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C9ABF5-37B2-4065-A694-71DAE0A46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933" y="2730695"/>
            <a:ext cx="5238095" cy="3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452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Statistical Graphs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Relative Frequency Ogive</a:t>
            </a:r>
            <a:endParaRPr lang="en-US" dirty="0"/>
          </a:p>
          <a:p>
            <a:pPr marL="0" indent="0">
              <a:buNone/>
            </a:pPr>
            <a:r>
              <a:rPr lang="en-US" sz="1600" i="1" dirty="0"/>
              <a:t>						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EBEB1-C470-4824-A871-CC3DE774F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0" y="2622581"/>
            <a:ext cx="5733193" cy="1870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6DB627-B72B-4AC2-914A-1360B0BE0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127" y="1957388"/>
            <a:ext cx="5909686" cy="40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600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Statistical Graphs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Pie Chart</a:t>
            </a:r>
            <a:endParaRPr lang="en-US" b="1" dirty="0"/>
          </a:p>
          <a:p>
            <a:pPr marL="0" indent="0">
              <a:buNone/>
            </a:pPr>
            <a:r>
              <a:rPr lang="en-US" u="sng" dirty="0"/>
              <a:t>Ex</a:t>
            </a:r>
            <a:r>
              <a:rPr lang="en-US" dirty="0"/>
              <a:t>:  Consider the following data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4AECFC-7001-4177-9299-B5B293469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4541"/>
              </p:ext>
            </p:extLst>
          </p:nvPr>
        </p:nvGraphicFramePr>
        <p:xfrm>
          <a:off x="852487" y="3111659"/>
          <a:ext cx="5400675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3526">
                  <a:extLst>
                    <a:ext uri="{9D8B030D-6E8A-4147-A177-3AD203B41FA5}">
                      <a16:colId xmlns:a16="http://schemas.microsoft.com/office/drawing/2014/main" val="553751318"/>
                    </a:ext>
                  </a:extLst>
                </a:gridCol>
                <a:gridCol w="2066924">
                  <a:extLst>
                    <a:ext uri="{9D8B030D-6E8A-4147-A177-3AD203B41FA5}">
                      <a16:colId xmlns:a16="http://schemas.microsoft.com/office/drawing/2014/main" val="1648330856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7192088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Company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r>
                        <a:rPr lang="en-US" sz="2000" baseline="30000">
                          <a:effectLst/>
                        </a:rPr>
                        <a:t>nd</a:t>
                      </a:r>
                      <a:r>
                        <a:rPr lang="en-US" sz="2000">
                          <a:effectLst/>
                        </a:rPr>
                        <a:t> Quarter Truck Production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Percentage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(%)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2939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	357,411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	354,936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	160,997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	34,099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	12,747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39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39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17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7343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>
                          <a:effectLst/>
                        </a:rPr>
                        <a:t>920,190</a:t>
                      </a:r>
                      <a:endParaRPr lang="en-US" sz="200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02299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4BB03D8-A523-4AAE-B344-7BC3D7454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974028"/>
            <a:ext cx="5231163" cy="40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731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Statistical Graphs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Scatter Diagram</a:t>
            </a:r>
          </a:p>
          <a:p>
            <a:pPr lvl="0"/>
            <a:r>
              <a:rPr lang="en-US" dirty="0"/>
              <a:t>A graphical presentation of the relationship between two </a:t>
            </a:r>
            <a:r>
              <a:rPr lang="en-US" u="sng" dirty="0"/>
              <a:t>quantitative</a:t>
            </a:r>
            <a:r>
              <a:rPr lang="en-US" dirty="0"/>
              <a:t> variables.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One variable is shown on the horizontal axis and the other variable is shown on the vertical axis.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 algn="just"/>
            <a:r>
              <a:rPr lang="en-US" dirty="0"/>
              <a:t>The general pattern of the plotted points suggests the overall relationship between the variables.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322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Statistical Graphs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Scatter Diagram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000" dirty="0"/>
              <a:t>       A Positive Relationship	        A Negative Relationship 	       No Apparent Relationship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3D3FC-BECD-4EAB-83AA-116AEABAE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40" y="2509974"/>
            <a:ext cx="2847619" cy="21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8878F5-8DF2-4720-8050-529DB0BF3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857" y="2438551"/>
            <a:ext cx="2914286" cy="2323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14CE66-C91E-4FA2-BDD8-7C77E6B45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928" y="2538964"/>
            <a:ext cx="2895238" cy="2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3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Descriptive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Tabular Summary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                              Parts	       		       	Percent</a:t>
            </a:r>
          </a:p>
          <a:p>
            <a:pPr marL="0" indent="0">
              <a:buNone/>
            </a:pPr>
            <a:r>
              <a:rPr lang="en-US" b="1" dirty="0"/>
              <a:t>		        	Cost ($)      Frequency      </a:t>
            </a:r>
            <a:r>
              <a:rPr lang="en-US" b="1" dirty="0" err="1"/>
              <a:t>Frequency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          50-59		  2		      4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          60-69	      	13		    26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          70-79		16		    32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          80-89	      	  7		    14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          90-99		  7		    14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        100-109	    	  5		    10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	          Total     	50	             100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388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Determination of Outliers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/>
              <a:t>Inner Fences</a:t>
            </a:r>
          </a:p>
          <a:p>
            <a:pPr lvl="1"/>
            <a:r>
              <a:rPr lang="en-US" sz="2800" dirty="0"/>
              <a:t>IQR = Q</a:t>
            </a:r>
            <a:r>
              <a:rPr lang="en-US" sz="2800" baseline="-25000" dirty="0"/>
              <a:t>3</a:t>
            </a:r>
            <a:r>
              <a:rPr lang="en-US" sz="2800" dirty="0"/>
              <a:t> - Q</a:t>
            </a:r>
            <a:r>
              <a:rPr lang="en-US" sz="2800" baseline="-25000" dirty="0"/>
              <a:t>1</a:t>
            </a:r>
            <a:endParaRPr lang="en-US" sz="2800" b="1" dirty="0"/>
          </a:p>
          <a:p>
            <a:pPr lvl="1"/>
            <a:r>
              <a:rPr lang="en-US" sz="2800" dirty="0"/>
              <a:t>Lower inner fence = Q</a:t>
            </a:r>
            <a:r>
              <a:rPr lang="en-US" sz="2800" baseline="-25000" dirty="0"/>
              <a:t>1</a:t>
            </a:r>
            <a:r>
              <a:rPr lang="en-US" sz="2800" dirty="0"/>
              <a:t> - 1.5 IQR</a:t>
            </a:r>
            <a:endParaRPr lang="en-US" sz="2800" b="1" dirty="0"/>
          </a:p>
          <a:p>
            <a:pPr lvl="1"/>
            <a:r>
              <a:rPr lang="en-US" sz="2800" dirty="0"/>
              <a:t>Upper inner fence = Q</a:t>
            </a:r>
            <a:r>
              <a:rPr lang="en-US" sz="2800" baseline="-25000" dirty="0"/>
              <a:t>3</a:t>
            </a:r>
            <a:r>
              <a:rPr lang="en-US" sz="2800" dirty="0"/>
              <a:t> + 1.5 IQR</a:t>
            </a:r>
            <a:endParaRPr lang="en-US" sz="2800" b="1" dirty="0"/>
          </a:p>
          <a:p>
            <a:pPr mar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u="sng" dirty="0"/>
              <a:t>Outer Fences</a:t>
            </a:r>
          </a:p>
          <a:p>
            <a:pPr lvl="1"/>
            <a:r>
              <a:rPr lang="en-US" sz="2800" dirty="0"/>
              <a:t>Lower outer fence = Q</a:t>
            </a:r>
            <a:r>
              <a:rPr lang="en-US" sz="2800" baseline="-25000" dirty="0"/>
              <a:t>1</a:t>
            </a:r>
            <a:r>
              <a:rPr lang="en-US" sz="2800" dirty="0"/>
              <a:t> - 3.0 IQR</a:t>
            </a:r>
            <a:endParaRPr lang="en-US" sz="2800" b="1" dirty="0"/>
          </a:p>
          <a:p>
            <a:pPr lvl="1"/>
            <a:r>
              <a:rPr lang="en-US" sz="2800" dirty="0"/>
              <a:t>Upper outer fence = Q</a:t>
            </a:r>
            <a:r>
              <a:rPr lang="en-US" sz="2800" baseline="-25000" dirty="0"/>
              <a:t>3</a:t>
            </a:r>
            <a:r>
              <a:rPr lang="en-US" sz="2800" dirty="0"/>
              <a:t> + 3.0 IQR</a:t>
            </a: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458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Determination of Outliers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should be noted that</a:t>
            </a:r>
            <a:endParaRPr lang="en-US" b="1" dirty="0"/>
          </a:p>
          <a:p>
            <a:pPr lvl="0" algn="just"/>
            <a:r>
              <a:rPr lang="en-US" dirty="0"/>
              <a:t>Values of the data set located outside the inner fences are considered as </a:t>
            </a:r>
            <a:r>
              <a:rPr lang="en-US" i="1" dirty="0"/>
              <a:t>outliers</a:t>
            </a:r>
            <a:r>
              <a:rPr lang="en-US" dirty="0"/>
              <a:t>.</a:t>
            </a:r>
            <a:endParaRPr lang="en-US" b="1" dirty="0"/>
          </a:p>
          <a:p>
            <a:pPr lvl="0" algn="just"/>
            <a:r>
              <a:rPr lang="en-US" dirty="0"/>
              <a:t>An outlier located outside the outer fences is an </a:t>
            </a:r>
            <a:r>
              <a:rPr lang="en-US" i="1" dirty="0"/>
              <a:t>extreme outlier</a:t>
            </a:r>
            <a:r>
              <a:rPr lang="en-US" dirty="0"/>
              <a:t>, otherwise, it is a </a:t>
            </a:r>
            <a:r>
              <a:rPr lang="en-US" i="1" dirty="0"/>
              <a:t>mild</a:t>
            </a:r>
            <a:r>
              <a:rPr lang="en-US" dirty="0"/>
              <a:t> </a:t>
            </a:r>
            <a:r>
              <a:rPr lang="en-US" i="1" dirty="0"/>
              <a:t>outlier</a:t>
            </a:r>
            <a:r>
              <a:rPr lang="en-US" dirty="0"/>
              <a:t>.</a:t>
            </a:r>
            <a:endParaRPr lang="en-US" b="1" dirty="0"/>
          </a:p>
          <a:p>
            <a:pPr lvl="0"/>
            <a:r>
              <a:rPr lang="en-US" dirty="0"/>
              <a:t>If there exist a </a:t>
            </a:r>
            <a:r>
              <a:rPr lang="en-US" i="1" dirty="0"/>
              <a:t>single extreme outlier</a:t>
            </a:r>
            <a:r>
              <a:rPr lang="en-US" dirty="0"/>
              <a:t> or </a:t>
            </a:r>
            <a:r>
              <a:rPr lang="en-US" i="1" dirty="0"/>
              <a:t>many mild outliers</a:t>
            </a:r>
            <a:r>
              <a:rPr lang="en-US" dirty="0"/>
              <a:t> in the sample, statistical procedures may be </a:t>
            </a:r>
            <a:r>
              <a:rPr lang="en-US" i="1" dirty="0"/>
              <a:t>unreliable</a:t>
            </a:r>
            <a:r>
              <a:rPr lang="en-US" dirty="0"/>
              <a:t>.</a:t>
            </a:r>
            <a:endParaRPr lang="en-US" b="1" dirty="0"/>
          </a:p>
          <a:p>
            <a:pPr lvl="0"/>
            <a:r>
              <a:rPr lang="en-US" dirty="0"/>
              <a:t>When there exist outliers in the data set, the whiskers of the box plot will be extended to the </a:t>
            </a:r>
            <a:r>
              <a:rPr lang="en-US" i="1" dirty="0"/>
              <a:t>non-outlier</a:t>
            </a:r>
            <a:r>
              <a:rPr lang="en-US" dirty="0"/>
              <a:t> values only.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177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Determination of Outliers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Example</a:t>
            </a:r>
          </a:p>
          <a:p>
            <a:pPr marL="0" indent="0">
              <a:buNone/>
            </a:pPr>
            <a:r>
              <a:rPr lang="en-US" dirty="0"/>
              <a:t>Consider the following data set:</a:t>
            </a:r>
          </a:p>
          <a:p>
            <a:pPr marL="0" indent="0">
              <a:buNone/>
            </a:pPr>
            <a:r>
              <a:rPr lang="en-US" dirty="0"/>
              <a:t>5.3	8.2	13.8	74.1	85.3	88.0	90.2	91.5	92.4	92.9	93.6	94.3</a:t>
            </a:r>
          </a:p>
          <a:p>
            <a:pPr marL="0" indent="0">
              <a:buNone/>
            </a:pPr>
            <a:r>
              <a:rPr lang="en-US" dirty="0"/>
              <a:t>94.8	94.9	95.5	95.8	95.9	96.6	96.7	98.1	99.0	101.4 103.7	106.0 </a:t>
            </a:r>
          </a:p>
          <a:p>
            <a:pPr marL="0" indent="0">
              <a:buNone/>
            </a:pPr>
            <a:r>
              <a:rPr lang="en-US" dirty="0"/>
              <a:t>and 113.5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quartiles are:   	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=90.2,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/>
              <a:t>=94.8,</a:t>
            </a:r>
            <a:r>
              <a:rPr lang="en-US" i="1" dirty="0"/>
              <a:t> Q</a:t>
            </a:r>
            <a:r>
              <a:rPr lang="en-US" baseline="-25000" dirty="0"/>
              <a:t>3</a:t>
            </a:r>
            <a:r>
              <a:rPr lang="en-US" dirty="0"/>
              <a:t>=96.7		 </a:t>
            </a:r>
          </a:p>
          <a:p>
            <a:pPr marL="0" indent="0">
              <a:buNone/>
            </a:pPr>
            <a:r>
              <a:rPr lang="en-US" dirty="0"/>
              <a:t>The fences:	 	</a:t>
            </a:r>
            <a:r>
              <a:rPr lang="en-US" i="1" dirty="0"/>
              <a:t>LIF</a:t>
            </a:r>
            <a:r>
              <a:rPr lang="en-US" dirty="0"/>
              <a:t> = 80.45		</a:t>
            </a:r>
            <a:r>
              <a:rPr lang="en-US" i="1" dirty="0"/>
              <a:t>UIF</a:t>
            </a:r>
            <a:r>
              <a:rPr lang="en-US" dirty="0"/>
              <a:t> = 106.45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i="1" dirty="0"/>
              <a:t>LOF</a:t>
            </a:r>
            <a:r>
              <a:rPr lang="en-US" dirty="0"/>
              <a:t> = 70.7		</a:t>
            </a:r>
            <a:r>
              <a:rPr lang="en-US" i="1" dirty="0"/>
              <a:t>UOF</a:t>
            </a:r>
            <a:r>
              <a:rPr lang="en-US" dirty="0"/>
              <a:t> = 116.2 	 </a:t>
            </a:r>
          </a:p>
          <a:p>
            <a:pPr marL="0" indent="0">
              <a:buNone/>
            </a:pPr>
            <a:r>
              <a:rPr lang="en-US" dirty="0"/>
              <a:t>There are 5 outliers: 5.3, 8.2, 13.8, 74.1, 113.5 in which the first three outliers are extreme outliers.  The whiskers should be extended out to only 85.3 and 106.0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26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Descriptive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287" y="1751672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Graphical Summary  (Histogram)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6C03E61-EEE5-4C55-81A3-C40782400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83" y="2456686"/>
            <a:ext cx="5791200" cy="364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27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Descriptive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Numerical Descriptive Statistics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most common numerical descriptive statistic is the </a:t>
            </a:r>
            <a:r>
              <a:rPr lang="en-US" u="sng" dirty="0"/>
              <a:t>average</a:t>
            </a:r>
            <a:r>
              <a:rPr lang="en-US" dirty="0"/>
              <a:t> (or </a:t>
            </a:r>
            <a:r>
              <a:rPr lang="en-US" u="sng" dirty="0"/>
              <a:t>mean</a:t>
            </a:r>
            <a:r>
              <a:rPr lang="en-US" dirty="0"/>
              <a:t>). Others:  mode, median, variance, standard deviation, etc.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26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3926</Words>
  <Application>Microsoft Office PowerPoint</Application>
  <PresentationFormat>Widescreen</PresentationFormat>
  <Paragraphs>655</Paragraphs>
  <Slides>72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Arial</vt:lpstr>
      <vt:lpstr>Calibri</vt:lpstr>
      <vt:lpstr>Calibri Light</vt:lpstr>
      <vt:lpstr>Times New Roman</vt:lpstr>
      <vt:lpstr>VNI-Times</vt:lpstr>
      <vt:lpstr>Office Theme</vt:lpstr>
      <vt:lpstr>Worksheet</vt:lpstr>
      <vt:lpstr>Equation</vt:lpstr>
      <vt:lpstr>Visio</vt:lpstr>
      <vt:lpstr>PowerPoint Presentation</vt:lpstr>
      <vt:lpstr>PowerPoint Presentation</vt:lpstr>
      <vt:lpstr>Introduction</vt:lpstr>
      <vt:lpstr>Descriptive Statistics</vt:lpstr>
      <vt:lpstr>Descriptive Statistics</vt:lpstr>
      <vt:lpstr>Descriptive Statistics</vt:lpstr>
      <vt:lpstr>Descriptive Statistics</vt:lpstr>
      <vt:lpstr>Descriptive Statistics</vt:lpstr>
      <vt:lpstr>Descriptive Statistics</vt:lpstr>
      <vt:lpstr>Statistical Inferences</vt:lpstr>
      <vt:lpstr>Statistical Inferences</vt:lpstr>
      <vt:lpstr>Statistical Inferences</vt:lpstr>
      <vt:lpstr>Data Measurement</vt:lpstr>
      <vt:lpstr>Data Measurement</vt:lpstr>
      <vt:lpstr>Data Measurement</vt:lpstr>
      <vt:lpstr>Data Measurement</vt:lpstr>
      <vt:lpstr>Data Measurement</vt:lpstr>
      <vt:lpstr>Data Measurement</vt:lpstr>
      <vt:lpstr>Data Measurement</vt:lpstr>
      <vt:lpstr>Data Measurement</vt:lpstr>
      <vt:lpstr>Data Measurement</vt:lpstr>
      <vt:lpstr>Data Measurement</vt:lpstr>
      <vt:lpstr>Ungrouped vs. Grouped Data</vt:lpstr>
      <vt:lpstr>Ungrouped vs. Grouped Data</vt:lpstr>
      <vt:lpstr>Ungrouped vs. Grouped Data</vt:lpstr>
      <vt:lpstr>Ungrouped vs. Grouped Data</vt:lpstr>
      <vt:lpstr>Ungrouped vs. Grouped Data</vt:lpstr>
      <vt:lpstr>Ungrouped vs. Grouped Data</vt:lpstr>
      <vt:lpstr>Ungrouped vs. Grouped Data</vt:lpstr>
      <vt:lpstr>Ungrouped vs. 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Ungrouped Data</vt:lpstr>
      <vt:lpstr>Measures of Central Tendency Grouped Data</vt:lpstr>
      <vt:lpstr>Measures of Central Tendency Grouped Data</vt:lpstr>
      <vt:lpstr>Measures of Central Tendency Grouped Data</vt:lpstr>
      <vt:lpstr>Measures of Central Tendency Grouped Data</vt:lpstr>
      <vt:lpstr>Measures of Central Tendency Grouped Data</vt:lpstr>
      <vt:lpstr>Measures of Variability Ungrouped Data</vt:lpstr>
      <vt:lpstr>Measures of Variability Ungrouped Data</vt:lpstr>
      <vt:lpstr>Measures of Variability Ungrouped Data</vt:lpstr>
      <vt:lpstr>Measures of Variability Ungrouped Data</vt:lpstr>
      <vt:lpstr>Measures of Variability Ungrouped Data</vt:lpstr>
      <vt:lpstr>Measures of Variability Ungrouped Data</vt:lpstr>
      <vt:lpstr>Measures of Variability Ungrouped Data</vt:lpstr>
      <vt:lpstr>Measures of Variability Ungrouped Data</vt:lpstr>
      <vt:lpstr>Measures of Variability Grouped Data</vt:lpstr>
      <vt:lpstr>Measures of Shape </vt:lpstr>
      <vt:lpstr>Measures of Shape </vt:lpstr>
      <vt:lpstr>Measures of Shape </vt:lpstr>
      <vt:lpstr>Measures of Shape </vt:lpstr>
      <vt:lpstr>Measures of Shape </vt:lpstr>
      <vt:lpstr>Common Statistical Graphs </vt:lpstr>
      <vt:lpstr>Common Statistical Graphs </vt:lpstr>
      <vt:lpstr>Common Statistical Graphs </vt:lpstr>
      <vt:lpstr>Common Statistical Graphs </vt:lpstr>
      <vt:lpstr>Common Statistical Graphs </vt:lpstr>
      <vt:lpstr>Common Statistical Graphs </vt:lpstr>
      <vt:lpstr>Common Statistical Graphs </vt:lpstr>
      <vt:lpstr>Determination of Outliers </vt:lpstr>
      <vt:lpstr>Determination of Outliers </vt:lpstr>
      <vt:lpstr>Determination of Outliers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luong@ait.ac.th</cp:lastModifiedBy>
  <cp:revision>34</cp:revision>
  <dcterms:created xsi:type="dcterms:W3CDTF">2019-10-02T07:34:54Z</dcterms:created>
  <dcterms:modified xsi:type="dcterms:W3CDTF">2020-05-27T04:25:30Z</dcterms:modified>
</cp:coreProperties>
</file>