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12" r:id="rId14"/>
    <p:sldId id="311" r:id="rId15"/>
    <p:sldId id="310" r:id="rId16"/>
    <p:sldId id="309" r:id="rId17"/>
    <p:sldId id="308" r:id="rId18"/>
    <p:sldId id="307" r:id="rId19"/>
    <p:sldId id="306" r:id="rId20"/>
    <p:sldId id="305" r:id="rId21"/>
    <p:sldId id="304" r:id="rId22"/>
    <p:sldId id="303" r:id="rId23"/>
    <p:sldId id="313" r:id="rId24"/>
    <p:sldId id="314" r:id="rId25"/>
    <p:sldId id="319" r:id="rId26"/>
    <p:sldId id="318" r:id="rId27"/>
    <p:sldId id="317" r:id="rId28"/>
    <p:sldId id="316" r:id="rId29"/>
    <p:sldId id="320" r:id="rId30"/>
    <p:sldId id="321" r:id="rId31"/>
    <p:sldId id="326" r:id="rId32"/>
    <p:sldId id="325" r:id="rId33"/>
    <p:sldId id="324" r:id="rId34"/>
    <p:sldId id="32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Applied Data Analytics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 Priori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The data can be expressed in the form of “transactional data format” or “tabular data format”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Table 2. Transactions data format</a:t>
            </a:r>
            <a:endParaRPr lang="en-U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6AEB6F-4136-4F89-9FEA-A9510D052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30005"/>
              </p:ext>
            </p:extLst>
          </p:nvPr>
        </p:nvGraphicFramePr>
        <p:xfrm>
          <a:off x="3448051" y="2907933"/>
          <a:ext cx="5599112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970">
                  <a:extLst>
                    <a:ext uri="{9D8B030D-6E8A-4147-A177-3AD203B41FA5}">
                      <a16:colId xmlns:a16="http://schemas.microsoft.com/office/drawing/2014/main" val="1713721095"/>
                    </a:ext>
                  </a:extLst>
                </a:gridCol>
                <a:gridCol w="3465142">
                  <a:extLst>
                    <a:ext uri="{9D8B030D-6E8A-4147-A177-3AD203B41FA5}">
                      <a16:colId xmlns:a16="http://schemas.microsoft.com/office/drawing/2014/main" val="3336928656"/>
                    </a:ext>
                  </a:extLst>
                </a:gridCol>
              </a:tblGrid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Transaction ID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Items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439562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Broccoli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3224906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Green peppers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9840790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9316472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Asparagus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6976702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Squash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0970520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028974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9379740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Tomatoes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107814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….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9463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8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 Priori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14475"/>
            <a:ext cx="10372150" cy="45271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Table 3. Tabular data format</a:t>
            </a:r>
            <a:endParaRPr lang="en-US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(in alphabetical order!)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A62601-0D9A-4BB4-BB49-0F4E8867E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58342"/>
              </p:ext>
            </p:extLst>
          </p:nvPr>
        </p:nvGraphicFramePr>
        <p:xfrm>
          <a:off x="1885950" y="2200275"/>
          <a:ext cx="8705851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582">
                  <a:extLst>
                    <a:ext uri="{9D8B030D-6E8A-4147-A177-3AD203B41FA5}">
                      <a16:colId xmlns:a16="http://schemas.microsoft.com/office/drawing/2014/main" val="2619464726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3318410892"/>
                    </a:ext>
                  </a:extLst>
                </a:gridCol>
                <a:gridCol w="1069815">
                  <a:extLst>
                    <a:ext uri="{9D8B030D-6E8A-4147-A177-3AD203B41FA5}">
                      <a16:colId xmlns:a16="http://schemas.microsoft.com/office/drawing/2014/main" val="1756573198"/>
                    </a:ext>
                  </a:extLst>
                </a:gridCol>
                <a:gridCol w="1069815">
                  <a:extLst>
                    <a:ext uri="{9D8B030D-6E8A-4147-A177-3AD203B41FA5}">
                      <a16:colId xmlns:a16="http://schemas.microsoft.com/office/drawing/2014/main" val="229503101"/>
                    </a:ext>
                  </a:extLst>
                </a:gridCol>
                <a:gridCol w="1069815">
                  <a:extLst>
                    <a:ext uri="{9D8B030D-6E8A-4147-A177-3AD203B41FA5}">
                      <a16:colId xmlns:a16="http://schemas.microsoft.com/office/drawing/2014/main" val="1825277414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1103515403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371172232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4007169601"/>
                    </a:ext>
                  </a:extLst>
                </a:gridCol>
              </a:tblGrid>
              <a:tr h="486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Transaction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Asparagus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Beans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Broccoli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Green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Peppers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Squash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Tomatoes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2919079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47132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766236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74804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557021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3814623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789273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4733707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0693938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277485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925970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1761040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2328718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658366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705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30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be the set of transactions </a:t>
                </a:r>
              </a:p>
              <a:p>
                <a:pPr lvl="1"/>
                <a:r>
                  <a:rPr lang="en-US" sz="2800" dirty="0"/>
                  <a:t>Each transaction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represents a set of items contained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For a particular set of items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(e.g., beans and squash), and another set of items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(e.g., asparagus), an association rule takes the form 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(or,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)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>
                    <a:solidFill>
                      <a:srgbClr val="0070C0"/>
                    </a:solidFill>
                  </a:rPr>
                  <a:t>mutually exclusive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subsets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3966" r="-411" b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64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Notes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may prefer rules that have either </a:t>
                </a:r>
                <a:r>
                  <a:rPr lang="en-US" dirty="0">
                    <a:solidFill>
                      <a:srgbClr val="0070C0"/>
                    </a:solidFill>
                  </a:rPr>
                  <a:t>high support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0070C0"/>
                    </a:solidFill>
                  </a:rPr>
                  <a:t>high confidence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rgbClr val="0070C0"/>
                    </a:solidFill>
                  </a:rPr>
                  <a:t>usually both</a:t>
                </a:r>
                <a:r>
                  <a:rPr lang="en-US" dirty="0"/>
                  <a:t>. 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Strong rules </a:t>
                </a:r>
                <a:r>
                  <a:rPr lang="en-US" dirty="0"/>
                  <a:t>are those that meet or surpass certain minimum support and confidence criteria. For example, an analyst interested in finding which supermarket items are purchased together may set </a:t>
                </a:r>
                <a:r>
                  <a:rPr lang="en-US" dirty="0">
                    <a:solidFill>
                      <a:srgbClr val="0070C0"/>
                    </a:solidFill>
                  </a:rPr>
                  <a:t>a minimum support level of 20% and a minimum confidence level of 70%. 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However, in case there is just a few records in the data set related to the antecedent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 minimum support level should be set low.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2266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7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Itemset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Definition</a:t>
                </a:r>
                <a:r>
                  <a:rPr lang="en-US" dirty="0"/>
                  <a:t>: 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-itemset is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 contained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For example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{beans, squash} is a 2-itemset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{broccoli, green peppers, corn} is a 3-itemset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itemset frequency </a:t>
                </a:r>
                <a:r>
                  <a:rPr lang="en-US" dirty="0"/>
                  <a:t>is defined as the number of transactions that contain the particular itemset.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992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13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Definition</a:t>
                </a:r>
                <a:r>
                  <a:rPr lang="en-US" dirty="0"/>
                  <a:t>:  A </a:t>
                </a:r>
                <a:r>
                  <a:rPr lang="en-US" dirty="0">
                    <a:solidFill>
                      <a:srgbClr val="FF0000"/>
                    </a:solidFill>
                  </a:rPr>
                  <a:t>frequent itemset </a:t>
                </a:r>
                <a:r>
                  <a:rPr lang="en-US" dirty="0"/>
                  <a:t>is an itemset that occurs at least a certain minimum number of times, i.e., having itemset frequency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≥∅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∅=4</m:t>
                    </m:r>
                  </m:oMath>
                </a14:m>
                <a:r>
                  <a:rPr lang="en-US" dirty="0"/>
                  <a:t> then the </a:t>
                </a:r>
                <a:r>
                  <a:rPr lang="en-US" dirty="0" err="1"/>
                  <a:t>itemsets</a:t>
                </a:r>
                <a:r>
                  <a:rPr lang="en-US" dirty="0"/>
                  <a:t> that occur </a:t>
                </a:r>
                <a:r>
                  <a:rPr lang="en-US" dirty="0">
                    <a:solidFill>
                      <a:srgbClr val="00B050"/>
                    </a:solidFill>
                  </a:rPr>
                  <a:t>at least four times</a:t>
                </a:r>
                <a:r>
                  <a:rPr lang="en-US" dirty="0"/>
                  <a:t> are frequent </a:t>
                </a:r>
                <a:r>
                  <a:rPr lang="en-US" dirty="0" err="1"/>
                  <a:t>itemsets</a:t>
                </a:r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Let denote the set of frequent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itemsets</a:t>
                </a:r>
                <a:r>
                  <a:rPr lang="en-US" dirty="0"/>
                  <a:t>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1416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26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Procedure to mine associate rules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The mining of association rules from large databases is a two-step process: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Find all frequent </a:t>
            </a:r>
            <a:r>
              <a:rPr lang="en-US" sz="2800" dirty="0" err="1">
                <a:solidFill>
                  <a:srgbClr val="0070C0"/>
                </a:solidFill>
              </a:rPr>
              <a:t>itemsets</a:t>
            </a:r>
            <a:endParaRPr lang="en-US" sz="2800" dirty="0">
              <a:solidFill>
                <a:srgbClr val="0070C0"/>
              </a:solidFill>
            </a:endParaRP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From the frequent </a:t>
            </a:r>
            <a:r>
              <a:rPr lang="en-US" sz="2800" dirty="0" err="1">
                <a:solidFill>
                  <a:srgbClr val="0070C0"/>
                </a:solidFill>
              </a:rPr>
              <a:t>itemsets</a:t>
            </a:r>
            <a:r>
              <a:rPr lang="en-US" sz="2800" dirty="0">
                <a:solidFill>
                  <a:srgbClr val="0070C0"/>
                </a:solidFill>
              </a:rPr>
              <a:t>, generate association rules satisfying the minimum support and confidence requirements.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In generation of frequent </a:t>
            </a:r>
            <a:r>
              <a:rPr lang="en-US" dirty="0" err="1"/>
              <a:t>itemsets</a:t>
            </a:r>
            <a:r>
              <a:rPr lang="en-US" dirty="0"/>
              <a:t>, the a priori algorithm will be applied to shrink the search space.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6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The a Priori Property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If an itemset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not frequent, then for any item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will not be frequent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52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Generate Frequent </a:t>
                </a:r>
                <a:r>
                  <a:rPr lang="en-US" b="1" dirty="0" err="1"/>
                  <a:t>Itemsets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consider the vegetable stand problem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∅=4</m:t>
                    </m:r>
                  </m:oMath>
                </a14:m>
                <a:r>
                  <a:rPr lang="en-US" dirty="0"/>
                  <a:t> and denote the set of frequent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itemsets</a:t>
                </a:r>
                <a:r>
                  <a:rPr lang="en-US" dirty="0"/>
                  <a:t>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Determine the set of frequent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-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itemsets</a:t>
                </a:r>
                <a:r>
                  <a:rPr lang="en-US" b="1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From the column sums of Table 3, it can be seen that all 1-itemsets are frequent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So,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𝑎𝑠𝑝𝑎𝑟𝑎𝑔𝑢𝑠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𝑏𝑟𝑜𝑐𝑐𝑜𝑙𝑖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𝑐𝑜𝑟𝑛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𝑝𝑒𝑝𝑝𝑒𝑟𝑠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𝑠𝑞𝑢𝑎𝑠h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𝑡𝑜𝑚𝑎𝑡𝑜𝑒𝑠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47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81151"/>
                <a:ext cx="10372150" cy="446050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b="1" dirty="0">
                    <a:solidFill>
                      <a:srgbClr val="0070C0"/>
                    </a:solidFill>
                  </a:rPr>
                  <a:t>Determine the set of frequent 2-itemsets,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900" b="1" dirty="0">
                    <a:solidFill>
                      <a:srgbClr val="0070C0"/>
                    </a:solidFill>
                  </a:rPr>
                  <a:t>:</a:t>
                </a:r>
                <a:endParaRPr lang="en-US" sz="2900" dirty="0">
                  <a:solidFill>
                    <a:srgbClr val="0070C0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u="sng" dirty="0"/>
                  <a:t>General Rule</a:t>
                </a:r>
                <a:r>
                  <a:rPr lang="en-US" sz="2900" dirty="0"/>
                  <a:t>: 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</m:oMath>
                </a14:m>
                <a:r>
                  <a:rPr lang="en-US" sz="2900" dirty="0"/>
                  <a:t>, the a priori algorithm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900" dirty="0"/>
                  <a:t>First constructs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of candidate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900" dirty="0"/>
                  <a:t>-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by </a:t>
                </a:r>
                <a:r>
                  <a:rPr lang="en-US" sz="2900" dirty="0">
                    <a:solidFill>
                      <a:srgbClr val="00B050"/>
                    </a:solidFill>
                  </a:rPr>
                  <a:t>joining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900" dirty="0"/>
                  <a:t> with itself. 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900" dirty="0"/>
                  <a:t>Then prunes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using the a priori property.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The 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that survive the pruning step will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>
                    <a:solidFill>
                      <a:srgbClr val="00B050"/>
                    </a:solidFill>
                  </a:rPr>
                  <a:t>How to join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srgbClr val="00B050"/>
                    </a:solidFill>
                  </a:rPr>
                  <a:t> with itself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srgbClr val="00B050"/>
                    </a:solidFill>
                  </a:rPr>
                  <a:t>?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900" dirty="0"/>
                  <a:t>Arrange the 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following an order (e.g., alphabetical order, increasing order,…)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900" dirty="0"/>
                  <a:t>The 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are joined if they have the first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900" dirty="0"/>
                  <a:t> items in common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81151"/>
                <a:ext cx="10372150" cy="4460508"/>
              </a:xfrm>
              <a:blipFill>
                <a:blip r:embed="rId2"/>
                <a:stretch>
                  <a:fillRect l="-588" t="-546" r="-588" b="-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78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9: Association Rules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Application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𝑎𝑠𝑝𝑎𝑟𝑎𝑔𝑢𝑠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𝑏𝑟𝑜𝑐𝑐𝑜𝑙𝑖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𝑐𝑜𝑟𝑛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𝑝𝑒𝑝𝑝𝑒𝑟𝑠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𝑠𝑞𝑢𝑎𝑠h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𝑡𝑜𝑚𝑎𝑡𝑜𝑒𝑠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JOIN WITH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𝑎𝑠𝑝𝑎𝑟𝑎𝑔𝑢𝑠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𝑏𝑟𝑜𝑐𝑐𝑜𝑙𝑖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𝑐𝑜𝑟𝑛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𝑝𝑒𝑝𝑝𝑒𝑟𝑠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𝑠𝑞𝑢𝑎𝑠h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𝑡𝑜𝑚𝑎𝑡𝑜𝑒𝑠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consists of all the combinations of vegetables in Table 1: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588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94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∅=4</m:t>
                    </m:r>
                  </m:oMath>
                </a14:m>
                <a:r>
                  <a:rPr lang="en-US" dirty="0"/>
                  <a:t> to prune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𝑔𝑟𝑒𝑒𝑛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𝑝𝑒𝑝𝑝𝑒𝑟𝑠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849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71625"/>
                <a:ext cx="10372150" cy="447003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Determine the set of frequent 3-itemsets,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𝑔𝑟𝑒𝑒𝑛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𝑝𝑒𝑝𝑝𝑒𝑟𝑠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JOIN WITH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𝑔𝑟𝑒𝑒𝑛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𝑝𝑒𝑝𝑝𝑒𝑟𝑠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consists of: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71625"/>
                <a:ext cx="10372150" cy="4470033"/>
              </a:xfrm>
              <a:blipFill>
                <a:blip r:embed="rId2"/>
                <a:stretch>
                  <a:fillRect l="-588" t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60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09725"/>
                <a:ext cx="10372150" cy="443193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>
                    <a:solidFill>
                      <a:srgbClr val="FF0000"/>
                    </a:solidFill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Using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∅=4</m:t>
                    </m:r>
                  </m:oMath>
                </a14:m>
                <a:r>
                  <a:rPr lang="en-US" sz="2900" dirty="0"/>
                  <a:t> to prune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900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𝑎𝑠𝑝𝑎𝑟𝑎𝑔𝑢𝑠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𝑠𝑞𝑢𝑎𝑠h</m:t>
                              </m:r>
                            </m:e>
                          </m:d>
                          <m: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𝑐𝑜𝑟𝑛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𝑡𝑜𝑚𝑎𝑡𝑜𝑒𝑠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9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Note that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𝑏𝑒𝑎𝑛𝑠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𝑐𝑜𝑟𝑛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𝑠𝑞𝑢𝑎𝑠h</m:t>
                        </m:r>
                      </m:e>
                    </m:d>
                  </m:oMath>
                </a14:m>
                <a:r>
                  <a:rPr lang="en-US" sz="2900" dirty="0"/>
                  <a:t> is pruned because one of its subsets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𝑐𝑜𝑟𝑛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𝑠𝑞𝑢𝑎𝑠h</m:t>
                        </m:r>
                      </m:e>
                    </m:d>
                  </m:oMath>
                </a14:m>
                <a:r>
                  <a:rPr lang="en-US" sz="2900" dirty="0"/>
                  <a:t> is not frequent (have the frequency 3 &lt; 4)</a:t>
                </a:r>
                <a:endParaRPr lang="en-US" sz="2900" i="1" dirty="0"/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𝑏𝑒𝑎𝑛𝑠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𝑠𝑞𝑢𝑎𝑠h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𝑡𝑜𝑚𝑎𝑡𝑜𝑒𝑠</m:t>
                        </m:r>
                      </m:e>
                    </m:d>
                  </m:oMath>
                </a14:m>
                <a:r>
                  <a:rPr lang="en-US" sz="2900" dirty="0"/>
                  <a:t> is pruned because one of its subsets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𝑠𝑞𝑢𝑎𝑠h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𝑡𝑜𝑚𝑎𝑡𝑜𝑒𝑠</m:t>
                        </m:r>
                      </m:e>
                    </m:d>
                  </m:oMath>
                </a14:m>
                <a:r>
                  <a:rPr lang="en-US" sz="2900" dirty="0"/>
                  <a:t> is not frequent (have the frequency 2 &lt; 4)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There does not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900" dirty="0"/>
                  <a:t>. The procedure stops here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09725"/>
                <a:ext cx="10372150" cy="4431933"/>
              </a:xfrm>
              <a:blipFill>
                <a:blip r:embed="rId2"/>
                <a:stretch>
                  <a:fillRect l="-588" t="-550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61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Procedure</a:t>
                </a:r>
                <a:r>
                  <a:rPr lang="en-US" dirty="0"/>
                  <a:t>:  For each frequent itemset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971550" lvl="1" indent="-51435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800" dirty="0"/>
                  <a:t>Generate all subsets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(except { }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itself). </a:t>
                </a:r>
              </a:p>
              <a:p>
                <a:pPr marL="971550" lvl="1" indent="-51435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</m:oMath>
                </a14:m>
                <a:r>
                  <a:rPr lang="en-US" sz="2800" dirty="0"/>
                  <a:t> represents a nonempty subset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Consider the association rule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𝑠𝑠</m:t>
                        </m:r>
                      </m:e>
                    </m:d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𝑠𝑠</m:t>
                        </m:r>
                      </m:e>
                    </m:d>
                  </m:oMath>
                </a14:m>
                <a:r>
                  <a:rPr lang="en-US" sz="2800" dirty="0"/>
                  <a:t> indicates the 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without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</m:oMath>
                </a14:m>
                <a:r>
                  <a:rPr lang="en-US" sz="2800" dirty="0"/>
                  <a:t>. Generate (and output)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fulfills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minimum confidence requirement</a:t>
                </a:r>
                <a:r>
                  <a:rPr lang="en-US" sz="2800" dirty="0"/>
                  <a:t>. Do so for every subset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Note</a:t>
                </a:r>
                <a:r>
                  <a:rPr lang="en-US" dirty="0"/>
                  <a:t>: Usually, a single-item consequent is desired. 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235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 consider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𝑎𝑠𝑝𝑎𝑟𝑎𝑔𝑢𝑠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𝑏𝑒𝑎𝑛𝑠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𝑠𝑞𝑢𝑎𝑠h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following association rules with single-item consequent can be generated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𝑎𝑠𝑝𝑎𝑟𝑎𝑔𝑢𝑠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𝑏𝑒𝑎𝑛𝑠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𝑠𝑞𝑢𝑎𝑠h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𝑎𝑠𝑝𝑎𝑟𝑎𝑔𝑢𝑠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𝑠𝑞𝑢𝑎𝑠h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𝑏𝑒𝑎𝑛𝑠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𝑠𝑞𝑢𝑎𝑠h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𝑎𝑠𝑝𝑎𝑟𝑎𝑔𝑢𝑠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support and confidence of the above rules can be determined from Table 3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2266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27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same procedure can be applied for the remaining itemset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513F87D-A601-4967-91CE-BEE1FE62A7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871809"/>
                  </p:ext>
                </p:extLst>
              </p:nvPr>
            </p:nvGraphicFramePr>
            <p:xfrm>
              <a:off x="1566862" y="1771650"/>
              <a:ext cx="9058275" cy="3314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0891">
                      <a:extLst>
                        <a:ext uri="{9D8B030D-6E8A-4147-A177-3AD203B41FA5}">
                          <a16:colId xmlns:a16="http://schemas.microsoft.com/office/drawing/2014/main" val="843872453"/>
                        </a:ext>
                      </a:extLst>
                    </a:gridCol>
                    <a:gridCol w="1641203">
                      <a:extLst>
                        <a:ext uri="{9D8B030D-6E8A-4147-A177-3AD203B41FA5}">
                          <a16:colId xmlns:a16="http://schemas.microsoft.com/office/drawing/2014/main" val="3269750017"/>
                        </a:ext>
                      </a:extLst>
                    </a:gridCol>
                    <a:gridCol w="2176181">
                      <a:extLst>
                        <a:ext uri="{9D8B030D-6E8A-4147-A177-3AD203B41FA5}">
                          <a16:colId xmlns:a16="http://schemas.microsoft.com/office/drawing/2014/main" val="1615456949"/>
                        </a:ext>
                      </a:extLst>
                    </a:gridCol>
                  </a:tblGrid>
                  <a:tr h="50033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Confidence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2358973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18797187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23595238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=66.7%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90142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513F87D-A601-4967-91CE-BEE1FE62A7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871809"/>
                  </p:ext>
                </p:extLst>
              </p:nvPr>
            </p:nvGraphicFramePr>
            <p:xfrm>
              <a:off x="1566862" y="1771650"/>
              <a:ext cx="9058275" cy="3314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0891">
                      <a:extLst>
                        <a:ext uri="{9D8B030D-6E8A-4147-A177-3AD203B41FA5}">
                          <a16:colId xmlns:a16="http://schemas.microsoft.com/office/drawing/2014/main" val="843872453"/>
                        </a:ext>
                      </a:extLst>
                    </a:gridCol>
                    <a:gridCol w="1641203">
                      <a:extLst>
                        <a:ext uri="{9D8B030D-6E8A-4147-A177-3AD203B41FA5}">
                          <a16:colId xmlns:a16="http://schemas.microsoft.com/office/drawing/2014/main" val="3269750017"/>
                        </a:ext>
                      </a:extLst>
                    </a:gridCol>
                    <a:gridCol w="2176181">
                      <a:extLst>
                        <a:ext uri="{9D8B030D-6E8A-4147-A177-3AD203B41FA5}">
                          <a16:colId xmlns:a16="http://schemas.microsoft.com/office/drawing/2014/main" val="1615456949"/>
                        </a:ext>
                      </a:extLst>
                    </a:gridCol>
                  </a:tblGrid>
                  <a:tr h="50033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Confidence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2358973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3" t="-53548" r="-7337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20446" t="-53548" r="-13457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6807" t="-53548" r="-140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797187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3" t="-154545" r="-7337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20446" t="-154545" r="-13457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6807" t="-154545" r="-1401" b="-1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3595238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3" t="-254545" r="-73372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20446" t="-254545" r="-134572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6807" t="-254545" r="-14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0142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4448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600" dirty="0"/>
                  <a:t>The single-antecedent/single-consequent rules can be generated from the </a:t>
                </a:r>
                <a:r>
                  <a:rPr lang="en-US" sz="2600" dirty="0" err="1"/>
                  <a:t>itemsets</a:t>
                </a:r>
                <a:r>
                  <a:rPr lang="en-US" sz="26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1133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7548BFE-BD99-45C2-8CBC-A9B01FBB5C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540676"/>
                  </p:ext>
                </p:extLst>
              </p:nvPr>
            </p:nvGraphicFramePr>
            <p:xfrm>
              <a:off x="2019300" y="2771775"/>
              <a:ext cx="8715373" cy="30765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58291">
                      <a:extLst>
                        <a:ext uri="{9D8B030D-6E8A-4147-A177-3AD203B41FA5}">
                          <a16:colId xmlns:a16="http://schemas.microsoft.com/office/drawing/2014/main" val="3509429031"/>
                        </a:ext>
                      </a:extLst>
                    </a:gridCol>
                    <a:gridCol w="1830242">
                      <a:extLst>
                        <a:ext uri="{9D8B030D-6E8A-4147-A177-3AD203B41FA5}">
                          <a16:colId xmlns:a16="http://schemas.microsoft.com/office/drawing/2014/main" val="3742292910"/>
                        </a:ext>
                      </a:extLst>
                    </a:gridCol>
                    <a:gridCol w="2426840">
                      <a:extLst>
                        <a:ext uri="{9D8B030D-6E8A-4147-A177-3AD203B41FA5}">
                          <a16:colId xmlns:a16="http://schemas.microsoft.com/office/drawing/2014/main" val="1947736924"/>
                        </a:ext>
                      </a:extLst>
                    </a:gridCol>
                  </a:tblGrid>
                  <a:tr h="32222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Confidence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03884610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=35.7%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=83.3%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31758648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=35.7%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=50%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45301721"/>
                      </a:ext>
                    </a:extLst>
                  </a:tr>
                  <a:tr h="32222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…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3821140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corn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tomatoes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=50%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54778377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tomatoes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corn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=66.7%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43403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7548BFE-BD99-45C2-8CBC-A9B01FBB5C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540676"/>
                  </p:ext>
                </p:extLst>
              </p:nvPr>
            </p:nvGraphicFramePr>
            <p:xfrm>
              <a:off x="2019300" y="2771775"/>
              <a:ext cx="8715373" cy="30765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58291">
                      <a:extLst>
                        <a:ext uri="{9D8B030D-6E8A-4147-A177-3AD203B41FA5}">
                          <a16:colId xmlns:a16="http://schemas.microsoft.com/office/drawing/2014/main" val="3509429031"/>
                        </a:ext>
                      </a:extLst>
                    </a:gridCol>
                    <a:gridCol w="1830242">
                      <a:extLst>
                        <a:ext uri="{9D8B030D-6E8A-4147-A177-3AD203B41FA5}">
                          <a16:colId xmlns:a16="http://schemas.microsoft.com/office/drawing/2014/main" val="3742292910"/>
                        </a:ext>
                      </a:extLst>
                    </a:gridCol>
                    <a:gridCol w="2426840">
                      <a:extLst>
                        <a:ext uri="{9D8B030D-6E8A-4147-A177-3AD203B41FA5}">
                          <a16:colId xmlns:a16="http://schemas.microsoft.com/office/drawing/2014/main" val="1947736924"/>
                        </a:ext>
                      </a:extLst>
                    </a:gridCol>
                  </a:tblGrid>
                  <a:tr h="32222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Confidence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03884610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63366" r="-96038" b="-350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63366" r="-134333" b="-350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63366" r="-1256" b="-3504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758648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165000" r="-96038" b="-2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165000" r="-134333" b="-2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165000" r="-1256" b="-25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5301721"/>
                      </a:ext>
                    </a:extLst>
                  </a:tr>
                  <a:tr h="32222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…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3821140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318000" r="-96038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318000" r="-134333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318000" r="-1256" b="-1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4778377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422222" r="-96038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422222" r="-134333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422222" r="-1256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3403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6984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466850"/>
            <a:ext cx="10372150" cy="45748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/>
              <a:t>If a minimum 80% confidence is required, the following association rules will be remained: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295CAD9-3F8C-496F-9D82-7D8FD0A373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092442"/>
                  </p:ext>
                </p:extLst>
              </p:nvPr>
            </p:nvGraphicFramePr>
            <p:xfrm>
              <a:off x="1400175" y="1914524"/>
              <a:ext cx="9133901" cy="41624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04672">
                      <a:extLst>
                        <a:ext uri="{9D8B030D-6E8A-4147-A177-3AD203B41FA5}">
                          <a16:colId xmlns:a16="http://schemas.microsoft.com/office/drawing/2014/main" val="25554767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2316470837"/>
                        </a:ext>
                      </a:extLst>
                    </a:gridCol>
                    <a:gridCol w="1449353">
                      <a:extLst>
                        <a:ext uri="{9D8B030D-6E8A-4147-A177-3AD203B41FA5}">
                          <a16:colId xmlns:a16="http://schemas.microsoft.com/office/drawing/2014/main" val="23445816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3369577156"/>
                        </a:ext>
                      </a:extLst>
                    </a:gridCol>
                  </a:tblGrid>
                  <a:tr h="49624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If antecedent, then Consequent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Support*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7601326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=42.9%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=85.7%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0.3677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1644003"/>
                      </a:ext>
                    </a:extLst>
                  </a:tr>
                  <a:tr h="47112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=35.7%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=83.3%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19897588"/>
                      </a:ext>
                    </a:extLst>
                  </a:tr>
                  <a:tr h="47112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=35.7%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=83.3%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37884663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broccoli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green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peppers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0070111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green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pepper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broccoli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1149357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9959938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437961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295CAD9-3F8C-496F-9D82-7D8FD0A373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092442"/>
                  </p:ext>
                </p:extLst>
              </p:nvPr>
            </p:nvGraphicFramePr>
            <p:xfrm>
              <a:off x="1400175" y="1914524"/>
              <a:ext cx="9133901" cy="41624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04672">
                      <a:extLst>
                        <a:ext uri="{9D8B030D-6E8A-4147-A177-3AD203B41FA5}">
                          <a16:colId xmlns:a16="http://schemas.microsoft.com/office/drawing/2014/main" val="25554767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2316470837"/>
                        </a:ext>
                      </a:extLst>
                    </a:gridCol>
                    <a:gridCol w="1449353">
                      <a:extLst>
                        <a:ext uri="{9D8B030D-6E8A-4147-A177-3AD203B41FA5}">
                          <a16:colId xmlns:a16="http://schemas.microsoft.com/office/drawing/2014/main" val="23445816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3369577156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If antecedent, then Consequent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Support*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7601326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122619" r="-98942" b="-6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122619" r="-195652" b="-6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122619" r="-107983" b="-6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0.3677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1644003"/>
                      </a:ext>
                    </a:extLst>
                  </a:tr>
                  <a:tr h="5208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217442" r="-98942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217442" r="-195652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217442" r="-107983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19897588"/>
                      </a:ext>
                    </a:extLst>
                  </a:tr>
                  <a:tr h="5208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321176" r="-98942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321176" r="-195652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321176" r="-107983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37884663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421176" r="-98942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421176" r="-195652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421176" r="-107983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0070111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527381" r="-98942" b="-2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527381" r="-195652" b="-2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527381" r="-107983" b="-2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1149357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620000" r="-98942" b="-1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620000" r="-195652" b="-1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620000" r="-107983" b="-1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9959938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728571" r="-98942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728571" r="-195652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728571" r="-107983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437961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663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Note</a:t>
                </a:r>
                <a:r>
                  <a:rPr lang="en-US" dirty="0"/>
                  <a:t>: “Support*Confidence” is usually used for </a:t>
                </a:r>
                <a:r>
                  <a:rPr lang="en-US" dirty="0">
                    <a:solidFill>
                      <a:srgbClr val="0070C0"/>
                    </a:solidFill>
                  </a:rPr>
                  <a:t>ranking purpose</a:t>
                </a:r>
                <a:r>
                  <a:rPr lang="en-US" dirty="0"/>
                  <a:t>.  It can be considered as a combined measure of </a:t>
                </a:r>
                <a:r>
                  <a:rPr lang="en-US" dirty="0">
                    <a:solidFill>
                      <a:srgbClr val="00B050"/>
                    </a:solidFill>
                  </a:rPr>
                  <a:t>prevalence</a:t>
                </a:r>
                <a:r>
                  <a:rPr lang="en-US" dirty="0"/>
                  <a:t> (~ support) and </a:t>
                </a:r>
                <a:r>
                  <a:rPr lang="en-US" dirty="0">
                    <a:solidFill>
                      <a:srgbClr val="00B050"/>
                    </a:solidFill>
                  </a:rPr>
                  <a:t>accuracy</a:t>
                </a:r>
                <a:r>
                  <a:rPr lang="en-US" dirty="0"/>
                  <a:t> (~ confidence)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From the patterns uncovered above, the following questions can be addressed to help deploy marketing strategies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Why do these particular products co-occur in customers’ market baskets? 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Should the product lay-out be altered to make it easier for customers to purchase these products together? 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Should personnel be alerted to remind customers not to forget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purchasing associated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992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13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Affinity analysis </a:t>
                </a:r>
                <a:r>
                  <a:rPr lang="en-US" dirty="0"/>
                  <a:t>is the study of attributes or characteristics that “go together”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Methods for affinity analysis, which is called </a:t>
                </a:r>
                <a:r>
                  <a:rPr lang="en-US" dirty="0">
                    <a:solidFill>
                      <a:srgbClr val="0070C0"/>
                    </a:solidFill>
                  </a:rPr>
                  <a:t>market basket analysis</a:t>
                </a:r>
                <a:r>
                  <a:rPr lang="en-US" dirty="0"/>
                  <a:t>, seeks to uncover rules for quantifying the relationship between two or more attributes.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Association rules take the form </a:t>
                </a:r>
                <a:r>
                  <a:rPr lang="en-US" dirty="0">
                    <a:solidFill>
                      <a:srgbClr val="00B050"/>
                    </a:solidFill>
                  </a:rPr>
                  <a:t>“If A, then B”</a:t>
                </a:r>
                <a:r>
                  <a:rPr lang="en-US" dirty="0"/>
                  <a:t>, in which “A is the </a:t>
                </a:r>
                <a:r>
                  <a:rPr lang="en-US" dirty="0">
                    <a:solidFill>
                      <a:srgbClr val="FF0000"/>
                    </a:solidFill>
                  </a:rPr>
                  <a:t>antecedent</a:t>
                </a:r>
                <a:r>
                  <a:rPr lang="en-US" dirty="0"/>
                  <a:t>” and “B is the </a:t>
                </a:r>
                <a:r>
                  <a:rPr lang="en-US" dirty="0">
                    <a:solidFill>
                      <a:srgbClr val="FF0000"/>
                    </a:solidFill>
                  </a:rPr>
                  <a:t>consequent</a:t>
                </a:r>
                <a:r>
                  <a:rPr lang="en-US" dirty="0"/>
                  <a:t>”, along with a measure of the </a:t>
                </a:r>
                <a:r>
                  <a:rPr lang="en-US" dirty="0">
                    <a:solidFill>
                      <a:srgbClr val="00B050"/>
                    </a:solidFill>
                  </a:rPr>
                  <a:t>support</a:t>
                </a:r>
                <a:r>
                  <a:rPr lang="en-US" dirty="0"/>
                  <a:t> and the </a:t>
                </a:r>
                <a:r>
                  <a:rPr lang="en-US" dirty="0">
                    <a:solidFill>
                      <a:srgbClr val="00B050"/>
                    </a:solidFill>
                  </a:rPr>
                  <a:t>confidence</a:t>
                </a:r>
                <a:r>
                  <a:rPr lang="en-US" dirty="0"/>
                  <a:t> associated with the rule.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Definition: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 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𝑺𝒖𝒑𝒑𝒐𝒓𝒕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	</a:t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𝑪𝒐𝒏𝒇𝒊𝒅𝒆𝒏𝒄𝒆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850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90675"/>
                <a:ext cx="10372150" cy="445098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Evaluation of Association Rules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association rules should be used with care and the rule confidence should be </a:t>
                </a:r>
                <a:r>
                  <a:rPr lang="en-US" dirty="0">
                    <a:solidFill>
                      <a:srgbClr val="00B050"/>
                    </a:solidFill>
                  </a:rPr>
                  <a:t>compared with the prior proportion </a:t>
                </a:r>
                <a:r>
                  <a:rPr lang="en-US" dirty="0"/>
                  <a:t>determined from the raw data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 If there exist an association rule </a:t>
                </a:r>
                <a:r>
                  <a:rPr lang="en-US" dirty="0">
                    <a:solidFill>
                      <a:srgbClr val="0070C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𝑊𝑜𝑟𝑘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𝐶𝑙𝑎𝑠𝑠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𝑃𝑟𝑖𝑣𝑎𝑡𝑒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𝑆𝑒𝑥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𝑀𝑎𝑙𝑒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:r>
                  <a:rPr lang="en-US" dirty="0"/>
                  <a:t>with confidence = 65.63%, and a marketing analyst interested in small business owners might be tempted to use this rule to deploy a new marketing strategy “aiming at male”, then he/she may made a terrible mistake!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Why?</a:t>
                </a:r>
                <a:r>
                  <a:rPr lang="en-US" dirty="0"/>
                  <a:t>  If the proportion of male in the data set is 66.84% (which is very close to 65.63%) then the rule is useless! (and in this case, </a:t>
                </a:r>
                <a:r>
                  <a:rPr lang="en-US" dirty="0">
                    <a:solidFill>
                      <a:srgbClr val="FF0000"/>
                    </a:solidFill>
                  </a:rPr>
                  <a:t>it is also a “bad” rule!</a:t>
                </a:r>
                <a:r>
                  <a:rPr lang="en-US" dirty="0"/>
                  <a:t>)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90675"/>
                <a:ext cx="10372150" cy="4450983"/>
              </a:xfrm>
              <a:blipFill>
                <a:blip r:embed="rId2"/>
                <a:stretch>
                  <a:fillRect l="-764" t="-822" r="-705" b="-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728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An association rule can be evaluated using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Confidence Difference</a:t>
                </a:r>
                <a:r>
                  <a:rPr lang="en-US" dirty="0"/>
                  <a:t>:  the difference between the rule confidence and prior confidence (proportion)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𝐷𝑖𝑓𝑓𝑒𝑟𝑒𝑛𝑐𝑒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Consider the association rule </a:t>
                </a:r>
                <a:r>
                  <a:rPr lang="en-US" dirty="0">
                    <a:solidFill>
                      <a:srgbClr val="0070C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𝑀𝑎𝑟𝑖𝑡𝑎𝑙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𝑆𝑡𝑎𝑡𝑢𝑠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𝐷𝑖𝑣𝑜𝑟𝑒𝑑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𝑆𝑒𝑥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𝐹𝑒𝑚𝑎𝑙𝑒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:r>
                  <a:rPr lang="en-US" dirty="0"/>
                  <a:t>with confidence = 60.029%, and the proportion of female in the data set is 33.16% then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𝐷𝑖𝑓𝑓𝑒𝑟𝑒𝑛𝑐𝑒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=0.60029−0.3316=0.26869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850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744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Confidence Ratio: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In the above example,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𝐶𝑜𝑛𝑓𝑖𝑑𝑒𝑛𝑐𝑒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𝑅𝑎𝑡𝑖𝑜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0.3316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0.60029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=0.4476</m:t>
                    </m:r>
                  </m:oMath>
                </a14:m>
                <a:endParaRPr lang="en-US" sz="24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817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Measure the Usefulness of Association Rules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Not all association rules are equally useful.  The usefulness of an association rule can be measured by “Lift”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𝐿𝑖𝑓𝑡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𝑅𝑢𝑙𝑒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𝐶𝑜𝑛𝑓𝑖𝑑𝑒𝑛𝑐𝑒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𝑃𝑟𝑖𝑜𝑟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𝑃𝑟𝑜𝑝𝑜𝑟𝑡𝑖𝑜𝑛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𝐶𝑜𝑛𝑠𝑒𝑞𝑢𝑒𝑛𝑡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u="sng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Consider a particular supermarket having 1000 customers shopping on a Thursday night in which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200 bought diapers, 125 bought bear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Among 200 who bought diapers, 50 bought beer.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269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00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71625"/>
                <a:ext cx="10372150" cy="447003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Consider the association rule: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“If buy diapers, then buy beer”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We have: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𝑅𝑢𝑙𝑒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𝑐𝑜𝑛𝑓𝑖𝑑𝑒𝑛𝑐𝑒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=25%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𝑃𝑟𝑖𝑜𝑟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𝑝𝑟𝑜𝑝𝑜𝑟𝑡𝑖𝑜𝑛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=12.5%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So			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𝐿𝑖𝑓𝑡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0.125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u="sng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Meaning</a:t>
                </a:r>
                <a:r>
                  <a:rPr lang="en-US" dirty="0"/>
                  <a:t>: customers who buys diapers are two times as likely to buy beer as customers from the entire data set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71625"/>
                <a:ext cx="10372150" cy="4470033"/>
              </a:xfrm>
              <a:blipFill>
                <a:blip r:embed="rId2"/>
                <a:stretch>
                  <a:fillRect l="-588" t="-682" r="-588" b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25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Example:</a:t>
                </a:r>
                <a:r>
                  <a:rPr lang="en-US" dirty="0"/>
                  <a:t> Consider a particular supermarket having 1000 customers shopping on a Thursday night in which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200 bought diapers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Among 200 who bought diapers, 50 bought beer.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An association rule would be: </a:t>
                </a:r>
                <a:r>
                  <a:rPr lang="en-US" dirty="0">
                    <a:solidFill>
                      <a:srgbClr val="0070C0"/>
                    </a:solidFill>
                  </a:rPr>
                  <a:t>“If buy diapers, then buy beer”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with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𝑆𝑢𝑝𝑝𝑜𝑟𝑡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𝑡𝑟𝑎𝑛𝑠𝑎𝑐𝑡𝑖𝑜𝑛𝑠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𝑐𝑜𝑛𝑡𝑎𝑖𝑛𝑖𝑛𝑔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𝑏𝑜𝑡h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𝑡𝑟𝑎𝑛𝑠𝑎𝑐𝑡𝑖𝑜𝑛𝑠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=5%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𝑡𝑟𝑎𝑛𝑠𝑎𝑐𝑡𝑖𝑜𝑛𝑠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𝑐𝑜𝑛𝑡𝑎𝑖𝑛𝑖𝑛𝑔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𝑏𝑜𝑡h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𝑡𝑟𝑎𝑛𝑠𝑎𝑐𝑡𝑖𝑜𝑛𝑠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𝑐𝑜𝑛𝑡𝑎𝑖𝑛𝑖𝑛𝑔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𝑜𝑛𝑙𝑦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=25%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764" t="-850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10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Examples of association tasks in business and research: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 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Investigating the proportion of subscribers to a cell phone plan that respond positively to an offer of a service upgrade;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Examining the proportion of children whose parents read to them who are themselves good readers;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Finding out which items in a supermarket are purchased together, and which items are never purchased together.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57174"/>
                <a:ext cx="10372150" cy="456740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200" b="1" dirty="0"/>
                  <a:t>Problem with algorithms used to mine associate rules</a:t>
                </a:r>
                <a:endParaRPr lang="en-US" sz="2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2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200" b="1" dirty="0">
                    <a:solidFill>
                      <a:srgbClr val="FF0000"/>
                    </a:solidFill>
                  </a:rPr>
                  <a:t>The Curse of Dimensionality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200" dirty="0"/>
                  <a:t>The number of possible association rules grows exponentially in the number of attributes.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200" u="sng" dirty="0"/>
                  <a:t>Example</a:t>
                </a:r>
                <a:r>
                  <a:rPr lang="en-US" sz="2200" dirty="0"/>
                  <a:t>: If there are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attributes and we limit ourselves to binary attributes only (e.g.,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products and for each product the decision is buy = yes or buy = no),   then the number of possible associate rules is of the order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/>
                  <a:t> just only for the case the antecedent has two attributes and the consequent is a single attribute with only positive (i.e., yes) result considered.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57174"/>
                <a:ext cx="10372150" cy="4567401"/>
              </a:xfrm>
              <a:blipFill>
                <a:blip r:embed="rId2"/>
                <a:stretch>
                  <a:fillRect l="-764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27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For example, for 3 products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, </a:t>
                </a:r>
                <a:r>
                  <a:rPr lang="en-US" i="1" dirty="0"/>
                  <a:t>C</a:t>
                </a:r>
                <a:r>
                  <a:rPr lang="en-US" dirty="0"/>
                  <a:t>, </a:t>
                </a:r>
                <a:r>
                  <a:rPr lang="en-US" i="1" dirty="0"/>
                  <a:t>D</a:t>
                </a:r>
                <a:r>
                  <a:rPr lang="en-US" dirty="0"/>
                  <a:t> then there may exist the following rules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….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total number of associate rules: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4∗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=4∗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: of </a:t>
                </a:r>
                <a:r>
                  <a:rPr lang="en-US" dirty="0">
                    <a:solidFill>
                      <a:srgbClr val="FF0000"/>
                    </a:solidFill>
                  </a:rPr>
                  <a:t>the order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4∗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a priori algorithm will help solve the above dimension problem by taking advantage of structure within the rules themselves to reduce the size of search problem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588" t="-567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93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 Priori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 This example will be used to illustrate the application of the a priori algorithm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Consider a roadside vegetable stand offering the following items for sale: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asparagus, beans, broccoli, corn, green peppers, squash, tomatoes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Denote this set of items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list of the transactions made during one afternoon at this roadside vegetable stand is provided in the table 1.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992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71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 Priori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485901"/>
            <a:ext cx="10372150" cy="45557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/>
              <a:t>Table 1. Transactions made at the stand</a:t>
            </a:r>
            <a:endParaRPr lang="en-U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941AE6-4F0A-481C-829D-FCB8F492E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48608"/>
              </p:ext>
            </p:extLst>
          </p:nvPr>
        </p:nvGraphicFramePr>
        <p:xfrm>
          <a:off x="3038475" y="1866900"/>
          <a:ext cx="6886575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222">
                  <a:extLst>
                    <a:ext uri="{9D8B030D-6E8A-4147-A177-3AD203B41FA5}">
                      <a16:colId xmlns:a16="http://schemas.microsoft.com/office/drawing/2014/main" val="481088528"/>
                    </a:ext>
                  </a:extLst>
                </a:gridCol>
                <a:gridCol w="5222353">
                  <a:extLst>
                    <a:ext uri="{9D8B030D-6E8A-4147-A177-3AD203B41FA5}">
                      <a16:colId xmlns:a16="http://schemas.microsoft.com/office/drawing/2014/main" val="3104216382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Transaction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Items Purchased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232939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Broccoli, green peppers,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745193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Asparagus, squash,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20441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Corn, tomatoes, beans, squash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187367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Green peppers, corn, tomatoes, beans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87213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Beans, asparagus, broccoli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796069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Squash, asparagus, beans, tomatoes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519493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Tomatoes,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293811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Broccoli, tomatoes, green peppers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0158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Squash, asparagus, beans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49605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Beans,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33139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Green peppers, broccoli, beans, squash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644642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Asparagus, beans, squash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294909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Squash, corn, asparagus, beans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129148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Corn, green peppers, tomatoes, beans, broccoli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097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06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2697</Words>
  <Application>Microsoft Office PowerPoint</Application>
  <PresentationFormat>Widescreen</PresentationFormat>
  <Paragraphs>495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Affinity Analysis</vt:lpstr>
      <vt:lpstr>Affinity Analysis</vt:lpstr>
      <vt:lpstr>Affinity Analysis</vt:lpstr>
      <vt:lpstr>Affinity Analysis</vt:lpstr>
      <vt:lpstr>Affinity Analysis</vt:lpstr>
      <vt:lpstr>The a Priori Algorithm</vt:lpstr>
      <vt:lpstr>The a Priori Algorithm</vt:lpstr>
      <vt:lpstr>The a Priori Algorithm</vt:lpstr>
      <vt:lpstr>The a Priori Algorithm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luong@ait.ac.th</cp:lastModifiedBy>
  <cp:revision>58</cp:revision>
  <dcterms:created xsi:type="dcterms:W3CDTF">2019-10-02T07:34:54Z</dcterms:created>
  <dcterms:modified xsi:type="dcterms:W3CDTF">2020-05-29T08:54:19Z</dcterms:modified>
</cp:coreProperties>
</file>