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4" r:id="rId3"/>
    <p:sldId id="260" r:id="rId4"/>
    <p:sldId id="265" r:id="rId5"/>
    <p:sldId id="266" r:id="rId6"/>
    <p:sldId id="267" r:id="rId7"/>
    <p:sldId id="271" r:id="rId8"/>
    <p:sldId id="272" r:id="rId9"/>
    <p:sldId id="268" r:id="rId10"/>
    <p:sldId id="270" r:id="rId11"/>
    <p:sldId id="261" r:id="rId12"/>
    <p:sldId id="262" r:id="rId13"/>
    <p:sldId id="263" r:id="rId14"/>
    <p:sldId id="273" r:id="rId15"/>
    <p:sldId id="274" r:id="rId16"/>
    <p:sldId id="275" r:id="rId17"/>
    <p:sldId id="276"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72" autoAdjust="0"/>
    <p:restoredTop sz="76796" autoAdjust="0"/>
  </p:normalViewPr>
  <p:slideViewPr>
    <p:cSldViewPr snapToGrid="0">
      <p:cViewPr varScale="1">
        <p:scale>
          <a:sx n="94" d="100"/>
          <a:sy n="94" d="100"/>
        </p:scale>
        <p:origin x="1656" y="7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03-Nov-20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a:t>
            </a:fld>
            <a:endParaRPr lang="en-US"/>
          </a:p>
        </p:txBody>
      </p:sp>
    </p:spTree>
    <p:extLst>
      <p:ext uri="{BB962C8B-B14F-4D97-AF65-F5344CB8AC3E}">
        <p14:creationId xmlns:p14="http://schemas.microsoft.com/office/powerpoint/2010/main" val="4126627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Mahiri</a:t>
            </a:r>
            <a:r>
              <a:rPr lang="en-US" dirty="0"/>
              <a:t>, F., </a:t>
            </a:r>
            <a:r>
              <a:rPr lang="en-US" dirty="0" err="1"/>
              <a:t>Najoua</a:t>
            </a:r>
            <a:r>
              <a:rPr lang="en-US" dirty="0"/>
              <a:t>, A., &amp; </a:t>
            </a:r>
            <a:r>
              <a:rPr lang="en-US" dirty="0" err="1"/>
              <a:t>Souda</a:t>
            </a:r>
            <a:r>
              <a:rPr lang="en-US" dirty="0"/>
              <a:t>, S. B. (2020, June). Data-driven sustainable smart manufacturing: A conceptual framework. In 2020 International Conference on Intelligent Systems and Computer Vision (ISCV) (pp. 1-7). IEEE.</a:t>
            </a:r>
          </a:p>
        </p:txBody>
      </p:sp>
      <p:sp>
        <p:nvSpPr>
          <p:cNvPr id="4" name="Slide Number Placeholder 3"/>
          <p:cNvSpPr>
            <a:spLocks noGrp="1"/>
          </p:cNvSpPr>
          <p:nvPr>
            <p:ph type="sldNum" sz="quarter" idx="5"/>
          </p:nvPr>
        </p:nvSpPr>
        <p:spPr/>
        <p:txBody>
          <a:bodyPr/>
          <a:lstStyle/>
          <a:p>
            <a:fld id="{D9E50DBC-2896-0A4C-AFF9-CCB22DA1C35C}" type="slidenum">
              <a:rPr lang="en-US" smtClean="0"/>
              <a:t>10</a:t>
            </a:fld>
            <a:endParaRPr lang="en-US"/>
          </a:p>
        </p:txBody>
      </p:sp>
    </p:spTree>
    <p:extLst>
      <p:ext uri="{BB962C8B-B14F-4D97-AF65-F5344CB8AC3E}">
        <p14:creationId xmlns:p14="http://schemas.microsoft.com/office/powerpoint/2010/main" val="1747229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Brundage, M. P., </a:t>
            </a:r>
            <a:r>
              <a:rPr lang="en-US" dirty="0" err="1"/>
              <a:t>Kulvatunyou</a:t>
            </a:r>
            <a:r>
              <a:rPr lang="en-US" dirty="0"/>
              <a:t>, B., </a:t>
            </a:r>
            <a:r>
              <a:rPr lang="en-US" dirty="0" err="1"/>
              <a:t>Ademujimi</a:t>
            </a:r>
            <a:r>
              <a:rPr lang="en-US" dirty="0"/>
              <a:t>, T., &amp; </a:t>
            </a:r>
            <a:r>
              <a:rPr lang="en-US" dirty="0" err="1"/>
              <a:t>Rakshith</a:t>
            </a:r>
            <a:r>
              <a:rPr lang="en-US" dirty="0"/>
              <a:t>, B. (2017, June). Smart manufacturing through a framework for a knowledge-based diagnosis system. In International Manufacturing Science and Engineering Conference (Vol. 50749, p. V003T04A012). American Society of Mechanical Engineers.</a:t>
            </a:r>
          </a:p>
        </p:txBody>
      </p:sp>
      <p:sp>
        <p:nvSpPr>
          <p:cNvPr id="4" name="Slide Number Placeholder 3"/>
          <p:cNvSpPr>
            <a:spLocks noGrp="1"/>
          </p:cNvSpPr>
          <p:nvPr>
            <p:ph type="sldNum" sz="quarter" idx="5"/>
          </p:nvPr>
        </p:nvSpPr>
        <p:spPr/>
        <p:txBody>
          <a:bodyPr/>
          <a:lstStyle/>
          <a:p>
            <a:fld id="{D9E50DBC-2896-0A4C-AFF9-CCB22DA1C35C}" type="slidenum">
              <a:rPr lang="en-US" smtClean="0"/>
              <a:t>11</a:t>
            </a:fld>
            <a:endParaRPr lang="en-US"/>
          </a:p>
        </p:txBody>
      </p:sp>
    </p:spTree>
    <p:extLst>
      <p:ext uri="{BB962C8B-B14F-4D97-AF65-F5344CB8AC3E}">
        <p14:creationId xmlns:p14="http://schemas.microsoft.com/office/powerpoint/2010/main" val="3623779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Brundage, M. P., </a:t>
            </a:r>
            <a:r>
              <a:rPr lang="en-US" dirty="0" err="1"/>
              <a:t>Kulvatunyou</a:t>
            </a:r>
            <a:r>
              <a:rPr lang="en-US" dirty="0"/>
              <a:t>, B., </a:t>
            </a:r>
            <a:r>
              <a:rPr lang="en-US" dirty="0" err="1"/>
              <a:t>Ademujimi</a:t>
            </a:r>
            <a:r>
              <a:rPr lang="en-US" dirty="0"/>
              <a:t>, T., &amp; </a:t>
            </a:r>
            <a:r>
              <a:rPr lang="en-US" dirty="0" err="1"/>
              <a:t>Rakshith</a:t>
            </a:r>
            <a:r>
              <a:rPr lang="en-US" dirty="0"/>
              <a:t>, B. (2017, June). Smart manufacturing through a framework for a knowledge-based diagnosis system. In International Manufacturing Science and Engineering Conference (Vol. 50749, p. V003T04A012). American Society of Mechanical Engineers.</a:t>
            </a:r>
          </a:p>
        </p:txBody>
      </p:sp>
      <p:sp>
        <p:nvSpPr>
          <p:cNvPr id="4" name="Slide Number Placeholder 3"/>
          <p:cNvSpPr>
            <a:spLocks noGrp="1"/>
          </p:cNvSpPr>
          <p:nvPr>
            <p:ph type="sldNum" sz="quarter" idx="5"/>
          </p:nvPr>
        </p:nvSpPr>
        <p:spPr/>
        <p:txBody>
          <a:bodyPr/>
          <a:lstStyle/>
          <a:p>
            <a:fld id="{D9E50DBC-2896-0A4C-AFF9-CCB22DA1C35C}" type="slidenum">
              <a:rPr lang="en-US" smtClean="0"/>
              <a:t>12</a:t>
            </a:fld>
            <a:endParaRPr lang="en-US"/>
          </a:p>
        </p:txBody>
      </p:sp>
    </p:spTree>
    <p:extLst>
      <p:ext uri="{BB962C8B-B14F-4D97-AF65-F5344CB8AC3E}">
        <p14:creationId xmlns:p14="http://schemas.microsoft.com/office/powerpoint/2010/main" val="2229587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Brundage, M. P., </a:t>
            </a:r>
            <a:r>
              <a:rPr lang="en-US" dirty="0" err="1"/>
              <a:t>Kulvatunyou</a:t>
            </a:r>
            <a:r>
              <a:rPr lang="en-US" dirty="0"/>
              <a:t>, B., </a:t>
            </a:r>
            <a:r>
              <a:rPr lang="en-US" dirty="0" err="1"/>
              <a:t>Ademujimi</a:t>
            </a:r>
            <a:r>
              <a:rPr lang="en-US" dirty="0"/>
              <a:t>, T., &amp; </a:t>
            </a:r>
            <a:r>
              <a:rPr lang="en-US" dirty="0" err="1"/>
              <a:t>Rakshith</a:t>
            </a:r>
            <a:r>
              <a:rPr lang="en-US" dirty="0"/>
              <a:t>, B. (2017, June). Smart manufacturing through a framework for a knowledge-based diagnosis system. In International Manufacturing Science and Engineering Conference (Vol. 50749, p. V003T04A012). American Society of Mechanical Engineers.</a:t>
            </a:r>
          </a:p>
        </p:txBody>
      </p:sp>
      <p:sp>
        <p:nvSpPr>
          <p:cNvPr id="4" name="Slide Number Placeholder 3"/>
          <p:cNvSpPr>
            <a:spLocks noGrp="1"/>
          </p:cNvSpPr>
          <p:nvPr>
            <p:ph type="sldNum" sz="quarter" idx="5"/>
          </p:nvPr>
        </p:nvSpPr>
        <p:spPr/>
        <p:txBody>
          <a:bodyPr/>
          <a:lstStyle/>
          <a:p>
            <a:fld id="{D9E50DBC-2896-0A4C-AFF9-CCB22DA1C35C}" type="slidenum">
              <a:rPr lang="en-US" smtClean="0"/>
              <a:t>13</a:t>
            </a:fld>
            <a:endParaRPr lang="en-US"/>
          </a:p>
        </p:txBody>
      </p:sp>
    </p:spTree>
    <p:extLst>
      <p:ext uri="{BB962C8B-B14F-4D97-AF65-F5344CB8AC3E}">
        <p14:creationId xmlns:p14="http://schemas.microsoft.com/office/powerpoint/2010/main" val="1092582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Brundage, M. P., </a:t>
            </a:r>
            <a:r>
              <a:rPr lang="en-US" dirty="0" err="1"/>
              <a:t>Kulvatunyou</a:t>
            </a:r>
            <a:r>
              <a:rPr lang="en-US" dirty="0"/>
              <a:t>, B., </a:t>
            </a:r>
            <a:r>
              <a:rPr lang="en-US" dirty="0" err="1"/>
              <a:t>Ademujimi</a:t>
            </a:r>
            <a:r>
              <a:rPr lang="en-US" dirty="0"/>
              <a:t>, T., &amp; </a:t>
            </a:r>
            <a:r>
              <a:rPr lang="en-US" dirty="0" err="1"/>
              <a:t>Rakshith</a:t>
            </a:r>
            <a:r>
              <a:rPr lang="en-US" dirty="0"/>
              <a:t>, B. (2017, June). Smart manufacturing through a framework for a knowledge-based diagnosis system. In International Manufacturing Science and Engineering Conference (Vol. 50749, p. V003T04A012). American Society of Mechanical Engineers.</a:t>
            </a:r>
          </a:p>
        </p:txBody>
      </p:sp>
      <p:sp>
        <p:nvSpPr>
          <p:cNvPr id="4" name="Slide Number Placeholder 3"/>
          <p:cNvSpPr>
            <a:spLocks noGrp="1"/>
          </p:cNvSpPr>
          <p:nvPr>
            <p:ph type="sldNum" sz="quarter" idx="5"/>
          </p:nvPr>
        </p:nvSpPr>
        <p:spPr/>
        <p:txBody>
          <a:bodyPr/>
          <a:lstStyle/>
          <a:p>
            <a:fld id="{D9E50DBC-2896-0A4C-AFF9-CCB22DA1C35C}" type="slidenum">
              <a:rPr lang="en-US" smtClean="0"/>
              <a:t>14</a:t>
            </a:fld>
            <a:endParaRPr lang="en-US"/>
          </a:p>
        </p:txBody>
      </p:sp>
    </p:spTree>
    <p:extLst>
      <p:ext uri="{BB962C8B-B14F-4D97-AF65-F5344CB8AC3E}">
        <p14:creationId xmlns:p14="http://schemas.microsoft.com/office/powerpoint/2010/main" val="1133540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Tao, F., Qi, Q., Liu, A., &amp; </a:t>
            </a:r>
            <a:r>
              <a:rPr lang="en-US" dirty="0" err="1"/>
              <a:t>Kusiak</a:t>
            </a:r>
            <a:r>
              <a:rPr lang="en-US" dirty="0"/>
              <a:t>, A. (2018). Data-driven smart manufacturing. Journal of Manufacturing Systems, 48, 157-169.</a:t>
            </a:r>
          </a:p>
        </p:txBody>
      </p:sp>
      <p:sp>
        <p:nvSpPr>
          <p:cNvPr id="4" name="Slide Number Placeholder 3"/>
          <p:cNvSpPr>
            <a:spLocks noGrp="1"/>
          </p:cNvSpPr>
          <p:nvPr>
            <p:ph type="sldNum" sz="quarter" idx="5"/>
          </p:nvPr>
        </p:nvSpPr>
        <p:spPr/>
        <p:txBody>
          <a:bodyPr/>
          <a:lstStyle/>
          <a:p>
            <a:fld id="{D9E50DBC-2896-0A4C-AFF9-CCB22DA1C35C}" type="slidenum">
              <a:rPr lang="en-US" smtClean="0"/>
              <a:t>15</a:t>
            </a:fld>
            <a:endParaRPr lang="en-US"/>
          </a:p>
        </p:txBody>
      </p:sp>
    </p:spTree>
    <p:extLst>
      <p:ext uri="{BB962C8B-B14F-4D97-AF65-F5344CB8AC3E}">
        <p14:creationId xmlns:p14="http://schemas.microsoft.com/office/powerpoint/2010/main" val="2954781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Tao, F., Qi, Q., Liu, A., &amp; </a:t>
            </a:r>
            <a:r>
              <a:rPr lang="en-US" dirty="0" err="1"/>
              <a:t>Kusiak</a:t>
            </a:r>
            <a:r>
              <a:rPr lang="en-US" dirty="0"/>
              <a:t>, A. (2018). Data-driven smart manufacturing. Journal of Manufacturing Systems, 48, 157-169.</a:t>
            </a:r>
          </a:p>
        </p:txBody>
      </p:sp>
      <p:sp>
        <p:nvSpPr>
          <p:cNvPr id="4" name="Slide Number Placeholder 3"/>
          <p:cNvSpPr>
            <a:spLocks noGrp="1"/>
          </p:cNvSpPr>
          <p:nvPr>
            <p:ph type="sldNum" sz="quarter" idx="5"/>
          </p:nvPr>
        </p:nvSpPr>
        <p:spPr/>
        <p:txBody>
          <a:bodyPr/>
          <a:lstStyle/>
          <a:p>
            <a:fld id="{D9E50DBC-2896-0A4C-AFF9-CCB22DA1C35C}" type="slidenum">
              <a:rPr lang="en-US" smtClean="0"/>
              <a:t>16</a:t>
            </a:fld>
            <a:endParaRPr lang="en-US"/>
          </a:p>
        </p:txBody>
      </p:sp>
    </p:spTree>
    <p:extLst>
      <p:ext uri="{BB962C8B-B14F-4D97-AF65-F5344CB8AC3E}">
        <p14:creationId xmlns:p14="http://schemas.microsoft.com/office/powerpoint/2010/main" val="2323046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Tao, F., Qi, Q., Liu, A., &amp; </a:t>
            </a:r>
            <a:r>
              <a:rPr lang="en-US" dirty="0" err="1"/>
              <a:t>Kusiak</a:t>
            </a:r>
            <a:r>
              <a:rPr lang="en-US" dirty="0"/>
              <a:t>, A. (2018). Data-driven smart manufacturing. Journal of Manufacturing Systems, 48, 157-169.</a:t>
            </a:r>
          </a:p>
        </p:txBody>
      </p:sp>
      <p:sp>
        <p:nvSpPr>
          <p:cNvPr id="4" name="Slide Number Placeholder 3"/>
          <p:cNvSpPr>
            <a:spLocks noGrp="1"/>
          </p:cNvSpPr>
          <p:nvPr>
            <p:ph type="sldNum" sz="quarter" idx="5"/>
          </p:nvPr>
        </p:nvSpPr>
        <p:spPr/>
        <p:txBody>
          <a:bodyPr/>
          <a:lstStyle/>
          <a:p>
            <a:fld id="{D9E50DBC-2896-0A4C-AFF9-CCB22DA1C35C}" type="slidenum">
              <a:rPr lang="en-US" smtClean="0"/>
              <a:t>17</a:t>
            </a:fld>
            <a:endParaRPr lang="en-US"/>
          </a:p>
        </p:txBody>
      </p:sp>
    </p:spTree>
    <p:extLst>
      <p:ext uri="{BB962C8B-B14F-4D97-AF65-F5344CB8AC3E}">
        <p14:creationId xmlns:p14="http://schemas.microsoft.com/office/powerpoint/2010/main" val="3452991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 Y. J., Ming, X. G., Liu, Z. W., Zhang, X. Y., &amp; Hou, Z. T. (2019). Smart manufacturing systems: state of the art and future trends. The International Journal of Advanced Manufacturing Technology, 103(9-12), 3751-3768.</a:t>
            </a:r>
          </a:p>
        </p:txBody>
      </p:sp>
      <p:sp>
        <p:nvSpPr>
          <p:cNvPr id="4" name="Slide Number Placeholder 3"/>
          <p:cNvSpPr>
            <a:spLocks noGrp="1"/>
          </p:cNvSpPr>
          <p:nvPr>
            <p:ph type="sldNum" sz="quarter" idx="5"/>
          </p:nvPr>
        </p:nvSpPr>
        <p:spPr/>
        <p:txBody>
          <a:bodyPr/>
          <a:lstStyle/>
          <a:p>
            <a:fld id="{D9E50DBC-2896-0A4C-AFF9-CCB22DA1C35C}" type="slidenum">
              <a:rPr lang="en-US" smtClean="0"/>
              <a:t>2</a:t>
            </a:fld>
            <a:endParaRPr lang="en-US"/>
          </a:p>
        </p:txBody>
      </p:sp>
    </p:spTree>
    <p:extLst>
      <p:ext uri="{BB962C8B-B14F-4D97-AF65-F5344CB8AC3E}">
        <p14:creationId xmlns:p14="http://schemas.microsoft.com/office/powerpoint/2010/main" val="179990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 Y. J., Ming, X. G., Liu, Z. W., Zhang, X. Y., &amp; Hou, Z. T. (2019). Smart manufacturing systems: state of the art and future trends. The International Journal of Advanced Manufacturing Technology, 103(9-12), 3751-3768.</a:t>
            </a:r>
          </a:p>
        </p:txBody>
      </p:sp>
      <p:sp>
        <p:nvSpPr>
          <p:cNvPr id="4" name="Slide Number Placeholder 3"/>
          <p:cNvSpPr>
            <a:spLocks noGrp="1"/>
          </p:cNvSpPr>
          <p:nvPr>
            <p:ph type="sldNum" sz="quarter" idx="5"/>
          </p:nvPr>
        </p:nvSpPr>
        <p:spPr/>
        <p:txBody>
          <a:bodyPr/>
          <a:lstStyle/>
          <a:p>
            <a:fld id="{D9E50DBC-2896-0A4C-AFF9-CCB22DA1C35C}" type="slidenum">
              <a:rPr lang="en-US" smtClean="0"/>
              <a:t>3</a:t>
            </a:fld>
            <a:endParaRPr lang="en-US"/>
          </a:p>
        </p:txBody>
      </p:sp>
    </p:spTree>
    <p:extLst>
      <p:ext uri="{BB962C8B-B14F-4D97-AF65-F5344CB8AC3E}">
        <p14:creationId xmlns:p14="http://schemas.microsoft.com/office/powerpoint/2010/main" val="141591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 Y. J., Ming, X. G., Liu, Z. W., Zhang, X. Y., &amp; Hou, Z. T. (2019). Smart manufacturing systems: state of the art and future trends. The International Journal of Advanced Manufacturing Technology, 103(9-12), 3751-3768.</a:t>
            </a:r>
          </a:p>
        </p:txBody>
      </p:sp>
      <p:sp>
        <p:nvSpPr>
          <p:cNvPr id="4" name="Slide Number Placeholder 3"/>
          <p:cNvSpPr>
            <a:spLocks noGrp="1"/>
          </p:cNvSpPr>
          <p:nvPr>
            <p:ph type="sldNum" sz="quarter" idx="5"/>
          </p:nvPr>
        </p:nvSpPr>
        <p:spPr/>
        <p:txBody>
          <a:bodyPr/>
          <a:lstStyle/>
          <a:p>
            <a:fld id="{D9E50DBC-2896-0A4C-AFF9-CCB22DA1C35C}" type="slidenum">
              <a:rPr lang="en-US" smtClean="0"/>
              <a:t>4</a:t>
            </a:fld>
            <a:endParaRPr lang="en-US"/>
          </a:p>
        </p:txBody>
      </p:sp>
    </p:spTree>
    <p:extLst>
      <p:ext uri="{BB962C8B-B14F-4D97-AF65-F5344CB8AC3E}">
        <p14:creationId xmlns:p14="http://schemas.microsoft.com/office/powerpoint/2010/main" val="950555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 Y. J., Ming, X. G., Liu, Z. W., Zhang, X. Y., &amp; Hou, Z. T. (2019). Smart manufacturing systems: state of the art and future trends. The International Journal of Advanced Manufacturing Technology, 103(9-12), 3751-3768.</a:t>
            </a:r>
          </a:p>
        </p:txBody>
      </p:sp>
      <p:sp>
        <p:nvSpPr>
          <p:cNvPr id="4" name="Slide Number Placeholder 3"/>
          <p:cNvSpPr>
            <a:spLocks noGrp="1"/>
          </p:cNvSpPr>
          <p:nvPr>
            <p:ph type="sldNum" sz="quarter" idx="5"/>
          </p:nvPr>
        </p:nvSpPr>
        <p:spPr/>
        <p:txBody>
          <a:bodyPr/>
          <a:lstStyle/>
          <a:p>
            <a:fld id="{D9E50DBC-2896-0A4C-AFF9-CCB22DA1C35C}" type="slidenum">
              <a:rPr lang="en-US" smtClean="0"/>
              <a:t>5</a:t>
            </a:fld>
            <a:endParaRPr lang="en-US"/>
          </a:p>
        </p:txBody>
      </p:sp>
    </p:spTree>
    <p:extLst>
      <p:ext uri="{BB962C8B-B14F-4D97-AF65-F5344CB8AC3E}">
        <p14:creationId xmlns:p14="http://schemas.microsoft.com/office/powerpoint/2010/main" val="164116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 Y. J., Ming, X. G., Liu, Z. W., Zhang, X. Y., &amp; Hou, Z. T. (2019). Smart manufacturing systems: state of the art and future trends. The International Journal of Advanced Manufacturing Technology, 103(9-12), 3751-3768.</a:t>
            </a:r>
          </a:p>
        </p:txBody>
      </p:sp>
      <p:sp>
        <p:nvSpPr>
          <p:cNvPr id="4" name="Slide Number Placeholder 3"/>
          <p:cNvSpPr>
            <a:spLocks noGrp="1"/>
          </p:cNvSpPr>
          <p:nvPr>
            <p:ph type="sldNum" sz="quarter" idx="5"/>
          </p:nvPr>
        </p:nvSpPr>
        <p:spPr/>
        <p:txBody>
          <a:bodyPr/>
          <a:lstStyle/>
          <a:p>
            <a:fld id="{D9E50DBC-2896-0A4C-AFF9-CCB22DA1C35C}" type="slidenum">
              <a:rPr lang="en-US" smtClean="0"/>
              <a:t>6</a:t>
            </a:fld>
            <a:endParaRPr lang="en-US"/>
          </a:p>
        </p:txBody>
      </p:sp>
    </p:spTree>
    <p:extLst>
      <p:ext uri="{BB962C8B-B14F-4D97-AF65-F5344CB8AC3E}">
        <p14:creationId xmlns:p14="http://schemas.microsoft.com/office/powerpoint/2010/main" val="76662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Tao, F., Qi, Q., Liu, A., &amp; </a:t>
            </a:r>
            <a:r>
              <a:rPr lang="en-US" dirty="0" err="1"/>
              <a:t>Kusiak</a:t>
            </a:r>
            <a:r>
              <a:rPr lang="en-US" dirty="0"/>
              <a:t>, A. (2018). Data-driven smart manufacturing. Journal of Manufacturing Systems, 48, 157-169.</a:t>
            </a: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7</a:t>
            </a:fld>
            <a:endParaRPr lang="en-US"/>
          </a:p>
        </p:txBody>
      </p:sp>
    </p:spTree>
    <p:extLst>
      <p:ext uri="{BB962C8B-B14F-4D97-AF65-F5344CB8AC3E}">
        <p14:creationId xmlns:p14="http://schemas.microsoft.com/office/powerpoint/2010/main" val="2743426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Tao, F., Qi, Q., Liu, A., &amp; </a:t>
            </a:r>
            <a:r>
              <a:rPr lang="en-US" dirty="0" err="1"/>
              <a:t>Kusiak</a:t>
            </a:r>
            <a:r>
              <a:rPr lang="en-US" dirty="0"/>
              <a:t>, A. (2018). Data-driven smart manufacturing. Journal of Manufacturing Systems, 48, 157-169.</a:t>
            </a: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8</a:t>
            </a:fld>
            <a:endParaRPr lang="en-US"/>
          </a:p>
        </p:txBody>
      </p:sp>
    </p:spTree>
    <p:extLst>
      <p:ext uri="{BB962C8B-B14F-4D97-AF65-F5344CB8AC3E}">
        <p14:creationId xmlns:p14="http://schemas.microsoft.com/office/powerpoint/2010/main" val="1907292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Mahiri</a:t>
            </a:r>
            <a:r>
              <a:rPr lang="en-US" dirty="0"/>
              <a:t>, F., </a:t>
            </a:r>
            <a:r>
              <a:rPr lang="en-US" dirty="0" err="1"/>
              <a:t>Najoua</a:t>
            </a:r>
            <a:r>
              <a:rPr lang="en-US" dirty="0"/>
              <a:t>, A., &amp; </a:t>
            </a:r>
            <a:r>
              <a:rPr lang="en-US" dirty="0" err="1"/>
              <a:t>Souda</a:t>
            </a:r>
            <a:r>
              <a:rPr lang="en-US" dirty="0"/>
              <a:t>, S. B. (2020, June). Data-driven sustainable smart manufacturing: A conceptual framework. In 2020 International Conference on Intelligent Systems and Computer Vision (ISCV) (pp. 1-7). IEEE.</a:t>
            </a:r>
          </a:p>
        </p:txBody>
      </p:sp>
      <p:sp>
        <p:nvSpPr>
          <p:cNvPr id="4" name="Slide Number Placeholder 3"/>
          <p:cNvSpPr>
            <a:spLocks noGrp="1"/>
          </p:cNvSpPr>
          <p:nvPr>
            <p:ph type="sldNum" sz="quarter" idx="5"/>
          </p:nvPr>
        </p:nvSpPr>
        <p:spPr/>
        <p:txBody>
          <a:bodyPr/>
          <a:lstStyle/>
          <a:p>
            <a:fld id="{D9E50DBC-2896-0A4C-AFF9-CCB22DA1C35C}" type="slidenum">
              <a:rPr lang="en-US" smtClean="0"/>
              <a:t>9</a:t>
            </a:fld>
            <a:endParaRPr lang="en-US"/>
          </a:p>
        </p:txBody>
      </p:sp>
    </p:spTree>
    <p:extLst>
      <p:ext uri="{BB962C8B-B14F-4D97-AF65-F5344CB8AC3E}">
        <p14:creationId xmlns:p14="http://schemas.microsoft.com/office/powerpoint/2010/main" val="72660214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03-Nov-20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a:xfrm>
            <a:off x="1356177" y="3531925"/>
            <a:ext cx="8950284" cy="1305161"/>
          </a:xfrm>
        </p:spPr>
        <p:txBody>
          <a:bodyPr/>
          <a:lstStyle/>
          <a:p>
            <a:r>
              <a:rPr lang="en-US" sz="3200" dirty="0">
                <a:solidFill>
                  <a:srgbClr val="002060"/>
                </a:solidFill>
              </a:rPr>
              <a:t>Knowledge-based Systems for Smart Production</a:t>
            </a:r>
            <a:endParaRPr lang="th-TH" sz="3200" dirty="0">
              <a:solidFill>
                <a:srgbClr val="002060"/>
              </a:solidFill>
            </a:endParaRPr>
          </a:p>
        </p:txBody>
      </p:sp>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200" dirty="0">
                <a:solidFill>
                  <a:srgbClr val="002060"/>
                </a:solidFill>
              </a:rPr>
              <a:t>Intelligent Decision Support Systems</a:t>
            </a:r>
          </a:p>
          <a:p>
            <a:endParaRPr lang="en-US" sz="3200" dirty="0">
              <a:solidFill>
                <a:srgbClr val="002060"/>
              </a:solidFill>
            </a:endParaRPr>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54E1-04FD-4E9A-8530-67D2C197B1E6}"/>
              </a:ext>
            </a:extLst>
          </p:cNvPr>
          <p:cNvSpPr>
            <a:spLocks noGrp="1"/>
          </p:cNvSpPr>
          <p:nvPr>
            <p:ph type="title"/>
          </p:nvPr>
        </p:nvSpPr>
        <p:spPr/>
        <p:txBody>
          <a:bodyPr/>
          <a:lstStyle/>
          <a:p>
            <a:r>
              <a:rPr lang="en-US" dirty="0"/>
              <a:t>Sustainable smart manufacturing</a:t>
            </a:r>
          </a:p>
        </p:txBody>
      </p:sp>
      <p:pic>
        <p:nvPicPr>
          <p:cNvPr id="7" name="Picture 6">
            <a:extLst>
              <a:ext uri="{FF2B5EF4-FFF2-40B4-BE49-F238E27FC236}">
                <a16:creationId xmlns:a16="http://schemas.microsoft.com/office/drawing/2014/main" id="{7EF4A51C-BCE4-483D-BD8A-11CE1F14BF99}"/>
              </a:ext>
            </a:extLst>
          </p:cNvPr>
          <p:cNvPicPr>
            <a:picLocks noChangeAspect="1"/>
          </p:cNvPicPr>
          <p:nvPr/>
        </p:nvPicPr>
        <p:blipFill>
          <a:blip r:embed="rId3"/>
          <a:stretch>
            <a:fillRect/>
          </a:stretch>
        </p:blipFill>
        <p:spPr>
          <a:xfrm>
            <a:off x="4541520" y="1523656"/>
            <a:ext cx="6827520" cy="4563151"/>
          </a:xfrm>
          <a:prstGeom prst="rect">
            <a:avLst/>
          </a:prstGeom>
        </p:spPr>
      </p:pic>
      <p:pic>
        <p:nvPicPr>
          <p:cNvPr id="10" name="Picture 9">
            <a:extLst>
              <a:ext uri="{FF2B5EF4-FFF2-40B4-BE49-F238E27FC236}">
                <a16:creationId xmlns:a16="http://schemas.microsoft.com/office/drawing/2014/main" id="{B0FDDE80-F25D-48FE-B119-D098C247D801}"/>
              </a:ext>
            </a:extLst>
          </p:cNvPr>
          <p:cNvPicPr>
            <a:picLocks noChangeAspect="1"/>
          </p:cNvPicPr>
          <p:nvPr/>
        </p:nvPicPr>
        <p:blipFill>
          <a:blip r:embed="rId4"/>
          <a:stretch>
            <a:fillRect/>
          </a:stretch>
        </p:blipFill>
        <p:spPr>
          <a:xfrm>
            <a:off x="921702" y="1828165"/>
            <a:ext cx="1590675" cy="438150"/>
          </a:xfrm>
          <a:prstGeom prst="rect">
            <a:avLst/>
          </a:prstGeom>
        </p:spPr>
      </p:pic>
      <p:pic>
        <p:nvPicPr>
          <p:cNvPr id="12" name="Picture 11">
            <a:extLst>
              <a:ext uri="{FF2B5EF4-FFF2-40B4-BE49-F238E27FC236}">
                <a16:creationId xmlns:a16="http://schemas.microsoft.com/office/drawing/2014/main" id="{7BE1B18B-61FA-4D84-B03C-12D079244D97}"/>
              </a:ext>
            </a:extLst>
          </p:cNvPr>
          <p:cNvPicPr>
            <a:picLocks noChangeAspect="1"/>
          </p:cNvPicPr>
          <p:nvPr/>
        </p:nvPicPr>
        <p:blipFill>
          <a:blip r:embed="rId5"/>
          <a:stretch>
            <a:fillRect/>
          </a:stretch>
        </p:blipFill>
        <p:spPr>
          <a:xfrm>
            <a:off x="921702" y="2572037"/>
            <a:ext cx="2047875" cy="371475"/>
          </a:xfrm>
          <a:prstGeom prst="rect">
            <a:avLst/>
          </a:prstGeom>
        </p:spPr>
      </p:pic>
      <p:pic>
        <p:nvPicPr>
          <p:cNvPr id="14" name="Picture 13">
            <a:extLst>
              <a:ext uri="{FF2B5EF4-FFF2-40B4-BE49-F238E27FC236}">
                <a16:creationId xmlns:a16="http://schemas.microsoft.com/office/drawing/2014/main" id="{371B2A8F-128C-4E62-AD0D-775491B091DD}"/>
              </a:ext>
            </a:extLst>
          </p:cNvPr>
          <p:cNvPicPr>
            <a:picLocks noChangeAspect="1"/>
          </p:cNvPicPr>
          <p:nvPr/>
        </p:nvPicPr>
        <p:blipFill>
          <a:blip r:embed="rId6"/>
          <a:stretch>
            <a:fillRect/>
          </a:stretch>
        </p:blipFill>
        <p:spPr>
          <a:xfrm>
            <a:off x="873760" y="3264474"/>
            <a:ext cx="1581150" cy="342900"/>
          </a:xfrm>
          <a:prstGeom prst="rect">
            <a:avLst/>
          </a:prstGeom>
        </p:spPr>
      </p:pic>
      <p:pic>
        <p:nvPicPr>
          <p:cNvPr id="16" name="Picture 15">
            <a:extLst>
              <a:ext uri="{FF2B5EF4-FFF2-40B4-BE49-F238E27FC236}">
                <a16:creationId xmlns:a16="http://schemas.microsoft.com/office/drawing/2014/main" id="{0394B853-55D3-4AF8-A950-F3C3AEDB5A37}"/>
              </a:ext>
            </a:extLst>
          </p:cNvPr>
          <p:cNvPicPr>
            <a:picLocks noChangeAspect="1"/>
          </p:cNvPicPr>
          <p:nvPr/>
        </p:nvPicPr>
        <p:blipFill>
          <a:blip r:embed="rId7"/>
          <a:stretch>
            <a:fillRect/>
          </a:stretch>
        </p:blipFill>
        <p:spPr>
          <a:xfrm>
            <a:off x="921702" y="3941671"/>
            <a:ext cx="2400300" cy="276225"/>
          </a:xfrm>
          <a:prstGeom prst="rect">
            <a:avLst/>
          </a:prstGeom>
        </p:spPr>
      </p:pic>
      <p:pic>
        <p:nvPicPr>
          <p:cNvPr id="18" name="Picture 17">
            <a:extLst>
              <a:ext uri="{FF2B5EF4-FFF2-40B4-BE49-F238E27FC236}">
                <a16:creationId xmlns:a16="http://schemas.microsoft.com/office/drawing/2014/main" id="{DDCBE615-CC5C-428C-ADAA-BC6A84F04EBF}"/>
              </a:ext>
            </a:extLst>
          </p:cNvPr>
          <p:cNvPicPr>
            <a:picLocks noChangeAspect="1"/>
          </p:cNvPicPr>
          <p:nvPr/>
        </p:nvPicPr>
        <p:blipFill>
          <a:blip r:embed="rId8"/>
          <a:stretch>
            <a:fillRect/>
          </a:stretch>
        </p:blipFill>
        <p:spPr>
          <a:xfrm>
            <a:off x="921702" y="4486470"/>
            <a:ext cx="1247775" cy="238125"/>
          </a:xfrm>
          <a:prstGeom prst="rect">
            <a:avLst/>
          </a:prstGeom>
        </p:spPr>
      </p:pic>
      <p:sp>
        <p:nvSpPr>
          <p:cNvPr id="20" name="TextBox 19">
            <a:extLst>
              <a:ext uri="{FF2B5EF4-FFF2-40B4-BE49-F238E27FC236}">
                <a16:creationId xmlns:a16="http://schemas.microsoft.com/office/drawing/2014/main" id="{76AFECDB-6067-4BEE-959A-FC4426967B13}"/>
              </a:ext>
            </a:extLst>
          </p:cNvPr>
          <p:cNvSpPr txBox="1"/>
          <p:nvPr/>
        </p:nvSpPr>
        <p:spPr>
          <a:xfrm>
            <a:off x="822960" y="5548478"/>
            <a:ext cx="6096000" cy="369332"/>
          </a:xfrm>
          <a:prstGeom prst="rect">
            <a:avLst/>
          </a:prstGeom>
          <a:noFill/>
        </p:spPr>
        <p:txBody>
          <a:bodyPr wrap="square">
            <a:spAutoFit/>
          </a:bodyPr>
          <a:lstStyle/>
          <a:p>
            <a:r>
              <a:rPr lang="en-US" sz="1800" b="0" i="0" u="none" strike="noStrike" baseline="0" dirty="0">
                <a:latin typeface="NimbusRomNo9L-Regu"/>
              </a:rPr>
              <a:t>Conceptual framework of data-driven SSM application</a:t>
            </a:r>
            <a:endParaRPr lang="en-US" dirty="0"/>
          </a:p>
        </p:txBody>
      </p:sp>
    </p:spTree>
    <p:extLst>
      <p:ext uri="{BB962C8B-B14F-4D97-AF65-F5344CB8AC3E}">
        <p14:creationId xmlns:p14="http://schemas.microsoft.com/office/powerpoint/2010/main" val="2491452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54E1-04FD-4E9A-8530-67D2C197B1E6}"/>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C1A2AFA5-7576-43D2-B09F-54F7B0B8C675}"/>
              </a:ext>
            </a:extLst>
          </p:cNvPr>
          <p:cNvSpPr>
            <a:spLocks noGrp="1"/>
          </p:cNvSpPr>
          <p:nvPr>
            <p:ph idx="1"/>
          </p:nvPr>
        </p:nvSpPr>
        <p:spPr/>
        <p:txBody>
          <a:bodyPr>
            <a:normAutofit/>
          </a:bodyPr>
          <a:lstStyle/>
          <a:p>
            <a:pPr marL="0" indent="0">
              <a:buNone/>
            </a:pPr>
            <a:r>
              <a:rPr lang="en-US" sz="2400" dirty="0"/>
              <a:t>The Lion’s Jaw bottle opener</a:t>
            </a:r>
          </a:p>
          <a:p>
            <a:pPr marL="0" indent="0">
              <a:buNone/>
            </a:pPr>
            <a:endParaRPr lang="en-US" sz="2400" dirty="0"/>
          </a:p>
        </p:txBody>
      </p:sp>
      <p:pic>
        <p:nvPicPr>
          <p:cNvPr id="7" name="Picture 6">
            <a:extLst>
              <a:ext uri="{FF2B5EF4-FFF2-40B4-BE49-F238E27FC236}">
                <a16:creationId xmlns:a16="http://schemas.microsoft.com/office/drawing/2014/main" id="{41FFCA70-C0E2-4129-97E9-B413766A9094}"/>
              </a:ext>
            </a:extLst>
          </p:cNvPr>
          <p:cNvPicPr>
            <a:picLocks noChangeAspect="1"/>
          </p:cNvPicPr>
          <p:nvPr/>
        </p:nvPicPr>
        <p:blipFill>
          <a:blip r:embed="rId3"/>
          <a:stretch>
            <a:fillRect/>
          </a:stretch>
        </p:blipFill>
        <p:spPr>
          <a:xfrm>
            <a:off x="1402080" y="2308300"/>
            <a:ext cx="9723120" cy="3521703"/>
          </a:xfrm>
          <a:prstGeom prst="rect">
            <a:avLst/>
          </a:prstGeom>
        </p:spPr>
      </p:pic>
    </p:spTree>
    <p:extLst>
      <p:ext uri="{BB962C8B-B14F-4D97-AF65-F5344CB8AC3E}">
        <p14:creationId xmlns:p14="http://schemas.microsoft.com/office/powerpoint/2010/main" val="628856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54E1-04FD-4E9A-8530-67D2C197B1E6}"/>
              </a:ext>
            </a:extLst>
          </p:cNvPr>
          <p:cNvSpPr>
            <a:spLocks noGrp="1"/>
          </p:cNvSpPr>
          <p:nvPr>
            <p:ph type="title"/>
          </p:nvPr>
        </p:nvSpPr>
        <p:spPr/>
        <p:txBody>
          <a:bodyPr/>
          <a:lstStyle/>
          <a:p>
            <a:r>
              <a:rPr lang="en-US" dirty="0"/>
              <a:t>Case Study</a:t>
            </a:r>
          </a:p>
        </p:txBody>
      </p:sp>
      <p:pic>
        <p:nvPicPr>
          <p:cNvPr id="8" name="Picture 7">
            <a:extLst>
              <a:ext uri="{FF2B5EF4-FFF2-40B4-BE49-F238E27FC236}">
                <a16:creationId xmlns:a16="http://schemas.microsoft.com/office/drawing/2014/main" id="{40BEF54E-F5FF-494A-A47E-D7CA73B6430C}"/>
              </a:ext>
            </a:extLst>
          </p:cNvPr>
          <p:cNvPicPr>
            <a:picLocks noChangeAspect="1"/>
          </p:cNvPicPr>
          <p:nvPr/>
        </p:nvPicPr>
        <p:blipFill>
          <a:blip r:embed="rId3"/>
          <a:stretch>
            <a:fillRect/>
          </a:stretch>
        </p:blipFill>
        <p:spPr>
          <a:xfrm>
            <a:off x="2464435" y="1599092"/>
            <a:ext cx="7263130" cy="4476270"/>
          </a:xfrm>
          <a:prstGeom prst="rect">
            <a:avLst/>
          </a:prstGeom>
        </p:spPr>
      </p:pic>
    </p:spTree>
    <p:extLst>
      <p:ext uri="{BB962C8B-B14F-4D97-AF65-F5344CB8AC3E}">
        <p14:creationId xmlns:p14="http://schemas.microsoft.com/office/powerpoint/2010/main" val="1908760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54E1-04FD-4E9A-8530-67D2C197B1E6}"/>
              </a:ext>
            </a:extLst>
          </p:cNvPr>
          <p:cNvSpPr>
            <a:spLocks noGrp="1"/>
          </p:cNvSpPr>
          <p:nvPr>
            <p:ph type="title"/>
          </p:nvPr>
        </p:nvSpPr>
        <p:spPr/>
        <p:txBody>
          <a:bodyPr/>
          <a:lstStyle/>
          <a:p>
            <a:r>
              <a:rPr lang="en-US" dirty="0"/>
              <a:t>Case Study</a:t>
            </a:r>
          </a:p>
        </p:txBody>
      </p:sp>
      <p:pic>
        <p:nvPicPr>
          <p:cNvPr id="4" name="Picture 3">
            <a:extLst>
              <a:ext uri="{FF2B5EF4-FFF2-40B4-BE49-F238E27FC236}">
                <a16:creationId xmlns:a16="http://schemas.microsoft.com/office/drawing/2014/main" id="{02DDE9C0-3196-4298-BE52-C26A205E44F5}"/>
              </a:ext>
            </a:extLst>
          </p:cNvPr>
          <p:cNvPicPr>
            <a:picLocks noChangeAspect="1"/>
          </p:cNvPicPr>
          <p:nvPr/>
        </p:nvPicPr>
        <p:blipFill>
          <a:blip r:embed="rId3"/>
          <a:stretch>
            <a:fillRect/>
          </a:stretch>
        </p:blipFill>
        <p:spPr>
          <a:xfrm>
            <a:off x="4277360" y="1615106"/>
            <a:ext cx="6883305" cy="4541853"/>
          </a:xfrm>
          <a:prstGeom prst="rect">
            <a:avLst/>
          </a:prstGeom>
        </p:spPr>
      </p:pic>
      <p:sp>
        <p:nvSpPr>
          <p:cNvPr id="7" name="TextBox 6">
            <a:extLst>
              <a:ext uri="{FF2B5EF4-FFF2-40B4-BE49-F238E27FC236}">
                <a16:creationId xmlns:a16="http://schemas.microsoft.com/office/drawing/2014/main" id="{FB8D04D5-3CED-453D-834E-FBFCA2E566B4}"/>
              </a:ext>
            </a:extLst>
          </p:cNvPr>
          <p:cNvSpPr txBox="1"/>
          <p:nvPr/>
        </p:nvSpPr>
        <p:spPr>
          <a:xfrm>
            <a:off x="670560" y="1504632"/>
            <a:ext cx="2733040" cy="1569660"/>
          </a:xfrm>
          <a:prstGeom prst="rect">
            <a:avLst/>
          </a:prstGeom>
          <a:noFill/>
        </p:spPr>
        <p:txBody>
          <a:bodyPr wrap="square">
            <a:spAutoFit/>
          </a:bodyPr>
          <a:lstStyle/>
          <a:p>
            <a:r>
              <a:rPr lang="en-US" sz="2400" b="0" i="0" u="none" strike="noStrike" baseline="0" dirty="0">
                <a:solidFill>
                  <a:srgbClr val="000000"/>
                </a:solidFill>
                <a:latin typeface="Arial" panose="020B0604020202020204" pitchFamily="34" charset="0"/>
                <a:cs typeface="Arial" panose="020B0604020202020204" pitchFamily="34" charset="0"/>
              </a:rPr>
              <a:t>Bayesian Network for Lion’s Jaw Bottle Opener Manufacturing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9862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54E1-04FD-4E9A-8530-67D2C197B1E6}"/>
              </a:ext>
            </a:extLst>
          </p:cNvPr>
          <p:cNvSpPr>
            <a:spLocks noGrp="1"/>
          </p:cNvSpPr>
          <p:nvPr>
            <p:ph type="title"/>
          </p:nvPr>
        </p:nvSpPr>
        <p:spPr/>
        <p:txBody>
          <a:bodyPr/>
          <a:lstStyle/>
          <a:p>
            <a:r>
              <a:rPr lang="en-US" dirty="0"/>
              <a:t>Case Study</a:t>
            </a:r>
          </a:p>
        </p:txBody>
      </p:sp>
      <p:pic>
        <p:nvPicPr>
          <p:cNvPr id="4" name="Picture 3">
            <a:extLst>
              <a:ext uri="{FF2B5EF4-FFF2-40B4-BE49-F238E27FC236}">
                <a16:creationId xmlns:a16="http://schemas.microsoft.com/office/drawing/2014/main" id="{02DDE9C0-3196-4298-BE52-C26A205E44F5}"/>
              </a:ext>
            </a:extLst>
          </p:cNvPr>
          <p:cNvPicPr>
            <a:picLocks noChangeAspect="1"/>
          </p:cNvPicPr>
          <p:nvPr/>
        </p:nvPicPr>
        <p:blipFill>
          <a:blip r:embed="rId3"/>
          <a:stretch>
            <a:fillRect/>
          </a:stretch>
        </p:blipFill>
        <p:spPr>
          <a:xfrm>
            <a:off x="4277360" y="1615106"/>
            <a:ext cx="6883305" cy="4541853"/>
          </a:xfrm>
          <a:prstGeom prst="rect">
            <a:avLst/>
          </a:prstGeom>
        </p:spPr>
      </p:pic>
      <p:sp>
        <p:nvSpPr>
          <p:cNvPr id="7" name="TextBox 6">
            <a:extLst>
              <a:ext uri="{FF2B5EF4-FFF2-40B4-BE49-F238E27FC236}">
                <a16:creationId xmlns:a16="http://schemas.microsoft.com/office/drawing/2014/main" id="{FB8D04D5-3CED-453D-834E-FBFCA2E566B4}"/>
              </a:ext>
            </a:extLst>
          </p:cNvPr>
          <p:cNvSpPr txBox="1"/>
          <p:nvPr/>
        </p:nvSpPr>
        <p:spPr>
          <a:xfrm>
            <a:off x="670560" y="1504632"/>
            <a:ext cx="2733040" cy="1569660"/>
          </a:xfrm>
          <a:prstGeom prst="rect">
            <a:avLst/>
          </a:prstGeom>
          <a:noFill/>
        </p:spPr>
        <p:txBody>
          <a:bodyPr wrap="square">
            <a:spAutoFit/>
          </a:bodyPr>
          <a:lstStyle/>
          <a:p>
            <a:r>
              <a:rPr lang="en-US" sz="2400" b="0" i="0" u="none" strike="noStrike" baseline="0" dirty="0">
                <a:solidFill>
                  <a:srgbClr val="000000"/>
                </a:solidFill>
                <a:latin typeface="Arial" panose="020B0604020202020204" pitchFamily="34" charset="0"/>
                <a:cs typeface="Arial" panose="020B0604020202020204" pitchFamily="34" charset="0"/>
              </a:rPr>
              <a:t>Bayesian Network for Lion’s Jaw Bottle Opener Manufacturing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1857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54E1-04FD-4E9A-8530-67D2C197B1E6}"/>
              </a:ext>
            </a:extLst>
          </p:cNvPr>
          <p:cNvSpPr>
            <a:spLocks noGrp="1"/>
          </p:cNvSpPr>
          <p:nvPr>
            <p:ph type="title"/>
          </p:nvPr>
        </p:nvSpPr>
        <p:spPr/>
        <p:txBody>
          <a:bodyPr/>
          <a:lstStyle/>
          <a:p>
            <a:r>
              <a:rPr lang="en-US" dirty="0"/>
              <a:t>Case Study</a:t>
            </a:r>
          </a:p>
        </p:txBody>
      </p:sp>
      <p:sp>
        <p:nvSpPr>
          <p:cNvPr id="7" name="TextBox 6">
            <a:extLst>
              <a:ext uri="{FF2B5EF4-FFF2-40B4-BE49-F238E27FC236}">
                <a16:creationId xmlns:a16="http://schemas.microsoft.com/office/drawing/2014/main" id="{FB8D04D5-3CED-453D-834E-FBFCA2E566B4}"/>
              </a:ext>
            </a:extLst>
          </p:cNvPr>
          <p:cNvSpPr txBox="1"/>
          <p:nvPr/>
        </p:nvSpPr>
        <p:spPr>
          <a:xfrm>
            <a:off x="670560" y="1504632"/>
            <a:ext cx="4917440" cy="461665"/>
          </a:xfrm>
          <a:prstGeom prst="rect">
            <a:avLst/>
          </a:prstGeom>
          <a:noFill/>
        </p:spPr>
        <p:txBody>
          <a:bodyPr wrap="square">
            <a:spAutoFit/>
          </a:bodyPr>
          <a:lstStyle/>
          <a:p>
            <a:r>
              <a:rPr lang="en-US" sz="2400" b="0" i="0" u="none" strike="noStrike" baseline="0" dirty="0">
                <a:solidFill>
                  <a:srgbClr val="000000"/>
                </a:solidFill>
                <a:latin typeface="Arial" panose="020B0604020202020204" pitchFamily="34" charset="0"/>
                <a:cs typeface="Arial" panose="020B0604020202020204" pitchFamily="34" charset="0"/>
              </a:rPr>
              <a:t>A silicon wafer production line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960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54E1-04FD-4E9A-8530-67D2C197B1E6}"/>
              </a:ext>
            </a:extLst>
          </p:cNvPr>
          <p:cNvSpPr>
            <a:spLocks noGrp="1"/>
          </p:cNvSpPr>
          <p:nvPr>
            <p:ph type="title"/>
          </p:nvPr>
        </p:nvSpPr>
        <p:spPr/>
        <p:txBody>
          <a:bodyPr/>
          <a:lstStyle/>
          <a:p>
            <a:r>
              <a:rPr lang="en-US" dirty="0"/>
              <a:t>Case Study</a:t>
            </a:r>
          </a:p>
        </p:txBody>
      </p:sp>
      <p:sp>
        <p:nvSpPr>
          <p:cNvPr id="7" name="TextBox 6">
            <a:extLst>
              <a:ext uri="{FF2B5EF4-FFF2-40B4-BE49-F238E27FC236}">
                <a16:creationId xmlns:a16="http://schemas.microsoft.com/office/drawing/2014/main" id="{FB8D04D5-3CED-453D-834E-FBFCA2E566B4}"/>
              </a:ext>
            </a:extLst>
          </p:cNvPr>
          <p:cNvSpPr txBox="1"/>
          <p:nvPr/>
        </p:nvSpPr>
        <p:spPr>
          <a:xfrm>
            <a:off x="670560" y="1504632"/>
            <a:ext cx="6614160" cy="4154984"/>
          </a:xfrm>
          <a:prstGeom prst="rect">
            <a:avLst/>
          </a:prstGeom>
          <a:noFill/>
        </p:spPr>
        <p:txBody>
          <a:bodyPr wrap="square">
            <a:spAutoFit/>
          </a:bodyPr>
          <a:lstStyle/>
          <a:p>
            <a:r>
              <a:rPr lang="en-US" sz="2400" b="1" i="0" u="none" strike="noStrike" baseline="0" dirty="0">
                <a:solidFill>
                  <a:srgbClr val="000000"/>
                </a:solidFill>
                <a:latin typeface="Arial" panose="020B0604020202020204" pitchFamily="34" charset="0"/>
                <a:cs typeface="Arial" panose="020B0604020202020204" pitchFamily="34" charset="0"/>
              </a:rPr>
              <a:t>A silicon wafer production line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From the input of silicon ingots to the output of silicon wafers, the manufacturing process involves a series of production activities, including loading material, cutting, chamfering and polishing, viscos, slicing, degumming and cleaning, sorting, and packaging</a:t>
            </a:r>
          </a:p>
          <a:p>
            <a:r>
              <a:rPr lang="en-US" dirty="0">
                <a:latin typeface="Arial" panose="020B0604020202020204" pitchFamily="34" charset="0"/>
                <a:cs typeface="Arial" panose="020B0604020202020204" pitchFamily="34" charset="0"/>
              </a:rPr>
              <a:t>With the support of </a:t>
            </a:r>
            <a:r>
              <a:rPr lang="en-US" b="1" dirty="0">
                <a:latin typeface="Arial" panose="020B0604020202020204" pitchFamily="34" charset="0"/>
                <a:cs typeface="Arial" panose="020B0604020202020204" pitchFamily="34" charset="0"/>
              </a:rPr>
              <a:t>big data analytics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intelligent algorithms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predictive models </a:t>
            </a:r>
            <a:r>
              <a:rPr lang="en-US" dirty="0">
                <a:latin typeface="Arial" panose="020B0604020202020204" pitchFamily="34" charset="0"/>
                <a:cs typeface="Arial" panose="020B0604020202020204" pitchFamily="34" charset="0"/>
              </a:rPr>
              <a:t>analyze this data in order to optimize the manufacturing process. </a:t>
            </a:r>
          </a:p>
          <a:p>
            <a:r>
              <a:rPr lang="en-US" dirty="0">
                <a:latin typeface="Arial" panose="020B0604020202020204" pitchFamily="34" charset="0"/>
                <a:cs typeface="Arial" panose="020B0604020202020204" pitchFamily="34" charset="0"/>
              </a:rPr>
              <a:t>As a result, big data analytics enables </a:t>
            </a:r>
            <a:r>
              <a:rPr lang="en-US" b="1" dirty="0">
                <a:latin typeface="Arial" panose="020B0604020202020204" pitchFamily="34" charset="0"/>
                <a:cs typeface="Arial" panose="020B0604020202020204" pitchFamily="34" charset="0"/>
              </a:rPr>
              <a:t>intelligent material assignment, as well as tracking, predictive maintenance, and energy efficiency management</a:t>
            </a:r>
            <a:r>
              <a:rPr lang="en-US" dirty="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4094431-D7F2-489D-B00E-2DA127E9094E}"/>
              </a:ext>
            </a:extLst>
          </p:cNvPr>
          <p:cNvPicPr>
            <a:picLocks noChangeAspect="1"/>
          </p:cNvPicPr>
          <p:nvPr/>
        </p:nvPicPr>
        <p:blipFill>
          <a:blip r:embed="rId3"/>
          <a:stretch>
            <a:fillRect/>
          </a:stretch>
        </p:blipFill>
        <p:spPr>
          <a:xfrm>
            <a:off x="7391664" y="1625600"/>
            <a:ext cx="3570707" cy="4378960"/>
          </a:xfrm>
          <a:prstGeom prst="rect">
            <a:avLst/>
          </a:prstGeom>
        </p:spPr>
      </p:pic>
    </p:spTree>
    <p:extLst>
      <p:ext uri="{BB962C8B-B14F-4D97-AF65-F5344CB8AC3E}">
        <p14:creationId xmlns:p14="http://schemas.microsoft.com/office/powerpoint/2010/main" val="3979510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54E1-04FD-4E9A-8530-67D2C197B1E6}"/>
              </a:ext>
            </a:extLst>
          </p:cNvPr>
          <p:cNvSpPr>
            <a:spLocks noGrp="1"/>
          </p:cNvSpPr>
          <p:nvPr>
            <p:ph type="title"/>
          </p:nvPr>
        </p:nvSpPr>
        <p:spPr/>
        <p:txBody>
          <a:bodyPr/>
          <a:lstStyle/>
          <a:p>
            <a:r>
              <a:rPr lang="en-US" dirty="0"/>
              <a:t>Case Study</a:t>
            </a:r>
          </a:p>
        </p:txBody>
      </p:sp>
      <p:sp>
        <p:nvSpPr>
          <p:cNvPr id="7" name="TextBox 6">
            <a:extLst>
              <a:ext uri="{FF2B5EF4-FFF2-40B4-BE49-F238E27FC236}">
                <a16:creationId xmlns:a16="http://schemas.microsoft.com/office/drawing/2014/main" id="{FB8D04D5-3CED-453D-834E-FBFCA2E566B4}"/>
              </a:ext>
            </a:extLst>
          </p:cNvPr>
          <p:cNvSpPr txBox="1"/>
          <p:nvPr/>
        </p:nvSpPr>
        <p:spPr>
          <a:xfrm>
            <a:off x="7986769" y="6170429"/>
            <a:ext cx="3718560" cy="276999"/>
          </a:xfrm>
          <a:prstGeom prst="rect">
            <a:avLst/>
          </a:prstGeom>
          <a:noFill/>
        </p:spPr>
        <p:txBody>
          <a:bodyPr wrap="square">
            <a:spAutoFit/>
          </a:bodyPr>
          <a:lstStyle/>
          <a:p>
            <a:r>
              <a:rPr lang="en-US" sz="1200" b="1" i="0" u="none" strike="noStrike" baseline="0" dirty="0">
                <a:solidFill>
                  <a:srgbClr val="000000"/>
                </a:solidFill>
                <a:latin typeface="Arial" panose="020B0604020202020204" pitchFamily="34" charset="0"/>
                <a:cs typeface="Arial" panose="020B0604020202020204" pitchFamily="34" charset="0"/>
              </a:rPr>
              <a:t>Data-driven smart silicon wafer production</a:t>
            </a:r>
          </a:p>
        </p:txBody>
      </p:sp>
      <p:pic>
        <p:nvPicPr>
          <p:cNvPr id="5" name="Picture 4">
            <a:extLst>
              <a:ext uri="{FF2B5EF4-FFF2-40B4-BE49-F238E27FC236}">
                <a16:creationId xmlns:a16="http://schemas.microsoft.com/office/drawing/2014/main" id="{133A6AFE-4891-4474-AFE9-6F4A1F009954}"/>
              </a:ext>
            </a:extLst>
          </p:cNvPr>
          <p:cNvPicPr>
            <a:picLocks noChangeAspect="1"/>
          </p:cNvPicPr>
          <p:nvPr/>
        </p:nvPicPr>
        <p:blipFill>
          <a:blip r:embed="rId3"/>
          <a:stretch>
            <a:fillRect/>
          </a:stretch>
        </p:blipFill>
        <p:spPr>
          <a:xfrm>
            <a:off x="5248614" y="1523897"/>
            <a:ext cx="5819732" cy="4597840"/>
          </a:xfrm>
          <a:prstGeom prst="rect">
            <a:avLst/>
          </a:prstGeom>
        </p:spPr>
      </p:pic>
      <p:pic>
        <p:nvPicPr>
          <p:cNvPr id="10" name="Picture 9">
            <a:extLst>
              <a:ext uri="{FF2B5EF4-FFF2-40B4-BE49-F238E27FC236}">
                <a16:creationId xmlns:a16="http://schemas.microsoft.com/office/drawing/2014/main" id="{66E67008-2140-4B42-A9CE-F43853562F15}"/>
              </a:ext>
            </a:extLst>
          </p:cNvPr>
          <p:cNvPicPr>
            <a:picLocks noChangeAspect="1"/>
          </p:cNvPicPr>
          <p:nvPr/>
        </p:nvPicPr>
        <p:blipFill>
          <a:blip r:embed="rId4"/>
          <a:stretch>
            <a:fillRect/>
          </a:stretch>
        </p:blipFill>
        <p:spPr>
          <a:xfrm>
            <a:off x="568960" y="1523897"/>
            <a:ext cx="4047187" cy="2458823"/>
          </a:xfrm>
          <a:prstGeom prst="rect">
            <a:avLst/>
          </a:prstGeom>
        </p:spPr>
      </p:pic>
      <p:pic>
        <p:nvPicPr>
          <p:cNvPr id="12" name="Picture 11">
            <a:extLst>
              <a:ext uri="{FF2B5EF4-FFF2-40B4-BE49-F238E27FC236}">
                <a16:creationId xmlns:a16="http://schemas.microsoft.com/office/drawing/2014/main" id="{7FBA0DB5-8C3B-4652-A34C-4BCB7920FFDE}"/>
              </a:ext>
            </a:extLst>
          </p:cNvPr>
          <p:cNvPicPr>
            <a:picLocks noChangeAspect="1"/>
          </p:cNvPicPr>
          <p:nvPr/>
        </p:nvPicPr>
        <p:blipFill>
          <a:blip r:embed="rId5"/>
          <a:stretch>
            <a:fillRect/>
          </a:stretch>
        </p:blipFill>
        <p:spPr>
          <a:xfrm>
            <a:off x="568960" y="4140804"/>
            <a:ext cx="3992285" cy="2386597"/>
          </a:xfrm>
          <a:prstGeom prst="rect">
            <a:avLst/>
          </a:prstGeom>
        </p:spPr>
      </p:pic>
    </p:spTree>
    <p:extLst>
      <p:ext uri="{BB962C8B-B14F-4D97-AF65-F5344CB8AC3E}">
        <p14:creationId xmlns:p14="http://schemas.microsoft.com/office/powerpoint/2010/main" val="3810275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54E1-04FD-4E9A-8530-67D2C197B1E6}"/>
              </a:ext>
            </a:extLst>
          </p:cNvPr>
          <p:cNvSpPr>
            <a:spLocks noGrp="1"/>
          </p:cNvSpPr>
          <p:nvPr>
            <p:ph type="title"/>
          </p:nvPr>
        </p:nvSpPr>
        <p:spPr/>
        <p:txBody>
          <a:bodyPr/>
          <a:lstStyle/>
          <a:p>
            <a:r>
              <a:rPr lang="en-US" dirty="0"/>
              <a:t>Smart manufacturing systems (SMSs)</a:t>
            </a:r>
          </a:p>
        </p:txBody>
      </p:sp>
      <p:sp>
        <p:nvSpPr>
          <p:cNvPr id="3" name="Content Placeholder 2">
            <a:extLst>
              <a:ext uri="{FF2B5EF4-FFF2-40B4-BE49-F238E27FC236}">
                <a16:creationId xmlns:a16="http://schemas.microsoft.com/office/drawing/2014/main" id="{C1A2AFA5-7576-43D2-B09F-54F7B0B8C675}"/>
              </a:ext>
            </a:extLst>
          </p:cNvPr>
          <p:cNvSpPr>
            <a:spLocks noGrp="1"/>
          </p:cNvSpPr>
          <p:nvPr>
            <p:ph idx="1"/>
          </p:nvPr>
        </p:nvSpPr>
        <p:spPr>
          <a:xfrm>
            <a:off x="475814" y="1693703"/>
            <a:ext cx="11157386" cy="4303509"/>
          </a:xfrm>
        </p:spPr>
        <p:txBody>
          <a:bodyPr>
            <a:normAutofit/>
          </a:bodyPr>
          <a:lstStyle/>
          <a:p>
            <a:pPr marL="0" indent="0">
              <a:buNone/>
            </a:pPr>
            <a:r>
              <a:rPr lang="en-US" sz="2400" b="1" dirty="0"/>
              <a:t>Definition 1: </a:t>
            </a:r>
            <a:r>
              <a:rPr lang="en-US" sz="2400" dirty="0"/>
              <a:t>From engineering view, smart manufacturing is an intensified application of advanced intelligence systems which enable the rapid manufacturing of new products, dynamic response to product demand, and real-time optimization of manufacturing production and supply chain networks</a:t>
            </a:r>
          </a:p>
          <a:p>
            <a:pPr marL="0" indent="0">
              <a:buNone/>
            </a:pPr>
            <a:r>
              <a:rPr lang="en-US" sz="2400" b="1" dirty="0"/>
              <a:t>Definition 2: </a:t>
            </a:r>
            <a:r>
              <a:rPr lang="en-US" sz="2400" dirty="0"/>
              <a:t>From interconnection and communication (IoT and CPS) view, Using sensors and communication technologies to capture data at all stages of manufacturing</a:t>
            </a:r>
          </a:p>
          <a:p>
            <a:pPr marL="0" indent="0">
              <a:buNone/>
            </a:pPr>
            <a:r>
              <a:rPr lang="en-US" sz="2400" b="1" dirty="0"/>
              <a:t>Definition 3: </a:t>
            </a:r>
            <a:r>
              <a:rPr lang="en-US" sz="2400" dirty="0"/>
              <a:t>From the view of predictive analysis and decision making, more accessible and ubiquitous data form big data environment, help manufacturing enterprises better predict, balance production, and improve their efficiency and productivity</a:t>
            </a:r>
          </a:p>
        </p:txBody>
      </p:sp>
    </p:spTree>
    <p:extLst>
      <p:ext uri="{BB962C8B-B14F-4D97-AF65-F5344CB8AC3E}">
        <p14:creationId xmlns:p14="http://schemas.microsoft.com/office/powerpoint/2010/main" val="2583004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54E1-04FD-4E9A-8530-67D2C197B1E6}"/>
              </a:ext>
            </a:extLst>
          </p:cNvPr>
          <p:cNvSpPr>
            <a:spLocks noGrp="1"/>
          </p:cNvSpPr>
          <p:nvPr>
            <p:ph type="title"/>
          </p:nvPr>
        </p:nvSpPr>
        <p:spPr/>
        <p:txBody>
          <a:bodyPr/>
          <a:lstStyle/>
          <a:p>
            <a:r>
              <a:rPr lang="en-US" dirty="0"/>
              <a:t>Smart manufacturing systems (SMSs)</a:t>
            </a:r>
          </a:p>
        </p:txBody>
      </p:sp>
      <p:sp>
        <p:nvSpPr>
          <p:cNvPr id="3" name="Content Placeholder 2">
            <a:extLst>
              <a:ext uri="{FF2B5EF4-FFF2-40B4-BE49-F238E27FC236}">
                <a16:creationId xmlns:a16="http://schemas.microsoft.com/office/drawing/2014/main" id="{C1A2AFA5-7576-43D2-B09F-54F7B0B8C675}"/>
              </a:ext>
            </a:extLst>
          </p:cNvPr>
          <p:cNvSpPr>
            <a:spLocks noGrp="1"/>
          </p:cNvSpPr>
          <p:nvPr>
            <p:ph idx="1"/>
          </p:nvPr>
        </p:nvSpPr>
        <p:spPr>
          <a:xfrm>
            <a:off x="395230" y="6166045"/>
            <a:ext cx="5192770" cy="376327"/>
          </a:xfrm>
        </p:spPr>
        <p:txBody>
          <a:bodyPr>
            <a:normAutofit/>
          </a:bodyPr>
          <a:lstStyle/>
          <a:p>
            <a:pPr marL="0" indent="0">
              <a:buNone/>
            </a:pPr>
            <a:r>
              <a:rPr lang="en-US" sz="1400" b="1" dirty="0"/>
              <a:t>The evolution of smart manufacturing systems</a:t>
            </a:r>
          </a:p>
        </p:txBody>
      </p:sp>
      <p:pic>
        <p:nvPicPr>
          <p:cNvPr id="5" name="Picture 4">
            <a:extLst>
              <a:ext uri="{FF2B5EF4-FFF2-40B4-BE49-F238E27FC236}">
                <a16:creationId xmlns:a16="http://schemas.microsoft.com/office/drawing/2014/main" id="{1C0CA82A-DBBD-4860-97E6-F9E92679A02E}"/>
              </a:ext>
            </a:extLst>
          </p:cNvPr>
          <p:cNvPicPr>
            <a:picLocks noChangeAspect="1"/>
          </p:cNvPicPr>
          <p:nvPr/>
        </p:nvPicPr>
        <p:blipFill>
          <a:blip r:embed="rId3"/>
          <a:stretch>
            <a:fillRect/>
          </a:stretch>
        </p:blipFill>
        <p:spPr>
          <a:xfrm>
            <a:off x="472774" y="1657915"/>
            <a:ext cx="6467515" cy="4375084"/>
          </a:xfrm>
          <a:prstGeom prst="rect">
            <a:avLst/>
          </a:prstGeom>
        </p:spPr>
      </p:pic>
      <p:pic>
        <p:nvPicPr>
          <p:cNvPr id="7" name="Picture 6">
            <a:extLst>
              <a:ext uri="{FF2B5EF4-FFF2-40B4-BE49-F238E27FC236}">
                <a16:creationId xmlns:a16="http://schemas.microsoft.com/office/drawing/2014/main" id="{AAD413BA-EB4D-4AC8-8D1F-55410FD616A6}"/>
              </a:ext>
            </a:extLst>
          </p:cNvPr>
          <p:cNvPicPr>
            <a:picLocks noChangeAspect="1"/>
          </p:cNvPicPr>
          <p:nvPr/>
        </p:nvPicPr>
        <p:blipFill>
          <a:blip r:embed="rId4"/>
          <a:stretch>
            <a:fillRect/>
          </a:stretch>
        </p:blipFill>
        <p:spPr>
          <a:xfrm>
            <a:off x="7213600" y="2297658"/>
            <a:ext cx="4600257" cy="2582952"/>
          </a:xfrm>
          <a:prstGeom prst="rect">
            <a:avLst/>
          </a:prstGeom>
        </p:spPr>
      </p:pic>
      <p:sp>
        <p:nvSpPr>
          <p:cNvPr id="8" name="Content Placeholder 2">
            <a:extLst>
              <a:ext uri="{FF2B5EF4-FFF2-40B4-BE49-F238E27FC236}">
                <a16:creationId xmlns:a16="http://schemas.microsoft.com/office/drawing/2014/main" id="{171C2E7D-89EB-430E-9854-6C6B6CCE4E91}"/>
              </a:ext>
            </a:extLst>
          </p:cNvPr>
          <p:cNvSpPr txBox="1">
            <a:spLocks/>
          </p:cNvSpPr>
          <p:nvPr/>
        </p:nvSpPr>
        <p:spPr>
          <a:xfrm>
            <a:off x="7649470" y="5078925"/>
            <a:ext cx="3932930" cy="376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t>Directions of smart manufacturing systems</a:t>
            </a:r>
          </a:p>
        </p:txBody>
      </p:sp>
    </p:spTree>
    <p:extLst>
      <p:ext uri="{BB962C8B-B14F-4D97-AF65-F5344CB8AC3E}">
        <p14:creationId xmlns:p14="http://schemas.microsoft.com/office/powerpoint/2010/main" val="2596851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54E1-04FD-4E9A-8530-67D2C197B1E6}"/>
              </a:ext>
            </a:extLst>
          </p:cNvPr>
          <p:cNvSpPr>
            <a:spLocks noGrp="1"/>
          </p:cNvSpPr>
          <p:nvPr>
            <p:ph type="title"/>
          </p:nvPr>
        </p:nvSpPr>
        <p:spPr/>
        <p:txBody>
          <a:bodyPr/>
          <a:lstStyle/>
          <a:p>
            <a:r>
              <a:rPr lang="en-US" dirty="0"/>
              <a:t>Smart manufacturing systems (SMSs)</a:t>
            </a:r>
          </a:p>
        </p:txBody>
      </p:sp>
      <p:sp>
        <p:nvSpPr>
          <p:cNvPr id="3" name="Content Placeholder 2">
            <a:extLst>
              <a:ext uri="{FF2B5EF4-FFF2-40B4-BE49-F238E27FC236}">
                <a16:creationId xmlns:a16="http://schemas.microsoft.com/office/drawing/2014/main" id="{C1A2AFA5-7576-43D2-B09F-54F7B0B8C675}"/>
              </a:ext>
            </a:extLst>
          </p:cNvPr>
          <p:cNvSpPr>
            <a:spLocks noGrp="1"/>
          </p:cNvSpPr>
          <p:nvPr>
            <p:ph idx="1"/>
          </p:nvPr>
        </p:nvSpPr>
        <p:spPr>
          <a:xfrm>
            <a:off x="597734" y="6167120"/>
            <a:ext cx="2541706" cy="409212"/>
          </a:xfrm>
        </p:spPr>
        <p:txBody>
          <a:bodyPr>
            <a:normAutofit fontScale="85000" lnSpcReduction="10000"/>
          </a:bodyPr>
          <a:lstStyle/>
          <a:p>
            <a:pPr marL="0" indent="0">
              <a:buNone/>
            </a:pPr>
            <a:r>
              <a:rPr lang="en-US" sz="1800" b="1" dirty="0"/>
              <a:t>Physical layer of SMSs</a:t>
            </a:r>
          </a:p>
        </p:txBody>
      </p:sp>
      <p:pic>
        <p:nvPicPr>
          <p:cNvPr id="6" name="Picture 5">
            <a:extLst>
              <a:ext uri="{FF2B5EF4-FFF2-40B4-BE49-F238E27FC236}">
                <a16:creationId xmlns:a16="http://schemas.microsoft.com/office/drawing/2014/main" id="{95634A66-1090-4C52-8128-991B810B8B15}"/>
              </a:ext>
            </a:extLst>
          </p:cNvPr>
          <p:cNvPicPr>
            <a:picLocks noChangeAspect="1"/>
          </p:cNvPicPr>
          <p:nvPr/>
        </p:nvPicPr>
        <p:blipFill>
          <a:blip r:embed="rId3"/>
          <a:stretch>
            <a:fillRect/>
          </a:stretch>
        </p:blipFill>
        <p:spPr>
          <a:xfrm>
            <a:off x="410450" y="1511563"/>
            <a:ext cx="6338358" cy="4655557"/>
          </a:xfrm>
          <a:prstGeom prst="rect">
            <a:avLst/>
          </a:prstGeom>
        </p:spPr>
      </p:pic>
      <p:pic>
        <p:nvPicPr>
          <p:cNvPr id="8" name="Picture 7">
            <a:extLst>
              <a:ext uri="{FF2B5EF4-FFF2-40B4-BE49-F238E27FC236}">
                <a16:creationId xmlns:a16="http://schemas.microsoft.com/office/drawing/2014/main" id="{E4AA8694-5CFF-4469-9D2C-0DEA41810644}"/>
              </a:ext>
            </a:extLst>
          </p:cNvPr>
          <p:cNvPicPr>
            <a:picLocks noChangeAspect="1"/>
          </p:cNvPicPr>
          <p:nvPr/>
        </p:nvPicPr>
        <p:blipFill>
          <a:blip r:embed="rId4"/>
          <a:stretch>
            <a:fillRect/>
          </a:stretch>
        </p:blipFill>
        <p:spPr>
          <a:xfrm>
            <a:off x="6827188" y="1656080"/>
            <a:ext cx="4878141" cy="3901440"/>
          </a:xfrm>
          <a:prstGeom prst="rect">
            <a:avLst/>
          </a:prstGeom>
        </p:spPr>
      </p:pic>
      <p:sp>
        <p:nvSpPr>
          <p:cNvPr id="9" name="Content Placeholder 2">
            <a:extLst>
              <a:ext uri="{FF2B5EF4-FFF2-40B4-BE49-F238E27FC236}">
                <a16:creationId xmlns:a16="http://schemas.microsoft.com/office/drawing/2014/main" id="{6F265DAC-E8B2-48A7-B742-BE4A13F7D1EF}"/>
              </a:ext>
            </a:extLst>
          </p:cNvPr>
          <p:cNvSpPr txBox="1">
            <a:spLocks/>
          </p:cNvSpPr>
          <p:nvPr/>
        </p:nvSpPr>
        <p:spPr>
          <a:xfrm>
            <a:off x="8116134" y="5876894"/>
            <a:ext cx="3191946" cy="6994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t>Smart interconnection and communication layer of SMSs</a:t>
            </a:r>
          </a:p>
        </p:txBody>
      </p:sp>
    </p:spTree>
    <p:extLst>
      <p:ext uri="{BB962C8B-B14F-4D97-AF65-F5344CB8AC3E}">
        <p14:creationId xmlns:p14="http://schemas.microsoft.com/office/powerpoint/2010/main" val="3706614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54E1-04FD-4E9A-8530-67D2C197B1E6}"/>
              </a:ext>
            </a:extLst>
          </p:cNvPr>
          <p:cNvSpPr>
            <a:spLocks noGrp="1"/>
          </p:cNvSpPr>
          <p:nvPr>
            <p:ph type="title"/>
          </p:nvPr>
        </p:nvSpPr>
        <p:spPr/>
        <p:txBody>
          <a:bodyPr/>
          <a:lstStyle/>
          <a:p>
            <a:r>
              <a:rPr lang="en-US" dirty="0"/>
              <a:t>Smart manufacturing systems (SMSs)</a:t>
            </a:r>
          </a:p>
        </p:txBody>
      </p:sp>
      <p:sp>
        <p:nvSpPr>
          <p:cNvPr id="3" name="Content Placeholder 2">
            <a:extLst>
              <a:ext uri="{FF2B5EF4-FFF2-40B4-BE49-F238E27FC236}">
                <a16:creationId xmlns:a16="http://schemas.microsoft.com/office/drawing/2014/main" id="{C1A2AFA5-7576-43D2-B09F-54F7B0B8C675}"/>
              </a:ext>
            </a:extLst>
          </p:cNvPr>
          <p:cNvSpPr>
            <a:spLocks noGrp="1"/>
          </p:cNvSpPr>
          <p:nvPr>
            <p:ph idx="1"/>
          </p:nvPr>
        </p:nvSpPr>
        <p:spPr>
          <a:xfrm>
            <a:off x="1584959" y="5774841"/>
            <a:ext cx="9022080" cy="409212"/>
          </a:xfrm>
        </p:spPr>
        <p:txBody>
          <a:bodyPr>
            <a:normAutofit/>
          </a:bodyPr>
          <a:lstStyle/>
          <a:p>
            <a:pPr marL="0" indent="0">
              <a:buNone/>
            </a:pPr>
            <a:r>
              <a:rPr lang="en-US" sz="1800" b="1" dirty="0"/>
              <a:t>Based on multilevel Darwinist brain of SMSs’ autonomous evolution mechanism</a:t>
            </a:r>
          </a:p>
        </p:txBody>
      </p:sp>
      <p:pic>
        <p:nvPicPr>
          <p:cNvPr id="5" name="Picture 4">
            <a:extLst>
              <a:ext uri="{FF2B5EF4-FFF2-40B4-BE49-F238E27FC236}">
                <a16:creationId xmlns:a16="http://schemas.microsoft.com/office/drawing/2014/main" id="{CD0B7EDD-2A71-45F3-A909-FBD25A922EB0}"/>
              </a:ext>
            </a:extLst>
          </p:cNvPr>
          <p:cNvPicPr>
            <a:picLocks noChangeAspect="1"/>
          </p:cNvPicPr>
          <p:nvPr/>
        </p:nvPicPr>
        <p:blipFill>
          <a:blip r:embed="rId3"/>
          <a:stretch>
            <a:fillRect/>
          </a:stretch>
        </p:blipFill>
        <p:spPr>
          <a:xfrm>
            <a:off x="2236207" y="1585912"/>
            <a:ext cx="7719585" cy="4144328"/>
          </a:xfrm>
          <a:prstGeom prst="rect">
            <a:avLst/>
          </a:prstGeom>
        </p:spPr>
      </p:pic>
    </p:spTree>
    <p:extLst>
      <p:ext uri="{BB962C8B-B14F-4D97-AF65-F5344CB8AC3E}">
        <p14:creationId xmlns:p14="http://schemas.microsoft.com/office/powerpoint/2010/main" val="2285850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54E1-04FD-4E9A-8530-67D2C197B1E6}"/>
              </a:ext>
            </a:extLst>
          </p:cNvPr>
          <p:cNvSpPr>
            <a:spLocks noGrp="1"/>
          </p:cNvSpPr>
          <p:nvPr>
            <p:ph type="title"/>
          </p:nvPr>
        </p:nvSpPr>
        <p:spPr/>
        <p:txBody>
          <a:bodyPr/>
          <a:lstStyle/>
          <a:p>
            <a:r>
              <a:rPr lang="en-US" dirty="0"/>
              <a:t>Smart manufacturing systems (SMSs)</a:t>
            </a:r>
          </a:p>
        </p:txBody>
      </p:sp>
      <p:sp>
        <p:nvSpPr>
          <p:cNvPr id="3" name="Content Placeholder 2">
            <a:extLst>
              <a:ext uri="{FF2B5EF4-FFF2-40B4-BE49-F238E27FC236}">
                <a16:creationId xmlns:a16="http://schemas.microsoft.com/office/drawing/2014/main" id="{C1A2AFA5-7576-43D2-B09F-54F7B0B8C675}"/>
              </a:ext>
            </a:extLst>
          </p:cNvPr>
          <p:cNvSpPr>
            <a:spLocks noGrp="1"/>
          </p:cNvSpPr>
          <p:nvPr>
            <p:ph idx="1"/>
          </p:nvPr>
        </p:nvSpPr>
        <p:spPr>
          <a:xfrm>
            <a:off x="5659119" y="3224394"/>
            <a:ext cx="3901441" cy="758326"/>
          </a:xfrm>
        </p:spPr>
        <p:txBody>
          <a:bodyPr>
            <a:normAutofit/>
          </a:bodyPr>
          <a:lstStyle/>
          <a:p>
            <a:pPr marL="0" indent="0">
              <a:buNone/>
            </a:pPr>
            <a:r>
              <a:rPr lang="en-US" sz="1800" b="1" dirty="0"/>
              <a:t>Hierarchical architecture of SMSs’ autonomous scheme</a:t>
            </a:r>
          </a:p>
        </p:txBody>
      </p:sp>
      <p:pic>
        <p:nvPicPr>
          <p:cNvPr id="6" name="Picture 5">
            <a:extLst>
              <a:ext uri="{FF2B5EF4-FFF2-40B4-BE49-F238E27FC236}">
                <a16:creationId xmlns:a16="http://schemas.microsoft.com/office/drawing/2014/main" id="{909293BA-0F94-4CB2-9949-A6D811DCCEF5}"/>
              </a:ext>
            </a:extLst>
          </p:cNvPr>
          <p:cNvPicPr>
            <a:picLocks noChangeAspect="1"/>
          </p:cNvPicPr>
          <p:nvPr/>
        </p:nvPicPr>
        <p:blipFill>
          <a:blip r:embed="rId3"/>
          <a:stretch>
            <a:fillRect/>
          </a:stretch>
        </p:blipFill>
        <p:spPr>
          <a:xfrm>
            <a:off x="1330960" y="1629937"/>
            <a:ext cx="3792560" cy="4349510"/>
          </a:xfrm>
          <a:prstGeom prst="rect">
            <a:avLst/>
          </a:prstGeom>
        </p:spPr>
      </p:pic>
    </p:spTree>
    <p:extLst>
      <p:ext uri="{BB962C8B-B14F-4D97-AF65-F5344CB8AC3E}">
        <p14:creationId xmlns:p14="http://schemas.microsoft.com/office/powerpoint/2010/main" val="140245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54E1-04FD-4E9A-8530-67D2C197B1E6}"/>
              </a:ext>
            </a:extLst>
          </p:cNvPr>
          <p:cNvSpPr>
            <a:spLocks noGrp="1"/>
          </p:cNvSpPr>
          <p:nvPr>
            <p:ph type="title"/>
          </p:nvPr>
        </p:nvSpPr>
        <p:spPr/>
        <p:txBody>
          <a:bodyPr/>
          <a:lstStyle/>
          <a:p>
            <a:r>
              <a:rPr lang="en-US" dirty="0"/>
              <a:t>Smart manufacturing systems (SMSs)</a:t>
            </a:r>
          </a:p>
        </p:txBody>
      </p:sp>
      <p:sp>
        <p:nvSpPr>
          <p:cNvPr id="3" name="Content Placeholder 2">
            <a:extLst>
              <a:ext uri="{FF2B5EF4-FFF2-40B4-BE49-F238E27FC236}">
                <a16:creationId xmlns:a16="http://schemas.microsoft.com/office/drawing/2014/main" id="{C1A2AFA5-7576-43D2-B09F-54F7B0B8C675}"/>
              </a:ext>
            </a:extLst>
          </p:cNvPr>
          <p:cNvSpPr>
            <a:spLocks noGrp="1"/>
          </p:cNvSpPr>
          <p:nvPr>
            <p:ph idx="1"/>
          </p:nvPr>
        </p:nvSpPr>
        <p:spPr>
          <a:xfrm>
            <a:off x="556486" y="6148651"/>
            <a:ext cx="3981712" cy="300385"/>
          </a:xfrm>
        </p:spPr>
        <p:txBody>
          <a:bodyPr>
            <a:normAutofit fontScale="92500" lnSpcReduction="10000"/>
          </a:bodyPr>
          <a:lstStyle/>
          <a:p>
            <a:pPr marL="0" indent="0">
              <a:buNone/>
            </a:pPr>
            <a:r>
              <a:rPr lang="en-US" sz="1800" b="1" dirty="0"/>
              <a:t>Evolution of data in manufacturing</a:t>
            </a:r>
          </a:p>
        </p:txBody>
      </p:sp>
      <p:pic>
        <p:nvPicPr>
          <p:cNvPr id="5" name="Picture 4">
            <a:extLst>
              <a:ext uri="{FF2B5EF4-FFF2-40B4-BE49-F238E27FC236}">
                <a16:creationId xmlns:a16="http://schemas.microsoft.com/office/drawing/2014/main" id="{DA321C16-5F12-4B0C-AA4F-73DDB8D069FD}"/>
              </a:ext>
            </a:extLst>
          </p:cNvPr>
          <p:cNvPicPr>
            <a:picLocks noChangeAspect="1"/>
          </p:cNvPicPr>
          <p:nvPr/>
        </p:nvPicPr>
        <p:blipFill>
          <a:blip r:embed="rId3"/>
          <a:stretch>
            <a:fillRect/>
          </a:stretch>
        </p:blipFill>
        <p:spPr>
          <a:xfrm>
            <a:off x="556486" y="1557638"/>
            <a:ext cx="5728692" cy="4436762"/>
          </a:xfrm>
          <a:prstGeom prst="rect">
            <a:avLst/>
          </a:prstGeom>
        </p:spPr>
      </p:pic>
      <p:pic>
        <p:nvPicPr>
          <p:cNvPr id="8" name="Picture 7">
            <a:extLst>
              <a:ext uri="{FF2B5EF4-FFF2-40B4-BE49-F238E27FC236}">
                <a16:creationId xmlns:a16="http://schemas.microsoft.com/office/drawing/2014/main" id="{BE864070-C695-4ED0-87BF-BA8243251199}"/>
              </a:ext>
            </a:extLst>
          </p:cNvPr>
          <p:cNvPicPr>
            <a:picLocks noChangeAspect="1"/>
          </p:cNvPicPr>
          <p:nvPr/>
        </p:nvPicPr>
        <p:blipFill>
          <a:blip r:embed="rId4"/>
          <a:stretch>
            <a:fillRect/>
          </a:stretch>
        </p:blipFill>
        <p:spPr>
          <a:xfrm>
            <a:off x="7205457" y="1557638"/>
            <a:ext cx="4356623" cy="4526018"/>
          </a:xfrm>
          <a:prstGeom prst="rect">
            <a:avLst/>
          </a:prstGeom>
        </p:spPr>
      </p:pic>
      <p:sp>
        <p:nvSpPr>
          <p:cNvPr id="9" name="Content Placeholder 2">
            <a:extLst>
              <a:ext uri="{FF2B5EF4-FFF2-40B4-BE49-F238E27FC236}">
                <a16:creationId xmlns:a16="http://schemas.microsoft.com/office/drawing/2014/main" id="{AF7F9D28-222C-4F15-8109-FA31563C415B}"/>
              </a:ext>
            </a:extLst>
          </p:cNvPr>
          <p:cNvSpPr txBox="1">
            <a:spLocks/>
          </p:cNvSpPr>
          <p:nvPr/>
        </p:nvSpPr>
        <p:spPr>
          <a:xfrm>
            <a:off x="8069057" y="6154396"/>
            <a:ext cx="3178063" cy="30038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t>Manufacturing data lifecycle</a:t>
            </a:r>
          </a:p>
        </p:txBody>
      </p:sp>
    </p:spTree>
    <p:extLst>
      <p:ext uri="{BB962C8B-B14F-4D97-AF65-F5344CB8AC3E}">
        <p14:creationId xmlns:p14="http://schemas.microsoft.com/office/powerpoint/2010/main" val="313752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54E1-04FD-4E9A-8530-67D2C197B1E6}"/>
              </a:ext>
            </a:extLst>
          </p:cNvPr>
          <p:cNvSpPr>
            <a:spLocks noGrp="1"/>
          </p:cNvSpPr>
          <p:nvPr>
            <p:ph type="title"/>
          </p:nvPr>
        </p:nvSpPr>
        <p:spPr/>
        <p:txBody>
          <a:bodyPr/>
          <a:lstStyle/>
          <a:p>
            <a:r>
              <a:rPr lang="en-US" dirty="0"/>
              <a:t>Smart manufacturing systems (SMSs)</a:t>
            </a:r>
          </a:p>
        </p:txBody>
      </p:sp>
      <p:sp>
        <p:nvSpPr>
          <p:cNvPr id="3" name="Content Placeholder 2">
            <a:extLst>
              <a:ext uri="{FF2B5EF4-FFF2-40B4-BE49-F238E27FC236}">
                <a16:creationId xmlns:a16="http://schemas.microsoft.com/office/drawing/2014/main" id="{C1A2AFA5-7576-43D2-B09F-54F7B0B8C675}"/>
              </a:ext>
            </a:extLst>
          </p:cNvPr>
          <p:cNvSpPr>
            <a:spLocks noGrp="1"/>
          </p:cNvSpPr>
          <p:nvPr>
            <p:ph idx="1"/>
          </p:nvPr>
        </p:nvSpPr>
        <p:spPr>
          <a:xfrm>
            <a:off x="688566" y="5273039"/>
            <a:ext cx="4801526" cy="358025"/>
          </a:xfrm>
        </p:spPr>
        <p:txBody>
          <a:bodyPr>
            <a:normAutofit fontScale="62500" lnSpcReduction="20000"/>
          </a:bodyPr>
          <a:lstStyle/>
          <a:p>
            <a:pPr marL="0" indent="0">
              <a:buNone/>
            </a:pPr>
            <a:r>
              <a:rPr lang="en-US" sz="1800" b="1" dirty="0"/>
              <a:t>Characteristics and applications of data-driven smart manufacturing</a:t>
            </a:r>
          </a:p>
        </p:txBody>
      </p:sp>
      <p:sp>
        <p:nvSpPr>
          <p:cNvPr id="9" name="Content Placeholder 2">
            <a:extLst>
              <a:ext uri="{FF2B5EF4-FFF2-40B4-BE49-F238E27FC236}">
                <a16:creationId xmlns:a16="http://schemas.microsoft.com/office/drawing/2014/main" id="{AF7F9D28-222C-4F15-8109-FA31563C415B}"/>
              </a:ext>
            </a:extLst>
          </p:cNvPr>
          <p:cNvSpPr txBox="1">
            <a:spLocks/>
          </p:cNvSpPr>
          <p:nvPr/>
        </p:nvSpPr>
        <p:spPr>
          <a:xfrm>
            <a:off x="8058897" y="6281305"/>
            <a:ext cx="3178063" cy="25493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t>Data-driven smart manufacturing application</a:t>
            </a:r>
          </a:p>
        </p:txBody>
      </p:sp>
      <p:pic>
        <p:nvPicPr>
          <p:cNvPr id="6" name="Picture 5">
            <a:extLst>
              <a:ext uri="{FF2B5EF4-FFF2-40B4-BE49-F238E27FC236}">
                <a16:creationId xmlns:a16="http://schemas.microsoft.com/office/drawing/2014/main" id="{BF9A2A77-6E6D-46AA-8D17-C98917DE9715}"/>
              </a:ext>
            </a:extLst>
          </p:cNvPr>
          <p:cNvPicPr>
            <a:picLocks noChangeAspect="1"/>
          </p:cNvPicPr>
          <p:nvPr/>
        </p:nvPicPr>
        <p:blipFill>
          <a:blip r:embed="rId3"/>
          <a:stretch>
            <a:fillRect/>
          </a:stretch>
        </p:blipFill>
        <p:spPr>
          <a:xfrm>
            <a:off x="556486" y="2365375"/>
            <a:ext cx="4938287" cy="2775585"/>
          </a:xfrm>
          <a:prstGeom prst="rect">
            <a:avLst/>
          </a:prstGeom>
        </p:spPr>
      </p:pic>
      <p:pic>
        <p:nvPicPr>
          <p:cNvPr id="10" name="Picture 9">
            <a:extLst>
              <a:ext uri="{FF2B5EF4-FFF2-40B4-BE49-F238E27FC236}">
                <a16:creationId xmlns:a16="http://schemas.microsoft.com/office/drawing/2014/main" id="{AA78ED5C-2E90-422B-BD70-7C140D2B7298}"/>
              </a:ext>
            </a:extLst>
          </p:cNvPr>
          <p:cNvPicPr>
            <a:picLocks noChangeAspect="1"/>
          </p:cNvPicPr>
          <p:nvPr/>
        </p:nvPicPr>
        <p:blipFill>
          <a:blip r:embed="rId4"/>
          <a:stretch>
            <a:fillRect/>
          </a:stretch>
        </p:blipFill>
        <p:spPr>
          <a:xfrm>
            <a:off x="6524778" y="1790011"/>
            <a:ext cx="4801526" cy="4358640"/>
          </a:xfrm>
          <a:prstGeom prst="rect">
            <a:avLst/>
          </a:prstGeom>
        </p:spPr>
      </p:pic>
    </p:spTree>
    <p:extLst>
      <p:ext uri="{BB962C8B-B14F-4D97-AF65-F5344CB8AC3E}">
        <p14:creationId xmlns:p14="http://schemas.microsoft.com/office/powerpoint/2010/main" val="1432789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54E1-04FD-4E9A-8530-67D2C197B1E6}"/>
              </a:ext>
            </a:extLst>
          </p:cNvPr>
          <p:cNvSpPr>
            <a:spLocks noGrp="1"/>
          </p:cNvSpPr>
          <p:nvPr>
            <p:ph type="title"/>
          </p:nvPr>
        </p:nvSpPr>
        <p:spPr/>
        <p:txBody>
          <a:bodyPr/>
          <a:lstStyle/>
          <a:p>
            <a:r>
              <a:rPr lang="en-US" dirty="0"/>
              <a:t>Sustainable smart manufacturing</a:t>
            </a:r>
          </a:p>
        </p:txBody>
      </p:sp>
      <p:pic>
        <p:nvPicPr>
          <p:cNvPr id="5" name="Picture 4">
            <a:extLst>
              <a:ext uri="{FF2B5EF4-FFF2-40B4-BE49-F238E27FC236}">
                <a16:creationId xmlns:a16="http://schemas.microsoft.com/office/drawing/2014/main" id="{84E7A45C-854A-4000-BE3F-649BF583C2BB}"/>
              </a:ext>
            </a:extLst>
          </p:cNvPr>
          <p:cNvPicPr>
            <a:picLocks noChangeAspect="1"/>
          </p:cNvPicPr>
          <p:nvPr/>
        </p:nvPicPr>
        <p:blipFill>
          <a:blip r:embed="rId3"/>
          <a:stretch>
            <a:fillRect/>
          </a:stretch>
        </p:blipFill>
        <p:spPr>
          <a:xfrm>
            <a:off x="923413" y="1798320"/>
            <a:ext cx="4127665" cy="3677920"/>
          </a:xfrm>
          <a:prstGeom prst="rect">
            <a:avLst/>
          </a:prstGeom>
        </p:spPr>
      </p:pic>
      <p:pic>
        <p:nvPicPr>
          <p:cNvPr id="8" name="Picture 7">
            <a:extLst>
              <a:ext uri="{FF2B5EF4-FFF2-40B4-BE49-F238E27FC236}">
                <a16:creationId xmlns:a16="http://schemas.microsoft.com/office/drawing/2014/main" id="{145C0A4E-7815-445E-81AD-E31DC997FAF1}"/>
              </a:ext>
            </a:extLst>
          </p:cNvPr>
          <p:cNvPicPr>
            <a:picLocks noChangeAspect="1"/>
          </p:cNvPicPr>
          <p:nvPr/>
        </p:nvPicPr>
        <p:blipFill>
          <a:blip r:embed="rId4"/>
          <a:stretch>
            <a:fillRect/>
          </a:stretch>
        </p:blipFill>
        <p:spPr>
          <a:xfrm>
            <a:off x="6594031" y="1889760"/>
            <a:ext cx="4182554" cy="4062366"/>
          </a:xfrm>
          <a:prstGeom prst="rect">
            <a:avLst/>
          </a:prstGeom>
        </p:spPr>
      </p:pic>
    </p:spTree>
    <p:extLst>
      <p:ext uri="{BB962C8B-B14F-4D97-AF65-F5344CB8AC3E}">
        <p14:creationId xmlns:p14="http://schemas.microsoft.com/office/powerpoint/2010/main" val="533129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5267</TotalTime>
  <Words>1171</Words>
  <Application>Microsoft Office PowerPoint</Application>
  <PresentationFormat>Widescreen</PresentationFormat>
  <Paragraphs>75</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NimbusRomNo9L-Regu</vt:lpstr>
      <vt:lpstr>Office Theme</vt:lpstr>
      <vt:lpstr>PowerPoint Presentation</vt:lpstr>
      <vt:lpstr>Smart manufacturing systems (SMSs)</vt:lpstr>
      <vt:lpstr>Smart manufacturing systems (SMSs)</vt:lpstr>
      <vt:lpstr>Smart manufacturing systems (SMSs)</vt:lpstr>
      <vt:lpstr>Smart manufacturing systems (SMSs)</vt:lpstr>
      <vt:lpstr>Smart manufacturing systems (SMSs)</vt:lpstr>
      <vt:lpstr>Smart manufacturing systems (SMSs)</vt:lpstr>
      <vt:lpstr>Smart manufacturing systems (SMSs)</vt:lpstr>
      <vt:lpstr>Sustainable smart manufacturing</vt:lpstr>
      <vt:lpstr>Sustainable smart manufacturing</vt:lpstr>
      <vt:lpstr>Case Study</vt:lpstr>
      <vt:lpstr>Case Study</vt:lpstr>
      <vt:lpstr>Case Study</vt:lpstr>
      <vt:lpstr>Case Study</vt:lpstr>
      <vt:lpstr>Case Study</vt:lpstr>
      <vt:lpstr>Case Study</vt:lpstr>
      <vt:lpstr>Case Study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SURIYA JIRASATITSIN (สุริยา จิรสถิตสิน)</cp:lastModifiedBy>
  <cp:revision>330</cp:revision>
  <dcterms:created xsi:type="dcterms:W3CDTF">2018-02-11T14:22:08Z</dcterms:created>
  <dcterms:modified xsi:type="dcterms:W3CDTF">2020-11-03T01:40:04Z</dcterms:modified>
</cp:coreProperties>
</file>