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76796" autoAdjust="0"/>
  </p:normalViewPr>
  <p:slideViewPr>
    <p:cSldViewPr snapToGrid="0">
      <p:cViewPr varScale="1">
        <p:scale>
          <a:sx n="64" d="100"/>
          <a:sy n="64" d="100"/>
        </p:scale>
        <p:origin x="66" y="72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02-Nov-20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a:t>
            </a:fld>
            <a:endParaRPr lang="en-US"/>
          </a:p>
        </p:txBody>
      </p:sp>
    </p:spTree>
    <p:extLst>
      <p:ext uri="{BB962C8B-B14F-4D97-AF65-F5344CB8AC3E}">
        <p14:creationId xmlns:p14="http://schemas.microsoft.com/office/powerpoint/2010/main" val="412662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Simeone, A., </a:t>
            </a:r>
            <a:r>
              <a:rPr lang="en-US" dirty="0" err="1"/>
              <a:t>Caggiano</a:t>
            </a:r>
            <a:r>
              <a:rPr lang="en-US" dirty="0"/>
              <a:t>, A., </a:t>
            </a:r>
            <a:r>
              <a:rPr lang="en-US" dirty="0" err="1"/>
              <a:t>Boun</a:t>
            </a:r>
            <a:r>
              <a:rPr lang="en-US" dirty="0"/>
              <a:t>, L., &amp; Deng, B. (2019). Intelligent cloud manufacturing platform for efficient resource sharing in smart manufacturing networks. Procedia CIRP, 79, 233-238.</a:t>
            </a:r>
          </a:p>
        </p:txBody>
      </p:sp>
      <p:sp>
        <p:nvSpPr>
          <p:cNvPr id="4" name="Slide Number Placeholder 3"/>
          <p:cNvSpPr>
            <a:spLocks noGrp="1"/>
          </p:cNvSpPr>
          <p:nvPr>
            <p:ph type="sldNum" sz="quarter" idx="5"/>
          </p:nvPr>
        </p:nvSpPr>
        <p:spPr/>
        <p:txBody>
          <a:bodyPr/>
          <a:lstStyle/>
          <a:p>
            <a:fld id="{D9E50DBC-2896-0A4C-AFF9-CCB22DA1C35C}" type="slidenum">
              <a:rPr lang="en-US" smtClean="0"/>
              <a:t>13</a:t>
            </a:fld>
            <a:endParaRPr lang="en-US"/>
          </a:p>
        </p:txBody>
      </p:sp>
    </p:spTree>
    <p:extLst>
      <p:ext uri="{BB962C8B-B14F-4D97-AF65-F5344CB8AC3E}">
        <p14:creationId xmlns:p14="http://schemas.microsoft.com/office/powerpoint/2010/main" val="729554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Guo, Z. (2016). An RFID-and Cloud-Based Intelligent Decision Support System Architecture for Production Tracking and Scheduling. In Intelligent Decision-making Models for Production and Retail Operations (pp. 233-260). Springer, Berlin, Heidelberg.</a:t>
            </a:r>
          </a:p>
        </p:txBody>
      </p:sp>
      <p:sp>
        <p:nvSpPr>
          <p:cNvPr id="4" name="Slide Number Placeholder 3"/>
          <p:cNvSpPr>
            <a:spLocks noGrp="1"/>
          </p:cNvSpPr>
          <p:nvPr>
            <p:ph type="sldNum" sz="quarter" idx="5"/>
          </p:nvPr>
        </p:nvSpPr>
        <p:spPr/>
        <p:txBody>
          <a:bodyPr/>
          <a:lstStyle/>
          <a:p>
            <a:fld id="{D9E50DBC-2896-0A4C-AFF9-CCB22DA1C35C}" type="slidenum">
              <a:rPr lang="en-US" smtClean="0"/>
              <a:t>14</a:t>
            </a:fld>
            <a:endParaRPr lang="en-US"/>
          </a:p>
        </p:txBody>
      </p:sp>
    </p:spTree>
    <p:extLst>
      <p:ext uri="{BB962C8B-B14F-4D97-AF65-F5344CB8AC3E}">
        <p14:creationId xmlns:p14="http://schemas.microsoft.com/office/powerpoint/2010/main" val="3483019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Guo, Z. (2016). An RFID-and Cloud-Based Intelligent Decision Support System Architecture for Production Tracking and Scheduling. In Intelligent Decision-making Models for Production and Retail Operations (pp. 233-260). Springer, Berlin, Heidelberg.</a:t>
            </a:r>
          </a:p>
        </p:txBody>
      </p:sp>
      <p:sp>
        <p:nvSpPr>
          <p:cNvPr id="4" name="Slide Number Placeholder 3"/>
          <p:cNvSpPr>
            <a:spLocks noGrp="1"/>
          </p:cNvSpPr>
          <p:nvPr>
            <p:ph type="sldNum" sz="quarter" idx="5"/>
          </p:nvPr>
        </p:nvSpPr>
        <p:spPr/>
        <p:txBody>
          <a:bodyPr/>
          <a:lstStyle/>
          <a:p>
            <a:fld id="{D9E50DBC-2896-0A4C-AFF9-CCB22DA1C35C}" type="slidenum">
              <a:rPr lang="en-US" smtClean="0"/>
              <a:t>15</a:t>
            </a:fld>
            <a:endParaRPr lang="en-US"/>
          </a:p>
        </p:txBody>
      </p:sp>
    </p:spTree>
    <p:extLst>
      <p:ext uri="{BB962C8B-B14F-4D97-AF65-F5344CB8AC3E}">
        <p14:creationId xmlns:p14="http://schemas.microsoft.com/office/powerpoint/2010/main" val="2932818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Guo, Z. (2016). An RFID-and Cloud-Based Intelligent Decision Support System Architecture for Production Tracking and Scheduling. In Intelligent Decision-making Models for Production and Retail Operations (pp. 233-260). Springer, Berlin, Heidelberg.</a:t>
            </a:r>
          </a:p>
        </p:txBody>
      </p:sp>
      <p:sp>
        <p:nvSpPr>
          <p:cNvPr id="4" name="Slide Number Placeholder 3"/>
          <p:cNvSpPr>
            <a:spLocks noGrp="1"/>
          </p:cNvSpPr>
          <p:nvPr>
            <p:ph type="sldNum" sz="quarter" idx="5"/>
          </p:nvPr>
        </p:nvSpPr>
        <p:spPr/>
        <p:txBody>
          <a:bodyPr/>
          <a:lstStyle/>
          <a:p>
            <a:fld id="{D9E50DBC-2896-0A4C-AFF9-CCB22DA1C35C}" type="slidenum">
              <a:rPr lang="en-US" smtClean="0"/>
              <a:t>16</a:t>
            </a:fld>
            <a:endParaRPr lang="en-US"/>
          </a:p>
        </p:txBody>
      </p:sp>
    </p:spTree>
    <p:extLst>
      <p:ext uri="{BB962C8B-B14F-4D97-AF65-F5344CB8AC3E}">
        <p14:creationId xmlns:p14="http://schemas.microsoft.com/office/powerpoint/2010/main" val="222379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Hasan, M. S., Ebrahim, Z., Mahmood, W. H. W., &amp; Ab Rahman, M. N. (2017). Decision support system classification and its application in manufacturing sector: A review. </a:t>
            </a:r>
            <a:r>
              <a:rPr lang="en-US" dirty="0" err="1"/>
              <a:t>Jurnal</a:t>
            </a:r>
            <a:r>
              <a:rPr lang="en-US" dirty="0"/>
              <a:t> </a:t>
            </a:r>
            <a:r>
              <a:rPr lang="en-US" dirty="0" err="1"/>
              <a:t>Teknologi</a:t>
            </a:r>
            <a:r>
              <a:rPr lang="en-US" dirty="0"/>
              <a:t>, 79(1).</a:t>
            </a:r>
          </a:p>
        </p:txBody>
      </p:sp>
      <p:sp>
        <p:nvSpPr>
          <p:cNvPr id="4" name="Slide Number Placeholder 3"/>
          <p:cNvSpPr>
            <a:spLocks noGrp="1"/>
          </p:cNvSpPr>
          <p:nvPr>
            <p:ph type="sldNum" sz="quarter" idx="5"/>
          </p:nvPr>
        </p:nvSpPr>
        <p:spPr/>
        <p:txBody>
          <a:bodyPr/>
          <a:lstStyle/>
          <a:p>
            <a:fld id="{D9E50DBC-2896-0A4C-AFF9-CCB22DA1C35C}" type="slidenum">
              <a:rPr lang="en-US" smtClean="0"/>
              <a:t>2</a:t>
            </a:fld>
            <a:endParaRPr lang="en-US"/>
          </a:p>
        </p:txBody>
      </p:sp>
    </p:spTree>
    <p:extLst>
      <p:ext uri="{BB962C8B-B14F-4D97-AF65-F5344CB8AC3E}">
        <p14:creationId xmlns:p14="http://schemas.microsoft.com/office/powerpoint/2010/main" val="245254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Hasan, M. S., Ebrahim, Z., Mahmood, W. H. W., &amp; Ab Rahman, M. N. (2017). Decision support system classification and its application in manufacturing sector: A review. </a:t>
            </a:r>
            <a:r>
              <a:rPr lang="en-US" dirty="0" err="1"/>
              <a:t>Jurnal</a:t>
            </a:r>
            <a:r>
              <a:rPr lang="en-US" dirty="0"/>
              <a:t> </a:t>
            </a:r>
            <a:r>
              <a:rPr lang="en-US" dirty="0" err="1"/>
              <a:t>Teknologi</a:t>
            </a:r>
            <a:r>
              <a:rPr lang="en-US" dirty="0"/>
              <a:t>, 79(1).</a:t>
            </a:r>
          </a:p>
        </p:txBody>
      </p:sp>
      <p:sp>
        <p:nvSpPr>
          <p:cNvPr id="4" name="Slide Number Placeholder 3"/>
          <p:cNvSpPr>
            <a:spLocks noGrp="1"/>
          </p:cNvSpPr>
          <p:nvPr>
            <p:ph type="sldNum" sz="quarter" idx="5"/>
          </p:nvPr>
        </p:nvSpPr>
        <p:spPr/>
        <p:txBody>
          <a:bodyPr/>
          <a:lstStyle/>
          <a:p>
            <a:fld id="{D9E50DBC-2896-0A4C-AFF9-CCB22DA1C35C}" type="slidenum">
              <a:rPr lang="en-US" smtClean="0"/>
              <a:t>3</a:t>
            </a:fld>
            <a:endParaRPr lang="en-US"/>
          </a:p>
        </p:txBody>
      </p:sp>
    </p:spTree>
    <p:extLst>
      <p:ext uri="{BB962C8B-B14F-4D97-AF65-F5344CB8AC3E}">
        <p14:creationId xmlns:p14="http://schemas.microsoft.com/office/powerpoint/2010/main" val="14532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Hasan, M. S., Ebrahim, Z., Mahmood, W. H. W., &amp; Ab Rahman, M. N. (2017). Decision support system classification and its application in manufacturing sector: A review. </a:t>
            </a:r>
            <a:r>
              <a:rPr lang="en-US" dirty="0" err="1"/>
              <a:t>Jurnal</a:t>
            </a:r>
            <a:r>
              <a:rPr lang="en-US" dirty="0"/>
              <a:t> </a:t>
            </a:r>
            <a:r>
              <a:rPr lang="en-US" dirty="0" err="1"/>
              <a:t>Teknologi</a:t>
            </a:r>
            <a:r>
              <a:rPr lang="en-US" dirty="0"/>
              <a:t>, 79(1).</a:t>
            </a:r>
          </a:p>
        </p:txBody>
      </p:sp>
      <p:sp>
        <p:nvSpPr>
          <p:cNvPr id="4" name="Slide Number Placeholder 3"/>
          <p:cNvSpPr>
            <a:spLocks noGrp="1"/>
          </p:cNvSpPr>
          <p:nvPr>
            <p:ph type="sldNum" sz="quarter" idx="5"/>
          </p:nvPr>
        </p:nvSpPr>
        <p:spPr/>
        <p:txBody>
          <a:bodyPr/>
          <a:lstStyle/>
          <a:p>
            <a:fld id="{D9E50DBC-2896-0A4C-AFF9-CCB22DA1C35C}" type="slidenum">
              <a:rPr lang="en-US" smtClean="0"/>
              <a:t>4</a:t>
            </a:fld>
            <a:endParaRPr lang="en-US"/>
          </a:p>
        </p:txBody>
      </p:sp>
    </p:spTree>
    <p:extLst>
      <p:ext uri="{BB962C8B-B14F-4D97-AF65-F5344CB8AC3E}">
        <p14:creationId xmlns:p14="http://schemas.microsoft.com/office/powerpoint/2010/main" val="182153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Hasan, M. S., Ebrahim, Z., Mahmood, W. H. W., &amp; Ab Rahman, M. N. (2017). Decision support system classification and its application in manufacturing sector: A review. </a:t>
            </a:r>
            <a:r>
              <a:rPr lang="en-US" dirty="0" err="1"/>
              <a:t>Jurnal</a:t>
            </a:r>
            <a:r>
              <a:rPr lang="en-US" dirty="0"/>
              <a:t> </a:t>
            </a:r>
            <a:r>
              <a:rPr lang="en-US" dirty="0" err="1"/>
              <a:t>Teknologi</a:t>
            </a:r>
            <a:r>
              <a:rPr lang="en-US" dirty="0"/>
              <a:t>, 79(1).</a:t>
            </a:r>
          </a:p>
        </p:txBody>
      </p:sp>
      <p:sp>
        <p:nvSpPr>
          <p:cNvPr id="4" name="Slide Number Placeholder 3"/>
          <p:cNvSpPr>
            <a:spLocks noGrp="1"/>
          </p:cNvSpPr>
          <p:nvPr>
            <p:ph type="sldNum" sz="quarter" idx="5"/>
          </p:nvPr>
        </p:nvSpPr>
        <p:spPr/>
        <p:txBody>
          <a:bodyPr/>
          <a:lstStyle/>
          <a:p>
            <a:fld id="{D9E50DBC-2896-0A4C-AFF9-CCB22DA1C35C}" type="slidenum">
              <a:rPr lang="en-US" smtClean="0"/>
              <a:t>5</a:t>
            </a:fld>
            <a:endParaRPr lang="en-US"/>
          </a:p>
        </p:txBody>
      </p:sp>
    </p:spTree>
    <p:extLst>
      <p:ext uri="{BB962C8B-B14F-4D97-AF65-F5344CB8AC3E}">
        <p14:creationId xmlns:p14="http://schemas.microsoft.com/office/powerpoint/2010/main" val="296169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Hasan, M. S., Ebrahim, Z., Mahmood, W. H. W., &amp; Ab Rahman, M. N. (2017). Decision support system classification and its application in manufacturing sector: A review. </a:t>
            </a:r>
            <a:r>
              <a:rPr lang="en-US" dirty="0" err="1"/>
              <a:t>Jurnal</a:t>
            </a:r>
            <a:r>
              <a:rPr lang="en-US" dirty="0"/>
              <a:t> </a:t>
            </a:r>
            <a:r>
              <a:rPr lang="en-US" dirty="0" err="1"/>
              <a:t>Teknologi</a:t>
            </a:r>
            <a:r>
              <a:rPr lang="en-US" dirty="0"/>
              <a:t>, 79(1).</a:t>
            </a:r>
          </a:p>
        </p:txBody>
      </p:sp>
      <p:sp>
        <p:nvSpPr>
          <p:cNvPr id="4" name="Slide Number Placeholder 3"/>
          <p:cNvSpPr>
            <a:spLocks noGrp="1"/>
          </p:cNvSpPr>
          <p:nvPr>
            <p:ph type="sldNum" sz="quarter" idx="5"/>
          </p:nvPr>
        </p:nvSpPr>
        <p:spPr/>
        <p:txBody>
          <a:bodyPr/>
          <a:lstStyle/>
          <a:p>
            <a:fld id="{D9E50DBC-2896-0A4C-AFF9-CCB22DA1C35C}" type="slidenum">
              <a:rPr lang="en-US" smtClean="0"/>
              <a:t>6</a:t>
            </a:fld>
            <a:endParaRPr lang="en-US"/>
          </a:p>
        </p:txBody>
      </p:sp>
    </p:spTree>
    <p:extLst>
      <p:ext uri="{BB962C8B-B14F-4D97-AF65-F5344CB8AC3E}">
        <p14:creationId xmlns:p14="http://schemas.microsoft.com/office/powerpoint/2010/main" val="338739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Marques, M., Agostinho, C., </a:t>
            </a:r>
            <a:r>
              <a:rPr lang="en-US" dirty="0" err="1"/>
              <a:t>Zacharewicz</a:t>
            </a:r>
            <a:r>
              <a:rPr lang="en-US" dirty="0"/>
              <a:t>, G., &amp; Jardim-Gonçalves, R. (2017). Decentralized decision support for intelligent manufacturing in Industry 4.0. Journal of Ambient Intelligence and Smart Environments, 9(3), 299-313.</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7</a:t>
            </a:fld>
            <a:endParaRPr lang="en-US"/>
          </a:p>
        </p:txBody>
      </p:sp>
    </p:spTree>
    <p:extLst>
      <p:ext uri="{BB962C8B-B14F-4D97-AF65-F5344CB8AC3E}">
        <p14:creationId xmlns:p14="http://schemas.microsoft.com/office/powerpoint/2010/main" val="415216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Marques, M., Agostinho, C., </a:t>
            </a:r>
            <a:r>
              <a:rPr lang="en-US" dirty="0" err="1"/>
              <a:t>Zacharewicz</a:t>
            </a:r>
            <a:r>
              <a:rPr lang="en-US" dirty="0"/>
              <a:t>, G., &amp; Jardim-Gonçalves, R. (2017). Decentralized decision support for intelligent manufacturing in Industry 4.0. Journal of Ambient Intelligence and Smart Environments, 9(3), 299-313.</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8</a:t>
            </a:fld>
            <a:endParaRPr lang="en-US"/>
          </a:p>
        </p:txBody>
      </p:sp>
    </p:spTree>
    <p:extLst>
      <p:ext uri="{BB962C8B-B14F-4D97-AF65-F5344CB8AC3E}">
        <p14:creationId xmlns:p14="http://schemas.microsoft.com/office/powerpoint/2010/main" val="410611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Marques, M., Agostinho, C., </a:t>
            </a:r>
            <a:r>
              <a:rPr lang="en-US" dirty="0" err="1"/>
              <a:t>Zacharewicz</a:t>
            </a:r>
            <a:r>
              <a:rPr lang="en-US" dirty="0"/>
              <a:t>, G., &amp; Jardim-Gonçalves, R. (2017). Decentralized decision support for intelligent manufacturing in Industry 4.0. Journal of Ambient Intelligence and Smart Environments, 9(3), 299-313.</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9</a:t>
            </a:fld>
            <a:endParaRPr lang="en-US"/>
          </a:p>
        </p:txBody>
      </p:sp>
    </p:spTree>
    <p:extLst>
      <p:ext uri="{BB962C8B-B14F-4D97-AF65-F5344CB8AC3E}">
        <p14:creationId xmlns:p14="http://schemas.microsoft.com/office/powerpoint/2010/main" val="37048461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02-Nov-20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3200" dirty="0">
                <a:solidFill>
                  <a:srgbClr val="002060"/>
                </a:solidFill>
              </a:rPr>
              <a:t>Industrial Applications</a:t>
            </a:r>
            <a:endParaRPr lang="th-TH" sz="32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Intelligent Decision Support Systems</a:t>
            </a:r>
          </a:p>
          <a:p>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Decision support for vertical integration</a:t>
            </a:r>
          </a:p>
        </p:txBody>
      </p:sp>
      <p:sp>
        <p:nvSpPr>
          <p:cNvPr id="3" name="Content Placeholder 2">
            <a:extLst>
              <a:ext uri="{FF2B5EF4-FFF2-40B4-BE49-F238E27FC236}">
                <a16:creationId xmlns:a16="http://schemas.microsoft.com/office/drawing/2014/main" id="{279A491C-F224-46FB-8D5C-5FBEACEC9112}"/>
              </a:ext>
            </a:extLst>
          </p:cNvPr>
          <p:cNvSpPr>
            <a:spLocks noGrp="1"/>
          </p:cNvSpPr>
          <p:nvPr>
            <p:ph idx="1"/>
          </p:nvPr>
        </p:nvSpPr>
        <p:spPr/>
        <p:txBody>
          <a:bodyPr>
            <a:normAutofit/>
          </a:bodyPr>
          <a:lstStyle/>
          <a:p>
            <a:r>
              <a:rPr lang="en-US" sz="2400" dirty="0"/>
              <a:t>Establishment of efficient policies on predictive, preventive and corrective maintenance in terms of spare parts demand forecast and supply chain stakeholder coordination;</a:t>
            </a:r>
          </a:p>
          <a:p>
            <a:r>
              <a:rPr lang="en-US" sz="2400" dirty="0"/>
              <a:t>Faster reaction to spare-parts failure due to non-visibility of equipment operation indicators and status;</a:t>
            </a:r>
          </a:p>
          <a:p>
            <a:r>
              <a:rPr lang="en-US" sz="2400" dirty="0"/>
              <a:t>Decrease of production downtime and lost profits due to spare-parts failure in industrial high-value capital assets.</a:t>
            </a:r>
          </a:p>
        </p:txBody>
      </p:sp>
    </p:spTree>
    <p:extLst>
      <p:ext uri="{BB962C8B-B14F-4D97-AF65-F5344CB8AC3E}">
        <p14:creationId xmlns:p14="http://schemas.microsoft.com/office/powerpoint/2010/main" val="112282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Decision support for horizontal integration</a:t>
            </a:r>
          </a:p>
        </p:txBody>
      </p:sp>
      <p:sp>
        <p:nvSpPr>
          <p:cNvPr id="3" name="Content Placeholder 2">
            <a:extLst>
              <a:ext uri="{FF2B5EF4-FFF2-40B4-BE49-F238E27FC236}">
                <a16:creationId xmlns:a16="http://schemas.microsoft.com/office/drawing/2014/main" id="{279A491C-F224-46FB-8D5C-5FBEACEC9112}"/>
              </a:ext>
            </a:extLst>
          </p:cNvPr>
          <p:cNvSpPr>
            <a:spLocks noGrp="1"/>
          </p:cNvSpPr>
          <p:nvPr>
            <p:ph idx="1"/>
          </p:nvPr>
        </p:nvSpPr>
        <p:spPr/>
        <p:txBody>
          <a:bodyPr>
            <a:normAutofit/>
          </a:bodyPr>
          <a:lstStyle/>
          <a:p>
            <a:r>
              <a:rPr lang="en-US" sz="2400" dirty="0"/>
              <a:t>Detection of the most appropriate business collaboration opportunities (in B2B schema) among common customer projects.;</a:t>
            </a:r>
          </a:p>
          <a:p>
            <a:r>
              <a:rPr lang="en-US" sz="2400" dirty="0"/>
              <a:t>Reinforce common commitment system for customer projects in collaborative schema;</a:t>
            </a:r>
          </a:p>
          <a:p>
            <a:r>
              <a:rPr lang="en-US" sz="2400" dirty="0"/>
              <a:t>Development of reactive tools and mechanisms helping to track and estimate the convergence of manufacturing order operations comparing to customer commitments among the collaborative shopfloors</a:t>
            </a:r>
          </a:p>
        </p:txBody>
      </p:sp>
    </p:spTree>
    <p:extLst>
      <p:ext uri="{BB962C8B-B14F-4D97-AF65-F5344CB8AC3E}">
        <p14:creationId xmlns:p14="http://schemas.microsoft.com/office/powerpoint/2010/main" val="204755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Decision support for horizontal integration</a:t>
            </a:r>
          </a:p>
        </p:txBody>
      </p:sp>
      <p:sp>
        <p:nvSpPr>
          <p:cNvPr id="3" name="Content Placeholder 2">
            <a:extLst>
              <a:ext uri="{FF2B5EF4-FFF2-40B4-BE49-F238E27FC236}">
                <a16:creationId xmlns:a16="http://schemas.microsoft.com/office/drawing/2014/main" id="{279A491C-F224-46FB-8D5C-5FBEACEC9112}"/>
              </a:ext>
            </a:extLst>
          </p:cNvPr>
          <p:cNvSpPr>
            <a:spLocks noGrp="1"/>
          </p:cNvSpPr>
          <p:nvPr>
            <p:ph idx="1"/>
          </p:nvPr>
        </p:nvSpPr>
        <p:spPr/>
        <p:txBody>
          <a:bodyPr>
            <a:normAutofit/>
          </a:bodyPr>
          <a:lstStyle/>
          <a:p>
            <a:r>
              <a:rPr lang="en-US" sz="2400" dirty="0"/>
              <a:t>Detection of the most appropriate business collaboration opportunities (in B2B schema) among common customer projects.;</a:t>
            </a:r>
          </a:p>
          <a:p>
            <a:r>
              <a:rPr lang="en-US" sz="2400" dirty="0"/>
              <a:t>Reinforce common commitment system for customer projects in collaborative schema;</a:t>
            </a:r>
          </a:p>
          <a:p>
            <a:r>
              <a:rPr lang="en-US" sz="2400" dirty="0"/>
              <a:t>Development of reactive tools and mechanisms helping to track and estimate the convergence of manufacturing order operations comparing to customer commitments among the collaborative shopfloors</a:t>
            </a:r>
          </a:p>
        </p:txBody>
      </p:sp>
    </p:spTree>
    <p:extLst>
      <p:ext uri="{BB962C8B-B14F-4D97-AF65-F5344CB8AC3E}">
        <p14:creationId xmlns:p14="http://schemas.microsoft.com/office/powerpoint/2010/main" val="331839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279A491C-F224-46FB-8D5C-5FBEACEC9112}"/>
              </a:ext>
            </a:extLst>
          </p:cNvPr>
          <p:cNvSpPr>
            <a:spLocks noGrp="1"/>
          </p:cNvSpPr>
          <p:nvPr>
            <p:ph idx="1"/>
          </p:nvPr>
        </p:nvSpPr>
        <p:spPr/>
        <p:txBody>
          <a:bodyPr>
            <a:normAutofit/>
          </a:bodyPr>
          <a:lstStyle/>
          <a:p>
            <a:pPr marL="0" indent="0">
              <a:buNone/>
            </a:pPr>
            <a:r>
              <a:rPr lang="en-US" sz="2400" b="1" dirty="0"/>
              <a:t>Resource sharing </a:t>
            </a:r>
            <a:br>
              <a:rPr lang="th-TH" sz="2400" b="1" dirty="0"/>
            </a:br>
            <a:r>
              <a:rPr lang="en-US" sz="2400" b="1" dirty="0"/>
              <a:t>in smart manufacturing networks</a:t>
            </a:r>
          </a:p>
          <a:p>
            <a:pPr marL="0" indent="0">
              <a:buNone/>
            </a:pPr>
            <a:endParaRPr lang="en-US" sz="2400" dirty="0"/>
          </a:p>
        </p:txBody>
      </p:sp>
      <p:pic>
        <p:nvPicPr>
          <p:cNvPr id="5" name="Picture 4">
            <a:extLst>
              <a:ext uri="{FF2B5EF4-FFF2-40B4-BE49-F238E27FC236}">
                <a16:creationId xmlns:a16="http://schemas.microsoft.com/office/drawing/2014/main" id="{18104C61-5051-4654-98A4-9D02D0B1DD3F}"/>
              </a:ext>
            </a:extLst>
          </p:cNvPr>
          <p:cNvPicPr>
            <a:picLocks noChangeAspect="1"/>
          </p:cNvPicPr>
          <p:nvPr/>
        </p:nvPicPr>
        <p:blipFill>
          <a:blip r:embed="rId3"/>
          <a:stretch>
            <a:fillRect/>
          </a:stretch>
        </p:blipFill>
        <p:spPr>
          <a:xfrm>
            <a:off x="6096000" y="1508710"/>
            <a:ext cx="5036696" cy="4671903"/>
          </a:xfrm>
          <a:prstGeom prst="rect">
            <a:avLst/>
          </a:prstGeom>
        </p:spPr>
      </p:pic>
      <p:pic>
        <p:nvPicPr>
          <p:cNvPr id="7" name="Picture 6">
            <a:extLst>
              <a:ext uri="{FF2B5EF4-FFF2-40B4-BE49-F238E27FC236}">
                <a16:creationId xmlns:a16="http://schemas.microsoft.com/office/drawing/2014/main" id="{604E21F8-F6D9-4153-8E96-2070F22BEA6B}"/>
              </a:ext>
            </a:extLst>
          </p:cNvPr>
          <p:cNvPicPr>
            <a:picLocks noChangeAspect="1"/>
          </p:cNvPicPr>
          <p:nvPr/>
        </p:nvPicPr>
        <p:blipFill>
          <a:blip r:embed="rId4"/>
          <a:stretch>
            <a:fillRect/>
          </a:stretch>
        </p:blipFill>
        <p:spPr>
          <a:xfrm>
            <a:off x="486670" y="2608287"/>
            <a:ext cx="5314523" cy="3319815"/>
          </a:xfrm>
          <a:prstGeom prst="rect">
            <a:avLst/>
          </a:prstGeom>
        </p:spPr>
      </p:pic>
      <p:sp>
        <p:nvSpPr>
          <p:cNvPr id="9" name="TextBox 8">
            <a:extLst>
              <a:ext uri="{FF2B5EF4-FFF2-40B4-BE49-F238E27FC236}">
                <a16:creationId xmlns:a16="http://schemas.microsoft.com/office/drawing/2014/main" id="{76648E5E-27E0-47BF-A61D-869227456F5F}"/>
              </a:ext>
            </a:extLst>
          </p:cNvPr>
          <p:cNvSpPr txBox="1"/>
          <p:nvPr/>
        </p:nvSpPr>
        <p:spPr>
          <a:xfrm>
            <a:off x="1059304" y="5997212"/>
            <a:ext cx="3983636" cy="369332"/>
          </a:xfrm>
          <a:prstGeom prst="rect">
            <a:avLst/>
          </a:prstGeom>
          <a:noFill/>
        </p:spPr>
        <p:txBody>
          <a:bodyPr wrap="square">
            <a:spAutoFit/>
          </a:bodyPr>
          <a:lstStyle/>
          <a:p>
            <a:pPr algn="l"/>
            <a:r>
              <a:rPr lang="en-US" sz="1800" b="1" i="0" u="none" strike="noStrike" baseline="0" dirty="0">
                <a:solidFill>
                  <a:srgbClr val="000000"/>
                </a:solidFill>
                <a:latin typeface="Arial" panose="020B0604020202020204" pitchFamily="34" charset="0"/>
                <a:cs typeface="Arial" panose="020B0604020202020204" pitchFamily="34" charset="0"/>
              </a:rPr>
              <a:t>Cloud platform modules and tasks </a:t>
            </a:r>
          </a:p>
        </p:txBody>
      </p:sp>
    </p:spTree>
    <p:extLst>
      <p:ext uri="{BB962C8B-B14F-4D97-AF65-F5344CB8AC3E}">
        <p14:creationId xmlns:p14="http://schemas.microsoft.com/office/powerpoint/2010/main" val="2757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279A491C-F224-46FB-8D5C-5FBEACEC9112}"/>
              </a:ext>
            </a:extLst>
          </p:cNvPr>
          <p:cNvSpPr>
            <a:spLocks noGrp="1"/>
          </p:cNvSpPr>
          <p:nvPr>
            <p:ph idx="1"/>
          </p:nvPr>
        </p:nvSpPr>
        <p:spPr/>
        <p:txBody>
          <a:bodyPr>
            <a:normAutofit/>
          </a:bodyPr>
          <a:lstStyle/>
          <a:p>
            <a:pPr marL="0" indent="0">
              <a:buNone/>
            </a:pPr>
            <a:r>
              <a:rPr lang="en-US" sz="2400" b="1" dirty="0"/>
              <a:t>A prototype system with remote tracking and production scheduling functions</a:t>
            </a:r>
          </a:p>
          <a:p>
            <a:pPr marL="0" indent="0">
              <a:buNone/>
            </a:pPr>
            <a:r>
              <a:rPr lang="en-US" sz="2400" dirty="0"/>
              <a:t>The architecture can be achieved by assisting the production management in tracking the production progress of each customer order and assigning the production for each order to appropriate production units on a real-time basis.</a:t>
            </a:r>
          </a:p>
          <a:p>
            <a:pPr marL="0" indent="0">
              <a:buNone/>
            </a:pPr>
            <a:r>
              <a:rPr lang="en-US" sz="2400" dirty="0"/>
              <a:t>The manufacturing company receives various production orders from different customers. Each group of production orders with the same due date from a same customer is called as an order group. After customer orders of an order group are confirmed, the manufacturer needs to purchase raw materials from material suppliers according to the material requirement of the customer orders.</a:t>
            </a:r>
          </a:p>
        </p:txBody>
      </p:sp>
    </p:spTree>
    <p:extLst>
      <p:ext uri="{BB962C8B-B14F-4D97-AF65-F5344CB8AC3E}">
        <p14:creationId xmlns:p14="http://schemas.microsoft.com/office/powerpoint/2010/main" val="1768002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Case Study</a:t>
            </a:r>
          </a:p>
        </p:txBody>
      </p:sp>
      <p:pic>
        <p:nvPicPr>
          <p:cNvPr id="7" name="Picture 6">
            <a:extLst>
              <a:ext uri="{FF2B5EF4-FFF2-40B4-BE49-F238E27FC236}">
                <a16:creationId xmlns:a16="http://schemas.microsoft.com/office/drawing/2014/main" id="{1ED6D31F-0031-4CD6-8466-1F0690CCD1D8}"/>
              </a:ext>
            </a:extLst>
          </p:cNvPr>
          <p:cNvPicPr>
            <a:picLocks noChangeAspect="1"/>
          </p:cNvPicPr>
          <p:nvPr/>
        </p:nvPicPr>
        <p:blipFill>
          <a:blip r:embed="rId3"/>
          <a:stretch>
            <a:fillRect/>
          </a:stretch>
        </p:blipFill>
        <p:spPr>
          <a:xfrm>
            <a:off x="4482060" y="1465425"/>
            <a:ext cx="7094108" cy="4628780"/>
          </a:xfrm>
          <a:prstGeom prst="rect">
            <a:avLst/>
          </a:prstGeom>
        </p:spPr>
      </p:pic>
      <p:sp>
        <p:nvSpPr>
          <p:cNvPr id="9" name="TextBox 8">
            <a:extLst>
              <a:ext uri="{FF2B5EF4-FFF2-40B4-BE49-F238E27FC236}">
                <a16:creationId xmlns:a16="http://schemas.microsoft.com/office/drawing/2014/main" id="{052DB891-ECAA-4B77-85A8-F5F2C3643CDB}"/>
              </a:ext>
            </a:extLst>
          </p:cNvPr>
          <p:cNvSpPr txBox="1"/>
          <p:nvPr/>
        </p:nvSpPr>
        <p:spPr>
          <a:xfrm>
            <a:off x="378503" y="4753029"/>
            <a:ext cx="3983636" cy="923330"/>
          </a:xfrm>
          <a:prstGeom prst="rect">
            <a:avLst/>
          </a:prstGeom>
          <a:noFill/>
        </p:spPr>
        <p:txBody>
          <a:bodyPr wrap="square">
            <a:spAutoFit/>
          </a:bodyPr>
          <a:lstStyle/>
          <a:p>
            <a:pPr algn="l"/>
            <a:r>
              <a:rPr lang="en-US" sz="1800" b="1" i="0" u="none" strike="noStrike" baseline="0" dirty="0">
                <a:solidFill>
                  <a:srgbClr val="000000"/>
                </a:solidFill>
                <a:latin typeface="Arial" panose="020B0604020202020204" pitchFamily="34" charset="0"/>
                <a:cs typeface="Arial" panose="020B0604020202020204" pitchFamily="34" charset="0"/>
              </a:rPr>
              <a:t>Flowchart of production task allocation after receiving customer orders</a:t>
            </a:r>
          </a:p>
        </p:txBody>
      </p:sp>
    </p:spTree>
    <p:extLst>
      <p:ext uri="{BB962C8B-B14F-4D97-AF65-F5344CB8AC3E}">
        <p14:creationId xmlns:p14="http://schemas.microsoft.com/office/powerpoint/2010/main" val="79132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7CB-7747-4363-8085-CB3135FD0651}"/>
              </a:ext>
            </a:extLst>
          </p:cNvPr>
          <p:cNvSpPr>
            <a:spLocks noGrp="1"/>
          </p:cNvSpPr>
          <p:nvPr>
            <p:ph type="title"/>
          </p:nvPr>
        </p:nvSpPr>
        <p:spPr/>
        <p:txBody>
          <a:bodyPr/>
          <a:lstStyle/>
          <a:p>
            <a:r>
              <a:rPr lang="en-US" dirty="0"/>
              <a:t>Case Study</a:t>
            </a:r>
          </a:p>
        </p:txBody>
      </p:sp>
      <p:pic>
        <p:nvPicPr>
          <p:cNvPr id="4" name="Picture 3">
            <a:extLst>
              <a:ext uri="{FF2B5EF4-FFF2-40B4-BE49-F238E27FC236}">
                <a16:creationId xmlns:a16="http://schemas.microsoft.com/office/drawing/2014/main" id="{7F5D2026-869C-4020-95CD-760A0DC1A2DE}"/>
              </a:ext>
            </a:extLst>
          </p:cNvPr>
          <p:cNvPicPr>
            <a:picLocks noChangeAspect="1"/>
          </p:cNvPicPr>
          <p:nvPr/>
        </p:nvPicPr>
        <p:blipFill>
          <a:blip r:embed="rId3"/>
          <a:stretch>
            <a:fillRect/>
          </a:stretch>
        </p:blipFill>
        <p:spPr>
          <a:xfrm>
            <a:off x="693842" y="1634696"/>
            <a:ext cx="4876980" cy="4233862"/>
          </a:xfrm>
          <a:prstGeom prst="rect">
            <a:avLst/>
          </a:prstGeom>
        </p:spPr>
      </p:pic>
      <p:sp>
        <p:nvSpPr>
          <p:cNvPr id="5" name="TextBox 4">
            <a:extLst>
              <a:ext uri="{FF2B5EF4-FFF2-40B4-BE49-F238E27FC236}">
                <a16:creationId xmlns:a16="http://schemas.microsoft.com/office/drawing/2014/main" id="{B9F178EE-D137-4B57-AFFC-CE3BD7C6C9AE}"/>
              </a:ext>
            </a:extLst>
          </p:cNvPr>
          <p:cNvSpPr txBox="1"/>
          <p:nvPr/>
        </p:nvSpPr>
        <p:spPr>
          <a:xfrm>
            <a:off x="1532134" y="6039994"/>
            <a:ext cx="2589549" cy="369332"/>
          </a:xfrm>
          <a:prstGeom prst="rect">
            <a:avLst/>
          </a:prstGeom>
          <a:noFill/>
        </p:spPr>
        <p:txBody>
          <a:bodyPr wrap="square">
            <a:spAutoFit/>
          </a:bodyPr>
          <a:lstStyle/>
          <a:p>
            <a:pPr algn="l"/>
            <a:r>
              <a:rPr lang="en-US" sz="1800" b="1" i="0" u="none" strike="noStrike" baseline="0" dirty="0">
                <a:solidFill>
                  <a:srgbClr val="000000"/>
                </a:solidFill>
                <a:latin typeface="Arial" panose="020B0604020202020204" pitchFamily="34" charset="0"/>
                <a:cs typeface="Arial" panose="020B0604020202020204" pitchFamily="34" charset="0"/>
              </a:rPr>
              <a:t>RCIDSS architecture</a:t>
            </a:r>
          </a:p>
        </p:txBody>
      </p:sp>
      <p:pic>
        <p:nvPicPr>
          <p:cNvPr id="10" name="Picture 9">
            <a:extLst>
              <a:ext uri="{FF2B5EF4-FFF2-40B4-BE49-F238E27FC236}">
                <a16:creationId xmlns:a16="http://schemas.microsoft.com/office/drawing/2014/main" id="{7C5599FD-0B3A-4461-A47A-9C9BC23E89DC}"/>
              </a:ext>
            </a:extLst>
          </p:cNvPr>
          <p:cNvPicPr>
            <a:picLocks noChangeAspect="1"/>
          </p:cNvPicPr>
          <p:nvPr/>
        </p:nvPicPr>
        <p:blipFill>
          <a:blip r:embed="rId4"/>
          <a:stretch>
            <a:fillRect/>
          </a:stretch>
        </p:blipFill>
        <p:spPr>
          <a:xfrm>
            <a:off x="6099233" y="1847927"/>
            <a:ext cx="5509857" cy="3368650"/>
          </a:xfrm>
          <a:prstGeom prst="rect">
            <a:avLst/>
          </a:prstGeom>
        </p:spPr>
      </p:pic>
      <p:sp>
        <p:nvSpPr>
          <p:cNvPr id="12" name="TextBox 11">
            <a:extLst>
              <a:ext uri="{FF2B5EF4-FFF2-40B4-BE49-F238E27FC236}">
                <a16:creationId xmlns:a16="http://schemas.microsoft.com/office/drawing/2014/main" id="{207AA63E-D9A3-4A5C-9689-C7366A5EE167}"/>
              </a:ext>
            </a:extLst>
          </p:cNvPr>
          <p:cNvSpPr txBox="1"/>
          <p:nvPr/>
        </p:nvSpPr>
        <p:spPr>
          <a:xfrm>
            <a:off x="7914807" y="5358547"/>
            <a:ext cx="3583351" cy="646331"/>
          </a:xfrm>
          <a:prstGeom prst="rect">
            <a:avLst/>
          </a:prstGeom>
          <a:noFill/>
        </p:spPr>
        <p:txBody>
          <a:bodyPr wrap="square">
            <a:spAutoFit/>
          </a:bodyPr>
          <a:lstStyle/>
          <a:p>
            <a:pPr algn="l"/>
            <a:r>
              <a:rPr lang="en-US" sz="1800" b="1" i="0" u="none" strike="noStrike" baseline="0" dirty="0">
                <a:solidFill>
                  <a:srgbClr val="000000"/>
                </a:solidFill>
                <a:latin typeface="Arial" panose="020B0604020202020204" pitchFamily="34" charset="0"/>
                <a:cs typeface="Arial" panose="020B0604020202020204" pitchFamily="34" charset="0"/>
              </a:rPr>
              <a:t>RRDC </a:t>
            </a:r>
            <a:r>
              <a:rPr lang="en-US" sz="1800" b="1" i="0" u="none" strike="noStrike" baseline="0" dirty="0" err="1">
                <a:solidFill>
                  <a:srgbClr val="000000"/>
                </a:solidFill>
                <a:latin typeface="Arial" panose="020B0604020202020204" pitchFamily="34" charset="0"/>
                <a:cs typeface="Arial" panose="020B0604020202020204" pitchFamily="34" charset="0"/>
              </a:rPr>
              <a:t>submodel</a:t>
            </a:r>
            <a:r>
              <a:rPr lang="en-US" sz="1800" b="1" i="0" u="none" strike="noStrike" baseline="0" dirty="0">
                <a:solidFill>
                  <a:srgbClr val="000000"/>
                </a:solidFill>
                <a:latin typeface="Arial" panose="020B0604020202020204" pitchFamily="34" charset="0"/>
                <a:cs typeface="Arial" panose="020B0604020202020204" pitchFamily="34" charset="0"/>
              </a:rPr>
              <a:t> installed in a shop floor or an assembly line</a:t>
            </a:r>
          </a:p>
        </p:txBody>
      </p:sp>
    </p:spTree>
    <p:extLst>
      <p:ext uri="{BB962C8B-B14F-4D97-AF65-F5344CB8AC3E}">
        <p14:creationId xmlns:p14="http://schemas.microsoft.com/office/powerpoint/2010/main" val="399267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D212-1EE6-4CFF-B476-ABF49549C4F9}"/>
              </a:ext>
            </a:extLst>
          </p:cNvPr>
          <p:cNvSpPr>
            <a:spLocks noGrp="1"/>
          </p:cNvSpPr>
          <p:nvPr>
            <p:ph type="title"/>
          </p:nvPr>
        </p:nvSpPr>
        <p:spPr/>
        <p:txBody>
          <a:bodyPr/>
          <a:lstStyle/>
          <a:p>
            <a:r>
              <a:rPr lang="en-US" dirty="0"/>
              <a:t>Research Trend</a:t>
            </a:r>
          </a:p>
        </p:txBody>
      </p:sp>
      <p:pic>
        <p:nvPicPr>
          <p:cNvPr id="7" name="Picture 6">
            <a:extLst>
              <a:ext uri="{FF2B5EF4-FFF2-40B4-BE49-F238E27FC236}">
                <a16:creationId xmlns:a16="http://schemas.microsoft.com/office/drawing/2014/main" id="{EC037830-B35C-42D8-9EBE-4BF5A830962E}"/>
              </a:ext>
            </a:extLst>
          </p:cNvPr>
          <p:cNvPicPr>
            <a:picLocks noChangeAspect="1"/>
          </p:cNvPicPr>
          <p:nvPr/>
        </p:nvPicPr>
        <p:blipFill>
          <a:blip r:embed="rId3"/>
          <a:stretch>
            <a:fillRect/>
          </a:stretch>
        </p:blipFill>
        <p:spPr>
          <a:xfrm>
            <a:off x="2630462" y="1515957"/>
            <a:ext cx="7273182" cy="4165315"/>
          </a:xfrm>
          <a:prstGeom prst="rect">
            <a:avLst/>
          </a:prstGeom>
        </p:spPr>
      </p:pic>
      <p:sp>
        <p:nvSpPr>
          <p:cNvPr id="9" name="TextBox 8">
            <a:extLst>
              <a:ext uri="{FF2B5EF4-FFF2-40B4-BE49-F238E27FC236}">
                <a16:creationId xmlns:a16="http://schemas.microsoft.com/office/drawing/2014/main" id="{2914B75D-AAC8-4B3A-981F-8E4D783EB323}"/>
              </a:ext>
            </a:extLst>
          </p:cNvPr>
          <p:cNvSpPr txBox="1"/>
          <p:nvPr/>
        </p:nvSpPr>
        <p:spPr>
          <a:xfrm>
            <a:off x="4719514" y="5681272"/>
            <a:ext cx="4058587" cy="369332"/>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Alter (1980) DSS classification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70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D212-1EE6-4CFF-B476-ABF49549C4F9}"/>
              </a:ext>
            </a:extLst>
          </p:cNvPr>
          <p:cNvSpPr>
            <a:spLocks noGrp="1"/>
          </p:cNvSpPr>
          <p:nvPr>
            <p:ph type="title"/>
          </p:nvPr>
        </p:nvSpPr>
        <p:spPr/>
        <p:txBody>
          <a:bodyPr/>
          <a:lstStyle/>
          <a:p>
            <a:r>
              <a:rPr lang="en-US" dirty="0"/>
              <a:t>Research Trend</a:t>
            </a:r>
          </a:p>
        </p:txBody>
      </p:sp>
      <p:sp>
        <p:nvSpPr>
          <p:cNvPr id="9" name="TextBox 8">
            <a:extLst>
              <a:ext uri="{FF2B5EF4-FFF2-40B4-BE49-F238E27FC236}">
                <a16:creationId xmlns:a16="http://schemas.microsoft.com/office/drawing/2014/main" id="{2914B75D-AAC8-4B3A-981F-8E4D783EB323}"/>
              </a:ext>
            </a:extLst>
          </p:cNvPr>
          <p:cNvSpPr txBox="1"/>
          <p:nvPr/>
        </p:nvSpPr>
        <p:spPr>
          <a:xfrm>
            <a:off x="3747541" y="5681272"/>
            <a:ext cx="6190937" cy="369332"/>
          </a:xfrm>
          <a:prstGeom prst="rect">
            <a:avLst/>
          </a:prstGeom>
          <a:noFill/>
        </p:spPr>
        <p:txBody>
          <a:bodyPr wrap="square">
            <a:spAutoFit/>
          </a:bodyPr>
          <a:lstStyle/>
          <a:p>
            <a:r>
              <a:rPr lang="en-US" sz="1800" b="1" i="0" u="none" strike="noStrike" baseline="0" dirty="0" err="1">
                <a:solidFill>
                  <a:srgbClr val="000000"/>
                </a:solidFill>
                <a:latin typeface="Arial" panose="020B0604020202020204" pitchFamily="34" charset="0"/>
                <a:cs typeface="Arial" panose="020B0604020202020204" pitchFamily="34" charset="0"/>
              </a:rPr>
              <a:t>Holsapple</a:t>
            </a:r>
            <a:r>
              <a:rPr lang="en-US" sz="1800" b="1" i="0" u="none" strike="noStrike" baseline="0" dirty="0">
                <a:solidFill>
                  <a:srgbClr val="000000"/>
                </a:solidFill>
                <a:latin typeface="Arial" panose="020B0604020202020204" pitchFamily="34" charset="0"/>
                <a:cs typeface="Arial" panose="020B0604020202020204" pitchFamily="34" charset="0"/>
              </a:rPr>
              <a:t> &amp; </a:t>
            </a:r>
            <a:r>
              <a:rPr lang="en-US" sz="1800" b="1" i="0" u="none" strike="noStrike" baseline="0" dirty="0" err="1">
                <a:solidFill>
                  <a:srgbClr val="000000"/>
                </a:solidFill>
                <a:latin typeface="Arial" panose="020B0604020202020204" pitchFamily="34" charset="0"/>
                <a:cs typeface="Arial" panose="020B0604020202020204" pitchFamily="34" charset="0"/>
              </a:rPr>
              <a:t>Whinston</a:t>
            </a:r>
            <a:r>
              <a:rPr lang="en-US" sz="1800" b="1" i="0" u="none" strike="noStrike" baseline="0" dirty="0">
                <a:solidFill>
                  <a:srgbClr val="000000"/>
                </a:solidFill>
                <a:latin typeface="Arial" panose="020B0604020202020204" pitchFamily="34" charset="0"/>
                <a:cs typeface="Arial" panose="020B0604020202020204" pitchFamily="34" charset="0"/>
              </a:rPr>
              <a:t> (1996) DSS classification </a:t>
            </a:r>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A865646-8266-44D2-B329-27F31A683E90}"/>
              </a:ext>
            </a:extLst>
          </p:cNvPr>
          <p:cNvPicPr>
            <a:picLocks noChangeAspect="1"/>
          </p:cNvPicPr>
          <p:nvPr/>
        </p:nvPicPr>
        <p:blipFill>
          <a:blip r:embed="rId3"/>
          <a:stretch>
            <a:fillRect/>
          </a:stretch>
        </p:blipFill>
        <p:spPr>
          <a:xfrm>
            <a:off x="2971892" y="1573967"/>
            <a:ext cx="6817648" cy="4107305"/>
          </a:xfrm>
          <a:prstGeom prst="rect">
            <a:avLst/>
          </a:prstGeom>
        </p:spPr>
      </p:pic>
    </p:spTree>
    <p:extLst>
      <p:ext uri="{BB962C8B-B14F-4D97-AF65-F5344CB8AC3E}">
        <p14:creationId xmlns:p14="http://schemas.microsoft.com/office/powerpoint/2010/main" val="122142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D212-1EE6-4CFF-B476-ABF49549C4F9}"/>
              </a:ext>
            </a:extLst>
          </p:cNvPr>
          <p:cNvSpPr>
            <a:spLocks noGrp="1"/>
          </p:cNvSpPr>
          <p:nvPr>
            <p:ph type="title"/>
          </p:nvPr>
        </p:nvSpPr>
        <p:spPr/>
        <p:txBody>
          <a:bodyPr/>
          <a:lstStyle/>
          <a:p>
            <a:r>
              <a:rPr lang="en-US" dirty="0"/>
              <a:t>Research Trend</a:t>
            </a:r>
          </a:p>
        </p:txBody>
      </p:sp>
      <p:sp>
        <p:nvSpPr>
          <p:cNvPr id="9" name="TextBox 8">
            <a:extLst>
              <a:ext uri="{FF2B5EF4-FFF2-40B4-BE49-F238E27FC236}">
                <a16:creationId xmlns:a16="http://schemas.microsoft.com/office/drawing/2014/main" id="{2914B75D-AAC8-4B3A-981F-8E4D783EB323}"/>
              </a:ext>
            </a:extLst>
          </p:cNvPr>
          <p:cNvSpPr txBox="1"/>
          <p:nvPr/>
        </p:nvSpPr>
        <p:spPr>
          <a:xfrm>
            <a:off x="4721902" y="5692647"/>
            <a:ext cx="3717561" cy="369332"/>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Power (2004) DSS classification </a:t>
            </a: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55B0DA9-83FF-4D5A-97A6-F2531EF38D38}"/>
              </a:ext>
            </a:extLst>
          </p:cNvPr>
          <p:cNvPicPr>
            <a:picLocks noChangeAspect="1"/>
          </p:cNvPicPr>
          <p:nvPr/>
        </p:nvPicPr>
        <p:blipFill>
          <a:blip r:embed="rId3"/>
          <a:stretch>
            <a:fillRect/>
          </a:stretch>
        </p:blipFill>
        <p:spPr>
          <a:xfrm>
            <a:off x="3098670" y="1532746"/>
            <a:ext cx="6728282" cy="4148526"/>
          </a:xfrm>
          <a:prstGeom prst="rect">
            <a:avLst/>
          </a:prstGeom>
        </p:spPr>
      </p:pic>
    </p:spTree>
    <p:extLst>
      <p:ext uri="{BB962C8B-B14F-4D97-AF65-F5344CB8AC3E}">
        <p14:creationId xmlns:p14="http://schemas.microsoft.com/office/powerpoint/2010/main" val="49117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D212-1EE6-4CFF-B476-ABF49549C4F9}"/>
              </a:ext>
            </a:extLst>
          </p:cNvPr>
          <p:cNvSpPr>
            <a:spLocks noGrp="1"/>
          </p:cNvSpPr>
          <p:nvPr>
            <p:ph type="title"/>
          </p:nvPr>
        </p:nvSpPr>
        <p:spPr/>
        <p:txBody>
          <a:bodyPr/>
          <a:lstStyle/>
          <a:p>
            <a:r>
              <a:rPr lang="en-US" dirty="0"/>
              <a:t>Research Trend</a:t>
            </a:r>
          </a:p>
        </p:txBody>
      </p:sp>
      <p:sp>
        <p:nvSpPr>
          <p:cNvPr id="9" name="TextBox 8">
            <a:extLst>
              <a:ext uri="{FF2B5EF4-FFF2-40B4-BE49-F238E27FC236}">
                <a16:creationId xmlns:a16="http://schemas.microsoft.com/office/drawing/2014/main" id="{2914B75D-AAC8-4B3A-981F-8E4D783EB323}"/>
              </a:ext>
            </a:extLst>
          </p:cNvPr>
          <p:cNvSpPr txBox="1"/>
          <p:nvPr/>
        </p:nvSpPr>
        <p:spPr>
          <a:xfrm>
            <a:off x="4676305" y="5725679"/>
            <a:ext cx="3417757" cy="369332"/>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DSS focus-area classification </a:t>
            </a: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A24AF37-0BCB-43FF-8997-C694B7798A5C}"/>
              </a:ext>
            </a:extLst>
          </p:cNvPr>
          <p:cNvPicPr>
            <a:picLocks noChangeAspect="1"/>
          </p:cNvPicPr>
          <p:nvPr/>
        </p:nvPicPr>
        <p:blipFill>
          <a:blip r:embed="rId3"/>
          <a:stretch>
            <a:fillRect/>
          </a:stretch>
        </p:blipFill>
        <p:spPr>
          <a:xfrm>
            <a:off x="3289716" y="1522985"/>
            <a:ext cx="6190937" cy="4202694"/>
          </a:xfrm>
          <a:prstGeom prst="rect">
            <a:avLst/>
          </a:prstGeom>
        </p:spPr>
      </p:pic>
    </p:spTree>
    <p:extLst>
      <p:ext uri="{BB962C8B-B14F-4D97-AF65-F5344CB8AC3E}">
        <p14:creationId xmlns:p14="http://schemas.microsoft.com/office/powerpoint/2010/main" val="5852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D212-1EE6-4CFF-B476-ABF49549C4F9}"/>
              </a:ext>
            </a:extLst>
          </p:cNvPr>
          <p:cNvSpPr>
            <a:spLocks noGrp="1"/>
          </p:cNvSpPr>
          <p:nvPr>
            <p:ph type="title"/>
          </p:nvPr>
        </p:nvSpPr>
        <p:spPr/>
        <p:txBody>
          <a:bodyPr/>
          <a:lstStyle/>
          <a:p>
            <a:r>
              <a:rPr lang="en-US" dirty="0"/>
              <a:t>DSS Application in Manufacturing</a:t>
            </a:r>
          </a:p>
        </p:txBody>
      </p:sp>
      <p:sp>
        <p:nvSpPr>
          <p:cNvPr id="9" name="TextBox 8">
            <a:extLst>
              <a:ext uri="{FF2B5EF4-FFF2-40B4-BE49-F238E27FC236}">
                <a16:creationId xmlns:a16="http://schemas.microsoft.com/office/drawing/2014/main" id="{2914B75D-AAC8-4B3A-981F-8E4D783EB323}"/>
              </a:ext>
            </a:extLst>
          </p:cNvPr>
          <p:cNvSpPr txBox="1"/>
          <p:nvPr/>
        </p:nvSpPr>
        <p:spPr>
          <a:xfrm>
            <a:off x="958744" y="6039994"/>
            <a:ext cx="3417757" cy="369332"/>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In manufacturing industry</a:t>
            </a:r>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007518B-648E-4EF9-BF44-E4CE6AA8F70C}"/>
              </a:ext>
            </a:extLst>
          </p:cNvPr>
          <p:cNvPicPr>
            <a:picLocks noChangeAspect="1"/>
          </p:cNvPicPr>
          <p:nvPr/>
        </p:nvPicPr>
        <p:blipFill>
          <a:blip r:embed="rId3"/>
          <a:stretch>
            <a:fillRect/>
          </a:stretch>
        </p:blipFill>
        <p:spPr>
          <a:xfrm>
            <a:off x="1251678" y="1759026"/>
            <a:ext cx="9688643" cy="4151319"/>
          </a:xfrm>
          <a:prstGeom prst="rect">
            <a:avLst/>
          </a:prstGeom>
        </p:spPr>
      </p:pic>
      <p:sp>
        <p:nvSpPr>
          <p:cNvPr id="6" name="TextBox 5">
            <a:extLst>
              <a:ext uri="{FF2B5EF4-FFF2-40B4-BE49-F238E27FC236}">
                <a16:creationId xmlns:a16="http://schemas.microsoft.com/office/drawing/2014/main" id="{A133D1F6-499B-42EF-862C-D25091F8BC64}"/>
              </a:ext>
            </a:extLst>
          </p:cNvPr>
          <p:cNvSpPr txBox="1"/>
          <p:nvPr/>
        </p:nvSpPr>
        <p:spPr>
          <a:xfrm>
            <a:off x="8287572" y="6039994"/>
            <a:ext cx="2415405" cy="369332"/>
          </a:xfrm>
          <a:prstGeom prst="rect">
            <a:avLst/>
          </a:prstGeom>
          <a:noFill/>
        </p:spPr>
        <p:txBody>
          <a:bodyPr wrap="square">
            <a:spAutoFit/>
          </a:bodyPr>
          <a:lstStyle/>
          <a:p>
            <a:r>
              <a:rPr lang="en-US" sz="1800" b="1" i="0" u="none" strike="noStrike" baseline="0" dirty="0">
                <a:solidFill>
                  <a:srgbClr val="000000"/>
                </a:solidFill>
                <a:latin typeface="Arial" panose="020B0604020202020204" pitchFamily="34" charset="0"/>
                <a:cs typeface="Arial" panose="020B0604020202020204" pitchFamily="34" charset="0"/>
              </a:rPr>
              <a:t>In mixed application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75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7994-DCEF-4F53-AC03-16AC4CE66365}"/>
              </a:ext>
            </a:extLst>
          </p:cNvPr>
          <p:cNvSpPr>
            <a:spLocks noGrp="1"/>
          </p:cNvSpPr>
          <p:nvPr>
            <p:ph type="title"/>
          </p:nvPr>
        </p:nvSpPr>
        <p:spPr/>
        <p:txBody>
          <a:bodyPr/>
          <a:lstStyle/>
          <a:p>
            <a:r>
              <a:rPr lang="en-US" dirty="0"/>
              <a:t>Decision Support for Industry 4.0</a:t>
            </a:r>
          </a:p>
        </p:txBody>
      </p:sp>
      <p:pic>
        <p:nvPicPr>
          <p:cNvPr id="5" name="Picture 4">
            <a:extLst>
              <a:ext uri="{FF2B5EF4-FFF2-40B4-BE49-F238E27FC236}">
                <a16:creationId xmlns:a16="http://schemas.microsoft.com/office/drawing/2014/main" id="{F3639497-6717-47C9-85E0-7D2CE630D254}"/>
              </a:ext>
            </a:extLst>
          </p:cNvPr>
          <p:cNvPicPr>
            <a:picLocks noChangeAspect="1"/>
          </p:cNvPicPr>
          <p:nvPr/>
        </p:nvPicPr>
        <p:blipFill>
          <a:blip r:embed="rId3"/>
          <a:stretch>
            <a:fillRect/>
          </a:stretch>
        </p:blipFill>
        <p:spPr>
          <a:xfrm>
            <a:off x="2710409" y="1589187"/>
            <a:ext cx="6771182" cy="4463482"/>
          </a:xfrm>
          <a:prstGeom prst="rect">
            <a:avLst/>
          </a:prstGeom>
        </p:spPr>
      </p:pic>
    </p:spTree>
    <p:extLst>
      <p:ext uri="{BB962C8B-B14F-4D97-AF65-F5344CB8AC3E}">
        <p14:creationId xmlns:p14="http://schemas.microsoft.com/office/powerpoint/2010/main" val="234642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7994-DCEF-4F53-AC03-16AC4CE66365}"/>
              </a:ext>
            </a:extLst>
          </p:cNvPr>
          <p:cNvSpPr>
            <a:spLocks noGrp="1"/>
          </p:cNvSpPr>
          <p:nvPr>
            <p:ph type="title"/>
          </p:nvPr>
        </p:nvSpPr>
        <p:spPr/>
        <p:txBody>
          <a:bodyPr/>
          <a:lstStyle/>
          <a:p>
            <a:r>
              <a:rPr lang="en-US" dirty="0"/>
              <a:t>Decision Support for Industry 4.0</a:t>
            </a:r>
          </a:p>
        </p:txBody>
      </p:sp>
      <p:pic>
        <p:nvPicPr>
          <p:cNvPr id="4" name="Picture 3">
            <a:extLst>
              <a:ext uri="{FF2B5EF4-FFF2-40B4-BE49-F238E27FC236}">
                <a16:creationId xmlns:a16="http://schemas.microsoft.com/office/drawing/2014/main" id="{D50CFEC5-A896-40DA-97B4-6E57E5DB6316}"/>
              </a:ext>
            </a:extLst>
          </p:cNvPr>
          <p:cNvPicPr>
            <a:picLocks noChangeAspect="1"/>
          </p:cNvPicPr>
          <p:nvPr/>
        </p:nvPicPr>
        <p:blipFill>
          <a:blip r:embed="rId3"/>
          <a:stretch>
            <a:fillRect/>
          </a:stretch>
        </p:blipFill>
        <p:spPr>
          <a:xfrm>
            <a:off x="1289154" y="1635719"/>
            <a:ext cx="6775553" cy="4424518"/>
          </a:xfrm>
          <a:prstGeom prst="rect">
            <a:avLst/>
          </a:prstGeom>
        </p:spPr>
      </p:pic>
      <p:sp>
        <p:nvSpPr>
          <p:cNvPr id="7" name="TextBox 6">
            <a:extLst>
              <a:ext uri="{FF2B5EF4-FFF2-40B4-BE49-F238E27FC236}">
                <a16:creationId xmlns:a16="http://schemas.microsoft.com/office/drawing/2014/main" id="{10BCBC47-01B8-4F15-BB0A-B4C42E1264CE}"/>
              </a:ext>
            </a:extLst>
          </p:cNvPr>
          <p:cNvSpPr txBox="1"/>
          <p:nvPr/>
        </p:nvSpPr>
        <p:spPr>
          <a:xfrm>
            <a:off x="8064706" y="3013501"/>
            <a:ext cx="3462729" cy="830997"/>
          </a:xfrm>
          <a:prstGeom prst="rect">
            <a:avLst/>
          </a:prstGeom>
          <a:noFill/>
        </p:spPr>
        <p:txBody>
          <a:bodyPr wrap="square">
            <a:spAutoFit/>
          </a:bodyPr>
          <a:lstStyle/>
          <a:p>
            <a:r>
              <a:rPr lang="en-US" sz="2400" b="1" i="0" u="none" strike="noStrike" baseline="0" dirty="0">
                <a:latin typeface="Arial" panose="020B0604020202020204" pitchFamily="34" charset="0"/>
                <a:cs typeface="Arial" panose="020B0604020202020204" pitchFamily="34" charset="0"/>
              </a:rPr>
              <a:t>Key barriers for industrial digitization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87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7994-DCEF-4F53-AC03-16AC4CE66365}"/>
              </a:ext>
            </a:extLst>
          </p:cNvPr>
          <p:cNvSpPr>
            <a:spLocks noGrp="1"/>
          </p:cNvSpPr>
          <p:nvPr>
            <p:ph type="title"/>
          </p:nvPr>
        </p:nvSpPr>
        <p:spPr/>
        <p:txBody>
          <a:bodyPr/>
          <a:lstStyle/>
          <a:p>
            <a:r>
              <a:rPr lang="en-US" dirty="0"/>
              <a:t>Decision Support for Industry 4.0</a:t>
            </a:r>
          </a:p>
        </p:txBody>
      </p:sp>
      <p:sp>
        <p:nvSpPr>
          <p:cNvPr id="7" name="TextBox 6">
            <a:extLst>
              <a:ext uri="{FF2B5EF4-FFF2-40B4-BE49-F238E27FC236}">
                <a16:creationId xmlns:a16="http://schemas.microsoft.com/office/drawing/2014/main" id="{10BCBC47-01B8-4F15-BB0A-B4C42E1264CE}"/>
              </a:ext>
            </a:extLst>
          </p:cNvPr>
          <p:cNvSpPr txBox="1"/>
          <p:nvPr/>
        </p:nvSpPr>
        <p:spPr>
          <a:xfrm>
            <a:off x="2785527" y="5701923"/>
            <a:ext cx="7926562" cy="369332"/>
          </a:xfrm>
          <a:prstGeom prst="rect">
            <a:avLst/>
          </a:prstGeom>
          <a:noFill/>
        </p:spPr>
        <p:txBody>
          <a:bodyPr wrap="square">
            <a:spAutoFit/>
          </a:bodyPr>
          <a:lstStyle/>
          <a:p>
            <a:r>
              <a:rPr lang="en-US" b="1" i="0" u="none" strike="noStrike" baseline="0" dirty="0">
                <a:latin typeface="Arial" panose="020B0604020202020204" pitchFamily="34" charset="0"/>
                <a:cs typeface="Arial" panose="020B0604020202020204" pitchFamily="34" charset="0"/>
              </a:rPr>
              <a:t>Emergent behavior and automation pyramid virtualization: an analogy</a:t>
            </a: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BCEB065-6136-410E-A213-D98E9CC5A0D3}"/>
              </a:ext>
            </a:extLst>
          </p:cNvPr>
          <p:cNvPicPr>
            <a:picLocks noChangeAspect="1"/>
          </p:cNvPicPr>
          <p:nvPr/>
        </p:nvPicPr>
        <p:blipFill>
          <a:blip r:embed="rId3"/>
          <a:stretch>
            <a:fillRect/>
          </a:stretch>
        </p:blipFill>
        <p:spPr>
          <a:xfrm>
            <a:off x="1996190" y="1555853"/>
            <a:ext cx="8199620" cy="4146070"/>
          </a:xfrm>
          <a:prstGeom prst="rect">
            <a:avLst/>
          </a:prstGeom>
        </p:spPr>
      </p:pic>
    </p:spTree>
    <p:extLst>
      <p:ext uri="{BB962C8B-B14F-4D97-AF65-F5344CB8AC3E}">
        <p14:creationId xmlns:p14="http://schemas.microsoft.com/office/powerpoint/2010/main" val="1290192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5184</TotalTime>
  <Words>946</Words>
  <Application>Microsoft Office PowerPoint</Application>
  <PresentationFormat>Widescreen</PresentationFormat>
  <Paragraphs>67</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Research Trend</vt:lpstr>
      <vt:lpstr>Research Trend</vt:lpstr>
      <vt:lpstr>Research Trend</vt:lpstr>
      <vt:lpstr>Research Trend</vt:lpstr>
      <vt:lpstr>DSS Application in Manufacturing</vt:lpstr>
      <vt:lpstr>Decision Support for Industry 4.0</vt:lpstr>
      <vt:lpstr>Decision Support for Industry 4.0</vt:lpstr>
      <vt:lpstr>Decision Support for Industry 4.0</vt:lpstr>
      <vt:lpstr>Decision support for vertical integration</vt:lpstr>
      <vt:lpstr>Decision support for horizontal integration</vt:lpstr>
      <vt:lpstr>Decision support for horizontal integration</vt:lpstr>
      <vt:lpstr>Case Study</vt:lpstr>
      <vt:lpstr>Case Study</vt:lpstr>
      <vt:lpstr>Case Study</vt:lpstr>
      <vt:lpstr>Case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SURIYA JIRASATITSIN (สุริยา จิรสถิตสิน)</cp:lastModifiedBy>
  <cp:revision>311</cp:revision>
  <dcterms:created xsi:type="dcterms:W3CDTF">2018-02-11T14:22:08Z</dcterms:created>
  <dcterms:modified xsi:type="dcterms:W3CDTF">2020-11-02T15:07:16Z</dcterms:modified>
</cp:coreProperties>
</file>