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0" r:id="rId3"/>
    <p:sldId id="261" r:id="rId4"/>
    <p:sldId id="262" r:id="rId5"/>
    <p:sldId id="264" r:id="rId6"/>
    <p:sldId id="265" r:id="rId7"/>
    <p:sldId id="266" r:id="rId8"/>
    <p:sldId id="267" r:id="rId9"/>
    <p:sldId id="268" r:id="rId10"/>
    <p:sldId id="274" r:id="rId11"/>
    <p:sldId id="269" r:id="rId12"/>
    <p:sldId id="270" r:id="rId13"/>
    <p:sldId id="271" r:id="rId14"/>
    <p:sldId id="272" r:id="rId15"/>
    <p:sldId id="275" r:id="rId16"/>
    <p:sldId id="276" r:id="rId17"/>
    <p:sldId id="277" r:id="rId18"/>
    <p:sldId id="278" r:id="rId19"/>
    <p:sldId id="279" r:id="rId20"/>
    <p:sldId id="280" r:id="rId21"/>
    <p:sldId id="281" r:id="rId22"/>
    <p:sldId id="273" r:id="rId23"/>
    <p:sldId id="283" r:id="rId24"/>
    <p:sldId id="285" r:id="rId25"/>
    <p:sldId id="284" r:id="rId26"/>
    <p:sldId id="282"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autoAdjust="0"/>
    <p:restoredTop sz="76796" autoAdjust="0"/>
  </p:normalViewPr>
  <p:slideViewPr>
    <p:cSldViewPr snapToGrid="0">
      <p:cViewPr varScale="1">
        <p:scale>
          <a:sx n="62" d="100"/>
          <a:sy n="62" d="100"/>
        </p:scale>
        <p:origin x="96" y="7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A7530-288A-41CB-852A-948F2F58C4CB}"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891CE5AF-6363-4E7A-9DFC-36FA4A0E014A}">
      <dgm:prSet phldrT="[Text]"/>
      <dgm:spPr/>
      <dgm:t>
        <a:bodyPr/>
        <a:lstStyle/>
        <a:p>
          <a:r>
            <a:rPr lang="en-US" dirty="0"/>
            <a:t>KR</a:t>
          </a:r>
          <a:br>
            <a:rPr lang="en-US" dirty="0"/>
          </a:br>
          <a:r>
            <a:rPr lang="en-US" dirty="0"/>
            <a:t>Techniques</a:t>
          </a:r>
        </a:p>
      </dgm:t>
    </dgm:pt>
    <dgm:pt modelId="{CCC3B541-5A15-4440-A0A1-BEF82C68E6EC}" type="parTrans" cxnId="{F17C5148-21EA-4377-8A3E-767419D3F933}">
      <dgm:prSet/>
      <dgm:spPr/>
      <dgm:t>
        <a:bodyPr/>
        <a:lstStyle/>
        <a:p>
          <a:endParaRPr lang="en-US"/>
        </a:p>
      </dgm:t>
    </dgm:pt>
    <dgm:pt modelId="{4A608B09-4190-4B6C-A1E1-9F60ED53A960}" type="sibTrans" cxnId="{F17C5148-21EA-4377-8A3E-767419D3F933}">
      <dgm:prSet/>
      <dgm:spPr/>
      <dgm:t>
        <a:bodyPr/>
        <a:lstStyle/>
        <a:p>
          <a:endParaRPr lang="en-US"/>
        </a:p>
      </dgm:t>
    </dgm:pt>
    <dgm:pt modelId="{411CEED7-0EBF-43B3-9B0C-2A8A11F889D8}">
      <dgm:prSet phldrT="[Text]"/>
      <dgm:spPr/>
      <dgm:t>
        <a:bodyPr/>
        <a:lstStyle/>
        <a:p>
          <a:r>
            <a:rPr lang="en-US" dirty="0"/>
            <a:t>Production</a:t>
          </a:r>
          <a:br>
            <a:rPr lang="en-US" dirty="0"/>
          </a:br>
          <a:r>
            <a:rPr lang="en-US" dirty="0"/>
            <a:t>Rules</a:t>
          </a:r>
        </a:p>
      </dgm:t>
    </dgm:pt>
    <dgm:pt modelId="{85B99DDB-F3E6-444C-A0EC-D450A0252FA7}" type="parTrans" cxnId="{3F4740FB-D807-4CC0-B4ED-94A4641E65C6}">
      <dgm:prSet/>
      <dgm:spPr/>
      <dgm:t>
        <a:bodyPr/>
        <a:lstStyle/>
        <a:p>
          <a:endParaRPr lang="en-US"/>
        </a:p>
      </dgm:t>
    </dgm:pt>
    <dgm:pt modelId="{5FCA14B4-7BA2-4458-87FF-D5F8003B640A}" type="sibTrans" cxnId="{3F4740FB-D807-4CC0-B4ED-94A4641E65C6}">
      <dgm:prSet/>
      <dgm:spPr/>
      <dgm:t>
        <a:bodyPr/>
        <a:lstStyle/>
        <a:p>
          <a:endParaRPr lang="en-US"/>
        </a:p>
      </dgm:t>
    </dgm:pt>
    <dgm:pt modelId="{0B063B4C-52AE-4A24-9591-F28D7680CBEF}">
      <dgm:prSet phldrT="[Text]"/>
      <dgm:spPr/>
      <dgm:t>
        <a:bodyPr/>
        <a:lstStyle/>
        <a:p>
          <a:r>
            <a:rPr lang="en-US" dirty="0"/>
            <a:t>Semantic</a:t>
          </a:r>
          <a:br>
            <a:rPr lang="en-US" dirty="0"/>
          </a:br>
          <a:r>
            <a:rPr lang="en-US" dirty="0"/>
            <a:t>Networks</a:t>
          </a:r>
        </a:p>
      </dgm:t>
    </dgm:pt>
    <dgm:pt modelId="{633F85FE-007B-4841-BF71-35C92726C8A9}" type="parTrans" cxnId="{715B72DE-59D3-48E8-8FCA-60F957FD2CD2}">
      <dgm:prSet/>
      <dgm:spPr/>
      <dgm:t>
        <a:bodyPr/>
        <a:lstStyle/>
        <a:p>
          <a:endParaRPr lang="en-US"/>
        </a:p>
      </dgm:t>
    </dgm:pt>
    <dgm:pt modelId="{C9240DB1-8B80-4B69-B96A-F7A37B87A05E}" type="sibTrans" cxnId="{715B72DE-59D3-48E8-8FCA-60F957FD2CD2}">
      <dgm:prSet/>
      <dgm:spPr/>
      <dgm:t>
        <a:bodyPr/>
        <a:lstStyle/>
        <a:p>
          <a:endParaRPr lang="en-US"/>
        </a:p>
      </dgm:t>
    </dgm:pt>
    <dgm:pt modelId="{EC1830CF-AEBE-497D-87E2-AA7953C1B0A5}">
      <dgm:prSet phldrT="[Text]"/>
      <dgm:spPr/>
      <dgm:t>
        <a:bodyPr/>
        <a:lstStyle/>
        <a:p>
          <a:r>
            <a:rPr lang="en-US" dirty="0"/>
            <a:t>Frames</a:t>
          </a:r>
        </a:p>
      </dgm:t>
    </dgm:pt>
    <dgm:pt modelId="{3848BB82-E327-4491-B18D-697D45712693}" type="parTrans" cxnId="{01595CA6-55A2-427D-813B-E1E4EAB02A18}">
      <dgm:prSet/>
      <dgm:spPr/>
      <dgm:t>
        <a:bodyPr/>
        <a:lstStyle/>
        <a:p>
          <a:endParaRPr lang="en-US"/>
        </a:p>
      </dgm:t>
    </dgm:pt>
    <dgm:pt modelId="{D18F8E25-CE47-4F2C-AE7E-326257D2B5C1}" type="sibTrans" cxnId="{01595CA6-55A2-427D-813B-E1E4EAB02A18}">
      <dgm:prSet/>
      <dgm:spPr/>
      <dgm:t>
        <a:bodyPr/>
        <a:lstStyle/>
        <a:p>
          <a:endParaRPr lang="en-US"/>
        </a:p>
      </dgm:t>
    </dgm:pt>
    <dgm:pt modelId="{0404B8CA-764D-4F86-BC16-97A55B704567}">
      <dgm:prSet phldrT="[Text]"/>
      <dgm:spPr/>
      <dgm:t>
        <a:bodyPr/>
        <a:lstStyle/>
        <a:p>
          <a:r>
            <a:rPr lang="en-US" dirty="0"/>
            <a:t>Formal Logic</a:t>
          </a:r>
        </a:p>
      </dgm:t>
    </dgm:pt>
    <dgm:pt modelId="{B47DA196-99FF-4C70-8187-41214C6B1C0C}" type="parTrans" cxnId="{756429C0-5AB6-46FA-8924-3332E595014A}">
      <dgm:prSet/>
      <dgm:spPr/>
      <dgm:t>
        <a:bodyPr/>
        <a:lstStyle/>
        <a:p>
          <a:endParaRPr lang="en-US"/>
        </a:p>
      </dgm:t>
    </dgm:pt>
    <dgm:pt modelId="{D29234B6-B6EF-4D4D-AC42-CADA934B5CB8}" type="sibTrans" cxnId="{756429C0-5AB6-46FA-8924-3332E595014A}">
      <dgm:prSet/>
      <dgm:spPr/>
      <dgm:t>
        <a:bodyPr/>
        <a:lstStyle/>
        <a:p>
          <a:endParaRPr lang="en-US"/>
        </a:p>
      </dgm:t>
    </dgm:pt>
    <dgm:pt modelId="{EE3908A2-B9C1-44E6-A359-9C5805C831AC}">
      <dgm:prSet phldrT="[Text]"/>
      <dgm:spPr/>
      <dgm:t>
        <a:bodyPr/>
        <a:lstStyle/>
        <a:p>
          <a:r>
            <a:rPr lang="en-US" dirty="0"/>
            <a:t>Object-</a:t>
          </a:r>
          <a:br>
            <a:rPr lang="en-US" dirty="0"/>
          </a:br>
          <a:r>
            <a:rPr lang="en-US" dirty="0"/>
            <a:t>oriented</a:t>
          </a:r>
        </a:p>
      </dgm:t>
    </dgm:pt>
    <dgm:pt modelId="{66A162C2-6643-4733-8E79-D1B904D48E8B}" type="parTrans" cxnId="{11D90ACF-0CD5-4685-9E3B-192E3A3594BE}">
      <dgm:prSet/>
      <dgm:spPr/>
      <dgm:t>
        <a:bodyPr/>
        <a:lstStyle/>
        <a:p>
          <a:endParaRPr lang="en-US"/>
        </a:p>
      </dgm:t>
    </dgm:pt>
    <dgm:pt modelId="{19764ECC-1467-4B02-89AB-34ED1766095C}" type="sibTrans" cxnId="{11D90ACF-0CD5-4685-9E3B-192E3A3594BE}">
      <dgm:prSet/>
      <dgm:spPr/>
      <dgm:t>
        <a:bodyPr/>
        <a:lstStyle/>
        <a:p>
          <a:endParaRPr lang="en-US"/>
        </a:p>
      </dgm:t>
    </dgm:pt>
    <dgm:pt modelId="{B7C4A4FD-354D-433E-BAEB-87F06CFBF943}">
      <dgm:prSet phldrT="[Text]"/>
      <dgm:spPr/>
      <dgm:t>
        <a:bodyPr/>
        <a:lstStyle/>
        <a:p>
          <a:r>
            <a:rPr lang="en-US" dirty="0"/>
            <a:t>Decision</a:t>
          </a:r>
          <a:br>
            <a:rPr lang="en-US" dirty="0"/>
          </a:br>
          <a:r>
            <a:rPr lang="en-US" dirty="0"/>
            <a:t>Trees</a:t>
          </a:r>
        </a:p>
      </dgm:t>
    </dgm:pt>
    <dgm:pt modelId="{41271B18-5E92-471B-8B7F-FC76437CD125}" type="parTrans" cxnId="{2C571844-1644-4A11-98C5-6D9146974862}">
      <dgm:prSet/>
      <dgm:spPr/>
      <dgm:t>
        <a:bodyPr/>
        <a:lstStyle/>
        <a:p>
          <a:endParaRPr lang="en-US"/>
        </a:p>
      </dgm:t>
    </dgm:pt>
    <dgm:pt modelId="{2F1991BC-1D38-4C4F-A646-0A0AC2475B7F}" type="sibTrans" cxnId="{2C571844-1644-4A11-98C5-6D9146974862}">
      <dgm:prSet/>
      <dgm:spPr/>
      <dgm:t>
        <a:bodyPr/>
        <a:lstStyle/>
        <a:p>
          <a:endParaRPr lang="en-US"/>
        </a:p>
      </dgm:t>
    </dgm:pt>
    <dgm:pt modelId="{A38FA226-5DDC-4B9C-8E6A-F4FCC00D7B71}" type="pres">
      <dgm:prSet presAssocID="{25FA7530-288A-41CB-852A-948F2F58C4CB}" presName="Name0" presStyleCnt="0">
        <dgm:presLayoutVars>
          <dgm:chMax val="1"/>
          <dgm:chPref val="1"/>
          <dgm:dir/>
          <dgm:animOne val="branch"/>
          <dgm:animLvl val="lvl"/>
        </dgm:presLayoutVars>
      </dgm:prSet>
      <dgm:spPr/>
    </dgm:pt>
    <dgm:pt modelId="{11BFD11F-D933-40A3-8728-BFACA81B9CF9}" type="pres">
      <dgm:prSet presAssocID="{891CE5AF-6363-4E7A-9DFC-36FA4A0E014A}" presName="Parent" presStyleLbl="node0" presStyleIdx="0" presStyleCnt="1">
        <dgm:presLayoutVars>
          <dgm:chMax val="6"/>
          <dgm:chPref val="6"/>
        </dgm:presLayoutVars>
      </dgm:prSet>
      <dgm:spPr/>
    </dgm:pt>
    <dgm:pt modelId="{D6FA5793-D3A0-4560-B9C2-45119789E26C}" type="pres">
      <dgm:prSet presAssocID="{411CEED7-0EBF-43B3-9B0C-2A8A11F889D8}" presName="Accent1" presStyleCnt="0"/>
      <dgm:spPr/>
    </dgm:pt>
    <dgm:pt modelId="{141CBB04-696A-4BC6-BCE9-3ADD0027120A}" type="pres">
      <dgm:prSet presAssocID="{411CEED7-0EBF-43B3-9B0C-2A8A11F889D8}" presName="Accent" presStyleLbl="bgShp" presStyleIdx="0" presStyleCnt="6"/>
      <dgm:spPr/>
    </dgm:pt>
    <dgm:pt modelId="{7A0FEFF8-51D3-4C63-89BB-9EFEBC926DE3}" type="pres">
      <dgm:prSet presAssocID="{411CEED7-0EBF-43B3-9B0C-2A8A11F889D8}" presName="Child1" presStyleLbl="node1" presStyleIdx="0" presStyleCnt="6">
        <dgm:presLayoutVars>
          <dgm:chMax val="0"/>
          <dgm:chPref val="0"/>
          <dgm:bulletEnabled val="1"/>
        </dgm:presLayoutVars>
      </dgm:prSet>
      <dgm:spPr/>
    </dgm:pt>
    <dgm:pt modelId="{BBF7E4E4-F9C3-4EB1-9F11-60B695B41518}" type="pres">
      <dgm:prSet presAssocID="{0B063B4C-52AE-4A24-9591-F28D7680CBEF}" presName="Accent2" presStyleCnt="0"/>
      <dgm:spPr/>
    </dgm:pt>
    <dgm:pt modelId="{1DBBD660-5ED4-4E05-AC39-46CA5F4379D0}" type="pres">
      <dgm:prSet presAssocID="{0B063B4C-52AE-4A24-9591-F28D7680CBEF}" presName="Accent" presStyleLbl="bgShp" presStyleIdx="1" presStyleCnt="6"/>
      <dgm:spPr/>
    </dgm:pt>
    <dgm:pt modelId="{6CABBA82-8E13-4157-9AAB-455E8A50B4BF}" type="pres">
      <dgm:prSet presAssocID="{0B063B4C-52AE-4A24-9591-F28D7680CBEF}" presName="Child2" presStyleLbl="node1" presStyleIdx="1" presStyleCnt="6">
        <dgm:presLayoutVars>
          <dgm:chMax val="0"/>
          <dgm:chPref val="0"/>
          <dgm:bulletEnabled val="1"/>
        </dgm:presLayoutVars>
      </dgm:prSet>
      <dgm:spPr/>
    </dgm:pt>
    <dgm:pt modelId="{1A3E77C1-5523-4885-B615-4E089C91D22D}" type="pres">
      <dgm:prSet presAssocID="{EC1830CF-AEBE-497D-87E2-AA7953C1B0A5}" presName="Accent3" presStyleCnt="0"/>
      <dgm:spPr/>
    </dgm:pt>
    <dgm:pt modelId="{7A4EBAA2-F271-44CE-8ED0-777B0F384078}" type="pres">
      <dgm:prSet presAssocID="{EC1830CF-AEBE-497D-87E2-AA7953C1B0A5}" presName="Accent" presStyleLbl="bgShp" presStyleIdx="2" presStyleCnt="6"/>
      <dgm:spPr/>
    </dgm:pt>
    <dgm:pt modelId="{04A0C0F0-A5B6-4122-BEAF-62A7C608D7AF}" type="pres">
      <dgm:prSet presAssocID="{EC1830CF-AEBE-497D-87E2-AA7953C1B0A5}" presName="Child3" presStyleLbl="node1" presStyleIdx="2" presStyleCnt="6">
        <dgm:presLayoutVars>
          <dgm:chMax val="0"/>
          <dgm:chPref val="0"/>
          <dgm:bulletEnabled val="1"/>
        </dgm:presLayoutVars>
      </dgm:prSet>
      <dgm:spPr/>
    </dgm:pt>
    <dgm:pt modelId="{57146644-B6B1-40A2-A300-110F64AC843F}" type="pres">
      <dgm:prSet presAssocID="{0404B8CA-764D-4F86-BC16-97A55B704567}" presName="Accent4" presStyleCnt="0"/>
      <dgm:spPr/>
    </dgm:pt>
    <dgm:pt modelId="{B98AC35C-D4B0-4F9B-9671-10FAD3D7AAED}" type="pres">
      <dgm:prSet presAssocID="{0404B8CA-764D-4F86-BC16-97A55B704567}" presName="Accent" presStyleLbl="bgShp" presStyleIdx="3" presStyleCnt="6"/>
      <dgm:spPr/>
    </dgm:pt>
    <dgm:pt modelId="{660C1AB8-9C0B-4B5A-9BD7-F0593F11C094}" type="pres">
      <dgm:prSet presAssocID="{0404B8CA-764D-4F86-BC16-97A55B704567}" presName="Child4" presStyleLbl="node1" presStyleIdx="3" presStyleCnt="6">
        <dgm:presLayoutVars>
          <dgm:chMax val="0"/>
          <dgm:chPref val="0"/>
          <dgm:bulletEnabled val="1"/>
        </dgm:presLayoutVars>
      </dgm:prSet>
      <dgm:spPr/>
    </dgm:pt>
    <dgm:pt modelId="{64893605-CBD2-4543-90D2-94304745CB4C}" type="pres">
      <dgm:prSet presAssocID="{EE3908A2-B9C1-44E6-A359-9C5805C831AC}" presName="Accent5" presStyleCnt="0"/>
      <dgm:spPr/>
    </dgm:pt>
    <dgm:pt modelId="{CE0CB23C-FBE5-4494-B7D7-139FF48DAC95}" type="pres">
      <dgm:prSet presAssocID="{EE3908A2-B9C1-44E6-A359-9C5805C831AC}" presName="Accent" presStyleLbl="bgShp" presStyleIdx="4" presStyleCnt="6"/>
      <dgm:spPr/>
    </dgm:pt>
    <dgm:pt modelId="{D5072DAF-577E-4DF4-A51B-A88DBF4E7B99}" type="pres">
      <dgm:prSet presAssocID="{EE3908A2-B9C1-44E6-A359-9C5805C831AC}" presName="Child5" presStyleLbl="node1" presStyleIdx="4" presStyleCnt="6">
        <dgm:presLayoutVars>
          <dgm:chMax val="0"/>
          <dgm:chPref val="0"/>
          <dgm:bulletEnabled val="1"/>
        </dgm:presLayoutVars>
      </dgm:prSet>
      <dgm:spPr/>
    </dgm:pt>
    <dgm:pt modelId="{727D559D-6EEA-4EE2-90CB-E6D8290F26E0}" type="pres">
      <dgm:prSet presAssocID="{B7C4A4FD-354D-433E-BAEB-87F06CFBF943}" presName="Accent6" presStyleCnt="0"/>
      <dgm:spPr/>
    </dgm:pt>
    <dgm:pt modelId="{12AEBB55-7113-4FB8-AADC-6230E4C9A798}" type="pres">
      <dgm:prSet presAssocID="{B7C4A4FD-354D-433E-BAEB-87F06CFBF943}" presName="Accent" presStyleLbl="bgShp" presStyleIdx="5" presStyleCnt="6"/>
      <dgm:spPr/>
    </dgm:pt>
    <dgm:pt modelId="{5C90E105-0DE7-4003-BBE7-CB4553E10A7C}" type="pres">
      <dgm:prSet presAssocID="{B7C4A4FD-354D-433E-BAEB-87F06CFBF943}" presName="Child6" presStyleLbl="node1" presStyleIdx="5" presStyleCnt="6">
        <dgm:presLayoutVars>
          <dgm:chMax val="0"/>
          <dgm:chPref val="0"/>
          <dgm:bulletEnabled val="1"/>
        </dgm:presLayoutVars>
      </dgm:prSet>
      <dgm:spPr/>
    </dgm:pt>
  </dgm:ptLst>
  <dgm:cxnLst>
    <dgm:cxn modelId="{BF41F35E-2606-4110-929A-D4E80B54BE8C}" type="presOf" srcId="{411CEED7-0EBF-43B3-9B0C-2A8A11F889D8}" destId="{7A0FEFF8-51D3-4C63-89BB-9EFEBC926DE3}" srcOrd="0" destOrd="0" presId="urn:microsoft.com/office/officeart/2011/layout/HexagonRadial"/>
    <dgm:cxn modelId="{2C571844-1644-4A11-98C5-6D9146974862}" srcId="{891CE5AF-6363-4E7A-9DFC-36FA4A0E014A}" destId="{B7C4A4FD-354D-433E-BAEB-87F06CFBF943}" srcOrd="5" destOrd="0" parTransId="{41271B18-5E92-471B-8B7F-FC76437CD125}" sibTransId="{2F1991BC-1D38-4C4F-A646-0A0AC2475B7F}"/>
    <dgm:cxn modelId="{F17C5148-21EA-4377-8A3E-767419D3F933}" srcId="{25FA7530-288A-41CB-852A-948F2F58C4CB}" destId="{891CE5AF-6363-4E7A-9DFC-36FA4A0E014A}" srcOrd="0" destOrd="0" parTransId="{CCC3B541-5A15-4440-A0A1-BEF82C68E6EC}" sibTransId="{4A608B09-4190-4B6C-A1E1-9F60ED53A960}"/>
    <dgm:cxn modelId="{AF708852-7DCB-47FC-984F-BC1CDE1FB0BE}" type="presOf" srcId="{EE3908A2-B9C1-44E6-A359-9C5805C831AC}" destId="{D5072DAF-577E-4DF4-A51B-A88DBF4E7B99}" srcOrd="0" destOrd="0" presId="urn:microsoft.com/office/officeart/2011/layout/HexagonRadial"/>
    <dgm:cxn modelId="{3B545B77-481C-4772-9552-5AABD777FF1D}" type="presOf" srcId="{B7C4A4FD-354D-433E-BAEB-87F06CFBF943}" destId="{5C90E105-0DE7-4003-BBE7-CB4553E10A7C}" srcOrd="0" destOrd="0" presId="urn:microsoft.com/office/officeart/2011/layout/HexagonRadial"/>
    <dgm:cxn modelId="{7DB7B798-651D-420F-A7CC-961110CD1C65}" type="presOf" srcId="{25FA7530-288A-41CB-852A-948F2F58C4CB}" destId="{A38FA226-5DDC-4B9C-8E6A-F4FCC00D7B71}" srcOrd="0" destOrd="0" presId="urn:microsoft.com/office/officeart/2011/layout/HexagonRadial"/>
    <dgm:cxn modelId="{01595CA6-55A2-427D-813B-E1E4EAB02A18}" srcId="{891CE5AF-6363-4E7A-9DFC-36FA4A0E014A}" destId="{EC1830CF-AEBE-497D-87E2-AA7953C1B0A5}" srcOrd="2" destOrd="0" parTransId="{3848BB82-E327-4491-B18D-697D45712693}" sibTransId="{D18F8E25-CE47-4F2C-AE7E-326257D2B5C1}"/>
    <dgm:cxn modelId="{A39BE8A7-3FA8-44D6-8545-76F65422D03A}" type="presOf" srcId="{EC1830CF-AEBE-497D-87E2-AA7953C1B0A5}" destId="{04A0C0F0-A5B6-4122-BEAF-62A7C608D7AF}" srcOrd="0" destOrd="0" presId="urn:microsoft.com/office/officeart/2011/layout/HexagonRadial"/>
    <dgm:cxn modelId="{782B90B4-BC0E-434A-BF45-F5BCB1BE4D6B}" type="presOf" srcId="{0B063B4C-52AE-4A24-9591-F28D7680CBEF}" destId="{6CABBA82-8E13-4157-9AAB-455E8A50B4BF}" srcOrd="0" destOrd="0" presId="urn:microsoft.com/office/officeart/2011/layout/HexagonRadial"/>
    <dgm:cxn modelId="{756429C0-5AB6-46FA-8924-3332E595014A}" srcId="{891CE5AF-6363-4E7A-9DFC-36FA4A0E014A}" destId="{0404B8CA-764D-4F86-BC16-97A55B704567}" srcOrd="3" destOrd="0" parTransId="{B47DA196-99FF-4C70-8187-41214C6B1C0C}" sibTransId="{D29234B6-B6EF-4D4D-AC42-CADA934B5CB8}"/>
    <dgm:cxn modelId="{11D90ACF-0CD5-4685-9E3B-192E3A3594BE}" srcId="{891CE5AF-6363-4E7A-9DFC-36FA4A0E014A}" destId="{EE3908A2-B9C1-44E6-A359-9C5805C831AC}" srcOrd="4" destOrd="0" parTransId="{66A162C2-6643-4733-8E79-D1B904D48E8B}" sibTransId="{19764ECC-1467-4B02-89AB-34ED1766095C}"/>
    <dgm:cxn modelId="{D14D14D2-E06B-493C-BD4A-C1D78479C15C}" type="presOf" srcId="{0404B8CA-764D-4F86-BC16-97A55B704567}" destId="{660C1AB8-9C0B-4B5A-9BD7-F0593F11C094}" srcOrd="0" destOrd="0" presId="urn:microsoft.com/office/officeart/2011/layout/HexagonRadial"/>
    <dgm:cxn modelId="{56C199D2-09BB-4B53-9193-ED2FA3C67A9B}" type="presOf" srcId="{891CE5AF-6363-4E7A-9DFC-36FA4A0E014A}" destId="{11BFD11F-D933-40A3-8728-BFACA81B9CF9}" srcOrd="0" destOrd="0" presId="urn:microsoft.com/office/officeart/2011/layout/HexagonRadial"/>
    <dgm:cxn modelId="{715B72DE-59D3-48E8-8FCA-60F957FD2CD2}" srcId="{891CE5AF-6363-4E7A-9DFC-36FA4A0E014A}" destId="{0B063B4C-52AE-4A24-9591-F28D7680CBEF}" srcOrd="1" destOrd="0" parTransId="{633F85FE-007B-4841-BF71-35C92726C8A9}" sibTransId="{C9240DB1-8B80-4B69-B96A-F7A37B87A05E}"/>
    <dgm:cxn modelId="{3F4740FB-D807-4CC0-B4ED-94A4641E65C6}" srcId="{891CE5AF-6363-4E7A-9DFC-36FA4A0E014A}" destId="{411CEED7-0EBF-43B3-9B0C-2A8A11F889D8}" srcOrd="0" destOrd="0" parTransId="{85B99DDB-F3E6-444C-A0EC-D450A0252FA7}" sibTransId="{5FCA14B4-7BA2-4458-87FF-D5F8003B640A}"/>
    <dgm:cxn modelId="{9CEBAD41-FE9B-45E4-B772-4EBEF4E71D95}" type="presParOf" srcId="{A38FA226-5DDC-4B9C-8E6A-F4FCC00D7B71}" destId="{11BFD11F-D933-40A3-8728-BFACA81B9CF9}" srcOrd="0" destOrd="0" presId="urn:microsoft.com/office/officeart/2011/layout/HexagonRadial"/>
    <dgm:cxn modelId="{73987274-8B8A-40EC-8523-5D53FF5D61DF}" type="presParOf" srcId="{A38FA226-5DDC-4B9C-8E6A-F4FCC00D7B71}" destId="{D6FA5793-D3A0-4560-B9C2-45119789E26C}" srcOrd="1" destOrd="0" presId="urn:microsoft.com/office/officeart/2011/layout/HexagonRadial"/>
    <dgm:cxn modelId="{613CE188-F355-4719-ACA7-E725DC206AF3}" type="presParOf" srcId="{D6FA5793-D3A0-4560-B9C2-45119789E26C}" destId="{141CBB04-696A-4BC6-BCE9-3ADD0027120A}" srcOrd="0" destOrd="0" presId="urn:microsoft.com/office/officeart/2011/layout/HexagonRadial"/>
    <dgm:cxn modelId="{78C4806E-DE03-488B-B20F-948249BB1E5E}" type="presParOf" srcId="{A38FA226-5DDC-4B9C-8E6A-F4FCC00D7B71}" destId="{7A0FEFF8-51D3-4C63-89BB-9EFEBC926DE3}" srcOrd="2" destOrd="0" presId="urn:microsoft.com/office/officeart/2011/layout/HexagonRadial"/>
    <dgm:cxn modelId="{61AF4DB0-BF18-4ABD-8AD5-50F92A9DA4DE}" type="presParOf" srcId="{A38FA226-5DDC-4B9C-8E6A-F4FCC00D7B71}" destId="{BBF7E4E4-F9C3-4EB1-9F11-60B695B41518}" srcOrd="3" destOrd="0" presId="urn:microsoft.com/office/officeart/2011/layout/HexagonRadial"/>
    <dgm:cxn modelId="{CFF097C3-624B-4F68-BEDB-DE5D16F83E2C}" type="presParOf" srcId="{BBF7E4E4-F9C3-4EB1-9F11-60B695B41518}" destId="{1DBBD660-5ED4-4E05-AC39-46CA5F4379D0}" srcOrd="0" destOrd="0" presId="urn:microsoft.com/office/officeart/2011/layout/HexagonRadial"/>
    <dgm:cxn modelId="{40B605CE-1362-4C56-B2D3-7D2D202B05E3}" type="presParOf" srcId="{A38FA226-5DDC-4B9C-8E6A-F4FCC00D7B71}" destId="{6CABBA82-8E13-4157-9AAB-455E8A50B4BF}" srcOrd="4" destOrd="0" presId="urn:microsoft.com/office/officeart/2011/layout/HexagonRadial"/>
    <dgm:cxn modelId="{73708D0B-0C57-4932-A255-C0033BFE8F4C}" type="presParOf" srcId="{A38FA226-5DDC-4B9C-8E6A-F4FCC00D7B71}" destId="{1A3E77C1-5523-4885-B615-4E089C91D22D}" srcOrd="5" destOrd="0" presId="urn:microsoft.com/office/officeart/2011/layout/HexagonRadial"/>
    <dgm:cxn modelId="{1189B547-3865-4D98-A180-9A7058C58D19}" type="presParOf" srcId="{1A3E77C1-5523-4885-B615-4E089C91D22D}" destId="{7A4EBAA2-F271-44CE-8ED0-777B0F384078}" srcOrd="0" destOrd="0" presId="urn:microsoft.com/office/officeart/2011/layout/HexagonRadial"/>
    <dgm:cxn modelId="{75FFC0B1-4CA7-4F92-B8D6-DE23B9792082}" type="presParOf" srcId="{A38FA226-5DDC-4B9C-8E6A-F4FCC00D7B71}" destId="{04A0C0F0-A5B6-4122-BEAF-62A7C608D7AF}" srcOrd="6" destOrd="0" presId="urn:microsoft.com/office/officeart/2011/layout/HexagonRadial"/>
    <dgm:cxn modelId="{E4713E4A-F948-487E-839A-6F4598CF6220}" type="presParOf" srcId="{A38FA226-5DDC-4B9C-8E6A-F4FCC00D7B71}" destId="{57146644-B6B1-40A2-A300-110F64AC843F}" srcOrd="7" destOrd="0" presId="urn:microsoft.com/office/officeart/2011/layout/HexagonRadial"/>
    <dgm:cxn modelId="{4F86DD88-EAB8-4B49-BE21-C8A4AF8D7B4C}" type="presParOf" srcId="{57146644-B6B1-40A2-A300-110F64AC843F}" destId="{B98AC35C-D4B0-4F9B-9671-10FAD3D7AAED}" srcOrd="0" destOrd="0" presId="urn:microsoft.com/office/officeart/2011/layout/HexagonRadial"/>
    <dgm:cxn modelId="{BC30B0DA-FAE4-402F-9B01-CEE84439060E}" type="presParOf" srcId="{A38FA226-5DDC-4B9C-8E6A-F4FCC00D7B71}" destId="{660C1AB8-9C0B-4B5A-9BD7-F0593F11C094}" srcOrd="8" destOrd="0" presId="urn:microsoft.com/office/officeart/2011/layout/HexagonRadial"/>
    <dgm:cxn modelId="{EA0C5CC2-DEEC-4692-ABFC-DE7C25C76256}" type="presParOf" srcId="{A38FA226-5DDC-4B9C-8E6A-F4FCC00D7B71}" destId="{64893605-CBD2-4543-90D2-94304745CB4C}" srcOrd="9" destOrd="0" presId="urn:microsoft.com/office/officeart/2011/layout/HexagonRadial"/>
    <dgm:cxn modelId="{63CF7181-73F7-402B-A794-F4DC29048DCF}" type="presParOf" srcId="{64893605-CBD2-4543-90D2-94304745CB4C}" destId="{CE0CB23C-FBE5-4494-B7D7-139FF48DAC95}" srcOrd="0" destOrd="0" presId="urn:microsoft.com/office/officeart/2011/layout/HexagonRadial"/>
    <dgm:cxn modelId="{8E1AF0A2-FC9E-4BDE-BE00-67BA22A74344}" type="presParOf" srcId="{A38FA226-5DDC-4B9C-8E6A-F4FCC00D7B71}" destId="{D5072DAF-577E-4DF4-A51B-A88DBF4E7B99}" srcOrd="10" destOrd="0" presId="urn:microsoft.com/office/officeart/2011/layout/HexagonRadial"/>
    <dgm:cxn modelId="{7CA80A2C-7A4A-4750-9A85-6CC030657230}" type="presParOf" srcId="{A38FA226-5DDC-4B9C-8E6A-F4FCC00D7B71}" destId="{727D559D-6EEA-4EE2-90CB-E6D8290F26E0}" srcOrd="11" destOrd="0" presId="urn:microsoft.com/office/officeart/2011/layout/HexagonRadial"/>
    <dgm:cxn modelId="{6F17AB25-543A-4CEB-99C8-928335A5A9BE}" type="presParOf" srcId="{727D559D-6EEA-4EE2-90CB-E6D8290F26E0}" destId="{12AEBB55-7113-4FB8-AADC-6230E4C9A798}" srcOrd="0" destOrd="0" presId="urn:microsoft.com/office/officeart/2011/layout/HexagonRadial"/>
    <dgm:cxn modelId="{06628219-76C4-4168-ADEE-755309F870B5}" type="presParOf" srcId="{A38FA226-5DDC-4B9C-8E6A-F4FCC00D7B71}" destId="{5C90E105-0DE7-4003-BBE7-CB4553E10A7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FD11F-D933-40A3-8728-BFACA81B9CF9}">
      <dsp:nvSpPr>
        <dsp:cNvPr id="0" name=""/>
        <dsp:cNvSpPr/>
      </dsp:nvSpPr>
      <dsp:spPr>
        <a:xfrm>
          <a:off x="2905738" y="1493157"/>
          <a:ext cx="1897867" cy="164173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KR</a:t>
          </a:r>
          <a:br>
            <a:rPr lang="en-US" sz="1700" kern="1200" dirty="0"/>
          </a:br>
          <a:r>
            <a:rPr lang="en-US" sz="1700" kern="1200" dirty="0"/>
            <a:t>Techniques</a:t>
          </a:r>
        </a:p>
      </dsp:txBody>
      <dsp:txXfrm>
        <a:off x="3220241" y="1765215"/>
        <a:ext cx="1268861" cy="1097616"/>
      </dsp:txXfrm>
    </dsp:sp>
    <dsp:sp modelId="{1DBBD660-5ED4-4E05-AC39-46CA5F4379D0}">
      <dsp:nvSpPr>
        <dsp:cNvPr id="0" name=""/>
        <dsp:cNvSpPr/>
      </dsp:nvSpPr>
      <dsp:spPr>
        <a:xfrm>
          <a:off x="4094168" y="707699"/>
          <a:ext cx="716059" cy="6169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FEFF8-51D3-4C63-89BB-9EFEBC926DE3}">
      <dsp:nvSpPr>
        <dsp:cNvPr id="0" name=""/>
        <dsp:cNvSpPr/>
      </dsp:nvSpPr>
      <dsp:spPr>
        <a:xfrm>
          <a:off x="3080559" y="0"/>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Production</a:t>
          </a:r>
          <a:br>
            <a:rPr lang="en-US" sz="1700" kern="1200" dirty="0"/>
          </a:br>
          <a:r>
            <a:rPr lang="en-US" sz="1700" kern="1200" dirty="0"/>
            <a:t>Rules</a:t>
          </a:r>
        </a:p>
      </dsp:txBody>
      <dsp:txXfrm>
        <a:off x="3338304" y="222979"/>
        <a:ext cx="1039799" cy="899549"/>
      </dsp:txXfrm>
    </dsp:sp>
    <dsp:sp modelId="{7A4EBAA2-F271-44CE-8ED0-777B0F384078}">
      <dsp:nvSpPr>
        <dsp:cNvPr id="0" name=""/>
        <dsp:cNvSpPr/>
      </dsp:nvSpPr>
      <dsp:spPr>
        <a:xfrm>
          <a:off x="4929865" y="1861123"/>
          <a:ext cx="716059" cy="6169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BBA82-8E13-4157-9AAB-455E8A50B4BF}">
      <dsp:nvSpPr>
        <dsp:cNvPr id="0" name=""/>
        <dsp:cNvSpPr/>
      </dsp:nvSpPr>
      <dsp:spPr>
        <a:xfrm>
          <a:off x="4506940" y="827577"/>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Semantic</a:t>
          </a:r>
          <a:br>
            <a:rPr lang="en-US" sz="1700" kern="1200" dirty="0"/>
          </a:br>
          <a:r>
            <a:rPr lang="en-US" sz="1700" kern="1200" dirty="0"/>
            <a:t>Networks</a:t>
          </a:r>
        </a:p>
      </dsp:txBody>
      <dsp:txXfrm>
        <a:off x="4764685" y="1050556"/>
        <a:ext cx="1039799" cy="899549"/>
      </dsp:txXfrm>
    </dsp:sp>
    <dsp:sp modelId="{B98AC35C-D4B0-4F9B-9671-10FAD3D7AAED}">
      <dsp:nvSpPr>
        <dsp:cNvPr id="0" name=""/>
        <dsp:cNvSpPr/>
      </dsp:nvSpPr>
      <dsp:spPr>
        <a:xfrm>
          <a:off x="4349336" y="3163123"/>
          <a:ext cx="716059" cy="6169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0C0F0-A5B6-4122-BEAF-62A7C608D7AF}">
      <dsp:nvSpPr>
        <dsp:cNvPr id="0" name=""/>
        <dsp:cNvSpPr/>
      </dsp:nvSpPr>
      <dsp:spPr>
        <a:xfrm>
          <a:off x="4506940" y="2454498"/>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Frames</a:t>
          </a:r>
        </a:p>
      </dsp:txBody>
      <dsp:txXfrm>
        <a:off x="4764685" y="2677477"/>
        <a:ext cx="1039799" cy="899549"/>
      </dsp:txXfrm>
    </dsp:sp>
    <dsp:sp modelId="{CE0CB23C-FBE5-4494-B7D7-139FF48DAC95}">
      <dsp:nvSpPr>
        <dsp:cNvPr id="0" name=""/>
        <dsp:cNvSpPr/>
      </dsp:nvSpPr>
      <dsp:spPr>
        <a:xfrm>
          <a:off x="2909270" y="3298276"/>
          <a:ext cx="716059" cy="6169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C1AB8-9C0B-4B5A-9BD7-F0593F11C094}">
      <dsp:nvSpPr>
        <dsp:cNvPr id="0" name=""/>
        <dsp:cNvSpPr/>
      </dsp:nvSpPr>
      <dsp:spPr>
        <a:xfrm>
          <a:off x="3080559" y="3283002"/>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Formal Logic</a:t>
          </a:r>
        </a:p>
      </dsp:txBody>
      <dsp:txXfrm>
        <a:off x="3338304" y="3505981"/>
        <a:ext cx="1039799" cy="899549"/>
      </dsp:txXfrm>
    </dsp:sp>
    <dsp:sp modelId="{12AEBB55-7113-4FB8-AADC-6230E4C9A798}">
      <dsp:nvSpPr>
        <dsp:cNvPr id="0" name=""/>
        <dsp:cNvSpPr/>
      </dsp:nvSpPr>
      <dsp:spPr>
        <a:xfrm>
          <a:off x="2059887" y="2145314"/>
          <a:ext cx="716059" cy="6169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72DAF-577E-4DF4-A51B-A88DBF4E7B99}">
      <dsp:nvSpPr>
        <dsp:cNvPr id="0" name=""/>
        <dsp:cNvSpPr/>
      </dsp:nvSpPr>
      <dsp:spPr>
        <a:xfrm>
          <a:off x="1647556" y="2455424"/>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Object-</a:t>
          </a:r>
          <a:br>
            <a:rPr lang="en-US" sz="1700" kern="1200" dirty="0"/>
          </a:br>
          <a:r>
            <a:rPr lang="en-US" sz="1700" kern="1200" dirty="0"/>
            <a:t>oriented</a:t>
          </a:r>
        </a:p>
      </dsp:txBody>
      <dsp:txXfrm>
        <a:off x="1905301" y="2678403"/>
        <a:ext cx="1039799" cy="899549"/>
      </dsp:txXfrm>
    </dsp:sp>
    <dsp:sp modelId="{5C90E105-0DE7-4003-BBE7-CB4553E10A7C}">
      <dsp:nvSpPr>
        <dsp:cNvPr id="0" name=""/>
        <dsp:cNvSpPr/>
      </dsp:nvSpPr>
      <dsp:spPr>
        <a:xfrm>
          <a:off x="1647556" y="825726"/>
          <a:ext cx="1555289" cy="13455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Decision</a:t>
          </a:r>
          <a:br>
            <a:rPr lang="en-US" sz="1700" kern="1200" dirty="0"/>
          </a:br>
          <a:r>
            <a:rPr lang="en-US" sz="1700" kern="1200" dirty="0"/>
            <a:t>Trees</a:t>
          </a:r>
        </a:p>
      </dsp:txBody>
      <dsp:txXfrm>
        <a:off x="1905301" y="1048705"/>
        <a:ext cx="1039799" cy="89954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30-Oct-20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1</a:t>
            </a:fld>
            <a:endParaRPr lang="en-US"/>
          </a:p>
        </p:txBody>
      </p:sp>
    </p:spTree>
    <p:extLst>
      <p:ext uri="{BB962C8B-B14F-4D97-AF65-F5344CB8AC3E}">
        <p14:creationId xmlns:p14="http://schemas.microsoft.com/office/powerpoint/2010/main" val="412662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92526"/>
                </a:solidFill>
                <a:latin typeface="Times-Bold"/>
              </a:rPr>
              <a:t>Michael </a:t>
            </a:r>
            <a:r>
              <a:rPr lang="en-US" sz="1800" b="1" i="0" u="none" strike="noStrike" baseline="0" dirty="0" err="1">
                <a:solidFill>
                  <a:srgbClr val="292526"/>
                </a:solidFill>
                <a:latin typeface="Times-Bold"/>
              </a:rPr>
              <a:t>Doumpos</a:t>
            </a:r>
            <a:r>
              <a:rPr lang="en-US" sz="1800" b="1" i="0" u="none" strike="noStrike" baseline="0" dirty="0">
                <a:solidFill>
                  <a:srgbClr val="292526"/>
                </a:solidFill>
                <a:latin typeface="Times-Bold"/>
              </a:rPr>
              <a:t> and </a:t>
            </a:r>
            <a:r>
              <a:rPr lang="en-US" sz="1800" b="1" i="0" u="none" strike="noStrike" baseline="0" dirty="0" err="1">
                <a:solidFill>
                  <a:srgbClr val="292526"/>
                </a:solidFill>
                <a:latin typeface="Times-Bold"/>
              </a:rPr>
              <a:t>Evangelos</a:t>
            </a:r>
            <a:r>
              <a:rPr lang="en-US" sz="1800" b="1" i="0" u="none" strike="noStrike" baseline="0" dirty="0">
                <a:solidFill>
                  <a:srgbClr val="292526"/>
                </a:solidFill>
                <a:latin typeface="Times-Bold"/>
              </a:rPr>
              <a:t> </a:t>
            </a:r>
            <a:r>
              <a:rPr lang="en-US" sz="1800" b="1" i="0" u="none" strike="noStrike" baseline="0" dirty="0" err="1">
                <a:solidFill>
                  <a:srgbClr val="292526"/>
                </a:solidFill>
                <a:latin typeface="Times-Bold"/>
              </a:rPr>
              <a:t>Grigoroudis</a:t>
            </a:r>
            <a:r>
              <a:rPr lang="en-US" sz="1800" b="1"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10</a:t>
            </a:fld>
            <a:endParaRPr lang="en-US"/>
          </a:p>
        </p:txBody>
      </p:sp>
    </p:spTree>
    <p:extLst>
      <p:ext uri="{BB962C8B-B14F-4D97-AF65-F5344CB8AC3E}">
        <p14:creationId xmlns:p14="http://schemas.microsoft.com/office/powerpoint/2010/main" val="285162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92526"/>
                </a:solidFill>
                <a:latin typeface="Times-Bold"/>
              </a:rPr>
              <a:t>Michael </a:t>
            </a:r>
            <a:r>
              <a:rPr lang="en-US" sz="1800" b="1" i="0" u="none" strike="noStrike" baseline="0" dirty="0" err="1">
                <a:solidFill>
                  <a:srgbClr val="292526"/>
                </a:solidFill>
                <a:latin typeface="Times-Bold"/>
              </a:rPr>
              <a:t>Doumpos</a:t>
            </a:r>
            <a:r>
              <a:rPr lang="en-US" sz="1800" b="1" i="0" u="none" strike="noStrike" baseline="0" dirty="0">
                <a:solidFill>
                  <a:srgbClr val="292526"/>
                </a:solidFill>
                <a:latin typeface="Times-Bold"/>
              </a:rPr>
              <a:t> and </a:t>
            </a:r>
            <a:r>
              <a:rPr lang="en-US" sz="1800" b="1" i="0" u="none" strike="noStrike" baseline="0" dirty="0" err="1">
                <a:solidFill>
                  <a:srgbClr val="292526"/>
                </a:solidFill>
                <a:latin typeface="Times-Bold"/>
              </a:rPr>
              <a:t>Evangelos</a:t>
            </a:r>
            <a:r>
              <a:rPr lang="en-US" sz="1800" b="1" i="0" u="none" strike="noStrike" baseline="0" dirty="0">
                <a:solidFill>
                  <a:srgbClr val="292526"/>
                </a:solidFill>
                <a:latin typeface="Times-Bold"/>
              </a:rPr>
              <a:t> </a:t>
            </a:r>
            <a:r>
              <a:rPr lang="en-US" sz="1800" b="1" i="0" u="none" strike="noStrike" baseline="0" dirty="0" err="1">
                <a:solidFill>
                  <a:srgbClr val="292526"/>
                </a:solidFill>
                <a:latin typeface="Times-Bold"/>
              </a:rPr>
              <a:t>Grigoroudis</a:t>
            </a:r>
            <a:r>
              <a:rPr lang="en-US" sz="1800" b="1"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11</a:t>
            </a:fld>
            <a:endParaRPr lang="en-US"/>
          </a:p>
        </p:txBody>
      </p:sp>
    </p:spTree>
    <p:extLst>
      <p:ext uri="{BB962C8B-B14F-4D97-AF65-F5344CB8AC3E}">
        <p14:creationId xmlns:p14="http://schemas.microsoft.com/office/powerpoint/2010/main" val="35957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92526"/>
                </a:solidFill>
                <a:latin typeface="Times-Bold"/>
              </a:rPr>
              <a:t>Michael </a:t>
            </a:r>
            <a:r>
              <a:rPr lang="en-US" sz="1800" b="1" i="0" u="none" strike="noStrike" baseline="0" dirty="0" err="1">
                <a:solidFill>
                  <a:srgbClr val="292526"/>
                </a:solidFill>
                <a:latin typeface="Times-Bold"/>
              </a:rPr>
              <a:t>Doumpos</a:t>
            </a:r>
            <a:r>
              <a:rPr lang="en-US" sz="1800" b="1" i="0" u="none" strike="noStrike" baseline="0" dirty="0">
                <a:solidFill>
                  <a:srgbClr val="292526"/>
                </a:solidFill>
                <a:latin typeface="Times-Bold"/>
              </a:rPr>
              <a:t> and </a:t>
            </a:r>
            <a:r>
              <a:rPr lang="en-US" sz="1800" b="1" i="0" u="none" strike="noStrike" baseline="0" dirty="0" err="1">
                <a:solidFill>
                  <a:srgbClr val="292526"/>
                </a:solidFill>
                <a:latin typeface="Times-Bold"/>
              </a:rPr>
              <a:t>Evangelos</a:t>
            </a:r>
            <a:r>
              <a:rPr lang="en-US" sz="1800" b="1" i="0" u="none" strike="noStrike" baseline="0" dirty="0">
                <a:solidFill>
                  <a:srgbClr val="292526"/>
                </a:solidFill>
                <a:latin typeface="Times-Bold"/>
              </a:rPr>
              <a:t> </a:t>
            </a:r>
            <a:r>
              <a:rPr lang="en-US" sz="1800" b="1" i="0" u="none" strike="noStrike" baseline="0" dirty="0" err="1">
                <a:solidFill>
                  <a:srgbClr val="292526"/>
                </a:solidFill>
                <a:latin typeface="Times-Bold"/>
              </a:rPr>
              <a:t>Grigoroudis</a:t>
            </a:r>
            <a:r>
              <a:rPr lang="en-US" sz="1800" b="1"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12</a:t>
            </a:fld>
            <a:endParaRPr lang="en-US"/>
          </a:p>
        </p:txBody>
      </p:sp>
    </p:spTree>
    <p:extLst>
      <p:ext uri="{BB962C8B-B14F-4D97-AF65-F5344CB8AC3E}">
        <p14:creationId xmlns:p14="http://schemas.microsoft.com/office/powerpoint/2010/main" val="157204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92526"/>
                </a:solidFill>
                <a:latin typeface="Times-Bold"/>
              </a:rPr>
              <a:t>Michael </a:t>
            </a:r>
            <a:r>
              <a:rPr lang="en-US" sz="1800" b="0" i="0" u="none" strike="noStrike" baseline="0" dirty="0" err="1">
                <a:solidFill>
                  <a:srgbClr val="292526"/>
                </a:solidFill>
                <a:latin typeface="Times-Bold"/>
              </a:rPr>
              <a:t>Doumpos</a:t>
            </a:r>
            <a:r>
              <a:rPr lang="en-US" sz="1800" b="0" i="0" u="none" strike="noStrike" baseline="0" dirty="0">
                <a:solidFill>
                  <a:srgbClr val="292526"/>
                </a:solidFill>
                <a:latin typeface="Times-Bold"/>
              </a:rPr>
              <a:t> and </a:t>
            </a:r>
            <a:r>
              <a:rPr lang="en-US" sz="1800" b="0" i="0" u="none" strike="noStrike" baseline="0" dirty="0" err="1">
                <a:solidFill>
                  <a:srgbClr val="292526"/>
                </a:solidFill>
                <a:latin typeface="Times-Bold"/>
              </a:rPr>
              <a:t>Evangelos</a:t>
            </a:r>
            <a:r>
              <a:rPr lang="en-US" sz="1800" b="0" i="0" u="none" strike="noStrike" baseline="0" dirty="0">
                <a:solidFill>
                  <a:srgbClr val="292526"/>
                </a:solidFill>
                <a:latin typeface="Times-Bold"/>
              </a:rPr>
              <a:t> </a:t>
            </a:r>
            <a:r>
              <a:rPr lang="en-US" sz="1800" b="0" i="0" u="none" strike="noStrike" baseline="0" dirty="0" err="1">
                <a:solidFill>
                  <a:srgbClr val="292526"/>
                </a:solidFill>
                <a:latin typeface="Times-Bold"/>
              </a:rPr>
              <a:t>Grigoroudis</a:t>
            </a:r>
            <a:r>
              <a:rPr lang="en-US" sz="1800" b="0"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13</a:t>
            </a:fld>
            <a:endParaRPr lang="en-US"/>
          </a:p>
        </p:txBody>
      </p:sp>
    </p:spTree>
    <p:extLst>
      <p:ext uri="{BB962C8B-B14F-4D97-AF65-F5344CB8AC3E}">
        <p14:creationId xmlns:p14="http://schemas.microsoft.com/office/powerpoint/2010/main" val="87876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14</a:t>
            </a:fld>
            <a:endParaRPr lang="en-US"/>
          </a:p>
        </p:txBody>
      </p:sp>
    </p:spTree>
    <p:extLst>
      <p:ext uri="{BB962C8B-B14F-4D97-AF65-F5344CB8AC3E}">
        <p14:creationId xmlns:p14="http://schemas.microsoft.com/office/powerpoint/2010/main" val="413790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15</a:t>
            </a:fld>
            <a:endParaRPr lang="en-US"/>
          </a:p>
        </p:txBody>
      </p:sp>
    </p:spTree>
    <p:extLst>
      <p:ext uri="{BB962C8B-B14F-4D97-AF65-F5344CB8AC3E}">
        <p14:creationId xmlns:p14="http://schemas.microsoft.com/office/powerpoint/2010/main" val="99909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16</a:t>
            </a:fld>
            <a:endParaRPr lang="en-US"/>
          </a:p>
        </p:txBody>
      </p:sp>
    </p:spTree>
    <p:extLst>
      <p:ext uri="{BB962C8B-B14F-4D97-AF65-F5344CB8AC3E}">
        <p14:creationId xmlns:p14="http://schemas.microsoft.com/office/powerpoint/2010/main" val="375166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17</a:t>
            </a:fld>
            <a:endParaRPr lang="en-US"/>
          </a:p>
        </p:txBody>
      </p:sp>
    </p:spTree>
    <p:extLst>
      <p:ext uri="{BB962C8B-B14F-4D97-AF65-F5344CB8AC3E}">
        <p14:creationId xmlns:p14="http://schemas.microsoft.com/office/powerpoint/2010/main" val="93509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18</a:t>
            </a:fld>
            <a:endParaRPr lang="en-US"/>
          </a:p>
        </p:txBody>
      </p:sp>
    </p:spTree>
    <p:extLst>
      <p:ext uri="{BB962C8B-B14F-4D97-AF65-F5344CB8AC3E}">
        <p14:creationId xmlns:p14="http://schemas.microsoft.com/office/powerpoint/2010/main" val="137671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19</a:t>
            </a:fld>
            <a:endParaRPr lang="en-US"/>
          </a:p>
        </p:txBody>
      </p:sp>
    </p:spTree>
    <p:extLst>
      <p:ext uri="{BB962C8B-B14F-4D97-AF65-F5344CB8AC3E}">
        <p14:creationId xmlns:p14="http://schemas.microsoft.com/office/powerpoint/2010/main" val="53634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Hamid R. </a:t>
            </a:r>
            <a:r>
              <a:rPr lang="en-US" dirty="0" err="1"/>
              <a:t>Ekbia</a:t>
            </a:r>
            <a:r>
              <a:rPr lang="en-US" dirty="0"/>
              <a:t>, Taking Decisions into the Wild: An AI Perspective in the Design of </a:t>
            </a:r>
            <a:r>
              <a:rPr lang="en-US" dirty="0" err="1"/>
              <a:t>i</a:t>
            </a:r>
            <a:r>
              <a:rPr lang="en-US" dirty="0"/>
              <a:t>-DMSS</a:t>
            </a:r>
          </a:p>
        </p:txBody>
      </p:sp>
      <p:sp>
        <p:nvSpPr>
          <p:cNvPr id="4" name="Slide Number Placeholder 3"/>
          <p:cNvSpPr>
            <a:spLocks noGrp="1"/>
          </p:cNvSpPr>
          <p:nvPr>
            <p:ph type="sldNum" sz="quarter" idx="5"/>
          </p:nvPr>
        </p:nvSpPr>
        <p:spPr/>
        <p:txBody>
          <a:bodyPr/>
          <a:lstStyle/>
          <a:p>
            <a:fld id="{D9E50DBC-2896-0A4C-AFF9-CCB22DA1C35C}" type="slidenum">
              <a:rPr lang="en-US" smtClean="0"/>
              <a:t>2</a:t>
            </a:fld>
            <a:endParaRPr lang="en-US"/>
          </a:p>
        </p:txBody>
      </p:sp>
    </p:spTree>
    <p:extLst>
      <p:ext uri="{BB962C8B-B14F-4D97-AF65-F5344CB8AC3E}">
        <p14:creationId xmlns:p14="http://schemas.microsoft.com/office/powerpoint/2010/main" val="343986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r>
              <a:rPr lang="en-US" dirty="0" err="1"/>
              <a:t>Doumpos</a:t>
            </a:r>
            <a:r>
              <a:rPr lang="en-US" dirty="0"/>
              <a:t> and </a:t>
            </a:r>
            <a:r>
              <a:rPr lang="en-US" dirty="0" err="1"/>
              <a:t>Evangelos</a:t>
            </a:r>
            <a:r>
              <a:rPr lang="en-US" dirty="0"/>
              <a:t> </a:t>
            </a:r>
            <a:r>
              <a:rPr lang="en-US" dirty="0" err="1"/>
              <a:t>Grigoroudis</a:t>
            </a:r>
            <a:r>
              <a:rPr lang="en-US"/>
              <a:t>, Multicriteria Decision Aid and Artificial Intelligence Links, Theory and Applications, Wiley</a:t>
            </a:r>
          </a:p>
          <a:p>
            <a:endParaRPr lang="en-US"/>
          </a:p>
        </p:txBody>
      </p:sp>
      <p:sp>
        <p:nvSpPr>
          <p:cNvPr id="4" name="Slide Number Placeholder 3"/>
          <p:cNvSpPr>
            <a:spLocks noGrp="1"/>
          </p:cNvSpPr>
          <p:nvPr>
            <p:ph type="sldNum" sz="quarter" idx="5"/>
          </p:nvPr>
        </p:nvSpPr>
        <p:spPr/>
        <p:txBody>
          <a:bodyPr/>
          <a:lstStyle/>
          <a:p>
            <a:fld id="{D9E50DBC-2896-0A4C-AFF9-CCB22DA1C35C}" type="slidenum">
              <a:rPr lang="en-US" smtClean="0"/>
              <a:t>20</a:t>
            </a:fld>
            <a:endParaRPr lang="en-US"/>
          </a:p>
        </p:txBody>
      </p:sp>
    </p:spTree>
    <p:extLst>
      <p:ext uri="{BB962C8B-B14F-4D97-AF65-F5344CB8AC3E}">
        <p14:creationId xmlns:p14="http://schemas.microsoft.com/office/powerpoint/2010/main" val="407607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HvtmnkGtrsmbLxsqkpJwbnbyLdhcksTypfbsDngntsTimes-Bold"/>
              </a:rPr>
              <a:t>Jeffrey W. </a:t>
            </a:r>
            <a:r>
              <a:rPr lang="en-US" sz="1800" b="0" i="0" u="none" strike="noStrike" baseline="0" dirty="0" err="1">
                <a:latin typeface="HvtmnkGtrsmbLxsqkpJwbnbyLdhcksTypfbsDngntsTimes-Bold"/>
              </a:rPr>
              <a:t>Tweedale</a:t>
            </a:r>
            <a:r>
              <a:rPr lang="en-US" sz="1800" b="0" i="0" u="none" strike="noStrike" baseline="0" dirty="0">
                <a:latin typeface="HvtmnkGtrsmbLxsqkpJwbnbyLdhcksTypfbsDngntsTimes-Bold"/>
              </a:rPr>
              <a:t>, Gloria Phillips-Wren and </a:t>
            </a:r>
            <a:r>
              <a:rPr lang="en-US" sz="1800" b="0" i="0" u="none" strike="noStrike" baseline="0" dirty="0" err="1">
                <a:latin typeface="HvtmnkGtrsmbLxsqkpJwbnbyLdhcksTypfbsDngntsTimes-Bold"/>
              </a:rPr>
              <a:t>Lakhmi</a:t>
            </a:r>
            <a:r>
              <a:rPr lang="en-US" sz="1800" b="0" i="0" u="none" strike="noStrike" baseline="0" dirty="0">
                <a:latin typeface="HvtmnkGtrsmbLxsqkpJwbnbyLdhcksTypfbsDngntsTimes-Bold"/>
              </a:rPr>
              <a:t> C. Jain, Advances in Intelligent Decision-Making</a:t>
            </a:r>
          </a:p>
          <a:p>
            <a:r>
              <a:rPr lang="en-US" sz="1800" b="0" i="0" u="none" strike="noStrike" baseline="0" dirty="0">
                <a:latin typeface="HvtmnkGtrsmbLxsqkpJwbnbyLdhcksTypfbsDngntsTimes-Bold"/>
              </a:rPr>
              <a:t>Technology Support, Intelligent Decision Technology Support in Practice, Springer, 2016</a:t>
            </a:r>
            <a:endParaRPr lang="en-US" b="0" dirty="0"/>
          </a:p>
        </p:txBody>
      </p:sp>
      <p:sp>
        <p:nvSpPr>
          <p:cNvPr id="4" name="Slide Number Placeholder 3"/>
          <p:cNvSpPr>
            <a:spLocks noGrp="1"/>
          </p:cNvSpPr>
          <p:nvPr>
            <p:ph type="sldNum" sz="quarter" idx="5"/>
          </p:nvPr>
        </p:nvSpPr>
        <p:spPr/>
        <p:txBody>
          <a:bodyPr/>
          <a:lstStyle/>
          <a:p>
            <a:fld id="{D9E50DBC-2896-0A4C-AFF9-CCB22DA1C35C}" type="slidenum">
              <a:rPr lang="en-US" smtClean="0"/>
              <a:t>21</a:t>
            </a:fld>
            <a:endParaRPr lang="en-US"/>
          </a:p>
        </p:txBody>
      </p:sp>
    </p:spTree>
    <p:extLst>
      <p:ext uri="{BB962C8B-B14F-4D97-AF65-F5344CB8AC3E}">
        <p14:creationId xmlns:p14="http://schemas.microsoft.com/office/powerpoint/2010/main" val="313270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p:txBody>
      </p:sp>
      <p:sp>
        <p:nvSpPr>
          <p:cNvPr id="4" name="Slide Number Placeholder 3"/>
          <p:cNvSpPr>
            <a:spLocks noGrp="1"/>
          </p:cNvSpPr>
          <p:nvPr>
            <p:ph type="sldNum" sz="quarter" idx="5"/>
          </p:nvPr>
        </p:nvSpPr>
        <p:spPr/>
        <p:txBody>
          <a:bodyPr/>
          <a:lstStyle/>
          <a:p>
            <a:fld id="{D9E50DBC-2896-0A4C-AFF9-CCB22DA1C35C}" type="slidenum">
              <a:rPr lang="en-US" smtClean="0"/>
              <a:t>22</a:t>
            </a:fld>
            <a:endParaRPr lang="en-US"/>
          </a:p>
        </p:txBody>
      </p:sp>
    </p:spTree>
    <p:extLst>
      <p:ext uri="{BB962C8B-B14F-4D97-AF65-F5344CB8AC3E}">
        <p14:creationId xmlns:p14="http://schemas.microsoft.com/office/powerpoint/2010/main" val="689950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http://www.valanglobal.com/data-information-knowledge/</a:t>
            </a:r>
          </a:p>
        </p:txBody>
      </p:sp>
      <p:sp>
        <p:nvSpPr>
          <p:cNvPr id="4" name="Slide Number Placeholder 3"/>
          <p:cNvSpPr>
            <a:spLocks noGrp="1"/>
          </p:cNvSpPr>
          <p:nvPr>
            <p:ph type="sldNum" sz="quarter" idx="5"/>
          </p:nvPr>
        </p:nvSpPr>
        <p:spPr/>
        <p:txBody>
          <a:bodyPr/>
          <a:lstStyle/>
          <a:p>
            <a:fld id="{D9E50DBC-2896-0A4C-AFF9-CCB22DA1C35C}" type="slidenum">
              <a:rPr lang="en-US" smtClean="0"/>
              <a:t>23</a:t>
            </a:fld>
            <a:endParaRPr lang="en-US"/>
          </a:p>
        </p:txBody>
      </p:sp>
    </p:spTree>
    <p:extLst>
      <p:ext uri="{BB962C8B-B14F-4D97-AF65-F5344CB8AC3E}">
        <p14:creationId xmlns:p14="http://schemas.microsoft.com/office/powerpoint/2010/main" val="128866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24</a:t>
            </a:fld>
            <a:endParaRPr lang="en-US"/>
          </a:p>
        </p:txBody>
      </p:sp>
    </p:spTree>
    <p:extLst>
      <p:ext uri="{BB962C8B-B14F-4D97-AF65-F5344CB8AC3E}">
        <p14:creationId xmlns:p14="http://schemas.microsoft.com/office/powerpoint/2010/main" val="87786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25</a:t>
            </a:fld>
            <a:endParaRPr lang="en-US"/>
          </a:p>
        </p:txBody>
      </p:sp>
    </p:spTree>
    <p:extLst>
      <p:ext uri="{BB962C8B-B14F-4D97-AF65-F5344CB8AC3E}">
        <p14:creationId xmlns:p14="http://schemas.microsoft.com/office/powerpoint/2010/main" val="590566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PHASE KNOWLEDGE ACQUISITION MODEL</a:t>
            </a:r>
          </a:p>
          <a:p>
            <a:r>
              <a:rPr lang="en-US" dirty="0"/>
              <a:t>http://smartcdss.com/research/knowledge-acquisition/</a:t>
            </a:r>
          </a:p>
        </p:txBody>
      </p:sp>
      <p:sp>
        <p:nvSpPr>
          <p:cNvPr id="4" name="Slide Number Placeholder 3"/>
          <p:cNvSpPr>
            <a:spLocks noGrp="1"/>
          </p:cNvSpPr>
          <p:nvPr>
            <p:ph type="sldNum" sz="quarter" idx="5"/>
          </p:nvPr>
        </p:nvSpPr>
        <p:spPr/>
        <p:txBody>
          <a:bodyPr/>
          <a:lstStyle/>
          <a:p>
            <a:fld id="{D9E50DBC-2896-0A4C-AFF9-CCB22DA1C35C}" type="slidenum">
              <a:rPr lang="en-US" smtClean="0"/>
              <a:t>26</a:t>
            </a:fld>
            <a:endParaRPr lang="en-US"/>
          </a:p>
        </p:txBody>
      </p:sp>
    </p:spTree>
    <p:extLst>
      <p:ext uri="{BB962C8B-B14F-4D97-AF65-F5344CB8AC3E}">
        <p14:creationId xmlns:p14="http://schemas.microsoft.com/office/powerpoint/2010/main" val="1218818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27</a:t>
            </a:fld>
            <a:endParaRPr lang="en-US"/>
          </a:p>
        </p:txBody>
      </p:sp>
    </p:spTree>
    <p:extLst>
      <p:ext uri="{BB962C8B-B14F-4D97-AF65-F5344CB8AC3E}">
        <p14:creationId xmlns:p14="http://schemas.microsoft.com/office/powerpoint/2010/main" val="4137807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28</a:t>
            </a:fld>
            <a:endParaRPr lang="en-US"/>
          </a:p>
        </p:txBody>
      </p:sp>
    </p:spTree>
    <p:extLst>
      <p:ext uri="{BB962C8B-B14F-4D97-AF65-F5344CB8AC3E}">
        <p14:creationId xmlns:p14="http://schemas.microsoft.com/office/powerpoint/2010/main" val="2315767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29</a:t>
            </a:fld>
            <a:endParaRPr lang="en-US"/>
          </a:p>
        </p:txBody>
      </p:sp>
    </p:spTree>
    <p:extLst>
      <p:ext uri="{BB962C8B-B14F-4D97-AF65-F5344CB8AC3E}">
        <p14:creationId xmlns:p14="http://schemas.microsoft.com/office/powerpoint/2010/main" val="16296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Hamid R. </a:t>
            </a:r>
            <a:r>
              <a:rPr lang="en-US" dirty="0" err="1"/>
              <a:t>Ekbia</a:t>
            </a:r>
            <a:r>
              <a:rPr lang="en-US" dirty="0"/>
              <a:t>, Taking Decisions into the Wild: An AI Perspective in the Design of </a:t>
            </a:r>
            <a:r>
              <a:rPr lang="en-US" dirty="0" err="1"/>
              <a:t>i</a:t>
            </a:r>
            <a:r>
              <a:rPr lang="en-US" dirty="0"/>
              <a:t>-DMSS</a:t>
            </a:r>
          </a:p>
        </p:txBody>
      </p:sp>
      <p:sp>
        <p:nvSpPr>
          <p:cNvPr id="4" name="Slide Number Placeholder 3"/>
          <p:cNvSpPr>
            <a:spLocks noGrp="1"/>
          </p:cNvSpPr>
          <p:nvPr>
            <p:ph type="sldNum" sz="quarter" idx="5"/>
          </p:nvPr>
        </p:nvSpPr>
        <p:spPr/>
        <p:txBody>
          <a:bodyPr/>
          <a:lstStyle/>
          <a:p>
            <a:fld id="{D9E50DBC-2896-0A4C-AFF9-CCB22DA1C35C}" type="slidenum">
              <a:rPr lang="en-US" smtClean="0"/>
              <a:t>3</a:t>
            </a:fld>
            <a:endParaRPr lang="en-US"/>
          </a:p>
        </p:txBody>
      </p:sp>
    </p:spTree>
    <p:extLst>
      <p:ext uri="{BB962C8B-B14F-4D97-AF65-F5344CB8AC3E}">
        <p14:creationId xmlns:p14="http://schemas.microsoft.com/office/powerpoint/2010/main" val="4285863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30</a:t>
            </a:fld>
            <a:endParaRPr lang="en-US"/>
          </a:p>
        </p:txBody>
      </p:sp>
    </p:spTree>
    <p:extLst>
      <p:ext uri="{BB962C8B-B14F-4D97-AF65-F5344CB8AC3E}">
        <p14:creationId xmlns:p14="http://schemas.microsoft.com/office/powerpoint/2010/main" val="98302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https://www.edureka.co/blog/knowledge-representation-in-ai/</a:t>
            </a:r>
          </a:p>
        </p:txBody>
      </p:sp>
      <p:sp>
        <p:nvSpPr>
          <p:cNvPr id="4" name="Slide Number Placeholder 3"/>
          <p:cNvSpPr>
            <a:spLocks noGrp="1"/>
          </p:cNvSpPr>
          <p:nvPr>
            <p:ph type="sldNum" sz="quarter" idx="5"/>
          </p:nvPr>
        </p:nvSpPr>
        <p:spPr/>
        <p:txBody>
          <a:bodyPr/>
          <a:lstStyle/>
          <a:p>
            <a:fld id="{D9E50DBC-2896-0A4C-AFF9-CCB22DA1C35C}" type="slidenum">
              <a:rPr lang="en-US" smtClean="0"/>
              <a:t>31</a:t>
            </a:fld>
            <a:endParaRPr lang="en-US"/>
          </a:p>
        </p:txBody>
      </p:sp>
    </p:spTree>
    <p:extLst>
      <p:ext uri="{BB962C8B-B14F-4D97-AF65-F5344CB8AC3E}">
        <p14:creationId xmlns:p14="http://schemas.microsoft.com/office/powerpoint/2010/main" val="4202418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32</a:t>
            </a:fld>
            <a:endParaRPr lang="en-US"/>
          </a:p>
        </p:txBody>
      </p:sp>
    </p:spTree>
    <p:extLst>
      <p:ext uri="{BB962C8B-B14F-4D97-AF65-F5344CB8AC3E}">
        <p14:creationId xmlns:p14="http://schemas.microsoft.com/office/powerpoint/2010/main" val="413162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 Leo Kumar (2019) Knowledge-based expert system in manufacturing planning: state-of-the-art review, International Journal of Production Research, 57:15-16,</a:t>
            </a:r>
          </a:p>
        </p:txBody>
      </p:sp>
      <p:sp>
        <p:nvSpPr>
          <p:cNvPr id="4" name="Slide Number Placeholder 3"/>
          <p:cNvSpPr>
            <a:spLocks noGrp="1"/>
          </p:cNvSpPr>
          <p:nvPr>
            <p:ph type="sldNum" sz="quarter" idx="5"/>
          </p:nvPr>
        </p:nvSpPr>
        <p:spPr/>
        <p:txBody>
          <a:bodyPr/>
          <a:lstStyle/>
          <a:p>
            <a:fld id="{D9E50DBC-2896-0A4C-AFF9-CCB22DA1C35C}" type="slidenum">
              <a:rPr lang="en-US" smtClean="0"/>
              <a:t>33</a:t>
            </a:fld>
            <a:endParaRPr lang="en-US"/>
          </a:p>
        </p:txBody>
      </p:sp>
    </p:spTree>
    <p:extLst>
      <p:ext uri="{BB962C8B-B14F-4D97-AF65-F5344CB8AC3E}">
        <p14:creationId xmlns:p14="http://schemas.microsoft.com/office/powerpoint/2010/main" val="2128265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34</a:t>
            </a:fld>
            <a:endParaRPr lang="en-US"/>
          </a:p>
        </p:txBody>
      </p:sp>
    </p:spTree>
    <p:extLst>
      <p:ext uri="{BB962C8B-B14F-4D97-AF65-F5344CB8AC3E}">
        <p14:creationId xmlns:p14="http://schemas.microsoft.com/office/powerpoint/2010/main" val="165843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 </a:t>
            </a:r>
            <a:r>
              <a:rPr lang="en-US" dirty="0" err="1"/>
              <a:t>Fajar</a:t>
            </a:r>
            <a:r>
              <a:rPr lang="en-US" dirty="0"/>
              <a:t> </a:t>
            </a:r>
            <a:r>
              <a:rPr lang="en-US" dirty="0" err="1"/>
              <a:t>Santoso</a:t>
            </a:r>
            <a:r>
              <a:rPr lang="en-US" dirty="0"/>
              <a:t>, </a:t>
            </a:r>
            <a:r>
              <a:rPr lang="en-US" dirty="0" err="1"/>
              <a:t>Iping</a:t>
            </a:r>
            <a:r>
              <a:rPr lang="en-US" dirty="0"/>
              <a:t> </a:t>
            </a:r>
            <a:r>
              <a:rPr lang="en-US" dirty="0" err="1"/>
              <a:t>Supriana</a:t>
            </a:r>
            <a:r>
              <a:rPr lang="en-US" dirty="0"/>
              <a:t>, and </a:t>
            </a:r>
            <a:r>
              <a:rPr lang="en-US" dirty="0" err="1"/>
              <a:t>Kridanto</a:t>
            </a:r>
            <a:r>
              <a:rPr lang="en-US" dirty="0"/>
              <a:t> </a:t>
            </a:r>
            <a:r>
              <a:rPr lang="en-US" dirty="0" err="1"/>
              <a:t>Surendro</a:t>
            </a:r>
            <a:r>
              <a:rPr lang="en-US" dirty="0"/>
              <a:t>, 2017, Designing Knowledge of The PPC with Semantic Network , International Conference on Computing and Applied Informatics 2016, IOP Conf. Series: Journal of Physics: Conf. Series 801</a:t>
            </a:r>
          </a:p>
        </p:txBody>
      </p:sp>
      <p:sp>
        <p:nvSpPr>
          <p:cNvPr id="4" name="Slide Number Placeholder 3"/>
          <p:cNvSpPr>
            <a:spLocks noGrp="1"/>
          </p:cNvSpPr>
          <p:nvPr>
            <p:ph type="sldNum" sz="quarter" idx="5"/>
          </p:nvPr>
        </p:nvSpPr>
        <p:spPr/>
        <p:txBody>
          <a:bodyPr/>
          <a:lstStyle/>
          <a:p>
            <a:fld id="{D9E50DBC-2896-0A4C-AFF9-CCB22DA1C35C}" type="slidenum">
              <a:rPr lang="en-US" smtClean="0"/>
              <a:t>35</a:t>
            </a:fld>
            <a:endParaRPr lang="en-US"/>
          </a:p>
        </p:txBody>
      </p:sp>
    </p:spTree>
    <p:extLst>
      <p:ext uri="{BB962C8B-B14F-4D97-AF65-F5344CB8AC3E}">
        <p14:creationId xmlns:p14="http://schemas.microsoft.com/office/powerpoint/2010/main" val="3596045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36</a:t>
            </a:fld>
            <a:endParaRPr lang="en-US"/>
          </a:p>
        </p:txBody>
      </p:sp>
    </p:spTree>
    <p:extLst>
      <p:ext uri="{BB962C8B-B14F-4D97-AF65-F5344CB8AC3E}">
        <p14:creationId xmlns:p14="http://schemas.microsoft.com/office/powerpoint/2010/main" val="1523903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37</a:t>
            </a:fld>
            <a:endParaRPr lang="en-US"/>
          </a:p>
        </p:txBody>
      </p:sp>
    </p:spTree>
    <p:extLst>
      <p:ext uri="{BB962C8B-B14F-4D97-AF65-F5344CB8AC3E}">
        <p14:creationId xmlns:p14="http://schemas.microsoft.com/office/powerpoint/2010/main" val="4214254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Vortarus</a:t>
            </a:r>
            <a:r>
              <a:rPr lang="en-US" dirty="0"/>
              <a:t> Technologies LLC, Evaluating a manufacturing decision with a decision tree. https://vortarus.com/manufacturing-decision-decision-tree/</a:t>
            </a:r>
          </a:p>
        </p:txBody>
      </p:sp>
      <p:sp>
        <p:nvSpPr>
          <p:cNvPr id="4" name="Slide Number Placeholder 3"/>
          <p:cNvSpPr>
            <a:spLocks noGrp="1"/>
          </p:cNvSpPr>
          <p:nvPr>
            <p:ph type="sldNum" sz="quarter" idx="5"/>
          </p:nvPr>
        </p:nvSpPr>
        <p:spPr/>
        <p:txBody>
          <a:bodyPr/>
          <a:lstStyle/>
          <a:p>
            <a:fld id="{D9E50DBC-2896-0A4C-AFF9-CCB22DA1C35C}" type="slidenum">
              <a:rPr lang="en-US" smtClean="0"/>
              <a:t>38</a:t>
            </a:fld>
            <a:endParaRPr lang="en-US"/>
          </a:p>
        </p:txBody>
      </p:sp>
    </p:spTree>
    <p:extLst>
      <p:ext uri="{BB962C8B-B14F-4D97-AF65-F5344CB8AC3E}">
        <p14:creationId xmlns:p14="http://schemas.microsoft.com/office/powerpoint/2010/main" val="2355571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Efraim Turban, Jay E. Aronson, &amp; Ting-Peng-Liang, Decision Support Systems and Intelligent System, </a:t>
            </a:r>
            <a:r>
              <a:rPr lang="en-US" dirty="0" err="1"/>
              <a:t>Prentic</a:t>
            </a:r>
            <a:r>
              <a:rPr lang="en-US" dirty="0"/>
              <a:t> Hall of India</a:t>
            </a:r>
          </a:p>
          <a:p>
            <a:endParaRPr lang="en-US" dirty="0"/>
          </a:p>
        </p:txBody>
      </p:sp>
      <p:sp>
        <p:nvSpPr>
          <p:cNvPr id="4" name="Slide Number Placeholder 3"/>
          <p:cNvSpPr>
            <a:spLocks noGrp="1"/>
          </p:cNvSpPr>
          <p:nvPr>
            <p:ph type="sldNum" sz="quarter" idx="5"/>
          </p:nvPr>
        </p:nvSpPr>
        <p:spPr/>
        <p:txBody>
          <a:bodyPr/>
          <a:lstStyle/>
          <a:p>
            <a:fld id="{D9E50DBC-2896-0A4C-AFF9-CCB22DA1C35C}" type="slidenum">
              <a:rPr lang="en-US" smtClean="0"/>
              <a:t>39</a:t>
            </a:fld>
            <a:endParaRPr lang="en-US"/>
          </a:p>
        </p:txBody>
      </p:sp>
    </p:spTree>
    <p:extLst>
      <p:ext uri="{BB962C8B-B14F-4D97-AF65-F5344CB8AC3E}">
        <p14:creationId xmlns:p14="http://schemas.microsoft.com/office/powerpoint/2010/main" val="294785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Hamid R. </a:t>
            </a:r>
            <a:r>
              <a:rPr lang="en-US" dirty="0" err="1"/>
              <a:t>Ekbia</a:t>
            </a:r>
            <a:r>
              <a:rPr lang="en-US" dirty="0"/>
              <a:t>, Taking Decisions into the Wild: An AI Perspective in the Design of </a:t>
            </a:r>
            <a:r>
              <a:rPr lang="en-US" dirty="0" err="1"/>
              <a:t>i</a:t>
            </a:r>
            <a:r>
              <a:rPr lang="en-US" dirty="0"/>
              <a:t>-DMSS</a:t>
            </a:r>
          </a:p>
        </p:txBody>
      </p:sp>
      <p:sp>
        <p:nvSpPr>
          <p:cNvPr id="4" name="Slide Number Placeholder 3"/>
          <p:cNvSpPr>
            <a:spLocks noGrp="1"/>
          </p:cNvSpPr>
          <p:nvPr>
            <p:ph type="sldNum" sz="quarter" idx="5"/>
          </p:nvPr>
        </p:nvSpPr>
        <p:spPr/>
        <p:txBody>
          <a:bodyPr/>
          <a:lstStyle/>
          <a:p>
            <a:fld id="{D9E50DBC-2896-0A4C-AFF9-CCB22DA1C35C}" type="slidenum">
              <a:rPr lang="en-US" smtClean="0"/>
              <a:t>4</a:t>
            </a:fld>
            <a:endParaRPr lang="en-US"/>
          </a:p>
        </p:txBody>
      </p:sp>
    </p:spTree>
    <p:extLst>
      <p:ext uri="{BB962C8B-B14F-4D97-AF65-F5344CB8AC3E}">
        <p14:creationId xmlns:p14="http://schemas.microsoft.com/office/powerpoint/2010/main" val="370106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Hamid R. </a:t>
            </a:r>
            <a:r>
              <a:rPr lang="en-US" dirty="0" err="1"/>
              <a:t>Ekbia</a:t>
            </a:r>
            <a:r>
              <a:rPr lang="en-US" dirty="0"/>
              <a:t>, Taking Decisions into the Wild: An AI Perspective in the Design of </a:t>
            </a:r>
            <a:r>
              <a:rPr lang="en-US" dirty="0" err="1"/>
              <a:t>i</a:t>
            </a:r>
            <a:r>
              <a:rPr lang="en-US" dirty="0"/>
              <a:t>-DMSS</a:t>
            </a:r>
          </a:p>
        </p:txBody>
      </p:sp>
      <p:sp>
        <p:nvSpPr>
          <p:cNvPr id="4" name="Slide Number Placeholder 3"/>
          <p:cNvSpPr>
            <a:spLocks noGrp="1"/>
          </p:cNvSpPr>
          <p:nvPr>
            <p:ph type="sldNum" sz="quarter" idx="5"/>
          </p:nvPr>
        </p:nvSpPr>
        <p:spPr/>
        <p:txBody>
          <a:bodyPr/>
          <a:lstStyle/>
          <a:p>
            <a:fld id="{D9E50DBC-2896-0A4C-AFF9-CCB22DA1C35C}" type="slidenum">
              <a:rPr lang="en-US" smtClean="0"/>
              <a:t>5</a:t>
            </a:fld>
            <a:endParaRPr lang="en-US"/>
          </a:p>
        </p:txBody>
      </p:sp>
    </p:spTree>
    <p:extLst>
      <p:ext uri="{BB962C8B-B14F-4D97-AF65-F5344CB8AC3E}">
        <p14:creationId xmlns:p14="http://schemas.microsoft.com/office/powerpoint/2010/main" val="283257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Hamid R. </a:t>
            </a:r>
            <a:r>
              <a:rPr lang="en-US" dirty="0" err="1"/>
              <a:t>Ekbia</a:t>
            </a:r>
            <a:r>
              <a:rPr lang="en-US" dirty="0"/>
              <a:t>, Taking Decisions into the Wild: An AI Perspective in the Design of </a:t>
            </a:r>
            <a:r>
              <a:rPr lang="en-US" dirty="0" err="1"/>
              <a:t>i</a:t>
            </a:r>
            <a:r>
              <a:rPr lang="en-US" dirty="0"/>
              <a:t>-DMSS</a:t>
            </a:r>
          </a:p>
        </p:txBody>
      </p:sp>
      <p:sp>
        <p:nvSpPr>
          <p:cNvPr id="4" name="Slide Number Placeholder 3"/>
          <p:cNvSpPr>
            <a:spLocks noGrp="1"/>
          </p:cNvSpPr>
          <p:nvPr>
            <p:ph type="sldNum" sz="quarter" idx="5"/>
          </p:nvPr>
        </p:nvSpPr>
        <p:spPr/>
        <p:txBody>
          <a:bodyPr/>
          <a:lstStyle/>
          <a:p>
            <a:fld id="{D9E50DBC-2896-0A4C-AFF9-CCB22DA1C35C}" type="slidenum">
              <a:rPr lang="en-US" smtClean="0"/>
              <a:t>6</a:t>
            </a:fld>
            <a:endParaRPr lang="en-US"/>
          </a:p>
        </p:txBody>
      </p:sp>
    </p:spTree>
    <p:extLst>
      <p:ext uri="{BB962C8B-B14F-4D97-AF65-F5344CB8AC3E}">
        <p14:creationId xmlns:p14="http://schemas.microsoft.com/office/powerpoint/2010/main" val="384231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92526"/>
                </a:solidFill>
                <a:latin typeface="Times-Bold"/>
              </a:rPr>
              <a:t>Michael </a:t>
            </a:r>
            <a:r>
              <a:rPr lang="en-US" sz="1800" b="0" i="0" u="none" strike="noStrike" baseline="0" dirty="0" err="1">
                <a:solidFill>
                  <a:srgbClr val="292526"/>
                </a:solidFill>
                <a:latin typeface="Times-Bold"/>
              </a:rPr>
              <a:t>Doumpos</a:t>
            </a:r>
            <a:r>
              <a:rPr lang="en-US" sz="1800" b="0" i="0" u="none" strike="noStrike" baseline="0" dirty="0">
                <a:solidFill>
                  <a:srgbClr val="292526"/>
                </a:solidFill>
                <a:latin typeface="Times-Bold"/>
              </a:rPr>
              <a:t> and </a:t>
            </a:r>
            <a:r>
              <a:rPr lang="en-US" sz="1800" b="0" i="0" u="none" strike="noStrike" baseline="0" dirty="0" err="1">
                <a:solidFill>
                  <a:srgbClr val="292526"/>
                </a:solidFill>
                <a:latin typeface="Times-Bold"/>
              </a:rPr>
              <a:t>Evangelos</a:t>
            </a:r>
            <a:r>
              <a:rPr lang="en-US" sz="1800" b="0" i="0" u="none" strike="noStrike" baseline="0" dirty="0">
                <a:solidFill>
                  <a:srgbClr val="292526"/>
                </a:solidFill>
                <a:latin typeface="Times-Bold"/>
              </a:rPr>
              <a:t> </a:t>
            </a:r>
            <a:r>
              <a:rPr lang="en-US" sz="1800" b="0" i="0" u="none" strike="noStrike" baseline="0" dirty="0" err="1">
                <a:solidFill>
                  <a:srgbClr val="292526"/>
                </a:solidFill>
                <a:latin typeface="Times-Bold"/>
              </a:rPr>
              <a:t>Grigoroudis</a:t>
            </a:r>
            <a:r>
              <a:rPr lang="en-US" sz="1800" b="0" i="0" u="none" strike="noStrike" baseline="0" dirty="0">
                <a:solidFill>
                  <a:srgbClr val="292526"/>
                </a:solidFill>
                <a:latin typeface="Times-Bold"/>
              </a:rPr>
              <a:t>, Multicriteria Decision Aid and Artificial Intelligence Links, Theory and Applications, Wiley</a:t>
            </a:r>
            <a:endParaRPr lang="en-US" b="0" i="1" dirty="0"/>
          </a:p>
        </p:txBody>
      </p:sp>
      <p:sp>
        <p:nvSpPr>
          <p:cNvPr id="4" name="Slide Number Placeholder 3"/>
          <p:cNvSpPr>
            <a:spLocks noGrp="1"/>
          </p:cNvSpPr>
          <p:nvPr>
            <p:ph type="sldNum" sz="quarter" idx="5"/>
          </p:nvPr>
        </p:nvSpPr>
        <p:spPr/>
        <p:txBody>
          <a:bodyPr/>
          <a:lstStyle/>
          <a:p>
            <a:fld id="{D9E50DBC-2896-0A4C-AFF9-CCB22DA1C35C}" type="slidenum">
              <a:rPr lang="en-US" smtClean="0"/>
              <a:t>7</a:t>
            </a:fld>
            <a:endParaRPr lang="en-US"/>
          </a:p>
        </p:txBody>
      </p:sp>
    </p:spTree>
    <p:extLst>
      <p:ext uri="{BB962C8B-B14F-4D97-AF65-F5344CB8AC3E}">
        <p14:creationId xmlns:p14="http://schemas.microsoft.com/office/powerpoint/2010/main" val="312768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92526"/>
                </a:solidFill>
                <a:latin typeface="Times-Bold"/>
              </a:rPr>
              <a:t>Michael </a:t>
            </a:r>
            <a:r>
              <a:rPr lang="en-US" sz="1800" b="1" i="0" u="none" strike="noStrike" baseline="0" dirty="0" err="1">
                <a:solidFill>
                  <a:srgbClr val="292526"/>
                </a:solidFill>
                <a:latin typeface="Times-Bold"/>
              </a:rPr>
              <a:t>Doumpos</a:t>
            </a:r>
            <a:r>
              <a:rPr lang="en-US" sz="1800" b="1" i="0" u="none" strike="noStrike" baseline="0" dirty="0">
                <a:solidFill>
                  <a:srgbClr val="292526"/>
                </a:solidFill>
                <a:latin typeface="Times-Bold"/>
              </a:rPr>
              <a:t> and </a:t>
            </a:r>
            <a:r>
              <a:rPr lang="en-US" sz="1800" b="1" i="0" u="none" strike="noStrike" baseline="0" dirty="0" err="1">
                <a:solidFill>
                  <a:srgbClr val="292526"/>
                </a:solidFill>
                <a:latin typeface="Times-Bold"/>
              </a:rPr>
              <a:t>Evangelos</a:t>
            </a:r>
            <a:r>
              <a:rPr lang="en-US" sz="1800" b="1" i="0" u="none" strike="noStrike" baseline="0" dirty="0">
                <a:solidFill>
                  <a:srgbClr val="292526"/>
                </a:solidFill>
                <a:latin typeface="Times-Bold"/>
              </a:rPr>
              <a:t> </a:t>
            </a:r>
            <a:r>
              <a:rPr lang="en-US" sz="1800" b="1" i="0" u="none" strike="noStrike" baseline="0" dirty="0" err="1">
                <a:solidFill>
                  <a:srgbClr val="292526"/>
                </a:solidFill>
                <a:latin typeface="Times-Bold"/>
              </a:rPr>
              <a:t>Grigoroudis</a:t>
            </a:r>
            <a:r>
              <a:rPr lang="en-US" sz="1800" b="1"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8</a:t>
            </a:fld>
            <a:endParaRPr lang="en-US"/>
          </a:p>
        </p:txBody>
      </p:sp>
    </p:spTree>
    <p:extLst>
      <p:ext uri="{BB962C8B-B14F-4D97-AF65-F5344CB8AC3E}">
        <p14:creationId xmlns:p14="http://schemas.microsoft.com/office/powerpoint/2010/main" val="211576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92526"/>
                </a:solidFill>
                <a:latin typeface="Times-Bold"/>
              </a:rPr>
              <a:t>Michael </a:t>
            </a:r>
            <a:r>
              <a:rPr lang="en-US" sz="1800" b="1" i="0" u="none" strike="noStrike" baseline="0" dirty="0" err="1">
                <a:solidFill>
                  <a:srgbClr val="292526"/>
                </a:solidFill>
                <a:latin typeface="Times-Bold"/>
              </a:rPr>
              <a:t>Doumpos</a:t>
            </a:r>
            <a:r>
              <a:rPr lang="en-US" sz="1800" b="1" i="0" u="none" strike="noStrike" baseline="0" dirty="0">
                <a:solidFill>
                  <a:srgbClr val="292526"/>
                </a:solidFill>
                <a:latin typeface="Times-Bold"/>
              </a:rPr>
              <a:t> and </a:t>
            </a:r>
            <a:r>
              <a:rPr lang="en-US" sz="1800" b="1" i="0" u="none" strike="noStrike" baseline="0" dirty="0" err="1">
                <a:solidFill>
                  <a:srgbClr val="292526"/>
                </a:solidFill>
                <a:latin typeface="Times-Bold"/>
              </a:rPr>
              <a:t>Evangelos</a:t>
            </a:r>
            <a:r>
              <a:rPr lang="en-US" sz="1800" b="1" i="0" u="none" strike="noStrike" baseline="0" dirty="0">
                <a:solidFill>
                  <a:srgbClr val="292526"/>
                </a:solidFill>
                <a:latin typeface="Times-Bold"/>
              </a:rPr>
              <a:t> </a:t>
            </a:r>
            <a:r>
              <a:rPr lang="en-US" sz="1800" b="1" i="0" u="none" strike="noStrike" baseline="0" dirty="0" err="1">
                <a:solidFill>
                  <a:srgbClr val="292526"/>
                </a:solidFill>
                <a:latin typeface="Times-Bold"/>
              </a:rPr>
              <a:t>Grigoroudis</a:t>
            </a:r>
            <a:r>
              <a:rPr lang="en-US" sz="1800" b="1" i="0" u="none" strike="noStrike" baseline="0" dirty="0">
                <a:solidFill>
                  <a:srgbClr val="292526"/>
                </a:solidFill>
                <a:latin typeface="Times-Bold"/>
              </a:rPr>
              <a:t>, Multicriteria Decision Aid and Artificial Intelligence Links, Theory and Applications, Wiley</a:t>
            </a:r>
          </a:p>
        </p:txBody>
      </p:sp>
      <p:sp>
        <p:nvSpPr>
          <p:cNvPr id="4" name="Slide Number Placeholder 3"/>
          <p:cNvSpPr>
            <a:spLocks noGrp="1"/>
          </p:cNvSpPr>
          <p:nvPr>
            <p:ph type="sldNum" sz="quarter" idx="5"/>
          </p:nvPr>
        </p:nvSpPr>
        <p:spPr/>
        <p:txBody>
          <a:bodyPr/>
          <a:lstStyle/>
          <a:p>
            <a:fld id="{D9E50DBC-2896-0A4C-AFF9-CCB22DA1C35C}" type="slidenum">
              <a:rPr lang="en-US" smtClean="0"/>
              <a:t>9</a:t>
            </a:fld>
            <a:endParaRPr lang="en-US"/>
          </a:p>
        </p:txBody>
      </p:sp>
    </p:spTree>
    <p:extLst>
      <p:ext uri="{BB962C8B-B14F-4D97-AF65-F5344CB8AC3E}">
        <p14:creationId xmlns:p14="http://schemas.microsoft.com/office/powerpoint/2010/main" val="8367332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30-Oct-20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3200" dirty="0">
                <a:solidFill>
                  <a:srgbClr val="002060"/>
                </a:solidFill>
              </a:rPr>
              <a:t>Artificial Intelligence and DSS</a:t>
            </a:r>
            <a:endParaRPr lang="th-TH" sz="32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Intelligent Decision Support Systems</a:t>
            </a:r>
          </a:p>
          <a:p>
            <a:endParaRPr lang="en-US" sz="32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normAutofit/>
          </a:bodyPr>
          <a:lstStyle/>
          <a:p>
            <a:r>
              <a:rPr lang="en-US" dirty="0"/>
              <a:t>Artificial neural networks for IDSS</a:t>
            </a:r>
          </a:p>
        </p:txBody>
      </p:sp>
      <p:pic>
        <p:nvPicPr>
          <p:cNvPr id="6" name="Picture 5">
            <a:extLst>
              <a:ext uri="{FF2B5EF4-FFF2-40B4-BE49-F238E27FC236}">
                <a16:creationId xmlns:a16="http://schemas.microsoft.com/office/drawing/2014/main" id="{2BDFBFA1-605C-4AD8-B3BE-5B95BAEE7223}"/>
              </a:ext>
            </a:extLst>
          </p:cNvPr>
          <p:cNvPicPr>
            <a:picLocks noChangeAspect="1"/>
          </p:cNvPicPr>
          <p:nvPr/>
        </p:nvPicPr>
        <p:blipFill>
          <a:blip r:embed="rId3"/>
          <a:stretch>
            <a:fillRect/>
          </a:stretch>
        </p:blipFill>
        <p:spPr>
          <a:xfrm>
            <a:off x="2700669" y="1636639"/>
            <a:ext cx="7282195" cy="4334640"/>
          </a:xfrm>
          <a:prstGeom prst="rect">
            <a:avLst/>
          </a:prstGeom>
        </p:spPr>
      </p:pic>
    </p:spTree>
    <p:extLst>
      <p:ext uri="{BB962C8B-B14F-4D97-AF65-F5344CB8AC3E}">
        <p14:creationId xmlns:p14="http://schemas.microsoft.com/office/powerpoint/2010/main" val="359828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normAutofit/>
          </a:bodyPr>
          <a:lstStyle/>
          <a:p>
            <a:r>
              <a:rPr lang="en-US" dirty="0"/>
              <a:t>Artificial neural networks for IDSS</a:t>
            </a:r>
          </a:p>
        </p:txBody>
      </p:sp>
      <p:sp>
        <p:nvSpPr>
          <p:cNvPr id="5" name="Content Placeholder 4">
            <a:extLst>
              <a:ext uri="{FF2B5EF4-FFF2-40B4-BE49-F238E27FC236}">
                <a16:creationId xmlns:a16="http://schemas.microsoft.com/office/drawing/2014/main" id="{186F2E88-DF3A-43E2-80D2-809C6A51AFAE}"/>
              </a:ext>
            </a:extLst>
          </p:cNvPr>
          <p:cNvSpPr>
            <a:spLocks noGrp="1"/>
          </p:cNvSpPr>
          <p:nvPr>
            <p:ph idx="1"/>
          </p:nvPr>
        </p:nvSpPr>
        <p:spPr>
          <a:xfrm>
            <a:off x="475813" y="1697180"/>
            <a:ext cx="11229516" cy="4303509"/>
          </a:xfrm>
        </p:spPr>
        <p:txBody>
          <a:bodyPr>
            <a:normAutofit/>
          </a:bodyPr>
          <a:lstStyle/>
          <a:p>
            <a:pPr marL="0" indent="0">
              <a:buNone/>
            </a:pPr>
            <a:r>
              <a:rPr lang="en-US" sz="2400" dirty="0"/>
              <a:t>	The NN can then be used to predict future states with a set of inputs, or ‘learn’ to readjust weights as additional input/output datasets are provided.</a:t>
            </a:r>
          </a:p>
        </p:txBody>
      </p:sp>
      <p:pic>
        <p:nvPicPr>
          <p:cNvPr id="3" name="Picture 2">
            <a:extLst>
              <a:ext uri="{FF2B5EF4-FFF2-40B4-BE49-F238E27FC236}">
                <a16:creationId xmlns:a16="http://schemas.microsoft.com/office/drawing/2014/main" id="{0D78B429-E3DF-4B7D-B3EF-0702296B9DEF}"/>
              </a:ext>
            </a:extLst>
          </p:cNvPr>
          <p:cNvPicPr>
            <a:picLocks noChangeAspect="1"/>
          </p:cNvPicPr>
          <p:nvPr/>
        </p:nvPicPr>
        <p:blipFill>
          <a:blip r:embed="rId3"/>
          <a:stretch>
            <a:fillRect/>
          </a:stretch>
        </p:blipFill>
        <p:spPr>
          <a:xfrm>
            <a:off x="3277069" y="2523735"/>
            <a:ext cx="6181724" cy="3621763"/>
          </a:xfrm>
          <a:prstGeom prst="rect">
            <a:avLst/>
          </a:prstGeom>
        </p:spPr>
      </p:pic>
    </p:spTree>
    <p:extLst>
      <p:ext uri="{BB962C8B-B14F-4D97-AF65-F5344CB8AC3E}">
        <p14:creationId xmlns:p14="http://schemas.microsoft.com/office/powerpoint/2010/main" val="362312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normAutofit/>
          </a:bodyPr>
          <a:lstStyle/>
          <a:p>
            <a:r>
              <a:rPr lang="en-US" dirty="0"/>
              <a:t>Artificial neural networks for IDSS</a:t>
            </a:r>
          </a:p>
        </p:txBody>
      </p:sp>
      <p:sp>
        <p:nvSpPr>
          <p:cNvPr id="5" name="Content Placeholder 4">
            <a:extLst>
              <a:ext uri="{FF2B5EF4-FFF2-40B4-BE49-F238E27FC236}">
                <a16:creationId xmlns:a16="http://schemas.microsoft.com/office/drawing/2014/main" id="{186F2E88-DF3A-43E2-80D2-809C6A51AFAE}"/>
              </a:ext>
            </a:extLst>
          </p:cNvPr>
          <p:cNvSpPr>
            <a:spLocks noGrp="1"/>
          </p:cNvSpPr>
          <p:nvPr>
            <p:ph idx="1"/>
          </p:nvPr>
        </p:nvSpPr>
        <p:spPr>
          <a:xfrm>
            <a:off x="475813" y="1697180"/>
            <a:ext cx="11229516" cy="4303509"/>
          </a:xfrm>
        </p:spPr>
        <p:txBody>
          <a:bodyPr>
            <a:normAutofit lnSpcReduction="10000"/>
          </a:bodyPr>
          <a:lstStyle/>
          <a:p>
            <a:pPr marL="0" indent="0">
              <a:buNone/>
            </a:pPr>
            <a:r>
              <a:rPr lang="en-US" sz="2400" dirty="0"/>
              <a:t>	Their fundamental advantage is that they can represent nonlinearity naturally as part of the process of fitting the weights. NN are not suitable for operations such as data processing.</a:t>
            </a:r>
          </a:p>
          <a:p>
            <a:pPr marL="0" indent="0">
              <a:buNone/>
            </a:pPr>
            <a:r>
              <a:rPr lang="en-US" sz="2400" dirty="0"/>
              <a:t>	NN ‘learn’ the underlying function described by the data using one of three strategies with ‘training data’: unsupervised, supervised, or reinforcement learning.</a:t>
            </a:r>
          </a:p>
          <a:p>
            <a:pPr marL="0" indent="0">
              <a:buNone/>
            </a:pPr>
            <a:r>
              <a:rPr lang="en-US" sz="2400" b="1" i="1" dirty="0"/>
              <a:t>Unsupervised learning </a:t>
            </a:r>
            <a:r>
              <a:rPr lang="en-US" sz="2400" dirty="0"/>
              <a:t>occurs when the NN are given only inputs and no corresponding outputs.</a:t>
            </a:r>
          </a:p>
          <a:p>
            <a:pPr marL="0" indent="0">
              <a:buNone/>
            </a:pPr>
            <a:r>
              <a:rPr lang="en-US" sz="2400" i="1" dirty="0"/>
              <a:t>In </a:t>
            </a:r>
            <a:r>
              <a:rPr lang="en-US" sz="2400" b="1" i="1" dirty="0"/>
              <a:t>supervised learning, </a:t>
            </a:r>
            <a:r>
              <a:rPr lang="en-US" sz="2400" dirty="0"/>
              <a:t>the NN are given inputs and corresponding outputs to adjust weights on the various inputs</a:t>
            </a:r>
          </a:p>
          <a:p>
            <a:pPr marL="0" indent="0">
              <a:buNone/>
            </a:pPr>
            <a:r>
              <a:rPr lang="en-US" sz="2400" b="1" i="1" dirty="0"/>
              <a:t>Reinforcement learning </a:t>
            </a:r>
            <a:r>
              <a:rPr lang="en-US" sz="2400" dirty="0"/>
              <a:t>is used to deal with this situation and provide some feedback to the NN to evaluate whether the weights were chosen correctly.</a:t>
            </a:r>
          </a:p>
        </p:txBody>
      </p:sp>
    </p:spTree>
    <p:extLst>
      <p:ext uri="{BB962C8B-B14F-4D97-AF65-F5344CB8AC3E}">
        <p14:creationId xmlns:p14="http://schemas.microsoft.com/office/powerpoint/2010/main" val="317028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normAutofit/>
          </a:bodyPr>
          <a:lstStyle/>
          <a:p>
            <a:r>
              <a:rPr lang="en-US" dirty="0"/>
              <a:t>Artificial neural networks for IDSS</a:t>
            </a:r>
          </a:p>
        </p:txBody>
      </p:sp>
      <p:pic>
        <p:nvPicPr>
          <p:cNvPr id="6" name="Picture 5">
            <a:extLst>
              <a:ext uri="{FF2B5EF4-FFF2-40B4-BE49-F238E27FC236}">
                <a16:creationId xmlns:a16="http://schemas.microsoft.com/office/drawing/2014/main" id="{31FF807F-0CEC-4709-B1C1-A102CA3B6665}"/>
              </a:ext>
            </a:extLst>
          </p:cNvPr>
          <p:cNvPicPr>
            <a:picLocks noChangeAspect="1"/>
          </p:cNvPicPr>
          <p:nvPr/>
        </p:nvPicPr>
        <p:blipFill>
          <a:blip r:embed="rId3"/>
          <a:stretch>
            <a:fillRect/>
          </a:stretch>
        </p:blipFill>
        <p:spPr>
          <a:xfrm>
            <a:off x="2323475" y="1509400"/>
            <a:ext cx="8190095" cy="4608533"/>
          </a:xfrm>
          <a:prstGeom prst="rect">
            <a:avLst/>
          </a:prstGeom>
        </p:spPr>
      </p:pic>
    </p:spTree>
    <p:extLst>
      <p:ext uri="{BB962C8B-B14F-4D97-AF65-F5344CB8AC3E}">
        <p14:creationId xmlns:p14="http://schemas.microsoft.com/office/powerpoint/2010/main" val="190115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Fuzzy logic for IDSS</a:t>
            </a:r>
          </a:p>
        </p:txBody>
      </p:sp>
      <p:sp>
        <p:nvSpPr>
          <p:cNvPr id="3" name="Content Placeholder 2">
            <a:extLst>
              <a:ext uri="{FF2B5EF4-FFF2-40B4-BE49-F238E27FC236}">
                <a16:creationId xmlns:a16="http://schemas.microsoft.com/office/drawing/2014/main" id="{ACFFE05F-D6FC-4EAD-BF8A-63BAE35268F0}"/>
              </a:ext>
            </a:extLst>
          </p:cNvPr>
          <p:cNvSpPr>
            <a:spLocks noGrp="1"/>
          </p:cNvSpPr>
          <p:nvPr>
            <p:ph idx="1"/>
          </p:nvPr>
        </p:nvSpPr>
        <p:spPr/>
        <p:txBody>
          <a:bodyPr>
            <a:normAutofit/>
          </a:bodyPr>
          <a:lstStyle/>
          <a:p>
            <a:pPr marL="0" indent="0">
              <a:buNone/>
            </a:pPr>
            <a:r>
              <a:rPr lang="en-US" sz="2400" dirty="0"/>
              <a:t>	Fuzzy logic features:</a:t>
            </a:r>
          </a:p>
          <a:p>
            <a:r>
              <a:rPr lang="en-US" sz="2400" dirty="0"/>
              <a:t>Extend decision support by permitting a representation of inputs or variables in the decision problem the way that humans reason about them. </a:t>
            </a:r>
          </a:p>
          <a:p>
            <a:r>
              <a:rPr lang="en-US" sz="2400" dirty="0"/>
              <a:t>Provide a way to represent rule-based behaviors, such as knowledge from an expert, so that expertise can be captured and provided to the decision maker at the appropriate time</a:t>
            </a:r>
          </a:p>
          <a:p>
            <a:r>
              <a:rPr lang="en-US" sz="2400" dirty="0"/>
              <a:t>Combined with NN so that the interpretation of decision variables is more apparent.</a:t>
            </a:r>
          </a:p>
          <a:p>
            <a:pPr marL="0" indent="0">
              <a:buNone/>
            </a:pPr>
            <a:r>
              <a:rPr lang="en-US" sz="2400" dirty="0"/>
              <a:t>	Fuzzy logic NN are a category of decision models that can provide human understandable meaning to the multilayer feedforward NN</a:t>
            </a:r>
          </a:p>
        </p:txBody>
      </p:sp>
    </p:spTree>
    <p:extLst>
      <p:ext uri="{BB962C8B-B14F-4D97-AF65-F5344CB8AC3E}">
        <p14:creationId xmlns:p14="http://schemas.microsoft.com/office/powerpoint/2010/main" val="182507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Fuzzy logic for IDSS</a:t>
            </a:r>
          </a:p>
        </p:txBody>
      </p:sp>
      <p:pic>
        <p:nvPicPr>
          <p:cNvPr id="6" name="Picture 5">
            <a:extLst>
              <a:ext uri="{FF2B5EF4-FFF2-40B4-BE49-F238E27FC236}">
                <a16:creationId xmlns:a16="http://schemas.microsoft.com/office/drawing/2014/main" id="{7F66BB90-CCD8-479A-968A-0101E2079B76}"/>
              </a:ext>
            </a:extLst>
          </p:cNvPr>
          <p:cNvPicPr>
            <a:picLocks noChangeAspect="1"/>
          </p:cNvPicPr>
          <p:nvPr/>
        </p:nvPicPr>
        <p:blipFill>
          <a:blip r:embed="rId3"/>
          <a:stretch>
            <a:fillRect/>
          </a:stretch>
        </p:blipFill>
        <p:spPr>
          <a:xfrm>
            <a:off x="1112923" y="2208575"/>
            <a:ext cx="10360642" cy="3937044"/>
          </a:xfrm>
          <a:prstGeom prst="rect">
            <a:avLst/>
          </a:prstGeom>
        </p:spPr>
      </p:pic>
      <p:sp>
        <p:nvSpPr>
          <p:cNvPr id="8" name="TextBox 7">
            <a:extLst>
              <a:ext uri="{FF2B5EF4-FFF2-40B4-BE49-F238E27FC236}">
                <a16:creationId xmlns:a16="http://schemas.microsoft.com/office/drawing/2014/main" id="{C4872CAD-698A-4D48-B56A-23B99EA59FCF}"/>
              </a:ext>
            </a:extLst>
          </p:cNvPr>
          <p:cNvSpPr txBox="1"/>
          <p:nvPr/>
        </p:nvSpPr>
        <p:spPr>
          <a:xfrm>
            <a:off x="718435" y="1484093"/>
            <a:ext cx="10986894" cy="830997"/>
          </a:xfrm>
          <a:prstGeom prst="rect">
            <a:avLst/>
          </a:prstGeom>
          <a:noFill/>
        </p:spPr>
        <p:txBody>
          <a:bodyPr wrap="square">
            <a:spAutoFit/>
          </a:bodyPr>
          <a:lstStyle/>
          <a:p>
            <a:r>
              <a:rPr lang="en-US" sz="2400" dirty="0"/>
              <a:t>Fuzzy logic NN help address some of the shortcomings of NN regarding transparency to</a:t>
            </a:r>
          </a:p>
          <a:p>
            <a:r>
              <a:rPr lang="en-US" sz="2400" dirty="0"/>
              <a:t>enhance decision making.</a:t>
            </a:r>
          </a:p>
        </p:txBody>
      </p:sp>
    </p:spTree>
    <p:extLst>
      <p:ext uri="{BB962C8B-B14F-4D97-AF65-F5344CB8AC3E}">
        <p14:creationId xmlns:p14="http://schemas.microsoft.com/office/powerpoint/2010/main" val="44150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Expert systems for IDSS</a:t>
            </a:r>
          </a:p>
        </p:txBody>
      </p:sp>
      <p:sp>
        <p:nvSpPr>
          <p:cNvPr id="3" name="Content Placeholder 2">
            <a:extLst>
              <a:ext uri="{FF2B5EF4-FFF2-40B4-BE49-F238E27FC236}">
                <a16:creationId xmlns:a16="http://schemas.microsoft.com/office/drawing/2014/main" id="{ACFFE05F-D6FC-4EAD-BF8A-63BAE35268F0}"/>
              </a:ext>
            </a:extLst>
          </p:cNvPr>
          <p:cNvSpPr>
            <a:spLocks noGrp="1"/>
          </p:cNvSpPr>
          <p:nvPr>
            <p:ph idx="1"/>
          </p:nvPr>
        </p:nvSpPr>
        <p:spPr/>
        <p:txBody>
          <a:bodyPr>
            <a:normAutofit/>
          </a:bodyPr>
          <a:lstStyle/>
          <a:p>
            <a:r>
              <a:rPr lang="en-US" sz="2400" dirty="0"/>
              <a:t>Expert systems for intelligent decision support</a:t>
            </a:r>
          </a:p>
          <a:p>
            <a:r>
              <a:rPr lang="en-US" sz="2400" dirty="0"/>
              <a:t>Embed the intelligence of one or more identified human experts</a:t>
            </a:r>
          </a:p>
          <a:p>
            <a:r>
              <a:rPr lang="en-US" sz="2400" dirty="0"/>
              <a:t>A domain expert provides knowledge to the Knowledge Acquisition Module</a:t>
            </a:r>
          </a:p>
          <a:p>
            <a:r>
              <a:rPr lang="en-US" sz="2400" dirty="0"/>
              <a:t>The user or decision maker enters the system through an interface</a:t>
            </a:r>
          </a:p>
          <a:p>
            <a:r>
              <a:rPr lang="en-US" sz="2400" dirty="0"/>
              <a:t>To capture, collect and infer knowledge from a domain expert and pass that expertise to a decision maker.</a:t>
            </a:r>
          </a:p>
        </p:txBody>
      </p:sp>
    </p:spTree>
    <p:extLst>
      <p:ext uri="{BB962C8B-B14F-4D97-AF65-F5344CB8AC3E}">
        <p14:creationId xmlns:p14="http://schemas.microsoft.com/office/powerpoint/2010/main" val="37227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Expert systems for IDSS</a:t>
            </a:r>
          </a:p>
        </p:txBody>
      </p:sp>
      <p:sp>
        <p:nvSpPr>
          <p:cNvPr id="6" name="Rectangle 5">
            <a:extLst>
              <a:ext uri="{FF2B5EF4-FFF2-40B4-BE49-F238E27FC236}">
                <a16:creationId xmlns:a16="http://schemas.microsoft.com/office/drawing/2014/main" id="{BA147402-1E86-4A4C-A465-60F20348F25B}"/>
              </a:ext>
            </a:extLst>
          </p:cNvPr>
          <p:cNvSpPr/>
          <p:nvPr/>
        </p:nvSpPr>
        <p:spPr>
          <a:xfrm>
            <a:off x="5411970" y="3126720"/>
            <a:ext cx="1775637" cy="114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Inference</a:t>
            </a:r>
          </a:p>
          <a:p>
            <a:pPr algn="ctr"/>
            <a:r>
              <a:rPr lang="en-US" sz="2400" dirty="0"/>
              <a:t>Engine</a:t>
            </a:r>
          </a:p>
        </p:txBody>
      </p:sp>
      <p:sp>
        <p:nvSpPr>
          <p:cNvPr id="8" name="Rectangle 7">
            <a:extLst>
              <a:ext uri="{FF2B5EF4-FFF2-40B4-BE49-F238E27FC236}">
                <a16:creationId xmlns:a16="http://schemas.microsoft.com/office/drawing/2014/main" id="{D2B810C5-FACF-45F8-BA63-F23B0765CF56}"/>
              </a:ext>
            </a:extLst>
          </p:cNvPr>
          <p:cNvSpPr/>
          <p:nvPr/>
        </p:nvSpPr>
        <p:spPr>
          <a:xfrm>
            <a:off x="8275671" y="3126720"/>
            <a:ext cx="1775637" cy="114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User</a:t>
            </a:r>
          </a:p>
          <a:p>
            <a:pPr algn="ctr"/>
            <a:r>
              <a:rPr lang="en-US" sz="2400" dirty="0"/>
              <a:t>Interface</a:t>
            </a:r>
          </a:p>
        </p:txBody>
      </p:sp>
      <p:sp>
        <p:nvSpPr>
          <p:cNvPr id="10" name="Rectangle 9">
            <a:extLst>
              <a:ext uri="{FF2B5EF4-FFF2-40B4-BE49-F238E27FC236}">
                <a16:creationId xmlns:a16="http://schemas.microsoft.com/office/drawing/2014/main" id="{A8E59197-7096-46DC-94DA-78F5CF02D76F}"/>
              </a:ext>
            </a:extLst>
          </p:cNvPr>
          <p:cNvSpPr/>
          <p:nvPr/>
        </p:nvSpPr>
        <p:spPr>
          <a:xfrm>
            <a:off x="2548269" y="3126720"/>
            <a:ext cx="1775637" cy="114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Knowledge</a:t>
            </a:r>
          </a:p>
          <a:p>
            <a:pPr algn="ctr"/>
            <a:r>
              <a:rPr lang="en-US" sz="2400" dirty="0"/>
              <a:t>Acquisition</a:t>
            </a:r>
          </a:p>
          <a:p>
            <a:pPr algn="ctr"/>
            <a:r>
              <a:rPr lang="en-US" sz="2400" dirty="0"/>
              <a:t>Module</a:t>
            </a:r>
          </a:p>
        </p:txBody>
      </p:sp>
      <p:sp>
        <p:nvSpPr>
          <p:cNvPr id="12" name="Rectangle 11">
            <a:extLst>
              <a:ext uri="{FF2B5EF4-FFF2-40B4-BE49-F238E27FC236}">
                <a16:creationId xmlns:a16="http://schemas.microsoft.com/office/drawing/2014/main" id="{E99D3974-31A2-43ED-9673-9025D7281100}"/>
              </a:ext>
            </a:extLst>
          </p:cNvPr>
          <p:cNvSpPr/>
          <p:nvPr/>
        </p:nvSpPr>
        <p:spPr>
          <a:xfrm>
            <a:off x="5411972" y="4660057"/>
            <a:ext cx="1775637" cy="114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Explanation</a:t>
            </a:r>
          </a:p>
          <a:p>
            <a:pPr algn="ctr"/>
            <a:r>
              <a:rPr lang="en-US" sz="2400" dirty="0"/>
              <a:t>Module</a:t>
            </a:r>
          </a:p>
        </p:txBody>
      </p:sp>
      <p:sp>
        <p:nvSpPr>
          <p:cNvPr id="14" name="Rectangle 13">
            <a:extLst>
              <a:ext uri="{FF2B5EF4-FFF2-40B4-BE49-F238E27FC236}">
                <a16:creationId xmlns:a16="http://schemas.microsoft.com/office/drawing/2014/main" id="{6D0F7B78-D67E-4ECE-ACD8-4FD7D7DEE535}"/>
              </a:ext>
            </a:extLst>
          </p:cNvPr>
          <p:cNvSpPr/>
          <p:nvPr/>
        </p:nvSpPr>
        <p:spPr>
          <a:xfrm>
            <a:off x="5411971" y="1593384"/>
            <a:ext cx="1775637" cy="114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Knowledge</a:t>
            </a:r>
          </a:p>
          <a:p>
            <a:pPr algn="ctr"/>
            <a:r>
              <a:rPr lang="en-US" sz="2400" dirty="0"/>
              <a:t>Base</a:t>
            </a:r>
          </a:p>
        </p:txBody>
      </p:sp>
      <p:sp>
        <p:nvSpPr>
          <p:cNvPr id="15" name="Oval 14">
            <a:extLst>
              <a:ext uri="{FF2B5EF4-FFF2-40B4-BE49-F238E27FC236}">
                <a16:creationId xmlns:a16="http://schemas.microsoft.com/office/drawing/2014/main" id="{7DE73532-1B50-4F41-8EFA-47918D4B186A}"/>
              </a:ext>
            </a:extLst>
          </p:cNvPr>
          <p:cNvSpPr/>
          <p:nvPr/>
        </p:nvSpPr>
        <p:spPr>
          <a:xfrm>
            <a:off x="2682710" y="4558299"/>
            <a:ext cx="1506753" cy="1506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a:t>
            </a:r>
          </a:p>
          <a:p>
            <a:pPr algn="ctr"/>
            <a:r>
              <a:rPr lang="en-US" dirty="0"/>
              <a:t>Expert</a:t>
            </a:r>
          </a:p>
        </p:txBody>
      </p:sp>
      <p:sp>
        <p:nvSpPr>
          <p:cNvPr id="17" name="Oval 16">
            <a:extLst>
              <a:ext uri="{FF2B5EF4-FFF2-40B4-BE49-F238E27FC236}">
                <a16:creationId xmlns:a16="http://schemas.microsoft.com/office/drawing/2014/main" id="{65186AFA-B3DB-41D6-A65D-A645F76FF64F}"/>
              </a:ext>
            </a:extLst>
          </p:cNvPr>
          <p:cNvSpPr/>
          <p:nvPr/>
        </p:nvSpPr>
        <p:spPr>
          <a:xfrm>
            <a:off x="8410112" y="4616503"/>
            <a:ext cx="1506753" cy="1506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User</a:t>
            </a:r>
          </a:p>
        </p:txBody>
      </p:sp>
      <p:cxnSp>
        <p:nvCxnSpPr>
          <p:cNvPr id="19" name="Straight Arrow Connector 18">
            <a:extLst>
              <a:ext uri="{FF2B5EF4-FFF2-40B4-BE49-F238E27FC236}">
                <a16:creationId xmlns:a16="http://schemas.microsoft.com/office/drawing/2014/main" id="{1D8BB3BE-4129-41BA-8F65-BF1A15D0ED47}"/>
              </a:ext>
            </a:extLst>
          </p:cNvPr>
          <p:cNvCxnSpPr>
            <a:stCxn id="14" idx="2"/>
            <a:endCxn id="6" idx="0"/>
          </p:cNvCxnSpPr>
          <p:nvPr/>
        </p:nvCxnSpPr>
        <p:spPr>
          <a:xfrm flipH="1">
            <a:off x="6299789" y="2741701"/>
            <a:ext cx="1" cy="3850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CCA787-1D6F-4772-95E6-934B6E12C019}"/>
              </a:ext>
            </a:extLst>
          </p:cNvPr>
          <p:cNvCxnSpPr>
            <a:cxnSpLocks/>
            <a:stCxn id="6" idx="3"/>
            <a:endCxn id="8" idx="1"/>
          </p:cNvCxnSpPr>
          <p:nvPr/>
        </p:nvCxnSpPr>
        <p:spPr>
          <a:xfrm>
            <a:off x="7187607" y="3700879"/>
            <a:ext cx="108806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FCCE91-9769-4E79-882A-85D36B772BB5}"/>
              </a:ext>
            </a:extLst>
          </p:cNvPr>
          <p:cNvCxnSpPr>
            <a:cxnSpLocks/>
            <a:stCxn id="10" idx="3"/>
            <a:endCxn id="6" idx="1"/>
          </p:cNvCxnSpPr>
          <p:nvPr/>
        </p:nvCxnSpPr>
        <p:spPr>
          <a:xfrm>
            <a:off x="4323906" y="3700879"/>
            <a:ext cx="108806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F18949-D68A-486A-A045-5D8715056D19}"/>
              </a:ext>
            </a:extLst>
          </p:cNvPr>
          <p:cNvCxnSpPr>
            <a:cxnSpLocks/>
            <a:stCxn id="6" idx="2"/>
            <a:endCxn id="12" idx="0"/>
          </p:cNvCxnSpPr>
          <p:nvPr/>
        </p:nvCxnSpPr>
        <p:spPr>
          <a:xfrm>
            <a:off x="6299789" y="4275037"/>
            <a:ext cx="2" cy="38502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316BD7-0C63-4B53-99A5-8B2726505977}"/>
              </a:ext>
            </a:extLst>
          </p:cNvPr>
          <p:cNvCxnSpPr>
            <a:cxnSpLocks/>
            <a:endCxn id="12" idx="1"/>
          </p:cNvCxnSpPr>
          <p:nvPr/>
        </p:nvCxnSpPr>
        <p:spPr>
          <a:xfrm>
            <a:off x="4055022" y="4275038"/>
            <a:ext cx="1356950" cy="95917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03F5641-339A-4F19-BEC5-0913F8A1599D}"/>
              </a:ext>
            </a:extLst>
          </p:cNvPr>
          <p:cNvCxnSpPr>
            <a:cxnSpLocks/>
            <a:endCxn id="12" idx="3"/>
          </p:cNvCxnSpPr>
          <p:nvPr/>
        </p:nvCxnSpPr>
        <p:spPr>
          <a:xfrm flipH="1">
            <a:off x="7187609" y="4275038"/>
            <a:ext cx="1360970" cy="95917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1AD0615-1778-4AD0-BFB6-E8A589D30207}"/>
              </a:ext>
            </a:extLst>
          </p:cNvPr>
          <p:cNvCxnSpPr>
            <a:stCxn id="10" idx="0"/>
            <a:endCxn id="14" idx="1"/>
          </p:cNvCxnSpPr>
          <p:nvPr/>
        </p:nvCxnSpPr>
        <p:spPr>
          <a:xfrm flipV="1">
            <a:off x="3436088" y="2167543"/>
            <a:ext cx="1975883" cy="959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BD4595-9297-4A31-A621-B372B7178A5D}"/>
              </a:ext>
            </a:extLst>
          </p:cNvPr>
          <p:cNvCxnSpPr>
            <a:cxnSpLocks/>
            <a:stCxn id="8" idx="0"/>
            <a:endCxn id="14" idx="3"/>
          </p:cNvCxnSpPr>
          <p:nvPr/>
        </p:nvCxnSpPr>
        <p:spPr>
          <a:xfrm flipH="1" flipV="1">
            <a:off x="7187608" y="2167543"/>
            <a:ext cx="1975882" cy="9591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2B5DC9A-6C55-4F73-85BC-0C7D60092B40}"/>
              </a:ext>
            </a:extLst>
          </p:cNvPr>
          <p:cNvCxnSpPr>
            <a:cxnSpLocks/>
            <a:stCxn id="15" idx="0"/>
            <a:endCxn id="10" idx="2"/>
          </p:cNvCxnSpPr>
          <p:nvPr/>
        </p:nvCxnSpPr>
        <p:spPr>
          <a:xfrm flipV="1">
            <a:off x="3436087" y="4275037"/>
            <a:ext cx="1" cy="2832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36654D9-C012-4CF8-BC8B-0E5A468146A7}"/>
              </a:ext>
            </a:extLst>
          </p:cNvPr>
          <p:cNvCxnSpPr>
            <a:cxnSpLocks/>
            <a:stCxn id="17" idx="0"/>
            <a:endCxn id="8" idx="2"/>
          </p:cNvCxnSpPr>
          <p:nvPr/>
        </p:nvCxnSpPr>
        <p:spPr>
          <a:xfrm flipV="1">
            <a:off x="9163489" y="4275037"/>
            <a:ext cx="1" cy="341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8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Evolutionary computing for IDSS</a:t>
            </a:r>
          </a:p>
        </p:txBody>
      </p:sp>
      <p:sp>
        <p:nvSpPr>
          <p:cNvPr id="3" name="Content Placeholder 2">
            <a:extLst>
              <a:ext uri="{FF2B5EF4-FFF2-40B4-BE49-F238E27FC236}">
                <a16:creationId xmlns:a16="http://schemas.microsoft.com/office/drawing/2014/main" id="{ACFFE05F-D6FC-4EAD-BF8A-63BAE35268F0}"/>
              </a:ext>
            </a:extLst>
          </p:cNvPr>
          <p:cNvSpPr>
            <a:spLocks noGrp="1"/>
          </p:cNvSpPr>
          <p:nvPr>
            <p:ph idx="1"/>
          </p:nvPr>
        </p:nvSpPr>
        <p:spPr/>
        <p:txBody>
          <a:bodyPr>
            <a:normAutofit/>
          </a:bodyPr>
          <a:lstStyle/>
          <a:p>
            <a:r>
              <a:rPr lang="en-US" sz="2400" dirty="0"/>
              <a:t>AI techniques attempt to mimic natural evolution </a:t>
            </a:r>
          </a:p>
          <a:p>
            <a:r>
              <a:rPr lang="en-US" sz="2400" dirty="0"/>
              <a:t>Adapt to the environment by simulating emergence, survival and refinement of a population of individuals</a:t>
            </a:r>
          </a:p>
          <a:p>
            <a:r>
              <a:rPr lang="en-US" sz="2400" dirty="0"/>
              <a:t>Genetic algorithms (GA) are among the most utilized for decision problems</a:t>
            </a:r>
          </a:p>
          <a:p>
            <a:r>
              <a:rPr lang="en-US" sz="2400" dirty="0"/>
              <a:t>Evolutionary computing provides insight into decision strategies for solving multicriteria problems</a:t>
            </a:r>
          </a:p>
          <a:p>
            <a:endParaRPr lang="en-US" sz="2400" dirty="0"/>
          </a:p>
          <a:p>
            <a:endParaRPr lang="en-US" sz="2400" dirty="0"/>
          </a:p>
        </p:txBody>
      </p:sp>
    </p:spTree>
    <p:extLst>
      <p:ext uri="{BB962C8B-B14F-4D97-AF65-F5344CB8AC3E}">
        <p14:creationId xmlns:p14="http://schemas.microsoft.com/office/powerpoint/2010/main" val="144781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Evolutionary computing for IDSS</a:t>
            </a:r>
          </a:p>
        </p:txBody>
      </p:sp>
      <p:sp>
        <p:nvSpPr>
          <p:cNvPr id="6" name="Rectangle 5">
            <a:extLst>
              <a:ext uri="{FF2B5EF4-FFF2-40B4-BE49-F238E27FC236}">
                <a16:creationId xmlns:a16="http://schemas.microsoft.com/office/drawing/2014/main" id="{DD6936A0-FFCF-4879-BFDC-4DE357148985}"/>
              </a:ext>
            </a:extLst>
          </p:cNvPr>
          <p:cNvSpPr/>
          <p:nvPr/>
        </p:nvSpPr>
        <p:spPr>
          <a:xfrm>
            <a:off x="4412508" y="1584252"/>
            <a:ext cx="3838353"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Initialize the population</a:t>
            </a:r>
          </a:p>
        </p:txBody>
      </p:sp>
      <p:sp>
        <p:nvSpPr>
          <p:cNvPr id="8" name="Rectangle 7">
            <a:extLst>
              <a:ext uri="{FF2B5EF4-FFF2-40B4-BE49-F238E27FC236}">
                <a16:creationId xmlns:a16="http://schemas.microsoft.com/office/drawing/2014/main" id="{8EC2923F-5FD2-4907-9595-B34FFBE058A7}"/>
              </a:ext>
            </a:extLst>
          </p:cNvPr>
          <p:cNvSpPr/>
          <p:nvPr/>
        </p:nvSpPr>
        <p:spPr>
          <a:xfrm>
            <a:off x="4412511" y="2172041"/>
            <a:ext cx="3838353"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 initial fitness level</a:t>
            </a:r>
          </a:p>
        </p:txBody>
      </p:sp>
      <p:sp>
        <p:nvSpPr>
          <p:cNvPr id="9" name="Diamond 8">
            <a:extLst>
              <a:ext uri="{FF2B5EF4-FFF2-40B4-BE49-F238E27FC236}">
                <a16:creationId xmlns:a16="http://schemas.microsoft.com/office/drawing/2014/main" id="{0242F3B4-AAAA-4857-A1BD-11B3262598F1}"/>
              </a:ext>
            </a:extLst>
          </p:cNvPr>
          <p:cNvSpPr/>
          <p:nvPr/>
        </p:nvSpPr>
        <p:spPr>
          <a:xfrm>
            <a:off x="4965402" y="2718937"/>
            <a:ext cx="2732569" cy="142012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Fitness Value or Generation Reached</a:t>
            </a:r>
          </a:p>
        </p:txBody>
      </p:sp>
      <p:sp>
        <p:nvSpPr>
          <p:cNvPr id="11" name="Rectangle 10">
            <a:extLst>
              <a:ext uri="{FF2B5EF4-FFF2-40B4-BE49-F238E27FC236}">
                <a16:creationId xmlns:a16="http://schemas.microsoft.com/office/drawing/2014/main" id="{504CA718-2C67-42B6-B330-74B2C4B5F46B}"/>
              </a:ext>
            </a:extLst>
          </p:cNvPr>
          <p:cNvSpPr/>
          <p:nvPr/>
        </p:nvSpPr>
        <p:spPr>
          <a:xfrm>
            <a:off x="4412505" y="4391369"/>
            <a:ext cx="3838353"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elite members</a:t>
            </a:r>
          </a:p>
        </p:txBody>
      </p:sp>
      <p:sp>
        <p:nvSpPr>
          <p:cNvPr id="13" name="Rectangle 12">
            <a:extLst>
              <a:ext uri="{FF2B5EF4-FFF2-40B4-BE49-F238E27FC236}">
                <a16:creationId xmlns:a16="http://schemas.microsoft.com/office/drawing/2014/main" id="{67FC0673-B065-4995-9149-4161B2D5EB47}"/>
              </a:ext>
            </a:extLst>
          </p:cNvPr>
          <p:cNvSpPr/>
          <p:nvPr/>
        </p:nvSpPr>
        <p:spPr>
          <a:xfrm>
            <a:off x="4412504" y="4955080"/>
            <a:ext cx="3838353"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parents and apply crossover</a:t>
            </a:r>
          </a:p>
        </p:txBody>
      </p:sp>
      <p:sp>
        <p:nvSpPr>
          <p:cNvPr id="15" name="Rectangle 14">
            <a:extLst>
              <a:ext uri="{FF2B5EF4-FFF2-40B4-BE49-F238E27FC236}">
                <a16:creationId xmlns:a16="http://schemas.microsoft.com/office/drawing/2014/main" id="{35B2C61B-5DDD-4B4E-8991-DA4743827435}"/>
              </a:ext>
            </a:extLst>
          </p:cNvPr>
          <p:cNvSpPr/>
          <p:nvPr/>
        </p:nvSpPr>
        <p:spPr>
          <a:xfrm>
            <a:off x="4412503" y="5518791"/>
            <a:ext cx="3838353"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parents and apply mutation</a:t>
            </a:r>
          </a:p>
        </p:txBody>
      </p:sp>
      <p:sp>
        <p:nvSpPr>
          <p:cNvPr id="17" name="Rectangle 16">
            <a:extLst>
              <a:ext uri="{FF2B5EF4-FFF2-40B4-BE49-F238E27FC236}">
                <a16:creationId xmlns:a16="http://schemas.microsoft.com/office/drawing/2014/main" id="{117AE0B8-145C-4351-9A50-A2DD44E5B40C}"/>
              </a:ext>
            </a:extLst>
          </p:cNvPr>
          <p:cNvSpPr/>
          <p:nvPr/>
        </p:nvSpPr>
        <p:spPr>
          <a:xfrm>
            <a:off x="8739961" y="3258879"/>
            <a:ext cx="2105250" cy="34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 solution</a:t>
            </a:r>
          </a:p>
        </p:txBody>
      </p:sp>
      <p:sp>
        <p:nvSpPr>
          <p:cNvPr id="19" name="Rectangle 18">
            <a:extLst>
              <a:ext uri="{FF2B5EF4-FFF2-40B4-BE49-F238E27FC236}">
                <a16:creationId xmlns:a16="http://schemas.microsoft.com/office/drawing/2014/main" id="{7AE34FC8-59F2-467A-A989-78BD75C60DD1}"/>
              </a:ext>
            </a:extLst>
          </p:cNvPr>
          <p:cNvSpPr/>
          <p:nvPr/>
        </p:nvSpPr>
        <p:spPr>
          <a:xfrm>
            <a:off x="1492101" y="4185396"/>
            <a:ext cx="2197397" cy="81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population </a:t>
            </a:r>
          </a:p>
          <a:p>
            <a:pPr algn="ctr"/>
            <a:r>
              <a:rPr lang="en-US" dirty="0"/>
              <a:t>and fitness</a:t>
            </a:r>
          </a:p>
        </p:txBody>
      </p:sp>
      <p:cxnSp>
        <p:nvCxnSpPr>
          <p:cNvPr id="21" name="Straight Arrow Connector 20">
            <a:extLst>
              <a:ext uri="{FF2B5EF4-FFF2-40B4-BE49-F238E27FC236}">
                <a16:creationId xmlns:a16="http://schemas.microsoft.com/office/drawing/2014/main" id="{826AE47A-1A6A-4958-9275-D722DF0F4BED}"/>
              </a:ext>
            </a:extLst>
          </p:cNvPr>
          <p:cNvCxnSpPr>
            <a:stCxn id="6" idx="2"/>
            <a:endCxn id="8" idx="0"/>
          </p:cNvCxnSpPr>
          <p:nvPr/>
        </p:nvCxnSpPr>
        <p:spPr>
          <a:xfrm>
            <a:off x="6331685" y="1924494"/>
            <a:ext cx="3" cy="2475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D7E0313-99B2-46A5-97D7-62493A84328A}"/>
              </a:ext>
            </a:extLst>
          </p:cNvPr>
          <p:cNvCxnSpPr>
            <a:cxnSpLocks/>
            <a:stCxn id="8" idx="2"/>
            <a:endCxn id="9" idx="0"/>
          </p:cNvCxnSpPr>
          <p:nvPr/>
        </p:nvCxnSpPr>
        <p:spPr>
          <a:xfrm flipH="1">
            <a:off x="6331687" y="2512283"/>
            <a:ext cx="1" cy="2066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70FEFE-3C15-40FC-8EF6-BCB69315E043}"/>
              </a:ext>
            </a:extLst>
          </p:cNvPr>
          <p:cNvCxnSpPr>
            <a:cxnSpLocks/>
            <a:stCxn id="9" idx="2"/>
            <a:endCxn id="11" idx="0"/>
          </p:cNvCxnSpPr>
          <p:nvPr/>
        </p:nvCxnSpPr>
        <p:spPr>
          <a:xfrm flipH="1">
            <a:off x="6331682" y="4139063"/>
            <a:ext cx="5" cy="252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BD1A77-6B3D-4BF8-AC3A-80556E431DA5}"/>
              </a:ext>
            </a:extLst>
          </p:cNvPr>
          <p:cNvCxnSpPr>
            <a:cxnSpLocks/>
            <a:stCxn id="11" idx="2"/>
            <a:endCxn id="13" idx="0"/>
          </p:cNvCxnSpPr>
          <p:nvPr/>
        </p:nvCxnSpPr>
        <p:spPr>
          <a:xfrm flipH="1">
            <a:off x="6331681" y="4731611"/>
            <a:ext cx="1" cy="223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BE2F99D-C1A2-4F6B-8F5B-AEB5C2E4ECD9}"/>
              </a:ext>
            </a:extLst>
          </p:cNvPr>
          <p:cNvCxnSpPr>
            <a:cxnSpLocks/>
            <a:endCxn id="15" idx="0"/>
          </p:cNvCxnSpPr>
          <p:nvPr/>
        </p:nvCxnSpPr>
        <p:spPr>
          <a:xfrm>
            <a:off x="6331680" y="5189242"/>
            <a:ext cx="0" cy="3295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ED52ECA-8545-4356-9704-F2ADA030D3D7}"/>
              </a:ext>
            </a:extLst>
          </p:cNvPr>
          <p:cNvCxnSpPr>
            <a:cxnSpLocks/>
            <a:stCxn id="9" idx="3"/>
            <a:endCxn id="17" idx="1"/>
          </p:cNvCxnSpPr>
          <p:nvPr/>
        </p:nvCxnSpPr>
        <p:spPr>
          <a:xfrm>
            <a:off x="7697971" y="3429000"/>
            <a:ext cx="10419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EE6008F-6BEF-4267-B77B-42D1FA2440E2}"/>
              </a:ext>
            </a:extLst>
          </p:cNvPr>
          <p:cNvCxnSpPr>
            <a:stCxn id="15" idx="2"/>
            <a:endCxn id="19" idx="2"/>
          </p:cNvCxnSpPr>
          <p:nvPr/>
        </p:nvCxnSpPr>
        <p:spPr>
          <a:xfrm rot="5400000" flipH="1">
            <a:off x="4030436" y="3557790"/>
            <a:ext cx="861607" cy="3740880"/>
          </a:xfrm>
          <a:prstGeom prst="bentConnector3">
            <a:avLst>
              <a:gd name="adj1" fmla="val -2653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95CDFB75-3DFF-45A6-A3CB-9343C0A101CC}"/>
              </a:ext>
            </a:extLst>
          </p:cNvPr>
          <p:cNvCxnSpPr>
            <a:cxnSpLocks/>
            <a:stCxn id="19" idx="0"/>
            <a:endCxn id="9" idx="1"/>
          </p:cNvCxnSpPr>
          <p:nvPr/>
        </p:nvCxnSpPr>
        <p:spPr>
          <a:xfrm rot="5400000" flipH="1" flipV="1">
            <a:off x="3399903" y="2619897"/>
            <a:ext cx="756396" cy="2374602"/>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4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The Development of AI</a:t>
            </a:r>
          </a:p>
        </p:txBody>
      </p:sp>
      <p:graphicFrame>
        <p:nvGraphicFramePr>
          <p:cNvPr id="4" name="Table 4">
            <a:extLst>
              <a:ext uri="{FF2B5EF4-FFF2-40B4-BE49-F238E27FC236}">
                <a16:creationId xmlns:a16="http://schemas.microsoft.com/office/drawing/2014/main" id="{1AE5B20C-738F-4841-9698-BD4C816B37E7}"/>
              </a:ext>
            </a:extLst>
          </p:cNvPr>
          <p:cNvGraphicFramePr>
            <a:graphicFrameLocks noGrp="1"/>
          </p:cNvGraphicFramePr>
          <p:nvPr>
            <p:ph idx="1"/>
            <p:extLst>
              <p:ext uri="{D42A27DB-BD31-4B8C-83A1-F6EECF244321}">
                <p14:modId xmlns:p14="http://schemas.microsoft.com/office/powerpoint/2010/main" val="658784866"/>
              </p:ext>
            </p:extLst>
          </p:nvPr>
        </p:nvGraphicFramePr>
        <p:xfrm>
          <a:off x="2275070" y="2128577"/>
          <a:ext cx="8188066" cy="3108960"/>
        </p:xfrm>
        <a:graphic>
          <a:graphicData uri="http://schemas.openxmlformats.org/drawingml/2006/table">
            <a:tbl>
              <a:tblPr firstRow="1" bandRow="1">
                <a:tableStyleId>{5C22544A-7EE6-4342-B048-85BDC9FD1C3A}</a:tableStyleId>
              </a:tblPr>
              <a:tblGrid>
                <a:gridCol w="4094033">
                  <a:extLst>
                    <a:ext uri="{9D8B030D-6E8A-4147-A177-3AD203B41FA5}">
                      <a16:colId xmlns:a16="http://schemas.microsoft.com/office/drawing/2014/main" val="1312227302"/>
                    </a:ext>
                  </a:extLst>
                </a:gridCol>
                <a:gridCol w="4094033">
                  <a:extLst>
                    <a:ext uri="{9D8B030D-6E8A-4147-A177-3AD203B41FA5}">
                      <a16:colId xmlns:a16="http://schemas.microsoft.com/office/drawing/2014/main" val="765167533"/>
                    </a:ext>
                  </a:extLst>
                </a:gridCol>
              </a:tblGrid>
              <a:tr h="370840">
                <a:tc>
                  <a:txBody>
                    <a:bodyPr/>
                    <a:lstStyle/>
                    <a:p>
                      <a:pPr algn="ctr"/>
                      <a:r>
                        <a:rPr lang="en-US" sz="2400" dirty="0"/>
                        <a:t>Approach</a:t>
                      </a:r>
                    </a:p>
                  </a:txBody>
                  <a:tcPr/>
                </a:tc>
                <a:tc>
                  <a:txBody>
                    <a:bodyPr/>
                    <a:lstStyle/>
                    <a:p>
                      <a:pPr algn="ctr"/>
                      <a:r>
                        <a:rPr lang="en-US" sz="2400" dirty="0"/>
                        <a:t>Main idea</a:t>
                      </a:r>
                    </a:p>
                  </a:txBody>
                  <a:tcPr/>
                </a:tc>
                <a:extLst>
                  <a:ext uri="{0D108BD9-81ED-4DB2-BD59-A6C34878D82A}">
                    <a16:rowId xmlns:a16="http://schemas.microsoft.com/office/drawing/2014/main" val="4190610241"/>
                  </a:ext>
                </a:extLst>
              </a:tr>
              <a:tr h="370840">
                <a:tc>
                  <a:txBody>
                    <a:bodyPr/>
                    <a:lstStyle/>
                    <a:p>
                      <a:pPr algn="ctr"/>
                      <a:r>
                        <a:rPr lang="en-US" sz="2400" dirty="0"/>
                        <a:t>Classical</a:t>
                      </a:r>
                    </a:p>
                  </a:txBody>
                  <a:tcPr/>
                </a:tc>
                <a:tc>
                  <a:txBody>
                    <a:bodyPr/>
                    <a:lstStyle/>
                    <a:p>
                      <a:pPr algn="ctr"/>
                      <a:r>
                        <a:rPr lang="en-US" sz="2400" dirty="0"/>
                        <a:t>Symbol manipulation</a:t>
                      </a:r>
                    </a:p>
                  </a:txBody>
                  <a:tcPr/>
                </a:tc>
                <a:extLst>
                  <a:ext uri="{0D108BD9-81ED-4DB2-BD59-A6C34878D82A}">
                    <a16:rowId xmlns:a16="http://schemas.microsoft.com/office/drawing/2014/main" val="3062932010"/>
                  </a:ext>
                </a:extLst>
              </a:tr>
              <a:tr h="370840">
                <a:tc>
                  <a:txBody>
                    <a:bodyPr/>
                    <a:lstStyle/>
                    <a:p>
                      <a:pPr algn="ctr"/>
                      <a:r>
                        <a:rPr lang="en-US" sz="2400" dirty="0"/>
                        <a:t>Knowledge-based</a:t>
                      </a:r>
                    </a:p>
                  </a:txBody>
                  <a:tcPr/>
                </a:tc>
                <a:tc>
                  <a:txBody>
                    <a:bodyPr/>
                    <a:lstStyle/>
                    <a:p>
                      <a:pPr algn="ctr"/>
                      <a:r>
                        <a:rPr lang="en-US" sz="2400" dirty="0"/>
                        <a:t>Knowledge</a:t>
                      </a:r>
                    </a:p>
                  </a:txBody>
                  <a:tcPr/>
                </a:tc>
                <a:extLst>
                  <a:ext uri="{0D108BD9-81ED-4DB2-BD59-A6C34878D82A}">
                    <a16:rowId xmlns:a16="http://schemas.microsoft.com/office/drawing/2014/main" val="2343383448"/>
                  </a:ext>
                </a:extLst>
              </a:tr>
              <a:tr h="370840">
                <a:tc>
                  <a:txBody>
                    <a:bodyPr/>
                    <a:lstStyle/>
                    <a:p>
                      <a:pPr algn="ctr"/>
                      <a:r>
                        <a:rPr lang="en-US" sz="2400" dirty="0"/>
                        <a:t>Case-based</a:t>
                      </a:r>
                    </a:p>
                  </a:txBody>
                  <a:tcPr/>
                </a:tc>
                <a:tc>
                  <a:txBody>
                    <a:bodyPr/>
                    <a:lstStyle/>
                    <a:p>
                      <a:pPr algn="ctr"/>
                      <a:r>
                        <a:rPr lang="en-US" sz="2400" dirty="0"/>
                        <a:t>Reminiscence</a:t>
                      </a:r>
                    </a:p>
                  </a:txBody>
                  <a:tcPr/>
                </a:tc>
                <a:extLst>
                  <a:ext uri="{0D108BD9-81ED-4DB2-BD59-A6C34878D82A}">
                    <a16:rowId xmlns:a16="http://schemas.microsoft.com/office/drawing/2014/main" val="2845075260"/>
                  </a:ext>
                </a:extLst>
              </a:tr>
              <a:tr h="370840">
                <a:tc>
                  <a:txBody>
                    <a:bodyPr/>
                    <a:lstStyle/>
                    <a:p>
                      <a:pPr algn="ctr"/>
                      <a:r>
                        <a:rPr lang="en-US" sz="2400" dirty="0"/>
                        <a:t>Connectionist</a:t>
                      </a:r>
                    </a:p>
                  </a:txBody>
                  <a:tcPr/>
                </a:tc>
                <a:tc>
                  <a:txBody>
                    <a:bodyPr/>
                    <a:lstStyle/>
                    <a:p>
                      <a:pPr algn="ctr"/>
                      <a:r>
                        <a:rPr lang="en-US" sz="2400" dirty="0"/>
                        <a:t>Distributed computation</a:t>
                      </a:r>
                    </a:p>
                  </a:txBody>
                  <a:tcPr/>
                </a:tc>
                <a:extLst>
                  <a:ext uri="{0D108BD9-81ED-4DB2-BD59-A6C34878D82A}">
                    <a16:rowId xmlns:a16="http://schemas.microsoft.com/office/drawing/2014/main" val="984509218"/>
                  </a:ext>
                </a:extLst>
              </a:tr>
              <a:tr h="370840">
                <a:tc>
                  <a:txBody>
                    <a:bodyPr/>
                    <a:lstStyle/>
                    <a:p>
                      <a:pPr algn="ctr"/>
                      <a:r>
                        <a:rPr lang="en-US" sz="2400" dirty="0"/>
                        <a:t>Situated</a:t>
                      </a:r>
                    </a:p>
                  </a:txBody>
                  <a:tcPr/>
                </a:tc>
                <a:tc>
                  <a:txBody>
                    <a:bodyPr/>
                    <a:lstStyle/>
                    <a:p>
                      <a:pPr algn="ctr"/>
                      <a:r>
                        <a:rPr lang="en-US" sz="2400" dirty="0"/>
                        <a:t>Embodiment and embeddedness</a:t>
                      </a:r>
                    </a:p>
                  </a:txBody>
                  <a:tcPr/>
                </a:tc>
                <a:extLst>
                  <a:ext uri="{0D108BD9-81ED-4DB2-BD59-A6C34878D82A}">
                    <a16:rowId xmlns:a16="http://schemas.microsoft.com/office/drawing/2014/main" val="1374948118"/>
                  </a:ext>
                </a:extLst>
              </a:tr>
            </a:tbl>
          </a:graphicData>
        </a:graphic>
      </p:graphicFrame>
    </p:spTree>
    <p:extLst>
      <p:ext uri="{BB962C8B-B14F-4D97-AF65-F5344CB8AC3E}">
        <p14:creationId xmlns:p14="http://schemas.microsoft.com/office/powerpoint/2010/main" val="243993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Intelligent agents for IDSS</a:t>
            </a:r>
          </a:p>
        </p:txBody>
      </p:sp>
      <p:sp>
        <p:nvSpPr>
          <p:cNvPr id="3" name="Content Placeholder 2">
            <a:extLst>
              <a:ext uri="{FF2B5EF4-FFF2-40B4-BE49-F238E27FC236}">
                <a16:creationId xmlns:a16="http://schemas.microsoft.com/office/drawing/2014/main" id="{ACFFE05F-D6FC-4EAD-BF8A-63BAE35268F0}"/>
              </a:ext>
            </a:extLst>
          </p:cNvPr>
          <p:cNvSpPr>
            <a:spLocks noGrp="1"/>
          </p:cNvSpPr>
          <p:nvPr>
            <p:ph idx="1"/>
          </p:nvPr>
        </p:nvSpPr>
        <p:spPr/>
        <p:txBody>
          <a:bodyPr>
            <a:normAutofit/>
          </a:bodyPr>
          <a:lstStyle/>
          <a:p>
            <a:r>
              <a:rPr lang="en-US" sz="2400" dirty="0"/>
              <a:t>An agent is an entity within a system that ‘is situated in some environment and that is</a:t>
            </a:r>
            <a:r>
              <a:rPr lang="th-TH" sz="2400" dirty="0"/>
              <a:t> </a:t>
            </a:r>
            <a:r>
              <a:rPr lang="en-US" sz="2400" dirty="0"/>
              <a:t>capable of autonomous action in this environment in order to meet its design objective’. This intrinsic capability of autonomous action is the human-like characteristic of acting (or deciding) on the basis of context rather than the prescriptive logic embedded in if–then computer programs.</a:t>
            </a:r>
          </a:p>
          <a:p>
            <a:r>
              <a:rPr lang="en-US" sz="2400" dirty="0"/>
              <a:t>Intelligent agent initiate action with a specific directive to meet a goal</a:t>
            </a:r>
          </a:p>
          <a:p>
            <a:r>
              <a:rPr lang="en-US" sz="2400" dirty="0"/>
              <a:t>Human terms such as knowledge, intention and beliefs are used to describe IA, indicating the complex behaviors that are possible</a:t>
            </a:r>
          </a:p>
          <a:p>
            <a:endParaRPr lang="en-US" sz="2400" dirty="0"/>
          </a:p>
        </p:txBody>
      </p:sp>
    </p:spTree>
    <p:extLst>
      <p:ext uri="{BB962C8B-B14F-4D97-AF65-F5344CB8AC3E}">
        <p14:creationId xmlns:p14="http://schemas.microsoft.com/office/powerpoint/2010/main" val="4143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Intelligent agents for IDSS</a:t>
            </a:r>
          </a:p>
        </p:txBody>
      </p:sp>
      <p:pic>
        <p:nvPicPr>
          <p:cNvPr id="4" name="Picture 3">
            <a:extLst>
              <a:ext uri="{FF2B5EF4-FFF2-40B4-BE49-F238E27FC236}">
                <a16:creationId xmlns:a16="http://schemas.microsoft.com/office/drawing/2014/main" id="{6A7DE9E1-D840-4E73-ACD9-5BADFD4B7CAF}"/>
              </a:ext>
            </a:extLst>
          </p:cNvPr>
          <p:cNvPicPr>
            <a:picLocks noChangeAspect="1"/>
          </p:cNvPicPr>
          <p:nvPr/>
        </p:nvPicPr>
        <p:blipFill>
          <a:blip r:embed="rId3"/>
          <a:stretch>
            <a:fillRect/>
          </a:stretch>
        </p:blipFill>
        <p:spPr>
          <a:xfrm>
            <a:off x="6555784" y="1654182"/>
            <a:ext cx="4448014" cy="4440411"/>
          </a:xfrm>
          <a:prstGeom prst="rect">
            <a:avLst/>
          </a:prstGeom>
        </p:spPr>
      </p:pic>
      <p:sp>
        <p:nvSpPr>
          <p:cNvPr id="7" name="TextBox 6">
            <a:extLst>
              <a:ext uri="{FF2B5EF4-FFF2-40B4-BE49-F238E27FC236}">
                <a16:creationId xmlns:a16="http://schemas.microsoft.com/office/drawing/2014/main" id="{58CF7F54-6AEF-447A-8681-C5D4101F50AB}"/>
              </a:ext>
            </a:extLst>
          </p:cNvPr>
          <p:cNvSpPr txBox="1"/>
          <p:nvPr/>
        </p:nvSpPr>
        <p:spPr>
          <a:xfrm>
            <a:off x="650226" y="1654182"/>
            <a:ext cx="5445774"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Intelligent agents can facilitate information processing and user</a:t>
            </a:r>
          </a:p>
          <a:p>
            <a:r>
              <a:rPr lang="en-US" sz="2400" dirty="0">
                <a:latin typeface="Arial" panose="020B0604020202020204" pitchFamily="34" charset="0"/>
                <a:cs typeface="Arial" panose="020B0604020202020204" pitchFamily="34" charset="0"/>
              </a:rPr>
              <a:t>Interaction.</a:t>
            </a:r>
          </a:p>
          <a:p>
            <a:r>
              <a:rPr lang="en-US" sz="2400" dirty="0">
                <a:latin typeface="Arial" panose="020B0604020202020204" pitchFamily="34" charset="0"/>
                <a:cs typeface="Arial" panose="020B0604020202020204" pitchFamily="34" charset="0"/>
              </a:rPr>
              <a:t>Agents as global assistants may access distributed information in the enterprise, maintain a current status for the system by updating information in real-time, or use the Internet to bring external information to the decision problem</a:t>
            </a:r>
          </a:p>
        </p:txBody>
      </p:sp>
    </p:spTree>
    <p:extLst>
      <p:ext uri="{BB962C8B-B14F-4D97-AF65-F5344CB8AC3E}">
        <p14:creationId xmlns:p14="http://schemas.microsoft.com/office/powerpoint/2010/main" val="445848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a:t>
            </a:r>
          </a:p>
        </p:txBody>
      </p:sp>
      <p:sp>
        <p:nvSpPr>
          <p:cNvPr id="6" name="Content Placeholder 2">
            <a:extLst>
              <a:ext uri="{FF2B5EF4-FFF2-40B4-BE49-F238E27FC236}">
                <a16:creationId xmlns:a16="http://schemas.microsoft.com/office/drawing/2014/main" id="{82EDEB75-9B5E-42EC-829D-97EEBCF3CE7F}"/>
              </a:ext>
            </a:extLst>
          </p:cNvPr>
          <p:cNvSpPr>
            <a:spLocks noGrp="1"/>
          </p:cNvSpPr>
          <p:nvPr>
            <p:ph idx="1"/>
          </p:nvPr>
        </p:nvSpPr>
        <p:spPr>
          <a:xfrm>
            <a:off x="475814" y="1693703"/>
            <a:ext cx="11229516" cy="4303509"/>
          </a:xfrm>
        </p:spPr>
        <p:txBody>
          <a:bodyPr>
            <a:normAutofit/>
          </a:bodyPr>
          <a:lstStyle/>
          <a:p>
            <a:r>
              <a:rPr lang="en-US" sz="2400" dirty="0"/>
              <a:t>Knowledge is information that is contextual, relevant and actionable</a:t>
            </a:r>
          </a:p>
          <a:p>
            <a:r>
              <a:rPr lang="en-US" sz="2400" dirty="0"/>
              <a:t>Having knowledge implies that it can be exercised to solve a problem, whereas having information does not carry the same connotation</a:t>
            </a:r>
          </a:p>
          <a:p>
            <a:endParaRPr lang="en-US" sz="2400" dirty="0"/>
          </a:p>
          <a:p>
            <a:endParaRPr lang="en-US" sz="2400" dirty="0"/>
          </a:p>
        </p:txBody>
      </p:sp>
      <p:pic>
        <p:nvPicPr>
          <p:cNvPr id="5" name="Picture 4">
            <a:extLst>
              <a:ext uri="{FF2B5EF4-FFF2-40B4-BE49-F238E27FC236}">
                <a16:creationId xmlns:a16="http://schemas.microsoft.com/office/drawing/2014/main" id="{D7DC3136-EE45-4D9D-81C3-66EE882C9D96}"/>
              </a:ext>
            </a:extLst>
          </p:cNvPr>
          <p:cNvPicPr>
            <a:picLocks noChangeAspect="1"/>
          </p:cNvPicPr>
          <p:nvPr/>
        </p:nvPicPr>
        <p:blipFill>
          <a:blip r:embed="rId3"/>
          <a:stretch>
            <a:fillRect/>
          </a:stretch>
        </p:blipFill>
        <p:spPr>
          <a:xfrm>
            <a:off x="2750509" y="3136605"/>
            <a:ext cx="7266183" cy="2860607"/>
          </a:xfrm>
          <a:prstGeom prst="rect">
            <a:avLst/>
          </a:prstGeom>
        </p:spPr>
      </p:pic>
    </p:spTree>
    <p:extLst>
      <p:ext uri="{BB962C8B-B14F-4D97-AF65-F5344CB8AC3E}">
        <p14:creationId xmlns:p14="http://schemas.microsoft.com/office/powerpoint/2010/main" val="3130105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a:t>
            </a:r>
          </a:p>
        </p:txBody>
      </p:sp>
      <p:pic>
        <p:nvPicPr>
          <p:cNvPr id="5" name="Picture 4">
            <a:extLst>
              <a:ext uri="{FF2B5EF4-FFF2-40B4-BE49-F238E27FC236}">
                <a16:creationId xmlns:a16="http://schemas.microsoft.com/office/drawing/2014/main" id="{B88B62D9-524B-41C9-B661-C747DD43136E}"/>
              </a:ext>
            </a:extLst>
          </p:cNvPr>
          <p:cNvPicPr>
            <a:picLocks noChangeAspect="1"/>
          </p:cNvPicPr>
          <p:nvPr/>
        </p:nvPicPr>
        <p:blipFill>
          <a:blip r:embed="rId3"/>
          <a:stretch>
            <a:fillRect/>
          </a:stretch>
        </p:blipFill>
        <p:spPr>
          <a:xfrm>
            <a:off x="3583171" y="1614819"/>
            <a:ext cx="5458490" cy="4414257"/>
          </a:xfrm>
          <a:prstGeom prst="rect">
            <a:avLst/>
          </a:prstGeom>
        </p:spPr>
      </p:pic>
    </p:spTree>
    <p:extLst>
      <p:ext uri="{BB962C8B-B14F-4D97-AF65-F5344CB8AC3E}">
        <p14:creationId xmlns:p14="http://schemas.microsoft.com/office/powerpoint/2010/main" val="155997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Knowledge-Engineering Process</a:t>
            </a:r>
          </a:p>
        </p:txBody>
      </p:sp>
      <p:sp>
        <p:nvSpPr>
          <p:cNvPr id="4" name="Content Placeholder 2">
            <a:extLst>
              <a:ext uri="{FF2B5EF4-FFF2-40B4-BE49-F238E27FC236}">
                <a16:creationId xmlns:a16="http://schemas.microsoft.com/office/drawing/2014/main" id="{27BA99CA-78D1-4A78-B1F8-ED16389DF91F}"/>
              </a:ext>
            </a:extLst>
          </p:cNvPr>
          <p:cNvSpPr>
            <a:spLocks noGrp="1"/>
          </p:cNvSpPr>
          <p:nvPr>
            <p:ph idx="1"/>
          </p:nvPr>
        </p:nvSpPr>
        <p:spPr>
          <a:xfrm>
            <a:off x="475814" y="1693703"/>
            <a:ext cx="11229516" cy="4303509"/>
          </a:xfrm>
        </p:spPr>
        <p:txBody>
          <a:bodyPr>
            <a:normAutofit/>
          </a:bodyPr>
          <a:lstStyle/>
          <a:p>
            <a:r>
              <a:rPr lang="en-US" sz="2400" b="1" dirty="0"/>
              <a:t>Knowledge acquisition </a:t>
            </a:r>
            <a:r>
              <a:rPr lang="en-US" sz="2400" dirty="0"/>
              <a:t>– the acquisition of knowledge from human experts, books, documents, sensors, or computer files</a:t>
            </a:r>
          </a:p>
          <a:p>
            <a:r>
              <a:rPr lang="en-US" sz="2400" b="1" dirty="0"/>
              <a:t>Knowledge representation </a:t>
            </a:r>
            <a:r>
              <a:rPr lang="en-US" sz="2400" dirty="0"/>
              <a:t>– the preparation of a knowledge map and encoding the knowledge in the knowledge base</a:t>
            </a:r>
          </a:p>
          <a:p>
            <a:r>
              <a:rPr lang="en-US" sz="2400" b="1" dirty="0"/>
              <a:t>Knowledge validation </a:t>
            </a:r>
            <a:r>
              <a:rPr lang="en-US" sz="2400" dirty="0"/>
              <a:t>– the knowledge is validated and verified until its quality is acceptable</a:t>
            </a:r>
          </a:p>
          <a:p>
            <a:r>
              <a:rPr lang="en-US" sz="2400" b="1" dirty="0"/>
              <a:t>Inferencing</a:t>
            </a:r>
            <a:r>
              <a:rPr lang="en-US" sz="2400" dirty="0"/>
              <a:t> – the design of software to enable the computer to make inferences based on the knowledge and specifics of a problem</a:t>
            </a:r>
          </a:p>
          <a:p>
            <a:r>
              <a:rPr lang="en-US" sz="2400" b="1" dirty="0"/>
              <a:t>Explanation and justification </a:t>
            </a:r>
            <a:r>
              <a:rPr lang="en-US" sz="2400" dirty="0"/>
              <a:t>– the design and programming of an explanation capability</a:t>
            </a:r>
          </a:p>
          <a:p>
            <a:endParaRPr lang="en-US" sz="2400" dirty="0"/>
          </a:p>
          <a:p>
            <a:endParaRPr lang="en-US" sz="2400" dirty="0"/>
          </a:p>
        </p:txBody>
      </p:sp>
    </p:spTree>
    <p:extLst>
      <p:ext uri="{BB962C8B-B14F-4D97-AF65-F5344CB8AC3E}">
        <p14:creationId xmlns:p14="http://schemas.microsoft.com/office/powerpoint/2010/main" val="176042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Knowledge-Engineering Process</a:t>
            </a:r>
          </a:p>
        </p:txBody>
      </p:sp>
      <p:pic>
        <p:nvPicPr>
          <p:cNvPr id="3" name="Picture 2">
            <a:extLst>
              <a:ext uri="{FF2B5EF4-FFF2-40B4-BE49-F238E27FC236}">
                <a16:creationId xmlns:a16="http://schemas.microsoft.com/office/drawing/2014/main" id="{B04F9652-7FEC-44FD-89D7-C829763F1AB6}"/>
              </a:ext>
            </a:extLst>
          </p:cNvPr>
          <p:cNvPicPr>
            <a:picLocks noChangeAspect="1"/>
          </p:cNvPicPr>
          <p:nvPr/>
        </p:nvPicPr>
        <p:blipFill>
          <a:blip r:embed="rId3"/>
          <a:stretch>
            <a:fillRect/>
          </a:stretch>
        </p:blipFill>
        <p:spPr>
          <a:xfrm>
            <a:off x="3200511" y="1715938"/>
            <a:ext cx="6067425" cy="4276725"/>
          </a:xfrm>
          <a:prstGeom prst="rect">
            <a:avLst/>
          </a:prstGeom>
        </p:spPr>
      </p:pic>
    </p:spTree>
    <p:extLst>
      <p:ext uri="{BB962C8B-B14F-4D97-AF65-F5344CB8AC3E}">
        <p14:creationId xmlns:p14="http://schemas.microsoft.com/office/powerpoint/2010/main" val="53315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Acquisition</a:t>
            </a:r>
          </a:p>
        </p:txBody>
      </p:sp>
      <p:pic>
        <p:nvPicPr>
          <p:cNvPr id="2050" name="Picture 2">
            <a:extLst>
              <a:ext uri="{FF2B5EF4-FFF2-40B4-BE49-F238E27FC236}">
                <a16:creationId xmlns:a16="http://schemas.microsoft.com/office/drawing/2014/main" id="{B614702C-59EB-4F42-9A89-C6FAB821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358" y="1616150"/>
            <a:ext cx="9438693" cy="439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39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acquisition from experts</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lnSpcReduction="10000"/>
          </a:bodyPr>
          <a:lstStyle/>
          <a:p>
            <a:pPr marL="0" indent="0">
              <a:buNone/>
            </a:pPr>
            <a:r>
              <a:rPr lang="en-US" sz="2400" b="1" dirty="0"/>
              <a:t>Manual methods</a:t>
            </a:r>
          </a:p>
          <a:p>
            <a:r>
              <a:rPr lang="en-US" sz="2400" dirty="0"/>
              <a:t>Interviews – a direct dialog between the expert and the knowledge engineer. The expert is asked to talk the knowledge engineer through the solution.</a:t>
            </a:r>
          </a:p>
          <a:p>
            <a:r>
              <a:rPr lang="en-US" sz="2400" dirty="0"/>
              <a:t>Unstructured interviews – one can ask the expert to teach through or read through.</a:t>
            </a:r>
          </a:p>
          <a:p>
            <a:r>
              <a:rPr lang="en-US" sz="2400" dirty="0"/>
              <a:t>Structured interviews – a systematic goal-oriented process. The structure reduces the interpretation problems inherent in unstructured interviews and allows the knowledge engineer to prevent the distortion caused by the subjectivity of the domain expert.</a:t>
            </a:r>
          </a:p>
          <a:p>
            <a:r>
              <a:rPr lang="en-US" sz="2400" dirty="0"/>
              <a:t>Process tracking – to track the reasoning process of an expert</a:t>
            </a:r>
          </a:p>
          <a:p>
            <a:r>
              <a:rPr lang="en-US" sz="2400" dirty="0"/>
              <a:t>Protocol analysis – a protocol is a record or documentation of expert’s step-by-step information processing and decision-making behavior</a:t>
            </a:r>
          </a:p>
        </p:txBody>
      </p:sp>
    </p:spTree>
    <p:extLst>
      <p:ext uri="{BB962C8B-B14F-4D97-AF65-F5344CB8AC3E}">
        <p14:creationId xmlns:p14="http://schemas.microsoft.com/office/powerpoint/2010/main" val="56464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acquisition from experts</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r>
              <a:rPr lang="en-US" sz="2400" b="1" dirty="0"/>
              <a:t>Semiautomatic methods</a:t>
            </a:r>
          </a:p>
          <a:p>
            <a:r>
              <a:rPr lang="en-US" sz="2400" dirty="0"/>
              <a:t>Repertory grid analysis – each person is viewed as a personal scientist who seeks to predict and control events by forming theories, testing hypotheses, and analyzing results of experiments</a:t>
            </a:r>
          </a:p>
          <a:p>
            <a:r>
              <a:rPr lang="en-US" sz="2400" dirty="0"/>
              <a:t>Computer-aided tools – visual modeling are used to construct the initial domain model. EMYCIN – use a natural language interface to help the knowledge engineer test and debug new knowledge</a:t>
            </a:r>
          </a:p>
        </p:txBody>
      </p:sp>
    </p:spTree>
    <p:extLst>
      <p:ext uri="{BB962C8B-B14F-4D97-AF65-F5344CB8AC3E}">
        <p14:creationId xmlns:p14="http://schemas.microsoft.com/office/powerpoint/2010/main" val="307830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acquisition from experts</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r>
              <a:rPr lang="en-US" sz="2400" b="1" dirty="0"/>
              <a:t>Automatic knowledge-discovery methods</a:t>
            </a:r>
          </a:p>
          <a:p>
            <a:r>
              <a:rPr lang="en-US" sz="2400" dirty="0"/>
              <a:t>Machine learning/data mining/knowledge discovery</a:t>
            </a:r>
          </a:p>
          <a:p>
            <a:r>
              <a:rPr lang="en-US" sz="2400" dirty="0"/>
              <a:t>Inductive learning – rules are induced from existing cases with known results</a:t>
            </a:r>
          </a:p>
          <a:p>
            <a:r>
              <a:rPr lang="en-US" sz="2400" dirty="0"/>
              <a:t>Neural computing – mimic the human brain by building artificial neurons and storing knowledge in the connection of neurons</a:t>
            </a:r>
          </a:p>
          <a:p>
            <a:r>
              <a:rPr lang="en-US" sz="2400" dirty="0"/>
              <a:t>Genetic algorithms – the principle of natural selection to gradually find the best combination of knowledge from known cases</a:t>
            </a:r>
          </a:p>
        </p:txBody>
      </p:sp>
    </p:spTree>
    <p:extLst>
      <p:ext uri="{BB962C8B-B14F-4D97-AF65-F5344CB8AC3E}">
        <p14:creationId xmlns:p14="http://schemas.microsoft.com/office/powerpoint/2010/main" val="218817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The Development of AI</a:t>
            </a:r>
          </a:p>
        </p:txBody>
      </p:sp>
      <p:sp>
        <p:nvSpPr>
          <p:cNvPr id="5" name="Content Placeholder 4">
            <a:extLst>
              <a:ext uri="{FF2B5EF4-FFF2-40B4-BE49-F238E27FC236}">
                <a16:creationId xmlns:a16="http://schemas.microsoft.com/office/drawing/2014/main" id="{70A8962A-FF02-4022-9A58-DD403B7658C5}"/>
              </a:ext>
            </a:extLst>
          </p:cNvPr>
          <p:cNvSpPr>
            <a:spLocks noGrp="1"/>
          </p:cNvSpPr>
          <p:nvPr>
            <p:ph idx="1"/>
          </p:nvPr>
        </p:nvSpPr>
        <p:spPr/>
        <p:txBody>
          <a:bodyPr>
            <a:normAutofit/>
          </a:bodyPr>
          <a:lstStyle/>
          <a:p>
            <a:pPr marL="0" indent="0">
              <a:buNone/>
            </a:pPr>
            <a:r>
              <a:rPr lang="en-US" sz="2400" b="1" dirty="0"/>
              <a:t>The Classical Approach</a:t>
            </a:r>
          </a:p>
          <a:p>
            <a:pPr marL="0" indent="0">
              <a:buNone/>
            </a:pPr>
            <a:r>
              <a:rPr lang="en-US" sz="2400" b="1" dirty="0"/>
              <a:t>	</a:t>
            </a:r>
            <a:r>
              <a:rPr lang="en-US" sz="2000" dirty="0"/>
              <a:t>Classical AI viewed cognition as abstract (physical embodiment is irrelevant), individual (the solitary mind is the essential locus of intelligence), rational (reasoning is paradigmatic of intelligence), and detached (thinking is separated from perception and action)</a:t>
            </a:r>
          </a:p>
          <a:p>
            <a:pPr marL="0" lvl="1" indent="457200">
              <a:buNone/>
            </a:pPr>
            <a:r>
              <a:rPr lang="en-US" sz="2000" dirty="0"/>
              <a:t>	The failure of the classical approach to tackle these issues and to deliver its promises resulted in a decline of interest in AI research on the part of funding agencies in the early 1980s, leading practitioners to look for practical problems to solve.</a:t>
            </a:r>
          </a:p>
          <a:p>
            <a:pPr marL="0" lvl="1" indent="0">
              <a:buNone/>
            </a:pPr>
            <a:r>
              <a:rPr lang="en-US" b="1" dirty="0"/>
              <a:t>The Knowledge-based Approach</a:t>
            </a:r>
          </a:p>
          <a:p>
            <a:pPr marL="0" lvl="1" indent="0">
              <a:buNone/>
            </a:pPr>
            <a:r>
              <a:rPr lang="en-US" sz="2000" dirty="0"/>
              <a:t>	As knowledge was conceived to be the key to such practice-oriented endeavor, a</a:t>
            </a:r>
          </a:p>
          <a:p>
            <a:pPr marL="0" lvl="1" indent="0">
              <a:buNone/>
            </a:pPr>
            <a:r>
              <a:rPr lang="en-US" sz="2000" dirty="0"/>
              <a:t>new class of artifacts (“expert systems”) and a new group of practitioners (“knowledge engineers”) appeared on the scene. The knowledge-based approach was concomitant with two other views: case-based reasoning, and planning view.</a:t>
            </a:r>
          </a:p>
        </p:txBody>
      </p:sp>
    </p:spTree>
    <p:extLst>
      <p:ext uri="{BB962C8B-B14F-4D97-AF65-F5344CB8AC3E}">
        <p14:creationId xmlns:p14="http://schemas.microsoft.com/office/powerpoint/2010/main" val="3288057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Automated Knowledge acquisition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lnSpcReduction="10000"/>
          </a:bodyPr>
          <a:lstStyle/>
          <a:p>
            <a:r>
              <a:rPr lang="en-US" sz="2400" dirty="0"/>
              <a:t>To increase the productivity of knowledge engineering (reduce the cost)</a:t>
            </a:r>
          </a:p>
          <a:p>
            <a:r>
              <a:rPr lang="en-US" sz="2400" dirty="0"/>
              <a:t>To reduce the skill level required from the knowledge engineer</a:t>
            </a:r>
          </a:p>
          <a:p>
            <a:r>
              <a:rPr lang="en-US" sz="2400" dirty="0"/>
              <a:t>To eliminate (or drastically reduce) the need for an expert</a:t>
            </a:r>
          </a:p>
          <a:p>
            <a:r>
              <a:rPr lang="en-US" sz="2400" dirty="0"/>
              <a:t>To eliminate (or drastically reduce) the need for a knowledge engineer</a:t>
            </a:r>
          </a:p>
          <a:p>
            <a:r>
              <a:rPr lang="en-US" sz="2400" dirty="0"/>
              <a:t>To increase the quality of the acquired knowledge</a:t>
            </a:r>
          </a:p>
          <a:p>
            <a:pPr marL="0" indent="0">
              <a:buNone/>
            </a:pPr>
            <a:r>
              <a:rPr lang="en-US" sz="2400" b="1" dirty="0"/>
              <a:t>Automated rule induction</a:t>
            </a:r>
          </a:p>
          <a:p>
            <a:pPr marL="0" indent="0">
              <a:buNone/>
            </a:pPr>
            <a:r>
              <a:rPr lang="en-US" sz="2400" dirty="0"/>
              <a:t>A rule induction system is given examples of a problem (called a training set) for which the outcome is known. Then it create rules that fit the example case.</a:t>
            </a:r>
          </a:p>
          <a:p>
            <a:pPr marL="0" indent="0">
              <a:buNone/>
            </a:pPr>
            <a:r>
              <a:rPr lang="en-US" sz="2400" b="1" dirty="0"/>
              <a:t>Interactive induction</a:t>
            </a:r>
          </a:p>
          <a:p>
            <a:pPr marL="0" indent="0">
              <a:buNone/>
            </a:pPr>
            <a:r>
              <a:rPr lang="en-US" sz="2400" dirty="0"/>
              <a:t>Need an expert supported by computer software</a:t>
            </a:r>
          </a:p>
          <a:p>
            <a:pPr marL="0" indent="0">
              <a:buNone/>
            </a:pPr>
            <a:endParaRPr lang="en-US" sz="2400" dirty="0"/>
          </a:p>
        </p:txBody>
      </p:sp>
    </p:spTree>
    <p:extLst>
      <p:ext uri="{BB962C8B-B14F-4D97-AF65-F5344CB8AC3E}">
        <p14:creationId xmlns:p14="http://schemas.microsoft.com/office/powerpoint/2010/main" val="400880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endParaRPr lang="en-US" sz="2400" dirty="0"/>
          </a:p>
          <a:p>
            <a:endParaRPr lang="en-US" sz="2400" dirty="0"/>
          </a:p>
        </p:txBody>
      </p:sp>
      <p:graphicFrame>
        <p:nvGraphicFramePr>
          <p:cNvPr id="5" name="Diagram 4">
            <a:extLst>
              <a:ext uri="{FF2B5EF4-FFF2-40B4-BE49-F238E27FC236}">
                <a16:creationId xmlns:a16="http://schemas.microsoft.com/office/drawing/2014/main" id="{3E1C8B1E-AD24-4431-BB8B-4155C2782414}"/>
              </a:ext>
            </a:extLst>
          </p:cNvPr>
          <p:cNvGraphicFramePr/>
          <p:nvPr>
            <p:extLst>
              <p:ext uri="{D42A27DB-BD31-4B8C-83A1-F6EECF244321}">
                <p14:modId xmlns:p14="http://schemas.microsoft.com/office/powerpoint/2010/main" val="3280966267"/>
              </p:ext>
            </p:extLst>
          </p:nvPr>
        </p:nvGraphicFramePr>
        <p:xfrm>
          <a:off x="2561265" y="1509823"/>
          <a:ext cx="7709786" cy="4628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81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81242" y="1693703"/>
            <a:ext cx="11229516" cy="4303509"/>
          </a:xfrm>
        </p:spPr>
        <p:txBody>
          <a:bodyPr>
            <a:normAutofit/>
          </a:bodyPr>
          <a:lstStyle/>
          <a:p>
            <a:pPr marL="0" indent="0">
              <a:buNone/>
            </a:pPr>
            <a:r>
              <a:rPr lang="en-US" sz="2400" b="1" dirty="0"/>
              <a:t>Production rules</a:t>
            </a:r>
          </a:p>
          <a:p>
            <a:pPr>
              <a:buFontTx/>
              <a:buChar char="-"/>
            </a:pPr>
            <a:r>
              <a:rPr lang="en-US" sz="2400" dirty="0"/>
              <a:t>Knowledge is represented in the form of condition/action pairs: IF this condition (or premise or antecedent) occurs, THEN some action (or result or conclusion or consequence)</a:t>
            </a:r>
          </a:p>
          <a:p>
            <a:pPr>
              <a:buFontTx/>
              <a:buChar char="-"/>
            </a:pPr>
            <a:r>
              <a:rPr lang="en-US" sz="2400" dirty="0"/>
              <a:t>Implement an autonomous chunk of expertise that can be developed and modified independently of other rules</a:t>
            </a:r>
          </a:p>
          <a:p>
            <a:pPr>
              <a:buFontTx/>
              <a:buChar char="-"/>
            </a:pPr>
            <a:r>
              <a:rPr lang="en-US" sz="2400" dirty="0"/>
              <a:t>Complex knowledge requires thousands of rules, which may create difficulties in using and maintaining the system</a:t>
            </a:r>
          </a:p>
          <a:p>
            <a:pPr>
              <a:buFontTx/>
              <a:buChar char="-"/>
            </a:pPr>
            <a:r>
              <a:rPr lang="en-US" sz="2400" dirty="0"/>
              <a:t>Systems with many rules may have a search limitation in the control program</a:t>
            </a:r>
          </a:p>
        </p:txBody>
      </p:sp>
    </p:spTree>
    <p:extLst>
      <p:ext uri="{BB962C8B-B14F-4D97-AF65-F5344CB8AC3E}">
        <p14:creationId xmlns:p14="http://schemas.microsoft.com/office/powerpoint/2010/main" val="196480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pic>
        <p:nvPicPr>
          <p:cNvPr id="7" name="Picture 6">
            <a:extLst>
              <a:ext uri="{FF2B5EF4-FFF2-40B4-BE49-F238E27FC236}">
                <a16:creationId xmlns:a16="http://schemas.microsoft.com/office/drawing/2014/main" id="{DC4E63FB-159E-4CBB-9C0C-3796336660D7}"/>
              </a:ext>
            </a:extLst>
          </p:cNvPr>
          <p:cNvPicPr>
            <a:picLocks noChangeAspect="1"/>
          </p:cNvPicPr>
          <p:nvPr/>
        </p:nvPicPr>
        <p:blipFill>
          <a:blip r:embed="rId3"/>
          <a:stretch>
            <a:fillRect/>
          </a:stretch>
        </p:blipFill>
        <p:spPr>
          <a:xfrm>
            <a:off x="2865087" y="1616585"/>
            <a:ext cx="7375183" cy="4427753"/>
          </a:xfrm>
          <a:prstGeom prst="rect">
            <a:avLst/>
          </a:prstGeom>
        </p:spPr>
      </p:pic>
    </p:spTree>
    <p:extLst>
      <p:ext uri="{BB962C8B-B14F-4D97-AF65-F5344CB8AC3E}">
        <p14:creationId xmlns:p14="http://schemas.microsoft.com/office/powerpoint/2010/main" val="2779924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r>
              <a:rPr lang="en-US" sz="2400" b="1" dirty="0"/>
              <a:t>Semantic networks</a:t>
            </a:r>
          </a:p>
          <a:p>
            <a:pPr>
              <a:buFontTx/>
              <a:buChar char="-"/>
            </a:pPr>
            <a:r>
              <a:rPr lang="en-US" sz="2400" dirty="0"/>
              <a:t>Graphical depictions of knowledge composed of nodes and links that show hierarchical relationships between objects</a:t>
            </a:r>
          </a:p>
          <a:p>
            <a:pPr>
              <a:buFontTx/>
              <a:buChar char="-"/>
            </a:pPr>
            <a:r>
              <a:rPr lang="en-US" sz="2400" dirty="0"/>
              <a:t>Provide visual representation of relationships and can be combined with other representation methods</a:t>
            </a:r>
          </a:p>
          <a:p>
            <a:pPr>
              <a:buFontTx/>
              <a:buChar char="-"/>
            </a:pPr>
            <a:r>
              <a:rPr lang="en-US" sz="2400" dirty="0"/>
              <a:t>IS-A is used to show a class relationship</a:t>
            </a:r>
          </a:p>
          <a:p>
            <a:pPr>
              <a:buFontTx/>
              <a:buChar char="-"/>
            </a:pPr>
            <a:r>
              <a:rPr lang="en-US" sz="2400" dirty="0"/>
              <a:t>HAS-A links are used to identify characteristics or attributes of object nodes</a:t>
            </a:r>
          </a:p>
        </p:txBody>
      </p:sp>
    </p:spTree>
    <p:extLst>
      <p:ext uri="{BB962C8B-B14F-4D97-AF65-F5344CB8AC3E}">
        <p14:creationId xmlns:p14="http://schemas.microsoft.com/office/powerpoint/2010/main" val="2808359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pic>
        <p:nvPicPr>
          <p:cNvPr id="9" name="Picture 8">
            <a:extLst>
              <a:ext uri="{FF2B5EF4-FFF2-40B4-BE49-F238E27FC236}">
                <a16:creationId xmlns:a16="http://schemas.microsoft.com/office/drawing/2014/main" id="{053CFF6C-6D94-49A7-9589-E566F1A6D0DE}"/>
              </a:ext>
            </a:extLst>
          </p:cNvPr>
          <p:cNvPicPr>
            <a:picLocks noChangeAspect="1"/>
          </p:cNvPicPr>
          <p:nvPr/>
        </p:nvPicPr>
        <p:blipFill>
          <a:blip r:embed="rId3"/>
          <a:stretch>
            <a:fillRect/>
          </a:stretch>
        </p:blipFill>
        <p:spPr>
          <a:xfrm>
            <a:off x="4130885" y="1550959"/>
            <a:ext cx="6935147" cy="4539875"/>
          </a:xfrm>
          <a:prstGeom prst="rect">
            <a:avLst/>
          </a:prstGeom>
        </p:spPr>
      </p:pic>
      <p:sp>
        <p:nvSpPr>
          <p:cNvPr id="11" name="TextBox 10">
            <a:extLst>
              <a:ext uri="{FF2B5EF4-FFF2-40B4-BE49-F238E27FC236}">
                <a16:creationId xmlns:a16="http://schemas.microsoft.com/office/drawing/2014/main" id="{5D0A798C-6A60-4837-A49F-185600699335}"/>
              </a:ext>
            </a:extLst>
          </p:cNvPr>
          <p:cNvSpPr txBox="1"/>
          <p:nvPr/>
        </p:nvSpPr>
        <p:spPr>
          <a:xfrm>
            <a:off x="650226" y="1890793"/>
            <a:ext cx="3007374" cy="156966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Production Planning’s Semantic Network of Manufacturing </a:t>
            </a:r>
          </a:p>
        </p:txBody>
      </p:sp>
    </p:spTree>
    <p:extLst>
      <p:ext uri="{BB962C8B-B14F-4D97-AF65-F5344CB8AC3E}">
        <p14:creationId xmlns:p14="http://schemas.microsoft.com/office/powerpoint/2010/main" val="1196797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r>
              <a:rPr lang="en-US" sz="2400" b="1" dirty="0"/>
              <a:t>Frame</a:t>
            </a:r>
          </a:p>
          <a:p>
            <a:pPr>
              <a:buFontTx/>
              <a:buChar char="-"/>
            </a:pPr>
            <a:r>
              <a:rPr lang="en-US" sz="2400" dirty="0"/>
              <a:t>A data structure that includes all the knowledge about a particular object</a:t>
            </a:r>
          </a:p>
          <a:p>
            <a:pPr>
              <a:buFontTx/>
              <a:buChar char="-"/>
            </a:pPr>
            <a:r>
              <a:rPr lang="en-US" sz="2400" dirty="0"/>
              <a:t>Ability to clearly document information about a domain model</a:t>
            </a:r>
          </a:p>
          <a:p>
            <a:pPr>
              <a:buFontTx/>
              <a:buChar char="-"/>
            </a:pPr>
            <a:r>
              <a:rPr lang="en-US" sz="2400" dirty="0"/>
              <a:t>Related ability to constrain the allowable values that an attribute can take on</a:t>
            </a:r>
          </a:p>
          <a:p>
            <a:pPr>
              <a:buFontTx/>
              <a:buChar char="-"/>
            </a:pPr>
            <a:r>
              <a:rPr lang="en-US" sz="2400" dirty="0"/>
              <a:t>Modularity of information, permitting ease of system expansion and maintenance</a:t>
            </a:r>
          </a:p>
          <a:p>
            <a:pPr>
              <a:buFontTx/>
              <a:buChar char="-"/>
            </a:pPr>
            <a:r>
              <a:rPr lang="en-US" sz="2400" dirty="0"/>
              <a:t>Mechanism that allows the scope of facts considered during forward or backward chaining to be restricted</a:t>
            </a:r>
          </a:p>
          <a:p>
            <a:pPr>
              <a:buFontTx/>
              <a:buChar char="-"/>
            </a:pPr>
            <a:r>
              <a:rPr lang="en-US" sz="2400" dirty="0"/>
              <a:t>Access to a mechanism that supports the inheritance of information down a class hierarchy</a:t>
            </a:r>
          </a:p>
        </p:txBody>
      </p:sp>
    </p:spTree>
    <p:extLst>
      <p:ext uri="{BB962C8B-B14F-4D97-AF65-F5344CB8AC3E}">
        <p14:creationId xmlns:p14="http://schemas.microsoft.com/office/powerpoint/2010/main" val="81471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sp>
        <p:nvSpPr>
          <p:cNvPr id="4" name="Content Placeholder 2">
            <a:extLst>
              <a:ext uri="{FF2B5EF4-FFF2-40B4-BE49-F238E27FC236}">
                <a16:creationId xmlns:a16="http://schemas.microsoft.com/office/drawing/2014/main" id="{4E6A952F-D7DA-4BE2-9889-4358F4221BD1}"/>
              </a:ext>
            </a:extLst>
          </p:cNvPr>
          <p:cNvSpPr>
            <a:spLocks noGrp="1"/>
          </p:cNvSpPr>
          <p:nvPr>
            <p:ph idx="1"/>
          </p:nvPr>
        </p:nvSpPr>
        <p:spPr>
          <a:xfrm>
            <a:off x="475814" y="1693703"/>
            <a:ext cx="11229516" cy="4303509"/>
          </a:xfrm>
        </p:spPr>
        <p:txBody>
          <a:bodyPr>
            <a:normAutofit/>
          </a:bodyPr>
          <a:lstStyle/>
          <a:p>
            <a:pPr marL="0" indent="0">
              <a:buNone/>
            </a:pPr>
            <a:r>
              <a:rPr lang="en-US" sz="2400" b="1" dirty="0"/>
              <a:t>Decision Trees</a:t>
            </a:r>
          </a:p>
          <a:p>
            <a:pPr>
              <a:buFontTx/>
              <a:buChar char="-"/>
            </a:pPr>
            <a:r>
              <a:rPr lang="en-US" sz="2400" dirty="0"/>
              <a:t>Composed of nodes representing goals and links representing decisions</a:t>
            </a:r>
          </a:p>
          <a:p>
            <a:pPr>
              <a:buFontTx/>
              <a:buChar char="-"/>
            </a:pPr>
            <a:r>
              <a:rPr lang="en-US" sz="2400" dirty="0"/>
              <a:t>Knowledge diagramming is often more natural to experts than formal representation methods (e.g., rules, frames)</a:t>
            </a:r>
          </a:p>
          <a:p>
            <a:pPr>
              <a:buFontTx/>
              <a:buChar char="-"/>
            </a:pPr>
            <a:r>
              <a:rPr lang="en-US" sz="2400" dirty="0"/>
              <a:t>Machine learning methods are capable of extracting decision trees automatically from textual sources and converting them to rule bases</a:t>
            </a:r>
          </a:p>
        </p:txBody>
      </p:sp>
    </p:spTree>
    <p:extLst>
      <p:ext uri="{BB962C8B-B14F-4D97-AF65-F5344CB8AC3E}">
        <p14:creationId xmlns:p14="http://schemas.microsoft.com/office/powerpoint/2010/main" val="255644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Knowledge Representation</a:t>
            </a:r>
          </a:p>
        </p:txBody>
      </p:sp>
      <p:pic>
        <p:nvPicPr>
          <p:cNvPr id="1026" name="Picture 2" descr="Manufacturing decision tree">
            <a:extLst>
              <a:ext uri="{FF2B5EF4-FFF2-40B4-BE49-F238E27FC236}">
                <a16:creationId xmlns:a16="http://schemas.microsoft.com/office/drawing/2014/main" id="{C4E1D7F9-C170-4925-904A-6688348C4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19" y="1518478"/>
            <a:ext cx="10421561" cy="468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8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182-0781-4FB6-90DA-422508B1706B}"/>
              </a:ext>
            </a:extLst>
          </p:cNvPr>
          <p:cNvSpPr>
            <a:spLocks noGrp="1"/>
          </p:cNvSpPr>
          <p:nvPr>
            <p:ph type="title"/>
          </p:nvPr>
        </p:nvSpPr>
        <p:spPr/>
        <p:txBody>
          <a:bodyPr/>
          <a:lstStyle/>
          <a:p>
            <a:r>
              <a:rPr lang="en-US" dirty="0"/>
              <a:t>Selection of representation methods</a:t>
            </a:r>
          </a:p>
        </p:txBody>
      </p:sp>
      <p:graphicFrame>
        <p:nvGraphicFramePr>
          <p:cNvPr id="6" name="Table 6">
            <a:extLst>
              <a:ext uri="{FF2B5EF4-FFF2-40B4-BE49-F238E27FC236}">
                <a16:creationId xmlns:a16="http://schemas.microsoft.com/office/drawing/2014/main" id="{AEE80512-8EA8-488A-A664-923E9DAC2243}"/>
              </a:ext>
            </a:extLst>
          </p:cNvPr>
          <p:cNvGraphicFramePr>
            <a:graphicFrameLocks noGrp="1"/>
          </p:cNvGraphicFramePr>
          <p:nvPr>
            <p:extLst>
              <p:ext uri="{D42A27DB-BD31-4B8C-83A1-F6EECF244321}">
                <p14:modId xmlns:p14="http://schemas.microsoft.com/office/powerpoint/2010/main" val="1237187918"/>
              </p:ext>
            </p:extLst>
          </p:nvPr>
        </p:nvGraphicFramePr>
        <p:xfrm>
          <a:off x="716895" y="1618568"/>
          <a:ext cx="10758210" cy="4328160"/>
        </p:xfrm>
        <a:graphic>
          <a:graphicData uri="http://schemas.openxmlformats.org/drawingml/2006/table">
            <a:tbl>
              <a:tblPr firstRow="1" bandRow="1">
                <a:tableStyleId>{5C22544A-7EE6-4342-B048-85BDC9FD1C3A}</a:tableStyleId>
              </a:tblPr>
              <a:tblGrid>
                <a:gridCol w="1762834">
                  <a:extLst>
                    <a:ext uri="{9D8B030D-6E8A-4147-A177-3AD203B41FA5}">
                      <a16:colId xmlns:a16="http://schemas.microsoft.com/office/drawing/2014/main" val="3391931768"/>
                    </a:ext>
                  </a:extLst>
                </a:gridCol>
                <a:gridCol w="4788976">
                  <a:extLst>
                    <a:ext uri="{9D8B030D-6E8A-4147-A177-3AD203B41FA5}">
                      <a16:colId xmlns:a16="http://schemas.microsoft.com/office/drawing/2014/main" val="1959585160"/>
                    </a:ext>
                  </a:extLst>
                </a:gridCol>
                <a:gridCol w="4206400">
                  <a:extLst>
                    <a:ext uri="{9D8B030D-6E8A-4147-A177-3AD203B41FA5}">
                      <a16:colId xmlns:a16="http://schemas.microsoft.com/office/drawing/2014/main" val="885802696"/>
                    </a:ext>
                  </a:extLst>
                </a:gridCol>
              </a:tblGrid>
              <a:tr h="370840">
                <a:tc>
                  <a:txBody>
                    <a:bodyPr/>
                    <a:lstStyle/>
                    <a:p>
                      <a:pPr algn="ctr"/>
                      <a:r>
                        <a:rPr lang="en-US" sz="2000" dirty="0">
                          <a:latin typeface="Arial" panose="020B0604020202020204" pitchFamily="34" charset="0"/>
                          <a:cs typeface="Arial" panose="020B0604020202020204" pitchFamily="34" charset="0"/>
                        </a:rPr>
                        <a:t>Scheme</a:t>
                      </a:r>
                    </a:p>
                  </a:txBody>
                  <a:tcPr/>
                </a:tc>
                <a:tc>
                  <a:txBody>
                    <a:bodyPr/>
                    <a:lstStyle/>
                    <a:p>
                      <a:pPr algn="ctr"/>
                      <a:r>
                        <a:rPr lang="en-US" sz="2000" dirty="0">
                          <a:latin typeface="Arial" panose="020B0604020202020204" pitchFamily="34" charset="0"/>
                          <a:cs typeface="Arial" panose="020B0604020202020204" pitchFamily="34" charset="0"/>
                        </a:rPr>
                        <a:t>Advantages</a:t>
                      </a:r>
                    </a:p>
                  </a:txBody>
                  <a:tcPr/>
                </a:tc>
                <a:tc>
                  <a:txBody>
                    <a:bodyPr/>
                    <a:lstStyle/>
                    <a:p>
                      <a:pPr algn="ctr"/>
                      <a:r>
                        <a:rPr lang="en-US" sz="2000" dirty="0">
                          <a:latin typeface="Arial" panose="020B0604020202020204" pitchFamily="34" charset="0"/>
                          <a:cs typeface="Arial" panose="020B0604020202020204" pitchFamily="34" charset="0"/>
                        </a:rPr>
                        <a:t>Disadvantages</a:t>
                      </a:r>
                    </a:p>
                  </a:txBody>
                  <a:tcPr/>
                </a:tc>
                <a:extLst>
                  <a:ext uri="{0D108BD9-81ED-4DB2-BD59-A6C34878D82A}">
                    <a16:rowId xmlns:a16="http://schemas.microsoft.com/office/drawing/2014/main" val="4032971968"/>
                  </a:ext>
                </a:extLst>
              </a:tr>
              <a:tr h="370840">
                <a:tc>
                  <a:txBody>
                    <a:bodyPr/>
                    <a:lstStyle/>
                    <a:p>
                      <a:r>
                        <a:rPr lang="en-US" sz="2000">
                          <a:latin typeface="Arial" panose="020B0604020202020204" pitchFamily="34" charset="0"/>
                          <a:cs typeface="Arial" panose="020B0604020202020204" pitchFamily="34" charset="0"/>
                        </a:rPr>
                        <a:t>Production rules</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Simple syntax, easy to understand, simple interpreter, highly modular, flexible</a:t>
                      </a:r>
                    </a:p>
                  </a:txBody>
                  <a:tcPr/>
                </a:tc>
                <a:tc>
                  <a:txBody>
                    <a:bodyPr/>
                    <a:lstStyle/>
                    <a:p>
                      <a:r>
                        <a:rPr lang="en-US" sz="2000" dirty="0">
                          <a:latin typeface="Arial" panose="020B0604020202020204" pitchFamily="34" charset="0"/>
                          <a:cs typeface="Arial" panose="020B0604020202020204" pitchFamily="34" charset="0"/>
                        </a:rPr>
                        <a:t>Hard to follow hierarchies, inefficient for large systems, not all knowledge can be expressed as rules, poor at representing structured descriptive knowledge</a:t>
                      </a:r>
                    </a:p>
                  </a:txBody>
                  <a:tcPr/>
                </a:tc>
                <a:extLst>
                  <a:ext uri="{0D108BD9-81ED-4DB2-BD59-A6C34878D82A}">
                    <a16:rowId xmlns:a16="http://schemas.microsoft.com/office/drawing/2014/main" val="1777414863"/>
                  </a:ext>
                </a:extLst>
              </a:tr>
              <a:tr h="370840">
                <a:tc>
                  <a:txBody>
                    <a:bodyPr/>
                    <a:lstStyle/>
                    <a:p>
                      <a:r>
                        <a:rPr lang="en-US" sz="2000" dirty="0">
                          <a:latin typeface="Arial" panose="020B0604020202020204" pitchFamily="34" charset="0"/>
                          <a:cs typeface="Arial" panose="020B0604020202020204" pitchFamily="34" charset="0"/>
                        </a:rPr>
                        <a:t>Semantic networks</a:t>
                      </a:r>
                    </a:p>
                  </a:txBody>
                  <a:tcPr/>
                </a:tc>
                <a:tc>
                  <a:txBody>
                    <a:bodyPr/>
                    <a:lstStyle/>
                    <a:p>
                      <a:r>
                        <a:rPr lang="en-US" sz="2000" dirty="0">
                          <a:latin typeface="Arial" panose="020B0604020202020204" pitchFamily="34" charset="0"/>
                          <a:cs typeface="Arial" panose="020B0604020202020204" pitchFamily="34" charset="0"/>
                        </a:rPr>
                        <a:t>Easy to follow hierarchy, easy to trace associations, flexible</a:t>
                      </a:r>
                    </a:p>
                  </a:txBody>
                  <a:tcPr/>
                </a:tc>
                <a:tc>
                  <a:txBody>
                    <a:bodyPr/>
                    <a:lstStyle/>
                    <a:p>
                      <a:r>
                        <a:rPr lang="en-US" sz="2000" dirty="0">
                          <a:latin typeface="Arial" panose="020B0604020202020204" pitchFamily="34" charset="0"/>
                          <a:cs typeface="Arial" panose="020B0604020202020204" pitchFamily="34" charset="0"/>
                        </a:rPr>
                        <a:t>Meaning attached to nodes might be ambiguous, exception handling is difficult, difficult to program</a:t>
                      </a:r>
                    </a:p>
                  </a:txBody>
                  <a:tcPr/>
                </a:tc>
                <a:extLst>
                  <a:ext uri="{0D108BD9-81ED-4DB2-BD59-A6C34878D82A}">
                    <a16:rowId xmlns:a16="http://schemas.microsoft.com/office/drawing/2014/main" val="1779841268"/>
                  </a:ext>
                </a:extLst>
              </a:tr>
              <a:tr h="370840">
                <a:tc>
                  <a:txBody>
                    <a:bodyPr/>
                    <a:lstStyle/>
                    <a:p>
                      <a:r>
                        <a:rPr lang="en-US" sz="2000" dirty="0">
                          <a:latin typeface="Arial" panose="020B0604020202020204" pitchFamily="34" charset="0"/>
                          <a:cs typeface="Arial" panose="020B0604020202020204" pitchFamily="34" charset="0"/>
                        </a:rPr>
                        <a:t>Frames</a:t>
                      </a:r>
                    </a:p>
                  </a:txBody>
                  <a:tcPr/>
                </a:tc>
                <a:tc>
                  <a:txBody>
                    <a:bodyPr/>
                    <a:lstStyle/>
                    <a:p>
                      <a:r>
                        <a:rPr lang="en-US" sz="2000" dirty="0">
                          <a:latin typeface="Arial" panose="020B0604020202020204" pitchFamily="34" charset="0"/>
                          <a:cs typeface="Arial" panose="020B0604020202020204" pitchFamily="34" charset="0"/>
                        </a:rPr>
                        <a:t>Expressive power, easy to set up slots for new properties and relations, easy to create specialized procedures, and easy detect missing values</a:t>
                      </a:r>
                    </a:p>
                  </a:txBody>
                  <a:tcPr/>
                </a:tc>
                <a:tc>
                  <a:txBody>
                    <a:bodyPr/>
                    <a:lstStyle/>
                    <a:p>
                      <a:r>
                        <a:rPr lang="en-US" sz="2000" dirty="0">
                          <a:latin typeface="Arial" panose="020B0604020202020204" pitchFamily="34" charset="0"/>
                          <a:cs typeface="Arial" panose="020B0604020202020204" pitchFamily="34" charset="0"/>
                        </a:rPr>
                        <a:t>Difficult to program, difficult for inference, lack of inexpensive software</a:t>
                      </a:r>
                    </a:p>
                  </a:txBody>
                  <a:tcPr/>
                </a:tc>
                <a:extLst>
                  <a:ext uri="{0D108BD9-81ED-4DB2-BD59-A6C34878D82A}">
                    <a16:rowId xmlns:a16="http://schemas.microsoft.com/office/drawing/2014/main" val="1202060805"/>
                  </a:ext>
                </a:extLst>
              </a:tr>
            </a:tbl>
          </a:graphicData>
        </a:graphic>
      </p:graphicFrame>
    </p:spTree>
    <p:extLst>
      <p:ext uri="{BB962C8B-B14F-4D97-AF65-F5344CB8AC3E}">
        <p14:creationId xmlns:p14="http://schemas.microsoft.com/office/powerpoint/2010/main" val="161288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The Development of AI</a:t>
            </a:r>
          </a:p>
        </p:txBody>
      </p:sp>
      <p:sp>
        <p:nvSpPr>
          <p:cNvPr id="5" name="Content Placeholder 4">
            <a:extLst>
              <a:ext uri="{FF2B5EF4-FFF2-40B4-BE49-F238E27FC236}">
                <a16:creationId xmlns:a16="http://schemas.microsoft.com/office/drawing/2014/main" id="{70A8962A-FF02-4022-9A58-DD403B7658C5}"/>
              </a:ext>
            </a:extLst>
          </p:cNvPr>
          <p:cNvSpPr>
            <a:spLocks noGrp="1"/>
          </p:cNvSpPr>
          <p:nvPr>
            <p:ph idx="1"/>
          </p:nvPr>
        </p:nvSpPr>
        <p:spPr/>
        <p:txBody>
          <a:bodyPr>
            <a:normAutofit/>
          </a:bodyPr>
          <a:lstStyle/>
          <a:p>
            <a:pPr marL="0" indent="0">
              <a:buNone/>
            </a:pPr>
            <a:r>
              <a:rPr lang="en-US" sz="2400" b="1" dirty="0"/>
              <a:t>The Connectionist Approach</a:t>
            </a:r>
          </a:p>
          <a:p>
            <a:pPr marL="0" indent="0">
              <a:buNone/>
            </a:pPr>
            <a:r>
              <a:rPr lang="en-US" sz="2400" b="1" dirty="0"/>
              <a:t>	</a:t>
            </a:r>
            <a:r>
              <a:rPr lang="en-US" sz="2000" dirty="0"/>
              <a:t>The main feature of this approach was its opposition to explicit forms of knowledge and its emphasis on brain-like architectures, but it remained committed to most of the principles of classical AI.</a:t>
            </a:r>
          </a:p>
          <a:p>
            <a:pPr marL="0" lvl="1" indent="0">
              <a:buNone/>
            </a:pPr>
            <a:r>
              <a:rPr lang="en-US" b="1" dirty="0"/>
              <a:t>The Situated Approach</a:t>
            </a:r>
          </a:p>
          <a:p>
            <a:pPr marL="0" lvl="1" indent="0">
              <a:buNone/>
            </a:pPr>
            <a:r>
              <a:rPr lang="en-US" sz="2000" dirty="0"/>
              <a:t>	It considers intelligence to be embodied (physical embodiment is important), embedded (the immediate natural and social environment matters), action-oriented and largely improvisational</a:t>
            </a:r>
          </a:p>
        </p:txBody>
      </p:sp>
    </p:spTree>
    <p:extLst>
      <p:ext uri="{BB962C8B-B14F-4D97-AF65-F5344CB8AC3E}">
        <p14:creationId xmlns:p14="http://schemas.microsoft.com/office/powerpoint/2010/main" val="317324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The Development of DSS</a:t>
            </a:r>
          </a:p>
        </p:txBody>
      </p:sp>
      <p:graphicFrame>
        <p:nvGraphicFramePr>
          <p:cNvPr id="4" name="Table 4">
            <a:extLst>
              <a:ext uri="{FF2B5EF4-FFF2-40B4-BE49-F238E27FC236}">
                <a16:creationId xmlns:a16="http://schemas.microsoft.com/office/drawing/2014/main" id="{1AE5B20C-738F-4841-9698-BD4C816B37E7}"/>
              </a:ext>
            </a:extLst>
          </p:cNvPr>
          <p:cNvGraphicFramePr>
            <a:graphicFrameLocks noGrp="1"/>
          </p:cNvGraphicFramePr>
          <p:nvPr>
            <p:ph idx="1"/>
            <p:extLst>
              <p:ext uri="{D42A27DB-BD31-4B8C-83A1-F6EECF244321}">
                <p14:modId xmlns:p14="http://schemas.microsoft.com/office/powerpoint/2010/main" val="1458302000"/>
              </p:ext>
            </p:extLst>
          </p:nvPr>
        </p:nvGraphicFramePr>
        <p:xfrm>
          <a:off x="974360" y="2128577"/>
          <a:ext cx="10403174" cy="3383280"/>
        </p:xfrm>
        <a:graphic>
          <a:graphicData uri="http://schemas.openxmlformats.org/drawingml/2006/table">
            <a:tbl>
              <a:tblPr firstRow="1" bandRow="1">
                <a:tableStyleId>{5C22544A-7EE6-4342-B048-85BDC9FD1C3A}</a:tableStyleId>
              </a:tblPr>
              <a:tblGrid>
                <a:gridCol w="5201587">
                  <a:extLst>
                    <a:ext uri="{9D8B030D-6E8A-4147-A177-3AD203B41FA5}">
                      <a16:colId xmlns:a16="http://schemas.microsoft.com/office/drawing/2014/main" val="1312227302"/>
                    </a:ext>
                  </a:extLst>
                </a:gridCol>
                <a:gridCol w="5201587">
                  <a:extLst>
                    <a:ext uri="{9D8B030D-6E8A-4147-A177-3AD203B41FA5}">
                      <a16:colId xmlns:a16="http://schemas.microsoft.com/office/drawing/2014/main" val="765167533"/>
                    </a:ext>
                  </a:extLst>
                </a:gridCol>
              </a:tblGrid>
              <a:tr h="370840">
                <a:tc>
                  <a:txBody>
                    <a:bodyPr/>
                    <a:lstStyle/>
                    <a:p>
                      <a:pPr algn="ctr"/>
                      <a:r>
                        <a:rPr lang="en-US" sz="2400" dirty="0"/>
                        <a:t>Dominant concept of DSS</a:t>
                      </a:r>
                    </a:p>
                  </a:txBody>
                  <a:tcPr/>
                </a:tc>
                <a:tc>
                  <a:txBody>
                    <a:bodyPr/>
                    <a:lstStyle/>
                    <a:p>
                      <a:pPr algn="ctr"/>
                      <a:r>
                        <a:rPr lang="en-US" sz="2400" dirty="0"/>
                        <a:t>Technologies</a:t>
                      </a:r>
                    </a:p>
                  </a:txBody>
                  <a:tcPr/>
                </a:tc>
                <a:extLst>
                  <a:ext uri="{0D108BD9-81ED-4DB2-BD59-A6C34878D82A}">
                    <a16:rowId xmlns:a16="http://schemas.microsoft.com/office/drawing/2014/main" val="4190610241"/>
                  </a:ext>
                </a:extLst>
              </a:tr>
              <a:tr h="370840">
                <a:tc>
                  <a:txBody>
                    <a:bodyPr/>
                    <a:lstStyle/>
                    <a:p>
                      <a:pPr algn="ctr"/>
                      <a:r>
                        <a:rPr lang="en-US" sz="2400" dirty="0"/>
                        <a:t>Data modeling and problem solving</a:t>
                      </a:r>
                    </a:p>
                  </a:txBody>
                  <a:tcPr/>
                </a:tc>
                <a:tc>
                  <a:txBody>
                    <a:bodyPr/>
                    <a:lstStyle/>
                    <a:p>
                      <a:pPr algn="ctr"/>
                      <a:r>
                        <a:rPr lang="en-US" sz="2400" dirty="0"/>
                        <a:t>Databases, MIS</a:t>
                      </a:r>
                    </a:p>
                  </a:txBody>
                  <a:tcPr/>
                </a:tc>
                <a:extLst>
                  <a:ext uri="{0D108BD9-81ED-4DB2-BD59-A6C34878D82A}">
                    <a16:rowId xmlns:a16="http://schemas.microsoft.com/office/drawing/2014/main" val="3062932010"/>
                  </a:ext>
                </a:extLst>
              </a:tr>
              <a:tr h="370840">
                <a:tc>
                  <a:txBody>
                    <a:bodyPr/>
                    <a:lstStyle/>
                    <a:p>
                      <a:pPr algn="ctr"/>
                      <a:r>
                        <a:rPr lang="en-US" sz="2400" dirty="0"/>
                        <a:t>Collaborative and Group Decision Support (GSS)</a:t>
                      </a:r>
                    </a:p>
                  </a:txBody>
                  <a:tcPr/>
                </a:tc>
                <a:tc>
                  <a:txBody>
                    <a:bodyPr/>
                    <a:lstStyle/>
                    <a:p>
                      <a:pPr algn="ctr"/>
                      <a:r>
                        <a:rPr lang="en-US" sz="2400" dirty="0"/>
                        <a:t>Knowledge bases, expert systems, EIS</a:t>
                      </a:r>
                    </a:p>
                  </a:txBody>
                  <a:tcPr/>
                </a:tc>
                <a:extLst>
                  <a:ext uri="{0D108BD9-81ED-4DB2-BD59-A6C34878D82A}">
                    <a16:rowId xmlns:a16="http://schemas.microsoft.com/office/drawing/2014/main" val="2343383448"/>
                  </a:ext>
                </a:extLst>
              </a:tr>
              <a:tr h="370840">
                <a:tc>
                  <a:txBody>
                    <a:bodyPr/>
                    <a:lstStyle/>
                    <a:p>
                      <a:pPr algn="ctr"/>
                      <a:r>
                        <a:rPr lang="en-US" sz="2400" dirty="0"/>
                        <a:t>Organizational learning and Knowledge Management</a:t>
                      </a:r>
                    </a:p>
                  </a:txBody>
                  <a:tcPr/>
                </a:tc>
                <a:tc>
                  <a:txBody>
                    <a:bodyPr/>
                    <a:lstStyle/>
                    <a:p>
                      <a:pPr algn="ctr"/>
                      <a:r>
                        <a:rPr lang="en-US" sz="2400" dirty="0"/>
                        <a:t>OLAP, data warehouse, data mining</a:t>
                      </a:r>
                    </a:p>
                  </a:txBody>
                  <a:tcPr/>
                </a:tc>
                <a:extLst>
                  <a:ext uri="{0D108BD9-81ED-4DB2-BD59-A6C34878D82A}">
                    <a16:rowId xmlns:a16="http://schemas.microsoft.com/office/drawing/2014/main" val="2845075260"/>
                  </a:ext>
                </a:extLst>
              </a:tr>
              <a:tr h="370840">
                <a:tc>
                  <a:txBody>
                    <a:bodyPr/>
                    <a:lstStyle/>
                    <a:p>
                      <a:pPr algn="ctr"/>
                      <a:r>
                        <a:rPr lang="en-US" sz="2400" dirty="0"/>
                        <a:t>Web-based and active DSS</a:t>
                      </a:r>
                    </a:p>
                  </a:txBody>
                  <a:tcPr/>
                </a:tc>
                <a:tc>
                  <a:txBody>
                    <a:bodyPr/>
                    <a:lstStyle/>
                    <a:p>
                      <a:pPr algn="ctr"/>
                      <a:r>
                        <a:rPr lang="en-US" sz="2400" dirty="0"/>
                        <a:t>Internet, client-server tools, software agents</a:t>
                      </a:r>
                    </a:p>
                  </a:txBody>
                  <a:tcPr/>
                </a:tc>
                <a:extLst>
                  <a:ext uri="{0D108BD9-81ED-4DB2-BD59-A6C34878D82A}">
                    <a16:rowId xmlns:a16="http://schemas.microsoft.com/office/drawing/2014/main" val="984509218"/>
                  </a:ext>
                </a:extLst>
              </a:tr>
            </a:tbl>
          </a:graphicData>
        </a:graphic>
      </p:graphicFrame>
    </p:spTree>
    <p:extLst>
      <p:ext uri="{BB962C8B-B14F-4D97-AF65-F5344CB8AC3E}">
        <p14:creationId xmlns:p14="http://schemas.microsoft.com/office/powerpoint/2010/main" val="58236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Convergent paths of AI and DSS development</a:t>
            </a:r>
          </a:p>
        </p:txBody>
      </p:sp>
      <p:pic>
        <p:nvPicPr>
          <p:cNvPr id="7" name="Picture 6">
            <a:extLst>
              <a:ext uri="{FF2B5EF4-FFF2-40B4-BE49-F238E27FC236}">
                <a16:creationId xmlns:a16="http://schemas.microsoft.com/office/drawing/2014/main" id="{794A5CB3-477C-4498-94BE-4FAC2FE98AC4}"/>
              </a:ext>
            </a:extLst>
          </p:cNvPr>
          <p:cNvPicPr>
            <a:picLocks noChangeAspect="1"/>
          </p:cNvPicPr>
          <p:nvPr/>
        </p:nvPicPr>
        <p:blipFill>
          <a:blip r:embed="rId3"/>
          <a:stretch>
            <a:fillRect/>
          </a:stretch>
        </p:blipFill>
        <p:spPr>
          <a:xfrm>
            <a:off x="1405288" y="1797213"/>
            <a:ext cx="9381423" cy="4020610"/>
          </a:xfrm>
          <a:prstGeom prst="rect">
            <a:avLst/>
          </a:prstGeom>
        </p:spPr>
      </p:pic>
    </p:spTree>
    <p:extLst>
      <p:ext uri="{BB962C8B-B14F-4D97-AF65-F5344CB8AC3E}">
        <p14:creationId xmlns:p14="http://schemas.microsoft.com/office/powerpoint/2010/main" val="183753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Intelligent Decision Support Systems</a:t>
            </a:r>
          </a:p>
        </p:txBody>
      </p:sp>
      <p:sp>
        <p:nvSpPr>
          <p:cNvPr id="5" name="Content Placeholder 4">
            <a:extLst>
              <a:ext uri="{FF2B5EF4-FFF2-40B4-BE49-F238E27FC236}">
                <a16:creationId xmlns:a16="http://schemas.microsoft.com/office/drawing/2014/main" id="{186F2E88-DF3A-43E2-80D2-809C6A51AFAE}"/>
              </a:ext>
            </a:extLst>
          </p:cNvPr>
          <p:cNvSpPr>
            <a:spLocks noGrp="1"/>
          </p:cNvSpPr>
          <p:nvPr>
            <p:ph idx="1"/>
          </p:nvPr>
        </p:nvSpPr>
        <p:spPr>
          <a:xfrm>
            <a:off x="475813" y="1697180"/>
            <a:ext cx="5191843" cy="4303509"/>
          </a:xfrm>
        </p:spPr>
        <p:txBody>
          <a:bodyPr>
            <a:normAutofit/>
          </a:bodyPr>
          <a:lstStyle/>
          <a:p>
            <a:pPr marL="0" indent="0">
              <a:buNone/>
            </a:pPr>
            <a:r>
              <a:rPr lang="en-US" sz="2400" dirty="0"/>
              <a:t>	IDSS utilize AI techniques to enhance and improve support for the decision maker. AI tools such as fuzzy logic, case-based reasoning, evolutionary computing, artificial neural networks (ANN), and intelligent agents, when combined with DSS, provide powerful aids in solving difficult applied problems that are often real-time, involve large amounts of distributed data, and benefit from complex reasoning.</a:t>
            </a:r>
          </a:p>
        </p:txBody>
      </p:sp>
      <p:pic>
        <p:nvPicPr>
          <p:cNvPr id="1026" name="Picture 2" descr="Mapping the AI Landscape. AI news can be confusing. Let's clear… | by  Eloquent Labs | Medium">
            <a:extLst>
              <a:ext uri="{FF2B5EF4-FFF2-40B4-BE49-F238E27FC236}">
                <a16:creationId xmlns:a16="http://schemas.microsoft.com/office/drawing/2014/main" id="{C5C100D6-F8C0-47EC-9307-B4A54C968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508" y="1565745"/>
            <a:ext cx="6604541" cy="495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0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lstStyle/>
          <a:p>
            <a:r>
              <a:rPr lang="en-US" dirty="0"/>
              <a:t>Intelligent Decision Support Systems</a:t>
            </a:r>
          </a:p>
        </p:txBody>
      </p:sp>
      <p:sp>
        <p:nvSpPr>
          <p:cNvPr id="5" name="Content Placeholder 4">
            <a:extLst>
              <a:ext uri="{FF2B5EF4-FFF2-40B4-BE49-F238E27FC236}">
                <a16:creationId xmlns:a16="http://schemas.microsoft.com/office/drawing/2014/main" id="{186F2E88-DF3A-43E2-80D2-809C6A51AFAE}"/>
              </a:ext>
            </a:extLst>
          </p:cNvPr>
          <p:cNvSpPr>
            <a:spLocks noGrp="1"/>
          </p:cNvSpPr>
          <p:nvPr>
            <p:ph idx="1"/>
          </p:nvPr>
        </p:nvSpPr>
        <p:spPr>
          <a:xfrm>
            <a:off x="475813" y="1697180"/>
            <a:ext cx="11229516" cy="4303509"/>
          </a:xfrm>
        </p:spPr>
        <p:txBody>
          <a:bodyPr>
            <a:normAutofit/>
          </a:bodyPr>
          <a:lstStyle/>
          <a:p>
            <a:pPr marL="0" indent="0">
              <a:buNone/>
            </a:pPr>
            <a:r>
              <a:rPr lang="en-US" sz="2400" dirty="0"/>
              <a:t>	IDSS would be DSS that exhibit some abilities indicative of ‘intelligent behavior’ such as:</a:t>
            </a:r>
          </a:p>
          <a:p>
            <a:pPr marL="0" indent="0">
              <a:buNone/>
            </a:pPr>
            <a:r>
              <a:rPr lang="en-US" sz="2400" dirty="0"/>
              <a:t>	• learning from experience;</a:t>
            </a:r>
          </a:p>
          <a:p>
            <a:pPr marL="0" indent="0">
              <a:buNone/>
            </a:pPr>
            <a:r>
              <a:rPr lang="en-US" sz="2400" dirty="0"/>
              <a:t>	• making sense out of ambiguity or contradiction;</a:t>
            </a:r>
          </a:p>
          <a:p>
            <a:pPr marL="0" indent="0">
              <a:buNone/>
            </a:pPr>
            <a:r>
              <a:rPr lang="en-US" sz="2400" dirty="0"/>
              <a:t>	• responding appropriately and timely to a new situation;</a:t>
            </a:r>
          </a:p>
          <a:p>
            <a:pPr marL="0" indent="0">
              <a:buNone/>
            </a:pPr>
            <a:r>
              <a:rPr lang="en-US" sz="2400" dirty="0"/>
              <a:t>	• using reasoning to solve problems and inferring in rational ways;</a:t>
            </a:r>
          </a:p>
          <a:p>
            <a:pPr marL="0" indent="0">
              <a:buNone/>
            </a:pPr>
            <a:r>
              <a:rPr lang="en-US" sz="2400" dirty="0"/>
              <a:t>	• dealing with perplexing situations;</a:t>
            </a:r>
          </a:p>
          <a:p>
            <a:pPr marL="0" indent="0">
              <a:buNone/>
            </a:pPr>
            <a:r>
              <a:rPr lang="en-US" sz="2400" dirty="0"/>
              <a:t>	• applying knowledge to understand or change the environment;</a:t>
            </a:r>
          </a:p>
          <a:p>
            <a:pPr marL="0" indent="0">
              <a:buNone/>
            </a:pPr>
            <a:r>
              <a:rPr lang="en-US" sz="2400" dirty="0"/>
              <a:t>	• recognizing the relative importance of various factors in a decision.</a:t>
            </a:r>
          </a:p>
        </p:txBody>
      </p:sp>
    </p:spTree>
    <p:extLst>
      <p:ext uri="{BB962C8B-B14F-4D97-AF65-F5344CB8AC3E}">
        <p14:creationId xmlns:p14="http://schemas.microsoft.com/office/powerpoint/2010/main" val="343101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7CEC-8A47-4709-9F50-A9D79F2BDFAE}"/>
              </a:ext>
            </a:extLst>
          </p:cNvPr>
          <p:cNvSpPr>
            <a:spLocks noGrp="1"/>
          </p:cNvSpPr>
          <p:nvPr>
            <p:ph type="title"/>
          </p:nvPr>
        </p:nvSpPr>
        <p:spPr/>
        <p:txBody>
          <a:bodyPr>
            <a:normAutofit/>
          </a:bodyPr>
          <a:lstStyle/>
          <a:p>
            <a:r>
              <a:rPr lang="en-US" dirty="0"/>
              <a:t>Artificial neural networks for IDSS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86F2E88-DF3A-43E2-80D2-809C6A51AFAE}"/>
                  </a:ext>
                </a:extLst>
              </p:cNvPr>
              <p:cNvSpPr>
                <a:spLocks noGrp="1"/>
              </p:cNvSpPr>
              <p:nvPr>
                <p:ph idx="1"/>
              </p:nvPr>
            </p:nvSpPr>
            <p:spPr>
              <a:xfrm>
                <a:off x="475813" y="1697180"/>
                <a:ext cx="11229516" cy="4303509"/>
              </a:xfrm>
            </p:spPr>
            <p:txBody>
              <a:bodyPr>
                <a:normAutofit lnSpcReduction="10000"/>
              </a:bodyPr>
              <a:lstStyle/>
              <a:p>
                <a:pPr marL="0" indent="0">
                  <a:buNone/>
                </a:pPr>
                <a:r>
                  <a:rPr lang="en-US" sz="2400" dirty="0"/>
                  <a:t>	ANN (or neural networks, NN, for short) are composed of a collection of highly interconnected processing units called neurons that work together to solve a problem.</a:t>
                </a:r>
              </a:p>
              <a:p>
                <a:pPr marL="0" indent="0">
                  <a:buNone/>
                </a:pPr>
                <a:r>
                  <a:rPr lang="en-US" sz="2400" dirty="0"/>
                  <a:t>	The advantage of NN is their ability to represent any bounded continuous function to any arbitrarily small approximation error.</a:t>
                </a:r>
              </a:p>
              <a:p>
                <a:pPr marL="0" indent="0">
                  <a:buNone/>
                </a:pPr>
                <a:r>
                  <a:rPr lang="en-US" sz="2400" dirty="0"/>
                  <a:t>	The basic unit of a NN is the neuron or node. The neuron computes the weighted sum of all inputs to the neuron, i.e., for the </a:t>
                </a:r>
                <a:r>
                  <a:rPr lang="en-US" sz="2400" dirty="0" err="1"/>
                  <a:t>j</a:t>
                </a:r>
                <a:r>
                  <a:rPr lang="en-US" sz="2400" baseline="30000" dirty="0" err="1"/>
                  <a:t>th</a:t>
                </a:r>
                <a:r>
                  <a:rPr lang="en-US" sz="2400" dirty="0"/>
                  <a:t> neuron,</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𝑌</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𝑖𝑗</m:t>
                              </m:r>
                            </m:sub>
                          </m:sSub>
                        </m:e>
                      </m:nary>
                    </m:oMath>
                  </m:oMathPara>
                </a14:m>
                <a:endParaRPr lang="en-US" sz="2400" dirty="0"/>
              </a:p>
              <a:p>
                <a:pPr marL="0" indent="0">
                  <a:buNone/>
                </a:pPr>
                <a:r>
                  <a:rPr lang="en-US" sz="2400" dirty="0"/>
                  <a:t>where </a:t>
                </a:r>
                <a:r>
                  <a:rPr lang="en-US" sz="2400" dirty="0" err="1"/>
                  <a:t>Y</a:t>
                </a:r>
                <a:r>
                  <a:rPr lang="en-US" sz="2400" baseline="-25000" dirty="0" err="1"/>
                  <a:t>j</a:t>
                </a:r>
                <a:r>
                  <a:rPr lang="en-US" sz="2400" dirty="0"/>
                  <a:t> </a:t>
                </a:r>
                <a:r>
                  <a:rPr lang="en-US" sz="2400" dirty="0" err="1"/>
                  <a:t>repre.sents</a:t>
                </a:r>
                <a:r>
                  <a:rPr lang="en-US" sz="2400" dirty="0"/>
                  <a:t> the activation level of the neuron</a:t>
                </a:r>
              </a:p>
              <a:p>
                <a:pPr marL="0" indent="0">
                  <a:buNone/>
                </a:pPr>
                <a:r>
                  <a:rPr lang="en-US" sz="2400" dirty="0"/>
                  <a:t>	</a:t>
                </a:r>
                <a:r>
                  <a:rPr lang="en-US" sz="2400" dirty="0" err="1"/>
                  <a:t>w</a:t>
                </a:r>
                <a:r>
                  <a:rPr lang="en-US" sz="2400" baseline="-25000" dirty="0" err="1"/>
                  <a:t>i</a:t>
                </a:r>
                <a:r>
                  <a:rPr lang="en-US" sz="2400" dirty="0"/>
                  <a:t> are critical to learning in the NN</a:t>
                </a:r>
              </a:p>
            </p:txBody>
          </p:sp>
        </mc:Choice>
        <mc:Fallback xmlns="">
          <p:sp>
            <p:nvSpPr>
              <p:cNvPr id="5" name="Content Placeholder 4">
                <a:extLst>
                  <a:ext uri="{FF2B5EF4-FFF2-40B4-BE49-F238E27FC236}">
                    <a16:creationId xmlns:a16="http://schemas.microsoft.com/office/drawing/2014/main" id="{186F2E88-DF3A-43E2-80D2-809C6A51AFAE}"/>
                  </a:ext>
                </a:extLst>
              </p:cNvPr>
              <p:cNvSpPr>
                <a:spLocks noGrp="1" noRot="1" noChangeAspect="1" noMove="1" noResize="1" noEditPoints="1" noAdjustHandles="1" noChangeArrowheads="1" noChangeShapeType="1" noTextEdit="1"/>
              </p:cNvSpPr>
              <p:nvPr>
                <p:ph idx="1"/>
              </p:nvPr>
            </p:nvSpPr>
            <p:spPr>
              <a:xfrm>
                <a:off x="475813" y="1697180"/>
                <a:ext cx="11229516" cy="4303509"/>
              </a:xfrm>
              <a:blipFill>
                <a:blip r:embed="rId3"/>
                <a:stretch>
                  <a:fillRect l="-814" t="-2691" r="-326"/>
                </a:stretch>
              </a:blipFill>
            </p:spPr>
            <p:txBody>
              <a:bodyPr/>
              <a:lstStyle/>
              <a:p>
                <a:r>
                  <a:rPr lang="en-US">
                    <a:noFill/>
                  </a:rPr>
                  <a:t> </a:t>
                </a:r>
              </a:p>
            </p:txBody>
          </p:sp>
        </mc:Fallback>
      </mc:AlternateContent>
    </p:spTree>
    <p:extLst>
      <p:ext uri="{BB962C8B-B14F-4D97-AF65-F5344CB8AC3E}">
        <p14:creationId xmlns:p14="http://schemas.microsoft.com/office/powerpoint/2010/main" val="3727193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4682</TotalTime>
  <Words>2925</Words>
  <Application>Microsoft Office PowerPoint</Application>
  <PresentationFormat>Widescreen</PresentationFormat>
  <Paragraphs>288</Paragraphs>
  <Slides>40</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HvtmnkGtrsmbLxsqkpJwbnbyLdhcksTypfbsDngntsTimes-Bold</vt:lpstr>
      <vt:lpstr>Times-Bold</vt:lpstr>
      <vt:lpstr>Office Theme</vt:lpstr>
      <vt:lpstr>PowerPoint Presentation</vt:lpstr>
      <vt:lpstr>The Development of AI</vt:lpstr>
      <vt:lpstr>The Development of AI</vt:lpstr>
      <vt:lpstr>The Development of AI</vt:lpstr>
      <vt:lpstr>The Development of DSS</vt:lpstr>
      <vt:lpstr>Convergent paths of AI and DSS development</vt:lpstr>
      <vt:lpstr>Intelligent Decision Support Systems</vt:lpstr>
      <vt:lpstr>Intelligent Decision Support Systems</vt:lpstr>
      <vt:lpstr>Artificial neural networks for IDSS</vt:lpstr>
      <vt:lpstr>Artificial neural networks for IDSS</vt:lpstr>
      <vt:lpstr>Artificial neural networks for IDSS</vt:lpstr>
      <vt:lpstr>Artificial neural networks for IDSS</vt:lpstr>
      <vt:lpstr>Artificial neural networks for IDSS</vt:lpstr>
      <vt:lpstr>Fuzzy logic for IDSS</vt:lpstr>
      <vt:lpstr>Fuzzy logic for IDSS</vt:lpstr>
      <vt:lpstr>Expert systems for IDSS</vt:lpstr>
      <vt:lpstr>Expert systems for IDSS</vt:lpstr>
      <vt:lpstr>Evolutionary computing for IDSS</vt:lpstr>
      <vt:lpstr>Evolutionary computing for IDSS</vt:lpstr>
      <vt:lpstr>Intelligent agents for IDSS</vt:lpstr>
      <vt:lpstr>Intelligent agents for IDSS</vt:lpstr>
      <vt:lpstr>Knowledge</vt:lpstr>
      <vt:lpstr>Knowledge</vt:lpstr>
      <vt:lpstr>Knowledge-Engineering Process</vt:lpstr>
      <vt:lpstr>Knowledge-Engineering Process</vt:lpstr>
      <vt:lpstr>Knowledge Acquisition</vt:lpstr>
      <vt:lpstr>Knowledge acquisition from experts</vt:lpstr>
      <vt:lpstr>Knowledge acquisition from experts</vt:lpstr>
      <vt:lpstr>Knowledge acquisition from experts</vt:lpstr>
      <vt:lpstr>Automated Knowledge acquisition</vt:lpstr>
      <vt:lpstr>Knowledge Representation</vt:lpstr>
      <vt:lpstr>Knowledge Representation</vt:lpstr>
      <vt:lpstr>Knowledge Representation</vt:lpstr>
      <vt:lpstr>Knowledge Representation</vt:lpstr>
      <vt:lpstr>Knowledge Representation</vt:lpstr>
      <vt:lpstr>Knowledge Representation</vt:lpstr>
      <vt:lpstr>Knowledge Representation</vt:lpstr>
      <vt:lpstr>Knowledge Representation</vt:lpstr>
      <vt:lpstr>Selection of representation methods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267</cp:revision>
  <dcterms:created xsi:type="dcterms:W3CDTF">2018-02-11T14:22:08Z</dcterms:created>
  <dcterms:modified xsi:type="dcterms:W3CDTF">2020-10-29T20:05:23Z</dcterms:modified>
</cp:coreProperties>
</file>