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64" d="100"/>
          <a:sy n="64" d="100"/>
        </p:scale>
        <p:origin x="6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95FA9-BD4F-4BF8-954C-E11C0165D92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9E589D3-E90C-455C-830C-BF9A262CD82E}">
      <dgm:prSet phldrT="[Text]"/>
      <dgm:spPr/>
      <dgm:t>
        <a:bodyPr/>
        <a:lstStyle/>
        <a:p>
          <a:r>
            <a:rPr lang="en-US" dirty="0"/>
            <a:t>Design &amp; Performance</a:t>
          </a:r>
        </a:p>
      </dgm:t>
    </dgm:pt>
    <dgm:pt modelId="{72963824-2496-4387-B068-3C77119EC978}" type="parTrans" cxnId="{E973D2CD-4360-496A-A387-5C66C4BADCA8}">
      <dgm:prSet/>
      <dgm:spPr/>
      <dgm:t>
        <a:bodyPr/>
        <a:lstStyle/>
        <a:p>
          <a:endParaRPr lang="en-US"/>
        </a:p>
      </dgm:t>
    </dgm:pt>
    <dgm:pt modelId="{6B3F29FA-E355-4CE7-88A8-D5FA9451214C}" type="sibTrans" cxnId="{E973D2CD-4360-496A-A387-5C66C4BADCA8}">
      <dgm:prSet/>
      <dgm:spPr/>
      <dgm:t>
        <a:bodyPr/>
        <a:lstStyle/>
        <a:p>
          <a:endParaRPr lang="en-US"/>
        </a:p>
      </dgm:t>
    </dgm:pt>
    <dgm:pt modelId="{35236FE3-8941-44E9-9326-F9163392E771}">
      <dgm:prSet phldrT="[Text]"/>
      <dgm:spPr/>
      <dgm:t>
        <a:bodyPr/>
        <a:lstStyle/>
        <a:p>
          <a:r>
            <a:rPr lang="en-US" dirty="0"/>
            <a:t>Materials, Processing &amp;Manufacturing</a:t>
          </a:r>
        </a:p>
      </dgm:t>
    </dgm:pt>
    <dgm:pt modelId="{EA49B155-4C80-4384-B02D-DDF5832A0642}" type="parTrans" cxnId="{D0C9CD14-FF03-45C7-A795-8718F0AAF50A}">
      <dgm:prSet/>
      <dgm:spPr/>
      <dgm:t>
        <a:bodyPr/>
        <a:lstStyle/>
        <a:p>
          <a:endParaRPr lang="en-US"/>
        </a:p>
      </dgm:t>
    </dgm:pt>
    <dgm:pt modelId="{DA52743A-8988-4447-82FB-17D4093C0303}" type="sibTrans" cxnId="{D0C9CD14-FF03-45C7-A795-8718F0AAF50A}">
      <dgm:prSet/>
      <dgm:spPr/>
      <dgm:t>
        <a:bodyPr/>
        <a:lstStyle/>
        <a:p>
          <a:endParaRPr lang="en-US"/>
        </a:p>
      </dgm:t>
    </dgm:pt>
    <dgm:pt modelId="{68324FB9-7FEE-4AE1-A8DF-B1D32355D671}">
      <dgm:prSet phldrT="[Text]"/>
      <dgm:spPr/>
      <dgm:t>
        <a:bodyPr/>
        <a:lstStyle/>
        <a:p>
          <a:r>
            <a:rPr lang="en-US" dirty="0"/>
            <a:t>Operation &amp; Maintenance</a:t>
          </a:r>
        </a:p>
      </dgm:t>
    </dgm:pt>
    <dgm:pt modelId="{6C03CD18-00A2-4713-A68E-FCF439BCACE6}" type="parTrans" cxnId="{07AC6C51-C13D-45F2-A847-4D00906C69A4}">
      <dgm:prSet/>
      <dgm:spPr/>
      <dgm:t>
        <a:bodyPr/>
        <a:lstStyle/>
        <a:p>
          <a:endParaRPr lang="en-US"/>
        </a:p>
      </dgm:t>
    </dgm:pt>
    <dgm:pt modelId="{22C0FDA3-52EB-4351-B4F4-60DA7BCCEB7C}" type="sibTrans" cxnId="{07AC6C51-C13D-45F2-A847-4D00906C69A4}">
      <dgm:prSet/>
      <dgm:spPr/>
      <dgm:t>
        <a:bodyPr/>
        <a:lstStyle/>
        <a:p>
          <a:endParaRPr lang="en-US"/>
        </a:p>
      </dgm:t>
    </dgm:pt>
    <dgm:pt modelId="{B2223D55-0117-4D24-9BE1-E042D25881E9}" type="pres">
      <dgm:prSet presAssocID="{E7895FA9-BD4F-4BF8-954C-E11C0165D929}" presName="compositeShape" presStyleCnt="0">
        <dgm:presLayoutVars>
          <dgm:chMax val="7"/>
          <dgm:dir/>
          <dgm:resizeHandles val="exact"/>
        </dgm:presLayoutVars>
      </dgm:prSet>
      <dgm:spPr/>
    </dgm:pt>
    <dgm:pt modelId="{849BCABE-4D74-4F79-8B4A-7D4B3A645D0F}" type="pres">
      <dgm:prSet presAssocID="{69E589D3-E90C-455C-830C-BF9A262CD82E}" presName="circ1" presStyleLbl="vennNode1" presStyleIdx="0" presStyleCnt="3"/>
      <dgm:spPr/>
    </dgm:pt>
    <dgm:pt modelId="{BDBA31D9-D757-41D1-B2E7-4CD6B888EEDF}" type="pres">
      <dgm:prSet presAssocID="{69E589D3-E90C-455C-830C-BF9A262CD8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A1DAF4-972E-4B02-817F-5B89B73911AE}" type="pres">
      <dgm:prSet presAssocID="{35236FE3-8941-44E9-9326-F9163392E771}" presName="circ2" presStyleLbl="vennNode1" presStyleIdx="1" presStyleCnt="3"/>
      <dgm:spPr/>
    </dgm:pt>
    <dgm:pt modelId="{271D8D69-329A-4BF8-BB8E-7B719AE91B01}" type="pres">
      <dgm:prSet presAssocID="{35236FE3-8941-44E9-9326-F9163392E7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00E37D2-9367-47A0-8390-D490F914FB00}" type="pres">
      <dgm:prSet presAssocID="{68324FB9-7FEE-4AE1-A8DF-B1D32355D671}" presName="circ3" presStyleLbl="vennNode1" presStyleIdx="2" presStyleCnt="3"/>
      <dgm:spPr/>
    </dgm:pt>
    <dgm:pt modelId="{6FF8A67C-A76A-4957-A5E4-E2BDC4FD5042}" type="pres">
      <dgm:prSet presAssocID="{68324FB9-7FEE-4AE1-A8DF-B1D32355D6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0C9CD14-FF03-45C7-A795-8718F0AAF50A}" srcId="{E7895FA9-BD4F-4BF8-954C-E11C0165D929}" destId="{35236FE3-8941-44E9-9326-F9163392E771}" srcOrd="1" destOrd="0" parTransId="{EA49B155-4C80-4384-B02D-DDF5832A0642}" sibTransId="{DA52743A-8988-4447-82FB-17D4093C0303}"/>
    <dgm:cxn modelId="{8CE6634D-DE1E-4372-B482-8B6493D2DA62}" type="presOf" srcId="{35236FE3-8941-44E9-9326-F9163392E771}" destId="{271D8D69-329A-4BF8-BB8E-7B719AE91B01}" srcOrd="1" destOrd="0" presId="urn:microsoft.com/office/officeart/2005/8/layout/venn1"/>
    <dgm:cxn modelId="{07AC6C51-C13D-45F2-A847-4D00906C69A4}" srcId="{E7895FA9-BD4F-4BF8-954C-E11C0165D929}" destId="{68324FB9-7FEE-4AE1-A8DF-B1D32355D671}" srcOrd="2" destOrd="0" parTransId="{6C03CD18-00A2-4713-A68E-FCF439BCACE6}" sibTransId="{22C0FDA3-52EB-4351-B4F4-60DA7BCCEB7C}"/>
    <dgm:cxn modelId="{3A463B78-5FA3-4803-A9EC-E5F09DBE1E0F}" type="presOf" srcId="{69E589D3-E90C-455C-830C-BF9A262CD82E}" destId="{BDBA31D9-D757-41D1-B2E7-4CD6B888EEDF}" srcOrd="1" destOrd="0" presId="urn:microsoft.com/office/officeart/2005/8/layout/venn1"/>
    <dgm:cxn modelId="{3F1465B9-0E68-4423-96C8-586D1D4F1B7F}" type="presOf" srcId="{E7895FA9-BD4F-4BF8-954C-E11C0165D929}" destId="{B2223D55-0117-4D24-9BE1-E042D25881E9}" srcOrd="0" destOrd="0" presId="urn:microsoft.com/office/officeart/2005/8/layout/venn1"/>
    <dgm:cxn modelId="{AE2225C0-BBC2-43FA-BA9A-386B3D49E7AE}" type="presOf" srcId="{68324FB9-7FEE-4AE1-A8DF-B1D32355D671}" destId="{100E37D2-9367-47A0-8390-D490F914FB00}" srcOrd="0" destOrd="0" presId="urn:microsoft.com/office/officeart/2005/8/layout/venn1"/>
    <dgm:cxn modelId="{864793C4-F430-4574-98B4-B1478D4AFAB3}" type="presOf" srcId="{69E589D3-E90C-455C-830C-BF9A262CD82E}" destId="{849BCABE-4D74-4F79-8B4A-7D4B3A645D0F}" srcOrd="0" destOrd="0" presId="urn:microsoft.com/office/officeart/2005/8/layout/venn1"/>
    <dgm:cxn modelId="{E973D2CD-4360-496A-A387-5C66C4BADCA8}" srcId="{E7895FA9-BD4F-4BF8-954C-E11C0165D929}" destId="{69E589D3-E90C-455C-830C-BF9A262CD82E}" srcOrd="0" destOrd="0" parTransId="{72963824-2496-4387-B068-3C77119EC978}" sibTransId="{6B3F29FA-E355-4CE7-88A8-D5FA9451214C}"/>
    <dgm:cxn modelId="{40C896E6-F586-4425-B15C-6CBE942DEF03}" type="presOf" srcId="{68324FB9-7FEE-4AE1-A8DF-B1D32355D671}" destId="{6FF8A67C-A76A-4957-A5E4-E2BDC4FD5042}" srcOrd="1" destOrd="0" presId="urn:microsoft.com/office/officeart/2005/8/layout/venn1"/>
    <dgm:cxn modelId="{C39DB3FE-AC17-4D5A-90AA-0581F1039037}" type="presOf" srcId="{35236FE3-8941-44E9-9326-F9163392E771}" destId="{32A1DAF4-972E-4B02-817F-5B89B73911AE}" srcOrd="0" destOrd="0" presId="urn:microsoft.com/office/officeart/2005/8/layout/venn1"/>
    <dgm:cxn modelId="{5A939297-0C81-498E-9268-8A9939D27F93}" type="presParOf" srcId="{B2223D55-0117-4D24-9BE1-E042D25881E9}" destId="{849BCABE-4D74-4F79-8B4A-7D4B3A645D0F}" srcOrd="0" destOrd="0" presId="urn:microsoft.com/office/officeart/2005/8/layout/venn1"/>
    <dgm:cxn modelId="{5E762D64-888B-48FA-923D-5E41B8A629C2}" type="presParOf" srcId="{B2223D55-0117-4D24-9BE1-E042D25881E9}" destId="{BDBA31D9-D757-41D1-B2E7-4CD6B888EEDF}" srcOrd="1" destOrd="0" presId="urn:microsoft.com/office/officeart/2005/8/layout/venn1"/>
    <dgm:cxn modelId="{40129E06-3C7F-466F-9BB0-4BB96B2BC7C1}" type="presParOf" srcId="{B2223D55-0117-4D24-9BE1-E042D25881E9}" destId="{32A1DAF4-972E-4B02-817F-5B89B73911AE}" srcOrd="2" destOrd="0" presId="urn:microsoft.com/office/officeart/2005/8/layout/venn1"/>
    <dgm:cxn modelId="{7EF48DB3-39FF-4E03-9D2E-FCF4E15ABB72}" type="presParOf" srcId="{B2223D55-0117-4D24-9BE1-E042D25881E9}" destId="{271D8D69-329A-4BF8-BB8E-7B719AE91B01}" srcOrd="3" destOrd="0" presId="urn:microsoft.com/office/officeart/2005/8/layout/venn1"/>
    <dgm:cxn modelId="{F1787668-BF4C-4917-BC24-8E0E8BBC511E}" type="presParOf" srcId="{B2223D55-0117-4D24-9BE1-E042D25881E9}" destId="{100E37D2-9367-47A0-8390-D490F914FB00}" srcOrd="4" destOrd="0" presId="urn:microsoft.com/office/officeart/2005/8/layout/venn1"/>
    <dgm:cxn modelId="{605A4B7D-1049-4D81-BEE8-DF87032BF255}" type="presParOf" srcId="{B2223D55-0117-4D24-9BE1-E042D25881E9}" destId="{6FF8A67C-A76A-4957-A5E4-E2BDC4FD504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4F0CA-0953-4FCB-9E60-216A46787FE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13962-E409-473D-AF1A-BC0973C81DA8}">
      <dgm:prSet phldrT="[Text]" custT="1"/>
      <dgm:spPr/>
      <dgm:t>
        <a:bodyPr/>
        <a:lstStyle/>
        <a:p>
          <a:r>
            <a:rPr lang="en-US" sz="2400" dirty="0"/>
            <a:t>Concept development</a:t>
          </a:r>
        </a:p>
      </dgm:t>
    </dgm:pt>
    <dgm:pt modelId="{A0DAD296-7435-4C78-A69C-2924C9153E2E}" type="parTrans" cxnId="{1597B133-19F4-4E0A-B9D3-32BE4AA4C81C}">
      <dgm:prSet/>
      <dgm:spPr/>
      <dgm:t>
        <a:bodyPr/>
        <a:lstStyle/>
        <a:p>
          <a:endParaRPr lang="en-US" sz="2400"/>
        </a:p>
      </dgm:t>
    </dgm:pt>
    <dgm:pt modelId="{7CFB3F65-E967-480E-846E-EC80CD2ED323}" type="sibTrans" cxnId="{1597B133-19F4-4E0A-B9D3-32BE4AA4C81C}">
      <dgm:prSet/>
      <dgm:spPr/>
      <dgm:t>
        <a:bodyPr/>
        <a:lstStyle/>
        <a:p>
          <a:endParaRPr lang="en-US" sz="2400"/>
        </a:p>
      </dgm:t>
    </dgm:pt>
    <dgm:pt modelId="{F85B211B-B66F-4159-859F-C89D4523CEF7}">
      <dgm:prSet phldrT="[Text]" custT="1"/>
      <dgm:spPr/>
      <dgm:t>
        <a:bodyPr/>
        <a:lstStyle/>
        <a:p>
          <a:r>
            <a:rPr lang="en-US" sz="2400" dirty="0"/>
            <a:t>Design</a:t>
          </a:r>
        </a:p>
      </dgm:t>
    </dgm:pt>
    <dgm:pt modelId="{A4B33B0E-37AC-4AAB-9002-079ABD722C59}" type="parTrans" cxnId="{9F10F72A-FEF0-43A9-A522-7FFDC165207A}">
      <dgm:prSet/>
      <dgm:spPr/>
      <dgm:t>
        <a:bodyPr/>
        <a:lstStyle/>
        <a:p>
          <a:endParaRPr lang="en-US" sz="2400"/>
        </a:p>
      </dgm:t>
    </dgm:pt>
    <dgm:pt modelId="{808A89D2-42BF-41CF-8ADC-566B93E3B38D}" type="sibTrans" cxnId="{9F10F72A-FEF0-43A9-A522-7FFDC165207A}">
      <dgm:prSet/>
      <dgm:spPr/>
      <dgm:t>
        <a:bodyPr/>
        <a:lstStyle/>
        <a:p>
          <a:endParaRPr lang="en-US" sz="2400"/>
        </a:p>
      </dgm:t>
    </dgm:pt>
    <dgm:pt modelId="{E662104D-A131-4503-91B3-6428BE85988B}">
      <dgm:prSet phldrT="[Text]" custT="1"/>
      <dgm:spPr/>
      <dgm:t>
        <a:bodyPr/>
        <a:lstStyle/>
        <a:p>
          <a:r>
            <a:rPr lang="en-US" sz="2400" dirty="0"/>
            <a:t>Test &amp; Evaluation</a:t>
          </a:r>
        </a:p>
      </dgm:t>
    </dgm:pt>
    <dgm:pt modelId="{FB581207-24B1-4E62-A353-25664279CB27}" type="parTrans" cxnId="{2A6480E6-D49B-45FE-9D4B-3C75571BDADD}">
      <dgm:prSet/>
      <dgm:spPr/>
      <dgm:t>
        <a:bodyPr/>
        <a:lstStyle/>
        <a:p>
          <a:endParaRPr lang="en-US" sz="2400"/>
        </a:p>
      </dgm:t>
    </dgm:pt>
    <dgm:pt modelId="{CF0BD059-4DAF-4F18-9E1C-B1B69ED6D940}" type="sibTrans" cxnId="{2A6480E6-D49B-45FE-9D4B-3C75571BDADD}">
      <dgm:prSet/>
      <dgm:spPr/>
      <dgm:t>
        <a:bodyPr/>
        <a:lstStyle/>
        <a:p>
          <a:endParaRPr lang="en-US" sz="2400"/>
        </a:p>
      </dgm:t>
    </dgm:pt>
    <dgm:pt modelId="{503125DA-45D8-4E51-87FD-69BA75508B47}">
      <dgm:prSet phldrT="[Text]" custT="1"/>
      <dgm:spPr/>
      <dgm:t>
        <a:bodyPr/>
        <a:lstStyle/>
        <a:p>
          <a:r>
            <a:rPr lang="en-US" sz="2400" dirty="0"/>
            <a:t>Production</a:t>
          </a:r>
        </a:p>
      </dgm:t>
    </dgm:pt>
    <dgm:pt modelId="{57EA3BBC-5589-4ED7-A909-8AF9CC8A5D0F}" type="parTrans" cxnId="{92BFA918-9466-4D9D-969F-B7BF794E45CB}">
      <dgm:prSet/>
      <dgm:spPr/>
      <dgm:t>
        <a:bodyPr/>
        <a:lstStyle/>
        <a:p>
          <a:endParaRPr lang="en-US" sz="2400"/>
        </a:p>
      </dgm:t>
    </dgm:pt>
    <dgm:pt modelId="{55C23376-6CB5-41A4-90B1-2CC87713521D}" type="sibTrans" cxnId="{92BFA918-9466-4D9D-969F-B7BF794E45CB}">
      <dgm:prSet/>
      <dgm:spPr/>
      <dgm:t>
        <a:bodyPr/>
        <a:lstStyle/>
        <a:p>
          <a:endParaRPr lang="en-US" sz="2400"/>
        </a:p>
      </dgm:t>
    </dgm:pt>
    <dgm:pt modelId="{EE6990C8-7CD9-4081-92E9-0F678A64195A}">
      <dgm:prSet phldrT="[Text]" custT="1"/>
      <dgm:spPr/>
      <dgm:t>
        <a:bodyPr/>
        <a:lstStyle/>
        <a:p>
          <a:r>
            <a:rPr lang="en-US" sz="2400" dirty="0"/>
            <a:t>Operation</a:t>
          </a:r>
        </a:p>
      </dgm:t>
    </dgm:pt>
    <dgm:pt modelId="{AF697D9E-6D10-42C2-AC8F-4C590C350EE1}" type="parTrans" cxnId="{7E0450EF-46A5-4515-86FB-20388CCBB08E}">
      <dgm:prSet/>
      <dgm:spPr/>
      <dgm:t>
        <a:bodyPr/>
        <a:lstStyle/>
        <a:p>
          <a:endParaRPr lang="en-US" sz="2400"/>
        </a:p>
      </dgm:t>
    </dgm:pt>
    <dgm:pt modelId="{68D676F4-66D4-4DCC-88FB-79F75883283B}" type="sibTrans" cxnId="{7E0450EF-46A5-4515-86FB-20388CCBB08E}">
      <dgm:prSet/>
      <dgm:spPr/>
      <dgm:t>
        <a:bodyPr/>
        <a:lstStyle/>
        <a:p>
          <a:endParaRPr lang="en-US" sz="2400"/>
        </a:p>
      </dgm:t>
    </dgm:pt>
    <dgm:pt modelId="{538734CD-13D1-40C5-B11D-DF762DA48F38}">
      <dgm:prSet phldrT="[Text]" custT="1"/>
      <dgm:spPr/>
      <dgm:t>
        <a:bodyPr/>
        <a:lstStyle/>
        <a:p>
          <a:r>
            <a:rPr lang="en-US" sz="2400" dirty="0"/>
            <a:t>Sustainment</a:t>
          </a:r>
        </a:p>
      </dgm:t>
    </dgm:pt>
    <dgm:pt modelId="{8FCB8BFC-9A3A-4D09-A41E-36BD0B24785D}" type="parTrans" cxnId="{680389FA-C87A-4C7B-9D21-6C60CFA4DF05}">
      <dgm:prSet/>
      <dgm:spPr/>
      <dgm:t>
        <a:bodyPr/>
        <a:lstStyle/>
        <a:p>
          <a:endParaRPr lang="en-US" sz="2400"/>
        </a:p>
      </dgm:t>
    </dgm:pt>
    <dgm:pt modelId="{40230CAB-6D91-4BE7-A186-E77ACF224EE9}" type="sibTrans" cxnId="{680389FA-C87A-4C7B-9D21-6C60CFA4DF05}">
      <dgm:prSet/>
      <dgm:spPr/>
      <dgm:t>
        <a:bodyPr/>
        <a:lstStyle/>
        <a:p>
          <a:endParaRPr lang="en-US" sz="2400"/>
        </a:p>
      </dgm:t>
    </dgm:pt>
    <dgm:pt modelId="{67858948-D91D-4433-ADD0-EA91062DA080}" type="pres">
      <dgm:prSet presAssocID="{7944F0CA-0953-4FCB-9E60-216A46787FE6}" presName="cycle" presStyleCnt="0">
        <dgm:presLayoutVars>
          <dgm:dir/>
          <dgm:resizeHandles val="exact"/>
        </dgm:presLayoutVars>
      </dgm:prSet>
      <dgm:spPr/>
    </dgm:pt>
    <dgm:pt modelId="{3595E9CC-347F-4023-85AD-A7590847D34D}" type="pres">
      <dgm:prSet presAssocID="{3CA13962-E409-473D-AF1A-BC0973C81DA8}" presName="dummy" presStyleCnt="0"/>
      <dgm:spPr/>
    </dgm:pt>
    <dgm:pt modelId="{601F15BA-C7D5-4A52-9ADE-3ABA250CC0DD}" type="pres">
      <dgm:prSet presAssocID="{3CA13962-E409-473D-AF1A-BC0973C81DA8}" presName="node" presStyleLbl="revTx" presStyleIdx="0" presStyleCnt="6" custScaleX="180514">
        <dgm:presLayoutVars>
          <dgm:bulletEnabled val="1"/>
        </dgm:presLayoutVars>
      </dgm:prSet>
      <dgm:spPr/>
    </dgm:pt>
    <dgm:pt modelId="{A0752B55-3320-4E63-90DD-5A232F1FCEFB}" type="pres">
      <dgm:prSet presAssocID="{7CFB3F65-E967-480E-846E-EC80CD2ED323}" presName="sibTrans" presStyleLbl="node1" presStyleIdx="0" presStyleCnt="6"/>
      <dgm:spPr/>
    </dgm:pt>
    <dgm:pt modelId="{22E3B324-ADAF-425C-B0DB-D91EEFD2D6FF}" type="pres">
      <dgm:prSet presAssocID="{F85B211B-B66F-4159-859F-C89D4523CEF7}" presName="dummy" presStyleCnt="0"/>
      <dgm:spPr/>
    </dgm:pt>
    <dgm:pt modelId="{F41936BC-C664-417C-8E0C-515D8B933591}" type="pres">
      <dgm:prSet presAssocID="{F85B211B-B66F-4159-859F-C89D4523CEF7}" presName="node" presStyleLbl="revTx" presStyleIdx="1" presStyleCnt="6">
        <dgm:presLayoutVars>
          <dgm:bulletEnabled val="1"/>
        </dgm:presLayoutVars>
      </dgm:prSet>
      <dgm:spPr/>
    </dgm:pt>
    <dgm:pt modelId="{0C28D8F9-8557-4572-B079-52DD0D7C922D}" type="pres">
      <dgm:prSet presAssocID="{808A89D2-42BF-41CF-8ADC-566B93E3B38D}" presName="sibTrans" presStyleLbl="node1" presStyleIdx="1" presStyleCnt="6"/>
      <dgm:spPr/>
    </dgm:pt>
    <dgm:pt modelId="{BAEE8CAD-753F-42B0-95A9-B3AAE0C903AA}" type="pres">
      <dgm:prSet presAssocID="{E662104D-A131-4503-91B3-6428BE85988B}" presName="dummy" presStyleCnt="0"/>
      <dgm:spPr/>
    </dgm:pt>
    <dgm:pt modelId="{603838D7-0A44-4633-92C9-89A78C0A1D30}" type="pres">
      <dgm:prSet presAssocID="{E662104D-A131-4503-91B3-6428BE85988B}" presName="node" presStyleLbl="revTx" presStyleIdx="2" presStyleCnt="6" custScaleX="159578" custRadScaleRad="102060" custRadScaleInc="-17484">
        <dgm:presLayoutVars>
          <dgm:bulletEnabled val="1"/>
        </dgm:presLayoutVars>
      </dgm:prSet>
      <dgm:spPr/>
    </dgm:pt>
    <dgm:pt modelId="{8243445E-23C0-4347-8135-29F204FF2FBB}" type="pres">
      <dgm:prSet presAssocID="{CF0BD059-4DAF-4F18-9E1C-B1B69ED6D940}" presName="sibTrans" presStyleLbl="node1" presStyleIdx="2" presStyleCnt="6"/>
      <dgm:spPr/>
    </dgm:pt>
    <dgm:pt modelId="{AA20997B-1D00-41C2-8121-B86863C58D40}" type="pres">
      <dgm:prSet presAssocID="{503125DA-45D8-4E51-87FD-69BA75508B47}" presName="dummy" presStyleCnt="0"/>
      <dgm:spPr/>
    </dgm:pt>
    <dgm:pt modelId="{1663AE4A-39E8-4C99-9408-0D9AF98FB611}" type="pres">
      <dgm:prSet presAssocID="{503125DA-45D8-4E51-87FD-69BA75508B47}" presName="node" presStyleLbl="revTx" presStyleIdx="3" presStyleCnt="6" custScaleX="167800" custRadScaleRad="98644" custRadScaleInc="30481">
        <dgm:presLayoutVars>
          <dgm:bulletEnabled val="1"/>
        </dgm:presLayoutVars>
      </dgm:prSet>
      <dgm:spPr/>
    </dgm:pt>
    <dgm:pt modelId="{1F3E18AD-58BE-428E-B9F1-DD8EFE51D3D2}" type="pres">
      <dgm:prSet presAssocID="{55C23376-6CB5-41A4-90B1-2CC87713521D}" presName="sibTrans" presStyleLbl="node1" presStyleIdx="3" presStyleCnt="6"/>
      <dgm:spPr/>
    </dgm:pt>
    <dgm:pt modelId="{7B6D8E1E-7109-44E7-8E75-5C1D9061433A}" type="pres">
      <dgm:prSet presAssocID="{EE6990C8-7CD9-4081-92E9-0F678A64195A}" presName="dummy" presStyleCnt="0"/>
      <dgm:spPr/>
    </dgm:pt>
    <dgm:pt modelId="{97382CA0-7EEA-49F4-AD16-2634D3464CBD}" type="pres">
      <dgm:prSet presAssocID="{EE6990C8-7CD9-4081-92E9-0F678A64195A}" presName="node" presStyleLbl="revTx" presStyleIdx="4" presStyleCnt="6" custScaleX="172668">
        <dgm:presLayoutVars>
          <dgm:bulletEnabled val="1"/>
        </dgm:presLayoutVars>
      </dgm:prSet>
      <dgm:spPr/>
    </dgm:pt>
    <dgm:pt modelId="{4CE35910-DE52-4468-B369-5E2E09F01742}" type="pres">
      <dgm:prSet presAssocID="{68D676F4-66D4-4DCC-88FB-79F75883283B}" presName="sibTrans" presStyleLbl="node1" presStyleIdx="4" presStyleCnt="6"/>
      <dgm:spPr/>
    </dgm:pt>
    <dgm:pt modelId="{1E5E2D22-3379-49CA-BE04-D4406ADF2E6E}" type="pres">
      <dgm:prSet presAssocID="{538734CD-13D1-40C5-B11D-DF762DA48F38}" presName="dummy" presStyleCnt="0"/>
      <dgm:spPr/>
    </dgm:pt>
    <dgm:pt modelId="{F7963F41-D81C-47EC-A655-05CC4C04BCDC}" type="pres">
      <dgm:prSet presAssocID="{538734CD-13D1-40C5-B11D-DF762DA48F38}" presName="node" presStyleLbl="revTx" presStyleIdx="5" presStyleCnt="6" custScaleX="171388">
        <dgm:presLayoutVars>
          <dgm:bulletEnabled val="1"/>
        </dgm:presLayoutVars>
      </dgm:prSet>
      <dgm:spPr/>
    </dgm:pt>
    <dgm:pt modelId="{4884A3CA-306B-48A0-B347-00F1C772626F}" type="pres">
      <dgm:prSet presAssocID="{40230CAB-6D91-4BE7-A186-E77ACF224EE9}" presName="sibTrans" presStyleLbl="node1" presStyleIdx="5" presStyleCnt="6"/>
      <dgm:spPr/>
    </dgm:pt>
  </dgm:ptLst>
  <dgm:cxnLst>
    <dgm:cxn modelId="{92BFA918-9466-4D9D-969F-B7BF794E45CB}" srcId="{7944F0CA-0953-4FCB-9E60-216A46787FE6}" destId="{503125DA-45D8-4E51-87FD-69BA75508B47}" srcOrd="3" destOrd="0" parTransId="{57EA3BBC-5589-4ED7-A909-8AF9CC8A5D0F}" sibTransId="{55C23376-6CB5-41A4-90B1-2CC87713521D}"/>
    <dgm:cxn modelId="{9F10F72A-FEF0-43A9-A522-7FFDC165207A}" srcId="{7944F0CA-0953-4FCB-9E60-216A46787FE6}" destId="{F85B211B-B66F-4159-859F-C89D4523CEF7}" srcOrd="1" destOrd="0" parTransId="{A4B33B0E-37AC-4AAB-9002-079ABD722C59}" sibTransId="{808A89D2-42BF-41CF-8ADC-566B93E3B38D}"/>
    <dgm:cxn modelId="{4423A72D-AC4B-479E-93AC-AE1728C003EA}" type="presOf" srcId="{55C23376-6CB5-41A4-90B1-2CC87713521D}" destId="{1F3E18AD-58BE-428E-B9F1-DD8EFE51D3D2}" srcOrd="0" destOrd="0" presId="urn:microsoft.com/office/officeart/2005/8/layout/cycle1"/>
    <dgm:cxn modelId="{1597B133-19F4-4E0A-B9D3-32BE4AA4C81C}" srcId="{7944F0CA-0953-4FCB-9E60-216A46787FE6}" destId="{3CA13962-E409-473D-AF1A-BC0973C81DA8}" srcOrd="0" destOrd="0" parTransId="{A0DAD296-7435-4C78-A69C-2924C9153E2E}" sibTransId="{7CFB3F65-E967-480E-846E-EC80CD2ED323}"/>
    <dgm:cxn modelId="{0AB6996E-9C61-4BD9-926D-5F4109CA554E}" type="presOf" srcId="{808A89D2-42BF-41CF-8ADC-566B93E3B38D}" destId="{0C28D8F9-8557-4572-B079-52DD0D7C922D}" srcOrd="0" destOrd="0" presId="urn:microsoft.com/office/officeart/2005/8/layout/cycle1"/>
    <dgm:cxn modelId="{B1B87270-1555-439D-9ECC-AEABFDA441CD}" type="presOf" srcId="{7944F0CA-0953-4FCB-9E60-216A46787FE6}" destId="{67858948-D91D-4433-ADD0-EA91062DA080}" srcOrd="0" destOrd="0" presId="urn:microsoft.com/office/officeart/2005/8/layout/cycle1"/>
    <dgm:cxn modelId="{C7352183-9B14-432A-A4C7-0B70CF843161}" type="presOf" srcId="{503125DA-45D8-4E51-87FD-69BA75508B47}" destId="{1663AE4A-39E8-4C99-9408-0D9AF98FB611}" srcOrd="0" destOrd="0" presId="urn:microsoft.com/office/officeart/2005/8/layout/cycle1"/>
    <dgm:cxn modelId="{A568D086-056D-4BF7-AA80-D3139A6A36CF}" type="presOf" srcId="{68D676F4-66D4-4DCC-88FB-79F75883283B}" destId="{4CE35910-DE52-4468-B369-5E2E09F01742}" srcOrd="0" destOrd="0" presId="urn:microsoft.com/office/officeart/2005/8/layout/cycle1"/>
    <dgm:cxn modelId="{9F99018E-CADE-49C4-82E2-C2B7E72F0C0E}" type="presOf" srcId="{3CA13962-E409-473D-AF1A-BC0973C81DA8}" destId="{601F15BA-C7D5-4A52-9ADE-3ABA250CC0DD}" srcOrd="0" destOrd="0" presId="urn:microsoft.com/office/officeart/2005/8/layout/cycle1"/>
    <dgm:cxn modelId="{CBE7D08F-9E1A-44C0-A3C5-3951C1C31403}" type="presOf" srcId="{EE6990C8-7CD9-4081-92E9-0F678A64195A}" destId="{97382CA0-7EEA-49F4-AD16-2634D3464CBD}" srcOrd="0" destOrd="0" presId="urn:microsoft.com/office/officeart/2005/8/layout/cycle1"/>
    <dgm:cxn modelId="{322EDD9C-91CA-4F59-9CA5-3D485A753E0C}" type="presOf" srcId="{E662104D-A131-4503-91B3-6428BE85988B}" destId="{603838D7-0A44-4633-92C9-89A78C0A1D30}" srcOrd="0" destOrd="0" presId="urn:microsoft.com/office/officeart/2005/8/layout/cycle1"/>
    <dgm:cxn modelId="{8A49F6AC-E85A-4D88-8F1E-79B136819539}" type="presOf" srcId="{7CFB3F65-E967-480E-846E-EC80CD2ED323}" destId="{A0752B55-3320-4E63-90DD-5A232F1FCEFB}" srcOrd="0" destOrd="0" presId="urn:microsoft.com/office/officeart/2005/8/layout/cycle1"/>
    <dgm:cxn modelId="{E094F8BD-20AA-4ED5-B269-2619AF28977E}" type="presOf" srcId="{CF0BD059-4DAF-4F18-9E1C-B1B69ED6D940}" destId="{8243445E-23C0-4347-8135-29F204FF2FBB}" srcOrd="0" destOrd="0" presId="urn:microsoft.com/office/officeart/2005/8/layout/cycle1"/>
    <dgm:cxn modelId="{2C12BCC3-EFFD-4DC2-B1CD-2CCFB6A3FB88}" type="presOf" srcId="{40230CAB-6D91-4BE7-A186-E77ACF224EE9}" destId="{4884A3CA-306B-48A0-B347-00F1C772626F}" srcOrd="0" destOrd="0" presId="urn:microsoft.com/office/officeart/2005/8/layout/cycle1"/>
    <dgm:cxn modelId="{A703ACCB-C217-433F-8CD0-4A5E7755AFE4}" type="presOf" srcId="{F85B211B-B66F-4159-859F-C89D4523CEF7}" destId="{F41936BC-C664-417C-8E0C-515D8B933591}" srcOrd="0" destOrd="0" presId="urn:microsoft.com/office/officeart/2005/8/layout/cycle1"/>
    <dgm:cxn modelId="{841086D3-5309-418E-B7AF-BDA17F176DF7}" type="presOf" srcId="{538734CD-13D1-40C5-B11D-DF762DA48F38}" destId="{F7963F41-D81C-47EC-A655-05CC4C04BCDC}" srcOrd="0" destOrd="0" presId="urn:microsoft.com/office/officeart/2005/8/layout/cycle1"/>
    <dgm:cxn modelId="{2A6480E6-D49B-45FE-9D4B-3C75571BDADD}" srcId="{7944F0CA-0953-4FCB-9E60-216A46787FE6}" destId="{E662104D-A131-4503-91B3-6428BE85988B}" srcOrd="2" destOrd="0" parTransId="{FB581207-24B1-4E62-A353-25664279CB27}" sibTransId="{CF0BD059-4DAF-4F18-9E1C-B1B69ED6D940}"/>
    <dgm:cxn modelId="{7E0450EF-46A5-4515-86FB-20388CCBB08E}" srcId="{7944F0CA-0953-4FCB-9E60-216A46787FE6}" destId="{EE6990C8-7CD9-4081-92E9-0F678A64195A}" srcOrd="4" destOrd="0" parTransId="{AF697D9E-6D10-42C2-AC8F-4C590C350EE1}" sibTransId="{68D676F4-66D4-4DCC-88FB-79F75883283B}"/>
    <dgm:cxn modelId="{680389FA-C87A-4C7B-9D21-6C60CFA4DF05}" srcId="{7944F0CA-0953-4FCB-9E60-216A46787FE6}" destId="{538734CD-13D1-40C5-B11D-DF762DA48F38}" srcOrd="5" destOrd="0" parTransId="{8FCB8BFC-9A3A-4D09-A41E-36BD0B24785D}" sibTransId="{40230CAB-6D91-4BE7-A186-E77ACF224EE9}"/>
    <dgm:cxn modelId="{3A97EA3A-A560-4B9C-87AD-97968D049A31}" type="presParOf" srcId="{67858948-D91D-4433-ADD0-EA91062DA080}" destId="{3595E9CC-347F-4023-85AD-A7590847D34D}" srcOrd="0" destOrd="0" presId="urn:microsoft.com/office/officeart/2005/8/layout/cycle1"/>
    <dgm:cxn modelId="{02CFA398-FAA4-49CD-BC35-52D86D5EB4B8}" type="presParOf" srcId="{67858948-D91D-4433-ADD0-EA91062DA080}" destId="{601F15BA-C7D5-4A52-9ADE-3ABA250CC0DD}" srcOrd="1" destOrd="0" presId="urn:microsoft.com/office/officeart/2005/8/layout/cycle1"/>
    <dgm:cxn modelId="{447EB4BB-0B0B-4554-9C86-A0D6A17FE544}" type="presParOf" srcId="{67858948-D91D-4433-ADD0-EA91062DA080}" destId="{A0752B55-3320-4E63-90DD-5A232F1FCEFB}" srcOrd="2" destOrd="0" presId="urn:microsoft.com/office/officeart/2005/8/layout/cycle1"/>
    <dgm:cxn modelId="{5380365D-E8C2-437D-9869-96F4B6CCEC5E}" type="presParOf" srcId="{67858948-D91D-4433-ADD0-EA91062DA080}" destId="{22E3B324-ADAF-425C-B0DB-D91EEFD2D6FF}" srcOrd="3" destOrd="0" presId="urn:microsoft.com/office/officeart/2005/8/layout/cycle1"/>
    <dgm:cxn modelId="{D4228F02-8740-4447-A48E-B5E630472C7C}" type="presParOf" srcId="{67858948-D91D-4433-ADD0-EA91062DA080}" destId="{F41936BC-C664-417C-8E0C-515D8B933591}" srcOrd="4" destOrd="0" presId="urn:microsoft.com/office/officeart/2005/8/layout/cycle1"/>
    <dgm:cxn modelId="{0E8E3D56-CE9A-41B4-A8B8-FA07ABAD6086}" type="presParOf" srcId="{67858948-D91D-4433-ADD0-EA91062DA080}" destId="{0C28D8F9-8557-4572-B079-52DD0D7C922D}" srcOrd="5" destOrd="0" presId="urn:microsoft.com/office/officeart/2005/8/layout/cycle1"/>
    <dgm:cxn modelId="{A2D930F9-F608-494C-BE1C-FA973AF3947F}" type="presParOf" srcId="{67858948-D91D-4433-ADD0-EA91062DA080}" destId="{BAEE8CAD-753F-42B0-95A9-B3AAE0C903AA}" srcOrd="6" destOrd="0" presId="urn:microsoft.com/office/officeart/2005/8/layout/cycle1"/>
    <dgm:cxn modelId="{3E9ACD61-FBE5-460F-B582-DDBE5F30CD23}" type="presParOf" srcId="{67858948-D91D-4433-ADD0-EA91062DA080}" destId="{603838D7-0A44-4633-92C9-89A78C0A1D30}" srcOrd="7" destOrd="0" presId="urn:microsoft.com/office/officeart/2005/8/layout/cycle1"/>
    <dgm:cxn modelId="{94820533-88F0-451A-B412-1B89F8089C81}" type="presParOf" srcId="{67858948-D91D-4433-ADD0-EA91062DA080}" destId="{8243445E-23C0-4347-8135-29F204FF2FBB}" srcOrd="8" destOrd="0" presId="urn:microsoft.com/office/officeart/2005/8/layout/cycle1"/>
    <dgm:cxn modelId="{83ADBA37-999F-4E1A-885B-78A34D38C0FE}" type="presParOf" srcId="{67858948-D91D-4433-ADD0-EA91062DA080}" destId="{AA20997B-1D00-41C2-8121-B86863C58D40}" srcOrd="9" destOrd="0" presId="urn:microsoft.com/office/officeart/2005/8/layout/cycle1"/>
    <dgm:cxn modelId="{59CC9B73-A26A-4C99-8EC2-089B3EFEA24D}" type="presParOf" srcId="{67858948-D91D-4433-ADD0-EA91062DA080}" destId="{1663AE4A-39E8-4C99-9408-0D9AF98FB611}" srcOrd="10" destOrd="0" presId="urn:microsoft.com/office/officeart/2005/8/layout/cycle1"/>
    <dgm:cxn modelId="{9E7FF1CE-72F3-4F5F-867F-F1A2915EA454}" type="presParOf" srcId="{67858948-D91D-4433-ADD0-EA91062DA080}" destId="{1F3E18AD-58BE-428E-B9F1-DD8EFE51D3D2}" srcOrd="11" destOrd="0" presId="urn:microsoft.com/office/officeart/2005/8/layout/cycle1"/>
    <dgm:cxn modelId="{EBA32B52-BB49-4329-9376-0103E3A8A15C}" type="presParOf" srcId="{67858948-D91D-4433-ADD0-EA91062DA080}" destId="{7B6D8E1E-7109-44E7-8E75-5C1D9061433A}" srcOrd="12" destOrd="0" presId="urn:microsoft.com/office/officeart/2005/8/layout/cycle1"/>
    <dgm:cxn modelId="{059FC194-FD14-4857-9DBF-AB9008651C09}" type="presParOf" srcId="{67858948-D91D-4433-ADD0-EA91062DA080}" destId="{97382CA0-7EEA-49F4-AD16-2634D3464CBD}" srcOrd="13" destOrd="0" presId="urn:microsoft.com/office/officeart/2005/8/layout/cycle1"/>
    <dgm:cxn modelId="{9FB6A0AC-2C6B-4F42-AA26-6D774713A395}" type="presParOf" srcId="{67858948-D91D-4433-ADD0-EA91062DA080}" destId="{4CE35910-DE52-4468-B369-5E2E09F01742}" srcOrd="14" destOrd="0" presId="urn:microsoft.com/office/officeart/2005/8/layout/cycle1"/>
    <dgm:cxn modelId="{42903D0C-2CF2-4C63-882F-D31CF18E28E7}" type="presParOf" srcId="{67858948-D91D-4433-ADD0-EA91062DA080}" destId="{1E5E2D22-3379-49CA-BE04-D4406ADF2E6E}" srcOrd="15" destOrd="0" presId="urn:microsoft.com/office/officeart/2005/8/layout/cycle1"/>
    <dgm:cxn modelId="{1E96F4E4-5C4F-49EA-BE8F-A31AFE8B14A5}" type="presParOf" srcId="{67858948-D91D-4433-ADD0-EA91062DA080}" destId="{F7963F41-D81C-47EC-A655-05CC4C04BCDC}" srcOrd="16" destOrd="0" presId="urn:microsoft.com/office/officeart/2005/8/layout/cycle1"/>
    <dgm:cxn modelId="{2A880942-CBF9-4FE3-8F8C-EB6D73CA9E7A}" type="presParOf" srcId="{67858948-D91D-4433-ADD0-EA91062DA080}" destId="{4884A3CA-306B-48A0-B347-00F1C772626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BCABE-4D74-4F79-8B4A-7D4B3A645D0F}">
      <dsp:nvSpPr>
        <dsp:cNvPr id="0" name=""/>
        <dsp:cNvSpPr/>
      </dsp:nvSpPr>
      <dsp:spPr>
        <a:xfrm>
          <a:off x="1309816" y="33866"/>
          <a:ext cx="1625599" cy="1625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Design &amp; Performance</a:t>
          </a:r>
        </a:p>
      </dsp:txBody>
      <dsp:txXfrm>
        <a:off x="1526562" y="318346"/>
        <a:ext cx="1192106" cy="731519"/>
      </dsp:txXfrm>
    </dsp:sp>
    <dsp:sp modelId="{32A1DAF4-972E-4B02-817F-5B89B73911AE}">
      <dsp:nvSpPr>
        <dsp:cNvPr id="0" name=""/>
        <dsp:cNvSpPr/>
      </dsp:nvSpPr>
      <dsp:spPr>
        <a:xfrm>
          <a:off x="1896386" y="1049866"/>
          <a:ext cx="1625599" cy="1625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Materials, Processing &amp;Manufacturing</a:t>
          </a:r>
        </a:p>
      </dsp:txBody>
      <dsp:txXfrm>
        <a:off x="2393549" y="1469813"/>
        <a:ext cx="975359" cy="894079"/>
      </dsp:txXfrm>
    </dsp:sp>
    <dsp:sp modelId="{100E37D2-9367-47A0-8390-D490F914FB00}">
      <dsp:nvSpPr>
        <dsp:cNvPr id="0" name=""/>
        <dsp:cNvSpPr/>
      </dsp:nvSpPr>
      <dsp:spPr>
        <a:xfrm>
          <a:off x="723245" y="1049866"/>
          <a:ext cx="1625599" cy="16255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Operation &amp; Maintenance</a:t>
          </a:r>
        </a:p>
      </dsp:txBody>
      <dsp:txXfrm>
        <a:off x="876322" y="1469813"/>
        <a:ext cx="975359" cy="894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F15BA-C7D5-4A52-9ADE-3ABA250CC0DD}">
      <dsp:nvSpPr>
        <dsp:cNvPr id="0" name=""/>
        <dsp:cNvSpPr/>
      </dsp:nvSpPr>
      <dsp:spPr>
        <a:xfrm>
          <a:off x="4115259" y="10253"/>
          <a:ext cx="1738303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Concept development</a:t>
          </a:r>
        </a:p>
      </dsp:txBody>
      <dsp:txXfrm>
        <a:off x="4115259" y="10253"/>
        <a:ext cx="1738303" cy="962974"/>
      </dsp:txXfrm>
    </dsp:sp>
    <dsp:sp modelId="{A0752B55-3320-4E63-90DD-5A232F1FCEFB}">
      <dsp:nvSpPr>
        <dsp:cNvPr id="0" name=""/>
        <dsp:cNvSpPr/>
      </dsp:nvSpPr>
      <dsp:spPr>
        <a:xfrm>
          <a:off x="1558098" y="455"/>
          <a:ext cx="4704037" cy="4704037"/>
        </a:xfrm>
        <a:prstGeom prst="circularArrow">
          <a:avLst>
            <a:gd name="adj1" fmla="val 3992"/>
            <a:gd name="adj2" fmla="val 250429"/>
            <a:gd name="adj3" fmla="val 20572593"/>
            <a:gd name="adj4" fmla="val 19203843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936BC-C664-417C-8E0C-515D8B933591}">
      <dsp:nvSpPr>
        <dsp:cNvPr id="0" name=""/>
        <dsp:cNvSpPr/>
      </dsp:nvSpPr>
      <dsp:spPr>
        <a:xfrm>
          <a:off x="5577219" y="1870987"/>
          <a:ext cx="962974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5577219" y="1870987"/>
        <a:ext cx="962974" cy="962974"/>
      </dsp:txXfrm>
    </dsp:sp>
    <dsp:sp modelId="{0C28D8F9-8557-4572-B079-52DD0D7C922D}">
      <dsp:nvSpPr>
        <dsp:cNvPr id="0" name=""/>
        <dsp:cNvSpPr/>
      </dsp:nvSpPr>
      <dsp:spPr>
        <a:xfrm>
          <a:off x="1537195" y="102659"/>
          <a:ext cx="4704037" cy="4704037"/>
        </a:xfrm>
        <a:prstGeom prst="circularArrow">
          <a:avLst>
            <a:gd name="adj1" fmla="val 3992"/>
            <a:gd name="adj2" fmla="val 250429"/>
            <a:gd name="adj3" fmla="val 1874212"/>
            <a:gd name="adj4" fmla="val 610051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838D7-0A44-4633-92C9-89A78C0A1D30}">
      <dsp:nvSpPr>
        <dsp:cNvPr id="0" name=""/>
        <dsp:cNvSpPr/>
      </dsp:nvSpPr>
      <dsp:spPr>
        <a:xfrm>
          <a:off x="4351982" y="3699642"/>
          <a:ext cx="1536695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Test &amp; Evaluation</a:t>
          </a:r>
        </a:p>
      </dsp:txBody>
      <dsp:txXfrm>
        <a:off x="4351982" y="3699642"/>
        <a:ext cx="1536695" cy="962974"/>
      </dsp:txXfrm>
    </dsp:sp>
    <dsp:sp modelId="{8243445E-23C0-4347-8135-29F204FF2FBB}">
      <dsp:nvSpPr>
        <dsp:cNvPr id="0" name=""/>
        <dsp:cNvSpPr/>
      </dsp:nvSpPr>
      <dsp:spPr>
        <a:xfrm>
          <a:off x="1736085" y="16002"/>
          <a:ext cx="4704037" cy="4704037"/>
        </a:xfrm>
        <a:prstGeom prst="circularArrow">
          <a:avLst>
            <a:gd name="adj1" fmla="val 3992"/>
            <a:gd name="adj2" fmla="val 250429"/>
            <a:gd name="adj3" fmla="val 6153733"/>
            <a:gd name="adj4" fmla="val 4976726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3AE4A-39E8-4C99-9408-0D9AF98FB611}">
      <dsp:nvSpPr>
        <dsp:cNvPr id="0" name=""/>
        <dsp:cNvSpPr/>
      </dsp:nvSpPr>
      <dsp:spPr>
        <a:xfrm>
          <a:off x="1853519" y="3583568"/>
          <a:ext cx="1615870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Production</a:t>
          </a:r>
        </a:p>
      </dsp:txBody>
      <dsp:txXfrm>
        <a:off x="1853519" y="3583568"/>
        <a:ext cx="1615870" cy="962974"/>
      </dsp:txXfrm>
    </dsp:sp>
    <dsp:sp modelId="{1F3E18AD-58BE-428E-B9F1-DD8EFE51D3D2}">
      <dsp:nvSpPr>
        <dsp:cNvPr id="0" name=""/>
        <dsp:cNvSpPr/>
      </dsp:nvSpPr>
      <dsp:spPr>
        <a:xfrm>
          <a:off x="1539719" y="-73447"/>
          <a:ext cx="4704037" cy="4704037"/>
        </a:xfrm>
        <a:prstGeom prst="circularArrow">
          <a:avLst>
            <a:gd name="adj1" fmla="val 3992"/>
            <a:gd name="adj2" fmla="val 250429"/>
            <a:gd name="adj3" fmla="val 9650740"/>
            <a:gd name="adj4" fmla="val 8556008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82CA0-7EEA-49F4-AD16-2634D3464CBD}">
      <dsp:nvSpPr>
        <dsp:cNvPr id="0" name=""/>
        <dsp:cNvSpPr/>
      </dsp:nvSpPr>
      <dsp:spPr>
        <a:xfrm>
          <a:off x="930152" y="1870987"/>
          <a:ext cx="1662748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Operation</a:t>
          </a:r>
        </a:p>
      </dsp:txBody>
      <dsp:txXfrm>
        <a:off x="930152" y="1870987"/>
        <a:ext cx="1662748" cy="962974"/>
      </dsp:txXfrm>
    </dsp:sp>
    <dsp:sp modelId="{4CE35910-DE52-4468-B369-5E2E09F01742}">
      <dsp:nvSpPr>
        <dsp:cNvPr id="0" name=""/>
        <dsp:cNvSpPr/>
      </dsp:nvSpPr>
      <dsp:spPr>
        <a:xfrm>
          <a:off x="1558098" y="455"/>
          <a:ext cx="4704037" cy="4704037"/>
        </a:xfrm>
        <a:prstGeom prst="circularArrow">
          <a:avLst>
            <a:gd name="adj1" fmla="val 3992"/>
            <a:gd name="adj2" fmla="val 250429"/>
            <a:gd name="adj3" fmla="val 12945729"/>
            <a:gd name="adj4" fmla="val 11576978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63F41-D81C-47EC-A655-05CC4C04BCDC}">
      <dsp:nvSpPr>
        <dsp:cNvPr id="0" name=""/>
        <dsp:cNvSpPr/>
      </dsp:nvSpPr>
      <dsp:spPr>
        <a:xfrm>
          <a:off x="2010610" y="10253"/>
          <a:ext cx="1650422" cy="96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Sustainment</a:t>
          </a:r>
        </a:p>
      </dsp:txBody>
      <dsp:txXfrm>
        <a:off x="2010610" y="10253"/>
        <a:ext cx="1650422" cy="962974"/>
      </dsp:txXfrm>
    </dsp:sp>
    <dsp:sp modelId="{4884A3CA-306B-48A0-B347-00F1C772626F}">
      <dsp:nvSpPr>
        <dsp:cNvPr id="0" name=""/>
        <dsp:cNvSpPr/>
      </dsp:nvSpPr>
      <dsp:spPr>
        <a:xfrm>
          <a:off x="1558098" y="455"/>
          <a:ext cx="4704037" cy="4704037"/>
        </a:xfrm>
        <a:prstGeom prst="circularArrow">
          <a:avLst>
            <a:gd name="adj1" fmla="val 3992"/>
            <a:gd name="adj2" fmla="val 250429"/>
            <a:gd name="adj3" fmla="val 16278302"/>
            <a:gd name="adj4" fmla="val 15800567"/>
            <a:gd name="adj5" fmla="val 46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9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8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3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7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1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96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06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Ridvan</a:t>
            </a:r>
            <a:r>
              <a:rPr lang="en-US" dirty="0"/>
              <a:t> </a:t>
            </a:r>
            <a:r>
              <a:rPr lang="en-US" dirty="0" err="1"/>
              <a:t>Ozdemir</a:t>
            </a:r>
            <a:r>
              <a:rPr lang="en-US" dirty="0"/>
              <a:t>, Mehmet </a:t>
            </a:r>
            <a:r>
              <a:rPr lang="en-US" dirty="0" err="1"/>
              <a:t>Koc</a:t>
            </a:r>
            <a:r>
              <a:rPr lang="en-US" dirty="0"/>
              <a:t>, A Quality Control Application on a Smart Factory Prototype Using Deep Learning Methods, CSIT 2019, 17-20 September, 2019, </a:t>
            </a:r>
            <a:r>
              <a:rPr lang="en-US" dirty="0" err="1"/>
              <a:t>Lviv</a:t>
            </a:r>
            <a:r>
              <a:rPr lang="en-US" dirty="0"/>
              <a:t>, Ukraine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6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7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52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91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Jinjiang Wang, </a:t>
            </a:r>
            <a:r>
              <a:rPr lang="en-US" dirty="0" err="1"/>
              <a:t>Yulin</a:t>
            </a:r>
            <a:r>
              <a:rPr lang="en-US" dirty="0"/>
              <a:t> Ma, </a:t>
            </a:r>
            <a:r>
              <a:rPr lang="en-US" dirty="0" err="1"/>
              <a:t>Laibin</a:t>
            </a:r>
            <a:r>
              <a:rPr lang="en-US" dirty="0"/>
              <a:t> Zhang, Robert X. Gao, and </a:t>
            </a:r>
            <a:r>
              <a:rPr lang="en-US" dirty="0" err="1"/>
              <a:t>Dazhong</a:t>
            </a:r>
            <a:r>
              <a:rPr lang="en-US" dirty="0"/>
              <a:t> Wu, 2018, Deep learning for smart manufacturing: Methods and applications, Journal of Manufacturing Systems, 48, pp. 144-156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0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Deep Learning for Smart Production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learning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77DC085-03DD-4D47-8454-E83B82054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31887"/>
              </p:ext>
            </p:extLst>
          </p:nvPr>
        </p:nvGraphicFramePr>
        <p:xfrm>
          <a:off x="604604" y="1513737"/>
          <a:ext cx="1098279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69">
                  <a:extLst>
                    <a:ext uri="{9D8B030D-6E8A-4147-A177-3AD203B41FA5}">
                      <a16:colId xmlns:a16="http://schemas.microsoft.com/office/drawing/2014/main" val="2849687758"/>
                    </a:ext>
                  </a:extLst>
                </a:gridCol>
                <a:gridCol w="3101546">
                  <a:extLst>
                    <a:ext uri="{9D8B030D-6E8A-4147-A177-3AD203B41FA5}">
                      <a16:colId xmlns:a16="http://schemas.microsoft.com/office/drawing/2014/main" val="3993212727"/>
                    </a:ext>
                  </a:extLst>
                </a:gridCol>
                <a:gridCol w="3503579">
                  <a:extLst>
                    <a:ext uri="{9D8B030D-6E8A-4147-A177-3AD203B41FA5}">
                      <a16:colId xmlns:a16="http://schemas.microsoft.com/office/drawing/2014/main" val="3450613923"/>
                    </a:ext>
                  </a:extLst>
                </a:gridCol>
                <a:gridCol w="2745698">
                  <a:extLst>
                    <a:ext uri="{9D8B030D-6E8A-4147-A177-3AD203B41FA5}">
                      <a16:colId xmlns:a16="http://schemas.microsoft.com/office/drawing/2014/main" val="3643569992"/>
                    </a:ext>
                  </a:extLst>
                </a:gridCol>
              </a:tblGrid>
              <a:tr h="4395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Principle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04552"/>
                  </a:ext>
                </a:extLst>
              </a:tr>
              <a:tr h="1846137">
                <a:tc>
                  <a:txBody>
                    <a:bodyPr/>
                    <a:lstStyle/>
                    <a:p>
                      <a:r>
                        <a:rPr lang="en-US" sz="2400" dirty="0"/>
                        <a:t>Auto Encoder (AE)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Unsupervised feature learning and data dimensionality reduction are achieved through 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Irrelevance in the input is eliminated, and meaningful information is preserved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Error propagation layer-by-layer and sparse representations are not guaranteed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14313"/>
                  </a:ext>
                </a:extLst>
              </a:tr>
              <a:tr h="2197782">
                <a:tc>
                  <a:txBody>
                    <a:bodyPr/>
                    <a:lstStyle/>
                    <a:p>
                      <a:r>
                        <a:rPr lang="en-US" sz="2400" dirty="0"/>
                        <a:t>Recurrent Neural Network  (RNN)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Temporal pattern stored in the recurrent neurons connection and distributed hidden states for time-series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Short-term information is retained, and temporal correlations are captured in sequence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Difficult to train the model and save the long-term dependence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7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55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to Smart Manufacturing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085278-22F1-408F-ADD6-6B2D6DCC2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740315"/>
              </p:ext>
            </p:extLst>
          </p:nvPr>
        </p:nvGraphicFramePr>
        <p:xfrm>
          <a:off x="4379785" y="2415746"/>
          <a:ext cx="4245232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9FA9420-1E6B-4767-BF0B-0127EA738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554674"/>
              </p:ext>
            </p:extLst>
          </p:nvPr>
        </p:nvGraphicFramePr>
        <p:xfrm>
          <a:off x="2526271" y="1541505"/>
          <a:ext cx="7470346" cy="470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5051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Descriptive analytics for production quality inspection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en-US" sz="2400" dirty="0"/>
              <a:t>Machine vision and image processing techniques is used to detect surface defect</a:t>
            </a:r>
          </a:p>
          <a:p>
            <a:r>
              <a:rPr lang="en-US" sz="2400" dirty="0"/>
              <a:t>Deep learning has been investigated to learn-level generic features and applied to a wide range of textures or difficult-to-detect defects cases</a:t>
            </a:r>
          </a:p>
          <a:p>
            <a:r>
              <a:rPr lang="en-US" sz="2400" dirty="0"/>
              <a:t>Applications:</a:t>
            </a:r>
          </a:p>
          <a:p>
            <a:pPr lvl="1"/>
            <a:r>
              <a:rPr lang="en-US" sz="2000" dirty="0"/>
              <a:t>Automated defect identification - CNN</a:t>
            </a:r>
          </a:p>
          <a:p>
            <a:pPr lvl="1"/>
            <a:r>
              <a:rPr lang="en-US" sz="2000" dirty="0"/>
              <a:t>Feature extraction from the pixel representation of steel defect images - CNN</a:t>
            </a:r>
          </a:p>
          <a:p>
            <a:pPr lvl="1"/>
            <a:r>
              <a:rPr lang="en-US" sz="2000" dirty="0"/>
              <a:t>Automatically inspect dirties, scratches, burrs, and wears on surface parts - CNN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527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Diagnostic analytics for fault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en-US" sz="2400" dirty="0"/>
              <a:t>To monitor machinery conditions, identify the incipient defects, diagnose the root cause of failures, and incorporate the information into manufacturing production and control</a:t>
            </a:r>
          </a:p>
          <a:p>
            <a:r>
              <a:rPr lang="en-US" sz="2000" dirty="0"/>
              <a:t>Applications:</a:t>
            </a:r>
          </a:p>
          <a:p>
            <a:pPr lvl="1"/>
            <a:r>
              <a:rPr lang="en-US" sz="2000" dirty="0"/>
              <a:t>Image analysis – CNN</a:t>
            </a:r>
          </a:p>
          <a:p>
            <a:pPr lvl="1"/>
            <a:r>
              <a:rPr lang="en-US" sz="2000" dirty="0"/>
              <a:t>Fault diagnosis of aircraft engine, chemical process, reciprocating compressor, rolling element bearing, high speed train, and wind turbine – DBN</a:t>
            </a:r>
          </a:p>
          <a:p>
            <a:pPr lvl="1"/>
            <a:r>
              <a:rPr lang="en-US" sz="2000" dirty="0"/>
              <a:t>Signal denoising, fused feature extraction, and rolling bearing fault diagnosis - AE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728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Predictive Analytics for Defect Prognosis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en-US" sz="2400" dirty="0"/>
              <a:t>Historical data is important for prediction temporal behavior of manufacturing processes, such as maintenance, tools and machine lifetime.</a:t>
            </a:r>
          </a:p>
          <a:p>
            <a:r>
              <a:rPr lang="en-US" sz="2000" dirty="0"/>
              <a:t>Applications:</a:t>
            </a:r>
          </a:p>
          <a:p>
            <a:pPr lvl="1"/>
            <a:r>
              <a:rPr lang="en-US" sz="2000" dirty="0"/>
              <a:t>Mechanical system or component defect propagation and useful life, Machine health monitoring tasks  – RNN</a:t>
            </a:r>
          </a:p>
          <a:p>
            <a:pPr lvl="1"/>
            <a:r>
              <a:rPr lang="en-US" sz="2000" dirty="0"/>
              <a:t>Useful life of an aircraft turbofan engine – LSTM</a:t>
            </a:r>
          </a:p>
          <a:p>
            <a:pPr lvl="1"/>
            <a:r>
              <a:rPr lang="en-US" sz="2000" dirty="0"/>
              <a:t>Material removal rate and chemical mechanical polishing process parameters, RUL prediction of a ceramic bearing, job schedule and balance the computational load - DBN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44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en-US" sz="2400" dirty="0"/>
              <a:t>A Quality Control Application on a Smart Factory Prototype Using Deep Learning Methods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Features:</a:t>
            </a:r>
          </a:p>
          <a:p>
            <a:pPr lvl="1"/>
            <a:r>
              <a:rPr lang="en-US" sz="2000" dirty="0"/>
              <a:t>A camera placed over the assembly line in a smart factor model to detect object and classification (Visual Quality Control)</a:t>
            </a:r>
          </a:p>
          <a:p>
            <a:pPr lvl="1"/>
            <a:r>
              <a:rPr lang="en-US" sz="2000" dirty="0"/>
              <a:t>Deep learning methods classify “OK” or “NOT OK” product</a:t>
            </a:r>
          </a:p>
          <a:p>
            <a:pPr lvl="1"/>
            <a:r>
              <a:rPr lang="en-US" sz="2000" dirty="0"/>
              <a:t>PLC controls the production line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476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en-US" sz="2400" dirty="0"/>
              <a:t>A Quality Control Application on a Smart Factory Prototype Using Deep Learning Methods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Smart Factory training prototype </a:t>
            </a:r>
            <a:br>
              <a:rPr lang="en-US" sz="2400" dirty="0"/>
            </a:br>
            <a:r>
              <a:rPr lang="en-US" sz="2400" dirty="0"/>
              <a:t>assembly line</a:t>
            </a:r>
          </a:p>
          <a:p>
            <a:pPr lvl="1"/>
            <a:r>
              <a:rPr lang="en-US" sz="2000" dirty="0"/>
              <a:t>Festo’s “Pick and Place”, “Muscle Press”</a:t>
            </a:r>
            <a:br>
              <a:rPr lang="en-US" sz="2000" dirty="0"/>
            </a:br>
            <a:r>
              <a:rPr lang="en-US" sz="2000" dirty="0"/>
              <a:t>and “Separating” modules</a:t>
            </a:r>
          </a:p>
          <a:p>
            <a:pPr lvl="1"/>
            <a:r>
              <a:rPr lang="en-US" sz="2000" dirty="0"/>
              <a:t>CPU 1214C model of Siemens S7-1200</a:t>
            </a:r>
            <a:br>
              <a:rPr lang="en-US" sz="2000" dirty="0"/>
            </a:br>
            <a:r>
              <a:rPr lang="en-US" sz="2000" dirty="0"/>
              <a:t>PLC series</a:t>
            </a:r>
          </a:p>
          <a:p>
            <a:pPr lvl="1"/>
            <a:r>
              <a:rPr lang="en-US" sz="2000" dirty="0"/>
              <a:t>Festo’s pneumatic and electropneumatic</a:t>
            </a:r>
            <a:br>
              <a:rPr lang="en-US" sz="2000" dirty="0"/>
            </a:br>
            <a:r>
              <a:rPr lang="en-US" sz="2000" dirty="0"/>
              <a:t>valves, pistons, vacuum elements, </a:t>
            </a:r>
            <a:br>
              <a:rPr lang="en-US" sz="2000" dirty="0"/>
            </a:br>
            <a:r>
              <a:rPr lang="en-US" sz="2000" dirty="0"/>
              <a:t>proximity sensors, DC motors</a:t>
            </a:r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C7C83-C517-4E4C-9A07-C15494D1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263" y="2246446"/>
            <a:ext cx="5584305" cy="37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4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en-US" sz="2400" dirty="0"/>
              <a:t>A Quality Control Application on a Smart Factory Prototype Using Deep Learning Methods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Programming HMI</a:t>
            </a:r>
          </a:p>
          <a:p>
            <a:pPr lvl="1"/>
            <a:r>
              <a:rPr lang="en-US" sz="2000" dirty="0"/>
              <a:t>TIA Portal V13 software</a:t>
            </a:r>
          </a:p>
          <a:p>
            <a:pPr lvl="1"/>
            <a:r>
              <a:rPr lang="en-US" sz="2000" dirty="0"/>
              <a:t>The position of the product</a:t>
            </a:r>
          </a:p>
          <a:p>
            <a:pPr lvl="1"/>
            <a:r>
              <a:rPr lang="en-US" sz="2000" dirty="0"/>
              <a:t>The quality control result</a:t>
            </a:r>
          </a:p>
          <a:p>
            <a:pPr lvl="1"/>
            <a:r>
              <a:rPr lang="en-US" sz="2000" dirty="0"/>
              <a:t>The number of “OK” and “NOT OK” products</a:t>
            </a:r>
          </a:p>
          <a:p>
            <a:pPr lvl="1"/>
            <a:r>
              <a:rPr lang="en-US" sz="2000" dirty="0"/>
              <a:t>Real time result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A9DE4-A842-4734-BEE5-643C38271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18" y="2668539"/>
            <a:ext cx="5293011" cy="31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1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en-US" sz="2400" dirty="0"/>
              <a:t>A Quality Control Application on a Smart Factory Prototype Using Deep Learning Methods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Object Detection and Recognition</a:t>
            </a:r>
          </a:p>
          <a:p>
            <a:pPr lvl="1"/>
            <a:r>
              <a:rPr lang="en-US" sz="2000" dirty="0"/>
              <a:t>189x2 dimensional list storing 189 images of data set</a:t>
            </a:r>
          </a:p>
          <a:p>
            <a:pPr lvl="1"/>
            <a:r>
              <a:rPr lang="en-US" sz="2000" dirty="0"/>
              <a:t>CNN – </a:t>
            </a:r>
            <a:r>
              <a:rPr lang="en-US" sz="2000" dirty="0" err="1"/>
              <a:t>AlexNet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28103-D690-43E1-9286-7F9A6EC7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43" y="3815987"/>
            <a:ext cx="7019925" cy="2181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0765D-2DD2-4609-9F0E-3E2CF89E2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35" y="4455372"/>
            <a:ext cx="3550787" cy="14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en-US" sz="2400" dirty="0"/>
              <a:t>A Quality Control Application on a Smart Factory Prototype Using Deep Learning Methods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“OK” and “NOT OK” data set</a:t>
            </a:r>
          </a:p>
          <a:p>
            <a:pPr lvl="1"/>
            <a:r>
              <a:rPr lang="en-US" sz="2000" dirty="0"/>
              <a:t>356 images in 3 colors: red, gray and black</a:t>
            </a:r>
          </a:p>
          <a:p>
            <a:pPr lvl="1"/>
            <a:r>
              <a:rPr lang="en-US" sz="2000" dirty="0"/>
              <a:t>3024x3024 pixels in RGB resized to 227x227 pixels to match CNN’s input image dimensions</a:t>
            </a:r>
          </a:p>
          <a:p>
            <a:pPr lvl="1"/>
            <a:r>
              <a:rPr lang="en-US" sz="2000" dirty="0"/>
              <a:t>ACF object detector algorithm</a:t>
            </a:r>
          </a:p>
        </p:txBody>
      </p:sp>
    </p:spTree>
    <p:extLst>
      <p:ext uri="{BB962C8B-B14F-4D97-AF65-F5344CB8AC3E}">
        <p14:creationId xmlns:p14="http://schemas.microsoft.com/office/powerpoint/2010/main" val="277531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manufacturing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5364916" cy="4303509"/>
          </a:xfrm>
        </p:spPr>
        <p:txBody>
          <a:bodyPr>
            <a:normAutofit/>
          </a:bodyPr>
          <a:lstStyle/>
          <a:p>
            <a:r>
              <a:rPr lang="en-US" sz="2400" dirty="0"/>
              <a:t>Smart manufacturing refers to using advanced data analytics to complement physical science for improving system performance and decision making.</a:t>
            </a:r>
          </a:p>
          <a:p>
            <a:r>
              <a:rPr lang="en-US" sz="2400" dirty="0"/>
              <a:t>Manufacturing machines are fully connected through wireless networks, monitored by sensors, and controlled by advanced computational intelligence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1144F-C563-48C2-9E37-DB630877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72" y="1840229"/>
            <a:ext cx="5279970" cy="3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077754" cy="4303509"/>
          </a:xfrm>
        </p:spPr>
        <p:txBody>
          <a:bodyPr>
            <a:normAutofit/>
          </a:bodyPr>
          <a:lstStyle/>
          <a:p>
            <a:r>
              <a:rPr lang="en-US" sz="2400" dirty="0"/>
              <a:t>“NOT OK”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“OK”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B6A42-4A2A-49C7-A260-1DBE9A94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32" y="2050701"/>
            <a:ext cx="5267693" cy="1779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1DDBF9-6E6C-4839-89FA-E4A9AF853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32" y="4335354"/>
            <a:ext cx="5267693" cy="1758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1C92E-0290-4E72-8074-AB7BCA6B4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753" y="2050701"/>
            <a:ext cx="3525867" cy="39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6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manufacturing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5364916" cy="4303509"/>
          </a:xfrm>
        </p:spPr>
        <p:txBody>
          <a:bodyPr>
            <a:normAutofit/>
          </a:bodyPr>
          <a:lstStyle/>
          <a:p>
            <a:r>
              <a:rPr lang="en-US" sz="2400" dirty="0"/>
              <a:t>Key supporting technologies to advance modern manufacturing are Internet of Things (IoTs), Cloud Computing, and Cyber-Physical System (CPS)</a:t>
            </a:r>
          </a:p>
          <a:p>
            <a:r>
              <a:rPr lang="en-US" sz="2400" dirty="0"/>
              <a:t>Data at different stages of product’s life is collected and processed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7D610-9051-4CF7-AB00-E710F59B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30" y="1888760"/>
            <a:ext cx="5805377" cy="35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manufacturing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r>
              <a:rPr lang="en-US" sz="2400" dirty="0"/>
              <a:t>Data driven intelligence models the complex multivariate nonlinear relationships among data, with no in-depth understanding of system physical behaviors required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488EE-0DD9-4290-9DA3-AB38F12F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024" y="2848131"/>
            <a:ext cx="7548946" cy="30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3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manufacturing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r>
              <a:rPr lang="en-US" sz="2400" dirty="0"/>
              <a:t>The potential benefit and successful application examples of typical machining learning techniques including Bayesian Networks, Instance-based Learning, Artificial Neural Network, and ensemble methods</a:t>
            </a:r>
          </a:p>
          <a:p>
            <a:r>
              <a:rPr lang="en-US" sz="2400" dirty="0"/>
              <a:t>Deep Learning provides an advanced analytics tool for smart manufacturing in the Big Data Era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8B634-07BC-4B44-885A-00F6B97AD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506" y="3429000"/>
            <a:ext cx="7783851" cy="27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Learning VS Traditional Machine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CAF4F-057F-4296-BC0F-FA6D21079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96" y="1535644"/>
            <a:ext cx="10629900" cy="4619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2BFE14-76FA-4290-9EF5-38E6806A2AF4}"/>
              </a:ext>
            </a:extLst>
          </p:cNvPr>
          <p:cNvSpPr txBox="1"/>
          <p:nvPr/>
        </p:nvSpPr>
        <p:spPr>
          <a:xfrm>
            <a:off x="957496" y="5522243"/>
            <a:ext cx="320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/>
              <a:t>Traditional machine learning</a:t>
            </a:r>
          </a:p>
          <a:p>
            <a:pPr marL="342900" indent="-342900">
              <a:buAutoNum type="alphaLcParenR"/>
            </a:pPr>
            <a:r>
              <a:rPr lang="en-US" dirty="0"/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280569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Learning VS Traditional Machine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77DC085-03DD-4D47-8454-E83B82054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28403"/>
              </p:ext>
            </p:extLst>
          </p:nvPr>
        </p:nvGraphicFramePr>
        <p:xfrm>
          <a:off x="604604" y="1879497"/>
          <a:ext cx="1098279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69">
                  <a:extLst>
                    <a:ext uri="{9D8B030D-6E8A-4147-A177-3AD203B41FA5}">
                      <a16:colId xmlns:a16="http://schemas.microsoft.com/office/drawing/2014/main" val="2849687758"/>
                    </a:ext>
                  </a:extLst>
                </a:gridCol>
                <a:gridCol w="3101546">
                  <a:extLst>
                    <a:ext uri="{9D8B030D-6E8A-4147-A177-3AD203B41FA5}">
                      <a16:colId xmlns:a16="http://schemas.microsoft.com/office/drawing/2014/main" val="3993212727"/>
                    </a:ext>
                  </a:extLst>
                </a:gridCol>
                <a:gridCol w="3503579">
                  <a:extLst>
                    <a:ext uri="{9D8B030D-6E8A-4147-A177-3AD203B41FA5}">
                      <a16:colId xmlns:a16="http://schemas.microsoft.com/office/drawing/2014/main" val="3450613923"/>
                    </a:ext>
                  </a:extLst>
                </a:gridCol>
                <a:gridCol w="2745698">
                  <a:extLst>
                    <a:ext uri="{9D8B030D-6E8A-4147-A177-3AD203B41FA5}">
                      <a16:colId xmlns:a16="http://schemas.microsoft.com/office/drawing/2014/main" val="3643569992"/>
                    </a:ext>
                  </a:extLst>
                </a:gridCol>
              </a:tblGrid>
              <a:tr h="14237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Feature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Model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Model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04552"/>
                  </a:ext>
                </a:extLst>
              </a:tr>
              <a:tr h="990154">
                <a:tc>
                  <a:txBody>
                    <a:bodyPr/>
                    <a:lstStyle/>
                    <a:p>
                      <a:r>
                        <a:rPr lang="en-US" sz="2400" dirty="0"/>
                        <a:t>Traditional machine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Explicit engineered features extracted with expert domain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Use extracted features to construct data-driven model, usually with shallow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Each module is trained step-by-step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14313"/>
                  </a:ext>
                </a:extLst>
              </a:tr>
              <a:tr h="990154">
                <a:tc>
                  <a:txBody>
                    <a:bodyPr/>
                    <a:lstStyle/>
                    <a:p>
                      <a:r>
                        <a:rPr lang="en-US" sz="2400" dirty="0"/>
                        <a:t>Deep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Features are learned by transforming data into abstract representations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 end-to-end high hierarchical model structure with nonlinear combination of </a:t>
                      </a:r>
                      <a:r>
                        <a:rPr lang="en-US" sz="2400" dirty="0" err="1"/>
                        <a:t>mult</a:t>
                      </a:r>
                      <a:r>
                        <a:rPr lang="en-US" sz="2400" dirty="0"/>
                        <a:t>-layers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Parameters are trained jointly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8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81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C9A0E-270A-4E58-BE6A-F5A91EE6A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61" y="409575"/>
            <a:ext cx="6604557" cy="5620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F5E313-FEE2-42B2-8874-91E45A08856B}"/>
              </a:ext>
            </a:extLst>
          </p:cNvPr>
          <p:cNvSpPr txBox="1"/>
          <p:nvPr/>
        </p:nvSpPr>
        <p:spPr>
          <a:xfrm>
            <a:off x="766120" y="5383766"/>
            <a:ext cx="366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Deep learning enabled advanced analytics for smart manufacturing</a:t>
            </a:r>
          </a:p>
        </p:txBody>
      </p:sp>
    </p:spTree>
    <p:extLst>
      <p:ext uri="{BB962C8B-B14F-4D97-AF65-F5344CB8AC3E}">
        <p14:creationId xmlns:p14="http://schemas.microsoft.com/office/powerpoint/2010/main" val="421574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learning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8A9CE-2182-4AC2-A231-732086DC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11158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77DC085-03DD-4D47-8454-E83B82054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04181"/>
              </p:ext>
            </p:extLst>
          </p:nvPr>
        </p:nvGraphicFramePr>
        <p:xfrm>
          <a:off x="604604" y="1699532"/>
          <a:ext cx="1098279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69">
                  <a:extLst>
                    <a:ext uri="{9D8B030D-6E8A-4147-A177-3AD203B41FA5}">
                      <a16:colId xmlns:a16="http://schemas.microsoft.com/office/drawing/2014/main" val="2849687758"/>
                    </a:ext>
                  </a:extLst>
                </a:gridCol>
                <a:gridCol w="3101546">
                  <a:extLst>
                    <a:ext uri="{9D8B030D-6E8A-4147-A177-3AD203B41FA5}">
                      <a16:colId xmlns:a16="http://schemas.microsoft.com/office/drawing/2014/main" val="3993212727"/>
                    </a:ext>
                  </a:extLst>
                </a:gridCol>
                <a:gridCol w="3503579">
                  <a:extLst>
                    <a:ext uri="{9D8B030D-6E8A-4147-A177-3AD203B41FA5}">
                      <a16:colId xmlns:a16="http://schemas.microsoft.com/office/drawing/2014/main" val="3450613923"/>
                    </a:ext>
                  </a:extLst>
                </a:gridCol>
                <a:gridCol w="2745698">
                  <a:extLst>
                    <a:ext uri="{9D8B030D-6E8A-4147-A177-3AD203B41FA5}">
                      <a16:colId xmlns:a16="http://schemas.microsoft.com/office/drawing/2014/main" val="3643569992"/>
                    </a:ext>
                  </a:extLst>
                </a:gridCol>
              </a:tblGrid>
              <a:tr h="1423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Principle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04552"/>
                  </a:ext>
                </a:extLst>
              </a:tr>
              <a:tr h="990154">
                <a:tc>
                  <a:txBody>
                    <a:bodyPr/>
                    <a:lstStyle/>
                    <a:p>
                      <a:r>
                        <a:rPr lang="en-US" sz="2400" dirty="0"/>
                        <a:t>Convolutional Neural Network (CNN)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Abstracted features are learned by stacked convolutional and sampling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Reduced parameter number, invariance of shift, scale and distortion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computational complexity for high hierarchical model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14313"/>
                  </a:ext>
                </a:extLst>
              </a:tr>
              <a:tr h="990154">
                <a:tc>
                  <a:txBody>
                    <a:bodyPr/>
                    <a:lstStyle/>
                    <a:p>
                      <a:r>
                        <a:rPr lang="en-US" sz="2400" dirty="0"/>
                        <a:t>Restricted Boltzmann Machine (RBM)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Hidden layer describes variable dependencies and connections between input or output layers as representative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Robust to ambiguous input and training label is not required in pre-training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Time-consuming for joint parameter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7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626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4244</TotalTime>
  <Words>1645</Words>
  <Application>Microsoft Office PowerPoint</Application>
  <PresentationFormat>Widescreen</PresentationFormat>
  <Paragraphs>170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Smart manufacturing</vt:lpstr>
      <vt:lpstr>Smart manufacturing</vt:lpstr>
      <vt:lpstr>Smart manufacturing</vt:lpstr>
      <vt:lpstr>Smart manufacturing</vt:lpstr>
      <vt:lpstr>Deep Learning VS Traditional Machine Learning</vt:lpstr>
      <vt:lpstr>Deep Learning VS Traditional Machine Learning</vt:lpstr>
      <vt:lpstr>PowerPoint Presentation</vt:lpstr>
      <vt:lpstr>Deep learning models</vt:lpstr>
      <vt:lpstr>Deep learning models</vt:lpstr>
      <vt:lpstr>Applications to Smart Manufacturing</vt:lpstr>
      <vt:lpstr>Descriptive analytics for production quality inspection</vt:lpstr>
      <vt:lpstr>Diagnostic analytics for fault assessment</vt:lpstr>
      <vt:lpstr>Predictive Analytics for Defect Prognosis</vt:lpstr>
      <vt:lpstr>Case Study</vt:lpstr>
      <vt:lpstr>Case Study</vt:lpstr>
      <vt:lpstr>Case Study</vt:lpstr>
      <vt:lpstr>Case Study</vt:lpstr>
      <vt:lpstr>Case Study</vt:lpstr>
      <vt:lpstr>Case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222</cp:revision>
  <dcterms:created xsi:type="dcterms:W3CDTF">2018-02-11T14:22:08Z</dcterms:created>
  <dcterms:modified xsi:type="dcterms:W3CDTF">2020-10-10T04:32:10Z</dcterms:modified>
</cp:coreProperties>
</file>