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0" r:id="rId3"/>
    <p:sldId id="309" r:id="rId4"/>
    <p:sldId id="318" r:id="rId5"/>
    <p:sldId id="310" r:id="rId6"/>
    <p:sldId id="319" r:id="rId7"/>
    <p:sldId id="311"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2" autoAdjust="0"/>
    <p:restoredTop sz="76796" autoAdjust="0"/>
  </p:normalViewPr>
  <p:slideViewPr>
    <p:cSldViewPr snapToGrid="0">
      <p:cViewPr varScale="1">
        <p:scale>
          <a:sx n="64" d="100"/>
          <a:sy n="64" d="100"/>
        </p:scale>
        <p:origin x="66" y="72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28-Oct-20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219263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50DBC-2896-0A4C-AFF9-CCB22DA1C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32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 difference between agile and digital manufacturing, https://www.sculpteo.com/blog/2016/09/28/digital-manufacturing-or-agile-manufacturing/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50DBC-2896-0A4C-AFF9-CCB22DA1C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52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Discover difference between agile and digital manufacturing, https://www.sculpteo.com/blog/2016/09/28/digital-manufacturing-or-agile-manufacturing/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50DBC-2896-0A4C-AFF9-CCB22DA1C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80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Discover difference between agile and digital manufacturing, https://www.sculpteo.com/blog/2016/09/28/digital-manufacturing-or-agile-manufacturing/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50DBC-2896-0A4C-AFF9-CCB22DA1C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60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278372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56852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306706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271127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80998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280705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412745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TULIP, Agile Manufacturing – A Complete Guide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50DBC-2896-0A4C-AFF9-CCB22DA1C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278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28-Oct-20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Agile Approach for Smart Production</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What is Agile Manufacturing?</a:t>
            </a:r>
          </a:p>
        </p:txBody>
      </p:sp>
      <p:sp>
        <p:nvSpPr>
          <p:cNvPr id="3" name="Content Placeholder 2">
            <a:extLst>
              <a:ext uri="{FF2B5EF4-FFF2-40B4-BE49-F238E27FC236}">
                <a16:creationId xmlns:a16="http://schemas.microsoft.com/office/drawing/2014/main" id="{8E6CFE61-E8A6-416B-9096-9F778AD3C036}"/>
              </a:ext>
            </a:extLst>
          </p:cNvPr>
          <p:cNvSpPr>
            <a:spLocks noGrp="1"/>
          </p:cNvSpPr>
          <p:nvPr>
            <p:ph idx="1"/>
          </p:nvPr>
        </p:nvSpPr>
        <p:spPr>
          <a:xfrm>
            <a:off x="475814" y="1693703"/>
            <a:ext cx="11051622" cy="4303509"/>
          </a:xfrm>
        </p:spPr>
        <p:txBody>
          <a:bodyPr>
            <a:normAutofit/>
          </a:bodyPr>
          <a:lstStyle/>
          <a:p>
            <a:r>
              <a:rPr lang="en-US" sz="2400" dirty="0"/>
              <a:t>Four major shifts in the manufacturing landscape have made Agile methods necessary</a:t>
            </a:r>
          </a:p>
          <a:p>
            <a:pPr lvl="1"/>
            <a:r>
              <a:rPr lang="en-US" sz="2000" dirty="0"/>
              <a:t>1. Rapidly evolving environment – Technology, Customers and Regulations are driving significant changes.</a:t>
            </a:r>
          </a:p>
          <a:p>
            <a:pPr lvl="1"/>
            <a:r>
              <a:rPr lang="en-US" sz="2000" dirty="0"/>
              <a:t>2. Constant technological development - According to a report published by McKinsey in 2018, manufacturing will experience more disruptions in the next five years than in the past twenty years combined.</a:t>
            </a:r>
          </a:p>
          <a:p>
            <a:pPr lvl="1"/>
            <a:r>
              <a:rPr lang="en-US" sz="2000" dirty="0"/>
              <a:t>3. More access to information - Companies will be able to act on real-time data at every level.</a:t>
            </a:r>
          </a:p>
          <a:p>
            <a:pPr lvl="1"/>
            <a:r>
              <a:rPr lang="en-US" sz="2000" dirty="0"/>
              <a:t>4. Workforce transformation - manufacturers can survive low unemployment rates and an enduring skills gap and remain competitive.</a:t>
            </a:r>
          </a:p>
        </p:txBody>
      </p:sp>
    </p:spTree>
    <p:extLst>
      <p:ext uri="{BB962C8B-B14F-4D97-AF65-F5344CB8AC3E}">
        <p14:creationId xmlns:p14="http://schemas.microsoft.com/office/powerpoint/2010/main" val="355597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Agile Manufacturing Principles</a:t>
            </a:r>
          </a:p>
        </p:txBody>
      </p:sp>
      <p:pic>
        <p:nvPicPr>
          <p:cNvPr id="7" name="Picture 6">
            <a:extLst>
              <a:ext uri="{FF2B5EF4-FFF2-40B4-BE49-F238E27FC236}">
                <a16:creationId xmlns:a16="http://schemas.microsoft.com/office/drawing/2014/main" id="{E4FE29BE-A736-4180-88CA-702CCA431446}"/>
              </a:ext>
            </a:extLst>
          </p:cNvPr>
          <p:cNvPicPr>
            <a:picLocks noChangeAspect="1"/>
          </p:cNvPicPr>
          <p:nvPr/>
        </p:nvPicPr>
        <p:blipFill>
          <a:blip r:embed="rId3"/>
          <a:stretch>
            <a:fillRect/>
          </a:stretch>
        </p:blipFill>
        <p:spPr>
          <a:xfrm>
            <a:off x="3148012" y="1732066"/>
            <a:ext cx="5895975" cy="4143375"/>
          </a:xfrm>
          <a:prstGeom prst="rect">
            <a:avLst/>
          </a:prstGeom>
        </p:spPr>
      </p:pic>
      <p:sp>
        <p:nvSpPr>
          <p:cNvPr id="8" name="Content Placeholder 2">
            <a:extLst>
              <a:ext uri="{FF2B5EF4-FFF2-40B4-BE49-F238E27FC236}">
                <a16:creationId xmlns:a16="http://schemas.microsoft.com/office/drawing/2014/main" id="{2529AA1E-5A16-43B4-9FC8-B310284863D0}"/>
              </a:ext>
            </a:extLst>
          </p:cNvPr>
          <p:cNvSpPr>
            <a:spLocks noGrp="1"/>
          </p:cNvSpPr>
          <p:nvPr>
            <p:ph idx="1"/>
          </p:nvPr>
        </p:nvSpPr>
        <p:spPr>
          <a:xfrm>
            <a:off x="475814" y="1693703"/>
            <a:ext cx="2417288" cy="4303509"/>
          </a:xfrm>
        </p:spPr>
        <p:txBody>
          <a:bodyPr>
            <a:normAutofit/>
          </a:bodyPr>
          <a:lstStyle/>
          <a:p>
            <a:r>
              <a:rPr lang="en-US" sz="2400" dirty="0"/>
              <a:t>Lean Manufacturing is focused on increasing efficient by reducing waste</a:t>
            </a:r>
            <a:r>
              <a:rPr lang="en-US" sz="2000" dirty="0"/>
              <a:t>.</a:t>
            </a:r>
          </a:p>
        </p:txBody>
      </p:sp>
      <p:sp>
        <p:nvSpPr>
          <p:cNvPr id="9" name="Content Placeholder 2">
            <a:extLst>
              <a:ext uri="{FF2B5EF4-FFF2-40B4-BE49-F238E27FC236}">
                <a16:creationId xmlns:a16="http://schemas.microsoft.com/office/drawing/2014/main" id="{CC6B94C3-C5D0-48E7-8DFA-2F42ACDEC926}"/>
              </a:ext>
            </a:extLst>
          </p:cNvPr>
          <p:cNvSpPr txBox="1">
            <a:spLocks/>
          </p:cNvSpPr>
          <p:nvPr/>
        </p:nvSpPr>
        <p:spPr>
          <a:xfrm>
            <a:off x="9089035" y="1732066"/>
            <a:ext cx="2417288" cy="4303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Agile Manufacturing aims to increase efficiency via flexible, parallel problem solving</a:t>
            </a:r>
            <a:r>
              <a:rPr lang="en-US" sz="2000" dirty="0"/>
              <a:t>.</a:t>
            </a:r>
          </a:p>
        </p:txBody>
      </p:sp>
    </p:spTree>
    <p:extLst>
      <p:ext uri="{BB962C8B-B14F-4D97-AF65-F5344CB8AC3E}">
        <p14:creationId xmlns:p14="http://schemas.microsoft.com/office/powerpoint/2010/main" val="1317379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Key Principles of Agile Manufacturing</a:t>
            </a:r>
          </a:p>
        </p:txBody>
      </p:sp>
      <p:sp>
        <p:nvSpPr>
          <p:cNvPr id="8" name="Content Placeholder 2">
            <a:extLst>
              <a:ext uri="{FF2B5EF4-FFF2-40B4-BE49-F238E27FC236}">
                <a16:creationId xmlns:a16="http://schemas.microsoft.com/office/drawing/2014/main" id="{2529AA1E-5A16-43B4-9FC8-B310284863D0}"/>
              </a:ext>
            </a:extLst>
          </p:cNvPr>
          <p:cNvSpPr>
            <a:spLocks noGrp="1"/>
          </p:cNvSpPr>
          <p:nvPr>
            <p:ph idx="1"/>
          </p:nvPr>
        </p:nvSpPr>
        <p:spPr>
          <a:xfrm>
            <a:off x="475813" y="1693703"/>
            <a:ext cx="11096593" cy="4303509"/>
          </a:xfrm>
        </p:spPr>
        <p:txBody>
          <a:bodyPr>
            <a:normAutofit/>
          </a:bodyPr>
          <a:lstStyle/>
          <a:p>
            <a:r>
              <a:rPr lang="en-US" sz="2400" dirty="0"/>
              <a:t>1. Iterate Faster</a:t>
            </a:r>
          </a:p>
          <a:p>
            <a:pPr lvl="1"/>
            <a:r>
              <a:rPr lang="en-US" sz="2000" dirty="0"/>
              <a:t>The idea of delivering smaller pieces of value more frequently is central to Agile Manufacturing</a:t>
            </a:r>
          </a:p>
          <a:p>
            <a:pPr lvl="1"/>
            <a:r>
              <a:rPr lang="en-US" sz="2000" dirty="0"/>
              <a:t>To rapidly produce multiple versions</a:t>
            </a:r>
          </a:p>
          <a:p>
            <a:pPr lvl="1"/>
            <a:r>
              <a:rPr lang="en-US" sz="2000" dirty="0"/>
              <a:t>Iterations allow process engineers to test different solutions and gather data on individual variables.</a:t>
            </a:r>
          </a:p>
          <a:p>
            <a:r>
              <a:rPr lang="en-US" sz="2400" dirty="0"/>
              <a:t>2. Flexibility</a:t>
            </a:r>
          </a:p>
          <a:p>
            <a:pPr lvl="1"/>
            <a:r>
              <a:rPr lang="en-US" sz="2000" dirty="0"/>
              <a:t>In order not to bend under external forces, manufacturing companies need to have flexible systems</a:t>
            </a:r>
          </a:p>
          <a:p>
            <a:pPr lvl="1"/>
            <a:r>
              <a:rPr lang="en-US" sz="2000" dirty="0"/>
              <a:t>Company’s internal structure needs to be dynamic enough to rebound quickly from external disruptions.</a:t>
            </a:r>
          </a:p>
        </p:txBody>
      </p:sp>
    </p:spTree>
    <p:extLst>
      <p:ext uri="{BB962C8B-B14F-4D97-AF65-F5344CB8AC3E}">
        <p14:creationId xmlns:p14="http://schemas.microsoft.com/office/powerpoint/2010/main" val="357536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Key Principles of Agile Manufacturing</a:t>
            </a:r>
          </a:p>
        </p:txBody>
      </p:sp>
      <p:sp>
        <p:nvSpPr>
          <p:cNvPr id="8" name="Content Placeholder 2">
            <a:extLst>
              <a:ext uri="{FF2B5EF4-FFF2-40B4-BE49-F238E27FC236}">
                <a16:creationId xmlns:a16="http://schemas.microsoft.com/office/drawing/2014/main" id="{2529AA1E-5A16-43B4-9FC8-B310284863D0}"/>
              </a:ext>
            </a:extLst>
          </p:cNvPr>
          <p:cNvSpPr>
            <a:spLocks noGrp="1"/>
          </p:cNvSpPr>
          <p:nvPr>
            <p:ph idx="1"/>
          </p:nvPr>
        </p:nvSpPr>
        <p:spPr>
          <a:xfrm>
            <a:off x="475813" y="1693703"/>
            <a:ext cx="11096593" cy="4303509"/>
          </a:xfrm>
        </p:spPr>
        <p:txBody>
          <a:bodyPr>
            <a:normAutofit/>
          </a:bodyPr>
          <a:lstStyle/>
          <a:p>
            <a:r>
              <a:rPr lang="en-US" sz="2400" dirty="0"/>
              <a:t>3. Bottom-Up</a:t>
            </a:r>
          </a:p>
          <a:p>
            <a:pPr lvl="1"/>
            <a:r>
              <a:rPr lang="en-US" sz="2000" dirty="0"/>
              <a:t>Ideas and directives flow seamlessly between all layers of the company</a:t>
            </a:r>
          </a:p>
          <a:p>
            <a:pPr lvl="1"/>
            <a:r>
              <a:rPr lang="en-US" sz="2000" dirty="0"/>
              <a:t>Directors and managers give operators and shop floor workers a voice</a:t>
            </a:r>
          </a:p>
          <a:p>
            <a:pPr lvl="1"/>
            <a:r>
              <a:rPr lang="en-US" sz="2000" dirty="0"/>
              <a:t>The more operators, engineers, managers, and business executives collaborate, the more effective operations will be as a whole.</a:t>
            </a:r>
          </a:p>
          <a:p>
            <a:r>
              <a:rPr lang="en-US" sz="2400" dirty="0"/>
              <a:t>4. Augmentation</a:t>
            </a:r>
          </a:p>
          <a:p>
            <a:pPr lvl="1"/>
            <a:r>
              <a:rPr lang="en-US" sz="2000" dirty="0"/>
              <a:t>To enhance workers’ capabilities through technology</a:t>
            </a:r>
          </a:p>
          <a:p>
            <a:pPr lvl="1"/>
            <a:r>
              <a:rPr lang="en-US" sz="2000" dirty="0"/>
              <a:t>Humans will perform best if they have tools that enable them to evolve their work</a:t>
            </a:r>
          </a:p>
          <a:p>
            <a:pPr lvl="1"/>
            <a:r>
              <a:rPr lang="en-US" sz="2000" dirty="0"/>
              <a:t>From computer-vision assisted quality checks to error-proofing work instructions, Agile manufacturers use technology to help their people do more work, better</a:t>
            </a:r>
          </a:p>
        </p:txBody>
      </p:sp>
    </p:spTree>
    <p:extLst>
      <p:ext uri="{BB962C8B-B14F-4D97-AF65-F5344CB8AC3E}">
        <p14:creationId xmlns:p14="http://schemas.microsoft.com/office/powerpoint/2010/main" val="78014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Key Principles of Agile Manufacturing</a:t>
            </a:r>
          </a:p>
        </p:txBody>
      </p:sp>
      <p:pic>
        <p:nvPicPr>
          <p:cNvPr id="6" name="Picture 5">
            <a:extLst>
              <a:ext uri="{FF2B5EF4-FFF2-40B4-BE49-F238E27FC236}">
                <a16:creationId xmlns:a16="http://schemas.microsoft.com/office/drawing/2014/main" id="{1E67B83D-10EB-414B-865C-ECE5CC66246A}"/>
              </a:ext>
            </a:extLst>
          </p:cNvPr>
          <p:cNvPicPr>
            <a:picLocks noChangeAspect="1"/>
          </p:cNvPicPr>
          <p:nvPr/>
        </p:nvPicPr>
        <p:blipFill>
          <a:blip r:embed="rId3"/>
          <a:stretch>
            <a:fillRect/>
          </a:stretch>
        </p:blipFill>
        <p:spPr>
          <a:xfrm>
            <a:off x="2489811" y="1838908"/>
            <a:ext cx="8081807" cy="4037158"/>
          </a:xfrm>
          <a:prstGeom prst="rect">
            <a:avLst/>
          </a:prstGeom>
        </p:spPr>
      </p:pic>
    </p:spTree>
    <p:extLst>
      <p:ext uri="{BB962C8B-B14F-4D97-AF65-F5344CB8AC3E}">
        <p14:creationId xmlns:p14="http://schemas.microsoft.com/office/powerpoint/2010/main" val="5753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Applications of Agile Manufacturing</a:t>
            </a:r>
          </a:p>
        </p:txBody>
      </p:sp>
      <p:sp>
        <p:nvSpPr>
          <p:cNvPr id="4" name="Content Placeholder 2">
            <a:extLst>
              <a:ext uri="{FF2B5EF4-FFF2-40B4-BE49-F238E27FC236}">
                <a16:creationId xmlns:a16="http://schemas.microsoft.com/office/drawing/2014/main" id="{C70CB19B-6394-4D60-90F7-A7D81ED61CF8}"/>
              </a:ext>
            </a:extLst>
          </p:cNvPr>
          <p:cNvSpPr>
            <a:spLocks noGrp="1"/>
          </p:cNvSpPr>
          <p:nvPr>
            <p:ph idx="1"/>
          </p:nvPr>
        </p:nvSpPr>
        <p:spPr>
          <a:xfrm>
            <a:off x="475813" y="1693703"/>
            <a:ext cx="11096593" cy="4303509"/>
          </a:xfrm>
        </p:spPr>
        <p:txBody>
          <a:bodyPr>
            <a:normAutofit/>
          </a:bodyPr>
          <a:lstStyle/>
          <a:p>
            <a:pPr marL="0" indent="0">
              <a:lnSpc>
                <a:spcPct val="200000"/>
              </a:lnSpc>
              <a:buNone/>
            </a:pPr>
            <a:r>
              <a:rPr lang="en-US" sz="2000" dirty="0"/>
              <a:t>To </a:t>
            </a:r>
            <a:r>
              <a:rPr lang="en-US" sz="2000" b="1" dirty="0"/>
              <a:t>iterate faster</a:t>
            </a:r>
            <a:r>
              <a:rPr lang="en-US" sz="2000" dirty="0"/>
              <a:t>, Agile manufacturers turn to technologies that help them collect data. To become </a:t>
            </a:r>
            <a:r>
              <a:rPr lang="en-US" sz="2000" b="1" dirty="0"/>
              <a:t>flexible</a:t>
            </a:r>
            <a:r>
              <a:rPr lang="en-US" sz="2000" dirty="0"/>
              <a:t>, tools and software that enable quick turnovers are essential. To follow a </a:t>
            </a:r>
            <a:r>
              <a:rPr lang="en-US" sz="2000" b="1" dirty="0"/>
              <a:t>bottom-up</a:t>
            </a:r>
            <a:r>
              <a:rPr lang="en-US" sz="2000" dirty="0"/>
              <a:t> approach, Agile manufacturers award their workers more trust and power. To </a:t>
            </a:r>
            <a:r>
              <a:rPr lang="en-US" sz="2000" b="1" dirty="0"/>
              <a:t>augment</a:t>
            </a:r>
            <a:r>
              <a:rPr lang="en-US" sz="2000" dirty="0"/>
              <a:t> their workers, they equip them with the proper tools and training.</a:t>
            </a:r>
          </a:p>
        </p:txBody>
      </p:sp>
    </p:spTree>
    <p:extLst>
      <p:ext uri="{BB962C8B-B14F-4D97-AF65-F5344CB8AC3E}">
        <p14:creationId xmlns:p14="http://schemas.microsoft.com/office/powerpoint/2010/main" val="6885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Applications of Agile Manufacturing</a:t>
            </a:r>
          </a:p>
        </p:txBody>
      </p:sp>
      <p:sp>
        <p:nvSpPr>
          <p:cNvPr id="4" name="Content Placeholder 2">
            <a:extLst>
              <a:ext uri="{FF2B5EF4-FFF2-40B4-BE49-F238E27FC236}">
                <a16:creationId xmlns:a16="http://schemas.microsoft.com/office/drawing/2014/main" id="{C70CB19B-6394-4D60-90F7-A7D81ED61CF8}"/>
              </a:ext>
            </a:extLst>
          </p:cNvPr>
          <p:cNvSpPr>
            <a:spLocks noGrp="1"/>
          </p:cNvSpPr>
          <p:nvPr>
            <p:ph idx="1"/>
          </p:nvPr>
        </p:nvSpPr>
        <p:spPr>
          <a:xfrm>
            <a:off x="475813" y="1693703"/>
            <a:ext cx="11096593" cy="4303509"/>
          </a:xfrm>
        </p:spPr>
        <p:txBody>
          <a:bodyPr>
            <a:normAutofit/>
          </a:bodyPr>
          <a:lstStyle/>
          <a:p>
            <a:pPr marL="0" indent="0">
              <a:lnSpc>
                <a:spcPct val="100000"/>
              </a:lnSpc>
              <a:buNone/>
            </a:pPr>
            <a:r>
              <a:rPr lang="en-US" sz="2000" b="1" dirty="0"/>
              <a:t>Using Real-Time Data to Guide Iteration</a:t>
            </a:r>
          </a:p>
          <a:p>
            <a:pPr marL="0" indent="0">
              <a:lnSpc>
                <a:spcPct val="100000"/>
              </a:lnSpc>
              <a:buNone/>
            </a:pPr>
            <a:r>
              <a:rPr lang="en-US" sz="2000" dirty="0"/>
              <a:t>Contract manufacturer Jabil supports a wide variety of customers and is subject to fast-changing requirements. Moreover, Jabil’s customers need to receive their products as fast as possible. This means Jabil also had to increase its speed.	</a:t>
            </a:r>
          </a:p>
          <a:p>
            <a:pPr marL="0" indent="0">
              <a:lnSpc>
                <a:spcPct val="100000"/>
              </a:lnSpc>
              <a:buNone/>
            </a:pPr>
            <a:r>
              <a:rPr lang="en-US" sz="2000" dirty="0"/>
              <a:t>Thus, non-value-add steps had to be identified and eliminated quickly. The only way to achieve this is to run processes again and again, and collect data on each iteration. Jabil started using IoT connected tools and sensors to collect real-time data on every iteration. This data, collected through the use of a manufacturing app platform, allowed process engineers to incorporate feedback after each process completion.</a:t>
            </a:r>
          </a:p>
        </p:txBody>
      </p:sp>
    </p:spTree>
    <p:extLst>
      <p:ext uri="{BB962C8B-B14F-4D97-AF65-F5344CB8AC3E}">
        <p14:creationId xmlns:p14="http://schemas.microsoft.com/office/powerpoint/2010/main" val="334248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Applications of Agile Manufacturing</a:t>
            </a:r>
          </a:p>
        </p:txBody>
      </p:sp>
      <p:sp>
        <p:nvSpPr>
          <p:cNvPr id="4" name="Content Placeholder 2">
            <a:extLst>
              <a:ext uri="{FF2B5EF4-FFF2-40B4-BE49-F238E27FC236}">
                <a16:creationId xmlns:a16="http://schemas.microsoft.com/office/drawing/2014/main" id="{C70CB19B-6394-4D60-90F7-A7D81ED61CF8}"/>
              </a:ext>
            </a:extLst>
          </p:cNvPr>
          <p:cNvSpPr>
            <a:spLocks noGrp="1"/>
          </p:cNvSpPr>
          <p:nvPr>
            <p:ph idx="1"/>
          </p:nvPr>
        </p:nvSpPr>
        <p:spPr>
          <a:xfrm>
            <a:off x="475813" y="1693703"/>
            <a:ext cx="11096593" cy="4303509"/>
          </a:xfrm>
        </p:spPr>
        <p:txBody>
          <a:bodyPr>
            <a:normAutofit/>
          </a:bodyPr>
          <a:lstStyle/>
          <a:p>
            <a:pPr marL="0" indent="0">
              <a:lnSpc>
                <a:spcPct val="100000"/>
              </a:lnSpc>
              <a:buNone/>
            </a:pPr>
            <a:r>
              <a:rPr lang="en-US" sz="2000" b="1" dirty="0"/>
              <a:t>Using 3D Printing to Prototype Faster</a:t>
            </a:r>
          </a:p>
          <a:p>
            <a:pPr marL="0" indent="0">
              <a:lnSpc>
                <a:spcPct val="100000"/>
              </a:lnSpc>
              <a:buNone/>
            </a:pPr>
            <a:r>
              <a:rPr lang="en-US" sz="2000" dirty="0"/>
              <a:t>New prototypes no longer need to be designed and manufactured in a process that can take months. Rather, they are simply printed and tried immediately. Products are thus tested early and often, and improvements are made with each version. The result: optimal end products that satisfy customer demands.</a:t>
            </a:r>
          </a:p>
          <a:p>
            <a:pPr marL="0" indent="0">
              <a:lnSpc>
                <a:spcPct val="100000"/>
              </a:lnSpc>
              <a:buNone/>
            </a:pPr>
            <a:r>
              <a:rPr lang="en-US" sz="2000" b="1" dirty="0"/>
              <a:t>Using Computer Vision to Augment Operators</a:t>
            </a:r>
          </a:p>
          <a:p>
            <a:pPr marL="0" indent="0">
              <a:lnSpc>
                <a:spcPct val="100000"/>
              </a:lnSpc>
              <a:buNone/>
            </a:pPr>
            <a:r>
              <a:rPr lang="en-US" sz="2000" dirty="0"/>
              <a:t>When used to assist operators in line, computer vision systems can help fatigued workers detect defects, and provide error proofing in complex assemblies where workers or prone to miss or mis-execute steps. With computer vision assisting with cognitively taxing tasks, operators have more attention and focus for problem-solving and innovation.</a:t>
            </a:r>
          </a:p>
        </p:txBody>
      </p:sp>
    </p:spTree>
    <p:extLst>
      <p:ext uri="{BB962C8B-B14F-4D97-AF65-F5344CB8AC3E}">
        <p14:creationId xmlns:p14="http://schemas.microsoft.com/office/powerpoint/2010/main" val="100973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Applications of Agile Manufacturing</a:t>
            </a:r>
          </a:p>
        </p:txBody>
      </p:sp>
      <p:sp>
        <p:nvSpPr>
          <p:cNvPr id="4" name="Content Placeholder 2">
            <a:extLst>
              <a:ext uri="{FF2B5EF4-FFF2-40B4-BE49-F238E27FC236}">
                <a16:creationId xmlns:a16="http://schemas.microsoft.com/office/drawing/2014/main" id="{C70CB19B-6394-4D60-90F7-A7D81ED61CF8}"/>
              </a:ext>
            </a:extLst>
          </p:cNvPr>
          <p:cNvSpPr>
            <a:spLocks noGrp="1"/>
          </p:cNvSpPr>
          <p:nvPr>
            <p:ph idx="1"/>
          </p:nvPr>
        </p:nvSpPr>
        <p:spPr>
          <a:xfrm>
            <a:off x="475813" y="1693703"/>
            <a:ext cx="11096593" cy="4303509"/>
          </a:xfrm>
        </p:spPr>
        <p:txBody>
          <a:bodyPr>
            <a:normAutofit/>
          </a:bodyPr>
          <a:lstStyle/>
          <a:p>
            <a:pPr marL="0" indent="0">
              <a:lnSpc>
                <a:spcPct val="100000"/>
              </a:lnSpc>
              <a:buNone/>
            </a:pPr>
            <a:r>
              <a:rPr lang="en-US" sz="2000" b="1" dirty="0"/>
              <a:t>Using Manufacturing Apps to Amplify Training Programs</a:t>
            </a:r>
          </a:p>
          <a:p>
            <a:pPr marL="0" indent="0">
              <a:lnSpc>
                <a:spcPct val="100000"/>
              </a:lnSpc>
              <a:buNone/>
            </a:pPr>
            <a:r>
              <a:rPr lang="en-US" sz="2000" dirty="0"/>
              <a:t>At Merck, interactive training apps with step-by-step work instructions were a game changer. The photos, videos and live stream sensor data transformed the training experience, making it more interactive and constructive. The new training program augmented workers’ capabilities: rather than using technology to automate workers’ tasks</a:t>
            </a:r>
          </a:p>
          <a:p>
            <a:pPr marL="0" indent="0">
              <a:lnSpc>
                <a:spcPct val="100000"/>
              </a:lnSpc>
              <a:buNone/>
            </a:pPr>
            <a:r>
              <a:rPr lang="en-US" sz="2000" b="1" dirty="0"/>
              <a:t>Using Digital Work Instructions to Error-Proof High-Mix Assemblies</a:t>
            </a:r>
          </a:p>
          <a:p>
            <a:pPr marL="0" indent="0">
              <a:lnSpc>
                <a:spcPct val="100000"/>
              </a:lnSpc>
              <a:buNone/>
            </a:pPr>
            <a:r>
              <a:rPr lang="en-US" sz="2000" dirty="0"/>
              <a:t>A senior process engineer at Dentsply created an app to simplify the kitting process. The app was connected to IoT devices like pick-to-lights and break beams that would guide workers to the bin with the right part from for each kit. Process engineers were able to improve the process by building the apps themselves. They no longer needed to go through IT or get the change reapproved as part of their Quality Management System. Moreover, production became as flexible as Dentsply’s customized products required it to be.</a:t>
            </a:r>
          </a:p>
          <a:p>
            <a:pPr marL="0" indent="0">
              <a:lnSpc>
                <a:spcPct val="100000"/>
              </a:lnSpc>
              <a:buNone/>
            </a:pPr>
            <a:endParaRPr lang="en-US" sz="2000" dirty="0"/>
          </a:p>
        </p:txBody>
      </p:sp>
    </p:spTree>
    <p:extLst>
      <p:ext uri="{BB962C8B-B14F-4D97-AF65-F5344CB8AC3E}">
        <p14:creationId xmlns:p14="http://schemas.microsoft.com/office/powerpoint/2010/main" val="189965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Digital Manufacturing or Agile Manufacturing?</a:t>
            </a:r>
          </a:p>
        </p:txBody>
      </p:sp>
      <p:pic>
        <p:nvPicPr>
          <p:cNvPr id="3" name="Picture 2">
            <a:extLst>
              <a:ext uri="{FF2B5EF4-FFF2-40B4-BE49-F238E27FC236}">
                <a16:creationId xmlns:a16="http://schemas.microsoft.com/office/drawing/2014/main" id="{6452B075-E945-48C8-9B2E-0348749DD580}"/>
              </a:ext>
            </a:extLst>
          </p:cNvPr>
          <p:cNvPicPr>
            <a:picLocks noChangeAspect="1"/>
          </p:cNvPicPr>
          <p:nvPr/>
        </p:nvPicPr>
        <p:blipFill>
          <a:blip r:embed="rId3"/>
          <a:stretch>
            <a:fillRect/>
          </a:stretch>
        </p:blipFill>
        <p:spPr>
          <a:xfrm>
            <a:off x="3446488" y="1660160"/>
            <a:ext cx="5787452" cy="4340589"/>
          </a:xfrm>
          <a:prstGeom prst="rect">
            <a:avLst/>
          </a:prstGeom>
        </p:spPr>
      </p:pic>
    </p:spTree>
    <p:extLst>
      <p:ext uri="{BB962C8B-B14F-4D97-AF65-F5344CB8AC3E}">
        <p14:creationId xmlns:p14="http://schemas.microsoft.com/office/powerpoint/2010/main" val="108376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Agile Manufacturing</a:t>
            </a:r>
          </a:p>
        </p:txBody>
      </p:sp>
      <p:sp>
        <p:nvSpPr>
          <p:cNvPr id="3" name="Content Placeholder 2"/>
          <p:cNvSpPr>
            <a:spLocks noGrp="1"/>
          </p:cNvSpPr>
          <p:nvPr>
            <p:ph idx="1"/>
          </p:nvPr>
        </p:nvSpPr>
        <p:spPr>
          <a:xfrm>
            <a:off x="549434" y="1738149"/>
            <a:ext cx="3018226" cy="4303509"/>
          </a:xfrm>
        </p:spPr>
        <p:txBody>
          <a:bodyPr>
            <a:normAutofit/>
          </a:bodyPr>
          <a:lstStyle/>
          <a:p>
            <a:pPr marL="0" indent="0">
              <a:buNone/>
            </a:pPr>
            <a:r>
              <a:rPr lang="en-US" sz="2400" dirty="0"/>
              <a:t>Agile Manufacturing as the 21</a:t>
            </a:r>
            <a:r>
              <a:rPr lang="en-US" sz="2400" baseline="30000" dirty="0"/>
              <a:t>st</a:t>
            </a:r>
            <a:r>
              <a:rPr lang="en-US" sz="2400" dirty="0"/>
              <a:t> Century Strategy for Improving Manufacturing Competitiveness</a:t>
            </a:r>
          </a:p>
          <a:p>
            <a:pPr marL="0" indent="0">
              <a:buNone/>
            </a:pPr>
            <a:r>
              <a:rPr lang="en-US" sz="2400" dirty="0"/>
              <a:t>(Henrique Luiz Correa, 2001)</a:t>
            </a:r>
          </a:p>
          <a:p>
            <a:pPr marL="0" indent="0">
              <a:buNone/>
            </a:pPr>
            <a:endParaRPr lang="en-US" sz="2400" dirty="0"/>
          </a:p>
        </p:txBody>
      </p:sp>
      <p:pic>
        <p:nvPicPr>
          <p:cNvPr id="1028" name="Picture 4" descr="The 4 core values of Agile Manufacturing: flexibility, rapid iteration, augmentation and bottom-up innovation.">
            <a:extLst>
              <a:ext uri="{FF2B5EF4-FFF2-40B4-BE49-F238E27FC236}">
                <a16:creationId xmlns:a16="http://schemas.microsoft.com/office/drawing/2014/main" id="{D4403F1F-A117-4010-AE65-980C46FA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148" y="1738148"/>
            <a:ext cx="7130097" cy="426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Digital Manufacturing or Agile Manufacturing?</a:t>
            </a:r>
          </a:p>
        </p:txBody>
      </p:sp>
      <p:sp>
        <p:nvSpPr>
          <p:cNvPr id="5" name="TextBox 4">
            <a:extLst>
              <a:ext uri="{FF2B5EF4-FFF2-40B4-BE49-F238E27FC236}">
                <a16:creationId xmlns:a16="http://schemas.microsoft.com/office/drawing/2014/main" id="{96890D8D-79C8-4BC5-8134-4B36EB243C15}"/>
              </a:ext>
            </a:extLst>
          </p:cNvPr>
          <p:cNvSpPr txBox="1"/>
          <p:nvPr/>
        </p:nvSpPr>
        <p:spPr>
          <a:xfrm>
            <a:off x="558129" y="1515679"/>
            <a:ext cx="11075742" cy="4154984"/>
          </a:xfrm>
          <a:prstGeom prst="rect">
            <a:avLst/>
          </a:prstGeom>
          <a:noFill/>
        </p:spPr>
        <p:txBody>
          <a:bodyPr wrap="square">
            <a:spAutoFit/>
          </a:bodyPr>
          <a:lstStyle/>
          <a:p>
            <a:pPr algn="l"/>
            <a:r>
              <a:rPr lang="en-US" sz="2400" b="0" i="0" u="none" strike="noStrike" baseline="0" dirty="0">
                <a:solidFill>
                  <a:srgbClr val="282828"/>
                </a:solidFill>
                <a:latin typeface="OpenSans-Regular"/>
              </a:rPr>
              <a:t>Agile manufacturing is the </a:t>
            </a:r>
            <a:r>
              <a:rPr lang="en-US" sz="2400" b="1" i="0" u="none" strike="noStrike" baseline="0" dirty="0">
                <a:solidFill>
                  <a:srgbClr val="282828"/>
                </a:solidFill>
                <a:latin typeface="OpenSans-Bold"/>
              </a:rPr>
              <a:t>capacity to adapt to the market</a:t>
            </a:r>
            <a:r>
              <a:rPr lang="en-US" sz="2400" b="0" i="0" u="none" strike="noStrike" baseline="0" dirty="0">
                <a:solidFill>
                  <a:srgbClr val="282828"/>
                </a:solidFill>
                <a:latin typeface="OpenSans-Regular"/>
              </a:rPr>
              <a:t>. A whole production line can change from one day to the other to produce a brand-new product. Agile manufacturing is concentrated on </a:t>
            </a:r>
            <a:r>
              <a:rPr lang="en-US" sz="2400" b="1" i="0" u="none" strike="noStrike" baseline="0" dirty="0">
                <a:solidFill>
                  <a:srgbClr val="282828"/>
                </a:solidFill>
                <a:latin typeface="OpenSans-Bold"/>
              </a:rPr>
              <a:t>efficiency of the production line </a:t>
            </a:r>
            <a:r>
              <a:rPr lang="en-US" sz="2400" b="0" i="0" u="none" strike="noStrike" baseline="0" dirty="0">
                <a:solidFill>
                  <a:srgbClr val="282828"/>
                </a:solidFill>
                <a:latin typeface="OpenSans-Regular"/>
              </a:rPr>
              <a:t>and the capacity of compiling all the company resources to adaptation. This away, it will rather resist to a moving environment.</a:t>
            </a:r>
          </a:p>
          <a:p>
            <a:pPr algn="l"/>
            <a:r>
              <a:rPr lang="en-US" sz="2400" b="0" i="0" u="none" strike="noStrike" baseline="0" dirty="0">
                <a:solidFill>
                  <a:srgbClr val="282828"/>
                </a:solidFill>
                <a:latin typeface="OpenSans-Regular"/>
              </a:rPr>
              <a:t>In comparison, digital manufacturing is a </a:t>
            </a:r>
            <a:r>
              <a:rPr lang="en-US" sz="2400" b="1" i="0" u="none" strike="noStrike" baseline="0" dirty="0">
                <a:solidFill>
                  <a:srgbClr val="282828"/>
                </a:solidFill>
                <a:latin typeface="OpenSans-Bold"/>
              </a:rPr>
              <a:t>process, that allows to adapt to the market</a:t>
            </a:r>
            <a:r>
              <a:rPr lang="en-US" sz="2400" b="0" i="0" u="none" strike="noStrike" baseline="0" dirty="0">
                <a:solidFill>
                  <a:srgbClr val="282828"/>
                </a:solidFill>
                <a:latin typeface="OpenSans-Regular"/>
              </a:rPr>
              <a:t>. It enables quick prototyping and furnishes close-to-reality</a:t>
            </a:r>
            <a:r>
              <a:rPr lang="en-US" sz="2400" dirty="0">
                <a:solidFill>
                  <a:srgbClr val="282828"/>
                </a:solidFill>
                <a:latin typeface="OpenSans-Regular"/>
              </a:rPr>
              <a:t> </a:t>
            </a:r>
            <a:r>
              <a:rPr lang="en-US" sz="2400" b="0" i="0" u="none" strike="noStrike" baseline="0" dirty="0">
                <a:solidFill>
                  <a:srgbClr val="282828"/>
                </a:solidFill>
                <a:latin typeface="OpenSans-Regular"/>
              </a:rPr>
              <a:t>testing. Production is then more </a:t>
            </a:r>
            <a:r>
              <a:rPr lang="en-US" sz="2400" dirty="0">
                <a:solidFill>
                  <a:srgbClr val="282828"/>
                </a:solidFill>
                <a:latin typeface="OpenSans-Regular"/>
              </a:rPr>
              <a:t>effi</a:t>
            </a:r>
            <a:r>
              <a:rPr lang="en-US" sz="2400" b="0" i="0" u="none" strike="noStrike" baseline="0" dirty="0">
                <a:solidFill>
                  <a:srgbClr val="282828"/>
                </a:solidFill>
                <a:latin typeface="OpenSans-Regular"/>
              </a:rPr>
              <a:t>cient and </a:t>
            </a:r>
            <a:r>
              <a:rPr lang="en-US" sz="2400" b="1" i="0" u="none" strike="noStrike" baseline="0" dirty="0">
                <a:solidFill>
                  <a:srgbClr val="282828"/>
                </a:solidFill>
                <a:latin typeface="OpenSans-Bold"/>
              </a:rPr>
              <a:t>more focused on the consumers’ needs</a:t>
            </a:r>
            <a:r>
              <a:rPr lang="en-US" sz="2400" b="0" i="0" u="none" strike="noStrike" baseline="0" dirty="0">
                <a:solidFill>
                  <a:srgbClr val="282828"/>
                </a:solidFill>
                <a:latin typeface="OpenSans-Regular"/>
              </a:rPr>
              <a:t>. Thanks to digital manufacturing, it is possible to plan </a:t>
            </a:r>
            <a:r>
              <a:rPr lang="en-US" sz="2400" b="1" i="0" u="none" strike="noStrike" baseline="0" dirty="0">
                <a:solidFill>
                  <a:srgbClr val="282828"/>
                </a:solidFill>
                <a:latin typeface="OpenSans-Bold"/>
              </a:rPr>
              <a:t>small productions </a:t>
            </a:r>
            <a:r>
              <a:rPr lang="en-US" sz="2400" b="0" i="0" u="none" strike="noStrike" baseline="0" dirty="0">
                <a:solidFill>
                  <a:srgbClr val="282828"/>
                </a:solidFill>
                <a:latin typeface="OpenSans-Regular"/>
              </a:rPr>
              <a:t>and therefore work in </a:t>
            </a:r>
            <a:r>
              <a:rPr lang="en-US" sz="2400" b="1" i="0" u="none" strike="noStrike" baseline="0" dirty="0">
                <a:solidFill>
                  <a:srgbClr val="282828"/>
                </a:solidFill>
                <a:latin typeface="OpenSans-Bold"/>
              </a:rPr>
              <a:t>real-time inventory monitoring</a:t>
            </a:r>
            <a:r>
              <a:rPr lang="en-US" sz="2400" b="0" i="0" u="none" strike="noStrike" baseline="0" dirty="0">
                <a:solidFill>
                  <a:srgbClr val="282828"/>
                </a:solidFill>
                <a:latin typeface="OpenSans-Regular"/>
              </a:rPr>
              <a:t>. Digital manufacturing is not only about production, it incorporates the whole design and testing process, in </a:t>
            </a:r>
            <a:r>
              <a:rPr lang="en-US" sz="2400" b="1" i="0" u="none" strike="noStrike" baseline="0" dirty="0">
                <a:solidFill>
                  <a:srgbClr val="282828"/>
                </a:solidFill>
                <a:latin typeface="OpenSans-Bold"/>
              </a:rPr>
              <a:t>low cost </a:t>
            </a:r>
            <a:r>
              <a:rPr lang="en-US" sz="2400" b="0" i="0" u="none" strike="noStrike" baseline="0" dirty="0">
                <a:solidFill>
                  <a:srgbClr val="282828"/>
                </a:solidFill>
                <a:latin typeface="OpenSans-Regular"/>
              </a:rPr>
              <a:t>and </a:t>
            </a:r>
            <a:r>
              <a:rPr lang="en-US" sz="2400" b="1" i="0" u="none" strike="noStrike" baseline="0" dirty="0">
                <a:solidFill>
                  <a:srgbClr val="282828"/>
                </a:solidFill>
                <a:latin typeface="OpenSans-Bold"/>
              </a:rPr>
              <a:t>short time</a:t>
            </a:r>
            <a:r>
              <a:rPr lang="en-US" sz="2400" b="0" i="0" u="none" strike="noStrike" baseline="0" dirty="0">
                <a:solidFill>
                  <a:srgbClr val="282828"/>
                </a:solidFill>
                <a:latin typeface="OpenSans-Regular"/>
              </a:rPr>
              <a:t>.</a:t>
            </a:r>
            <a:endParaRPr lang="en-US" sz="2400" dirty="0"/>
          </a:p>
        </p:txBody>
      </p:sp>
    </p:spTree>
    <p:extLst>
      <p:ext uri="{BB962C8B-B14F-4D97-AF65-F5344CB8AC3E}">
        <p14:creationId xmlns:p14="http://schemas.microsoft.com/office/powerpoint/2010/main" val="215492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Digital Manufacturing or Agile Manufacturing?</a:t>
            </a:r>
          </a:p>
        </p:txBody>
      </p:sp>
      <p:sp>
        <p:nvSpPr>
          <p:cNvPr id="5" name="TextBox 4">
            <a:extLst>
              <a:ext uri="{FF2B5EF4-FFF2-40B4-BE49-F238E27FC236}">
                <a16:creationId xmlns:a16="http://schemas.microsoft.com/office/drawing/2014/main" id="{96890D8D-79C8-4BC5-8134-4B36EB243C15}"/>
              </a:ext>
            </a:extLst>
          </p:cNvPr>
          <p:cNvSpPr txBox="1"/>
          <p:nvPr/>
        </p:nvSpPr>
        <p:spPr>
          <a:xfrm>
            <a:off x="558129" y="1515679"/>
            <a:ext cx="11075742" cy="1938992"/>
          </a:xfrm>
          <a:prstGeom prst="rect">
            <a:avLst/>
          </a:prstGeom>
          <a:noFill/>
        </p:spPr>
        <p:txBody>
          <a:bodyPr wrap="square">
            <a:spAutoFit/>
          </a:bodyPr>
          <a:lstStyle/>
          <a:p>
            <a:pPr algn="l"/>
            <a:r>
              <a:rPr lang="en-US" sz="2400" b="1" i="0" u="none" strike="noStrike" baseline="0" dirty="0">
                <a:solidFill>
                  <a:srgbClr val="282828"/>
                </a:solidFill>
                <a:latin typeface="OpenSans-Regular"/>
              </a:rPr>
              <a:t>However, digital manufacturing allows to strengthen agile manufacturing</a:t>
            </a:r>
          </a:p>
          <a:p>
            <a:pPr algn="l"/>
            <a:r>
              <a:rPr lang="en-US" sz="2400" dirty="0"/>
              <a:t>Digital manufacturing can strengthen agile manufacturing. In fact, agile manufacturing is constantly trying to reach efficiency through adaptivity to the market. And digital manufacturing allows the company, through rapid prototyping and more generally quick production mode and small series to adapt to the consumers’ need.</a:t>
            </a:r>
          </a:p>
        </p:txBody>
      </p:sp>
      <p:pic>
        <p:nvPicPr>
          <p:cNvPr id="1026" name="Picture 2" descr="Pros and Cons of Agile and Waterfall Methods - Online Software Development Company">
            <a:extLst>
              <a:ext uri="{FF2B5EF4-FFF2-40B4-BE49-F238E27FC236}">
                <a16:creationId xmlns:a16="http://schemas.microsoft.com/office/drawing/2014/main" id="{A49635A5-F2C9-4D64-A6D4-342B1C599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603" y="3429000"/>
            <a:ext cx="8144922" cy="295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5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Agile Manufacturing</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400" dirty="0"/>
              <a:t>The need for a strategic management of the manufacturing function:</a:t>
            </a:r>
          </a:p>
          <a:p>
            <a:pPr>
              <a:buFontTx/>
              <a:buChar char="-"/>
            </a:pPr>
            <a:r>
              <a:rPr lang="en-US" sz="2400" dirty="0"/>
              <a:t>Manufacturing in general involves the bulk of the company’s assets and human resources</a:t>
            </a:r>
          </a:p>
          <a:p>
            <a:pPr>
              <a:buFontTx/>
              <a:buChar char="-"/>
            </a:pPr>
            <a:r>
              <a:rPr lang="en-US" sz="2400" dirty="0"/>
              <a:t>Many decisions regarding manufacturing resources require a long time to take effect therefore requiring a long term outlook of the future to support them</a:t>
            </a:r>
          </a:p>
          <a:p>
            <a:pPr>
              <a:buFontTx/>
              <a:buChar char="-"/>
            </a:pPr>
            <a:r>
              <a:rPr lang="en-US" sz="2400" dirty="0"/>
              <a:t>Once made, many of these decisions will normally take a long time and substantial amounts of resources to revert</a:t>
            </a:r>
            <a:endParaRPr lang="en-US" sz="2000" dirty="0"/>
          </a:p>
          <a:p>
            <a:pPr marL="0" indent="0">
              <a:buNone/>
            </a:pPr>
            <a:endParaRPr lang="en-US" sz="2400" dirty="0"/>
          </a:p>
        </p:txBody>
      </p:sp>
    </p:spTree>
    <p:extLst>
      <p:ext uri="{BB962C8B-B14F-4D97-AF65-F5344CB8AC3E}">
        <p14:creationId xmlns:p14="http://schemas.microsoft.com/office/powerpoint/2010/main" val="377657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Agile Manufacturing</a:t>
            </a:r>
          </a:p>
        </p:txBody>
      </p:sp>
      <p:sp>
        <p:nvSpPr>
          <p:cNvPr id="3" name="Content Placeholder 2"/>
          <p:cNvSpPr>
            <a:spLocks noGrp="1"/>
          </p:cNvSpPr>
          <p:nvPr>
            <p:ph idx="1"/>
          </p:nvPr>
        </p:nvSpPr>
        <p:spPr>
          <a:xfrm>
            <a:off x="1134050" y="1738149"/>
            <a:ext cx="10372150" cy="4303509"/>
          </a:xfrm>
        </p:spPr>
        <p:txBody>
          <a:bodyPr>
            <a:normAutofit/>
          </a:bodyPr>
          <a:lstStyle/>
          <a:p>
            <a:pPr>
              <a:buFontTx/>
              <a:buChar char="-"/>
            </a:pPr>
            <a:r>
              <a:rPr lang="en-US" sz="2400" dirty="0"/>
              <a:t>Manufacturing decisions directly affect the way companies can compete in the marketplace because it is increasingly accepted that there is not such thing as a “best way” to manage manufacturing resources – different configurations of manufacturing resources will result in different levels of manufacturing performance in different aspects (e.g. deliver, flexibility, quality and cost)</a:t>
            </a:r>
          </a:p>
          <a:p>
            <a:pPr>
              <a:buFontTx/>
              <a:buChar char="-"/>
            </a:pPr>
            <a:r>
              <a:rPr lang="en-US" sz="2400" dirty="0"/>
              <a:t>Manufacturing decisions have to support and be supported by other functions in order to properly support the business strategy of the company, therefore requiring strategic orientation</a:t>
            </a:r>
          </a:p>
        </p:txBody>
      </p:sp>
    </p:spTree>
    <p:extLst>
      <p:ext uri="{BB962C8B-B14F-4D97-AF65-F5344CB8AC3E}">
        <p14:creationId xmlns:p14="http://schemas.microsoft.com/office/powerpoint/2010/main" val="31274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New Manufacturing Environments of the 2000s</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457200" indent="-457200">
              <a:buAutoNum type="arabicPeriod"/>
            </a:pPr>
            <a:r>
              <a:rPr lang="en-US" sz="2400" dirty="0"/>
              <a:t>Information Technology</a:t>
            </a:r>
          </a:p>
          <a:p>
            <a:pPr marL="0" indent="0">
              <a:buNone/>
            </a:pPr>
            <a:r>
              <a:rPr lang="en-US" sz="2400" dirty="0"/>
              <a:t> - It has remarkably changed the patterns of integration and communication within as well as between companies and between companies and consumers.</a:t>
            </a:r>
          </a:p>
          <a:p>
            <a:pPr marL="0" indent="0">
              <a:buNone/>
            </a:pPr>
            <a:r>
              <a:rPr lang="en-US" sz="2400" dirty="0"/>
              <a:t> - With the integrated systems being connected with the Internet, new virtually endless opportunities are available to the companies who are competent enough to use them for competitive benefit.</a:t>
            </a:r>
          </a:p>
          <a:p>
            <a:pPr marL="0" indent="0">
              <a:buNone/>
            </a:pPr>
            <a:r>
              <a:rPr lang="en-US" sz="2400" dirty="0"/>
              <a:t>- The rate at which technology has evolved requires, more than ever, that manufacturing managers are proactive in anticipating and understanding the newly available technologies and their impact on the company’s competitive performance, both in terms of information, product and process technologies.</a:t>
            </a:r>
          </a:p>
        </p:txBody>
      </p:sp>
    </p:spTree>
    <p:extLst>
      <p:ext uri="{BB962C8B-B14F-4D97-AF65-F5344CB8AC3E}">
        <p14:creationId xmlns:p14="http://schemas.microsoft.com/office/powerpoint/2010/main" val="172330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New Manufacturing Environments of the 2000s</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sz="2400" dirty="0"/>
              <a:t>2. Customer requirements</a:t>
            </a:r>
          </a:p>
          <a:p>
            <a:pPr marL="0" indent="0">
              <a:buNone/>
            </a:pPr>
            <a:r>
              <a:rPr lang="en-US" sz="2400" dirty="0"/>
              <a:t> - They are increasingly demanding because competition is increasingly global and fierce and, competitors are increasingly competent.</a:t>
            </a:r>
          </a:p>
          <a:p>
            <a:pPr marL="0" indent="0">
              <a:buNone/>
            </a:pPr>
            <a:r>
              <a:rPr lang="en-US" sz="2400" dirty="0"/>
              <a:t> - Required changes in the strategic direction must be quickly mirrored by changes in the pattern of manufacturing decisions.</a:t>
            </a:r>
          </a:p>
          <a:p>
            <a:pPr marL="0" indent="0">
              <a:buNone/>
            </a:pPr>
            <a:r>
              <a:rPr lang="en-US" sz="2400" dirty="0"/>
              <a:t>- Changes in the manufacturing resources, newly developed competencies and newly available technologies should also be able to quickly change the strategic direction of the company changing.</a:t>
            </a:r>
          </a:p>
        </p:txBody>
      </p:sp>
    </p:spTree>
    <p:extLst>
      <p:ext uri="{BB962C8B-B14F-4D97-AF65-F5344CB8AC3E}">
        <p14:creationId xmlns:p14="http://schemas.microsoft.com/office/powerpoint/2010/main" val="271875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Agile Manufacturing Strategy Processes</a:t>
            </a:r>
          </a:p>
        </p:txBody>
      </p:sp>
      <p:sp>
        <p:nvSpPr>
          <p:cNvPr id="9" name="Content Placeholder 2">
            <a:extLst>
              <a:ext uri="{FF2B5EF4-FFF2-40B4-BE49-F238E27FC236}">
                <a16:creationId xmlns:a16="http://schemas.microsoft.com/office/drawing/2014/main" id="{F2DCF448-B48C-46D2-AC9A-67E920E84C06}"/>
              </a:ext>
            </a:extLst>
          </p:cNvPr>
          <p:cNvSpPr>
            <a:spLocks noGrp="1"/>
          </p:cNvSpPr>
          <p:nvPr>
            <p:ph idx="1"/>
          </p:nvPr>
        </p:nvSpPr>
        <p:spPr>
          <a:xfrm>
            <a:off x="1134050" y="1738149"/>
            <a:ext cx="10372150" cy="4303509"/>
          </a:xfrm>
        </p:spPr>
        <p:txBody>
          <a:bodyPr>
            <a:normAutofit/>
          </a:bodyPr>
          <a:lstStyle/>
          <a:p>
            <a:pPr marL="457200" indent="-457200">
              <a:buAutoNum type="arabicPeriod"/>
            </a:pPr>
            <a:r>
              <a:rPr lang="en-US" sz="2400" dirty="0"/>
              <a:t>Change is rule, not the exception</a:t>
            </a:r>
          </a:p>
          <a:p>
            <a:pPr>
              <a:buFontTx/>
              <a:buChar char="-"/>
            </a:pPr>
            <a:r>
              <a:rPr lang="en-US" sz="2400" dirty="0"/>
              <a:t>The internal and external changes affecting the organization will be so frequent and relevant that change should be the main trigger for the strategy reviewing process rather than only time.</a:t>
            </a:r>
          </a:p>
          <a:p>
            <a:pPr>
              <a:buFontTx/>
              <a:buChar char="-"/>
            </a:pPr>
            <a:r>
              <a:rPr lang="en-US" sz="2400" dirty="0"/>
              <a:t>Changes may frequently affect so many functional areas that it is impossible that just one or a few of them keep such changes </a:t>
            </a:r>
            <a:r>
              <a:rPr lang="en-US" sz="2400" dirty="0" err="1"/>
              <a:t>monitores</a:t>
            </a:r>
            <a:r>
              <a:rPr lang="en-US" sz="2400" dirty="0"/>
              <a:t> and under control.</a:t>
            </a:r>
          </a:p>
        </p:txBody>
      </p:sp>
    </p:spTree>
    <p:extLst>
      <p:ext uri="{BB962C8B-B14F-4D97-AF65-F5344CB8AC3E}">
        <p14:creationId xmlns:p14="http://schemas.microsoft.com/office/powerpoint/2010/main" val="1482778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Agile Manufacturing Strategy Processes</a:t>
            </a:r>
          </a:p>
        </p:txBody>
      </p:sp>
      <p:sp>
        <p:nvSpPr>
          <p:cNvPr id="9" name="Content Placeholder 2">
            <a:extLst>
              <a:ext uri="{FF2B5EF4-FFF2-40B4-BE49-F238E27FC236}">
                <a16:creationId xmlns:a16="http://schemas.microsoft.com/office/drawing/2014/main" id="{F2DCF448-B48C-46D2-AC9A-67E920E84C06}"/>
              </a:ext>
            </a:extLst>
          </p:cNvPr>
          <p:cNvSpPr>
            <a:spLocks noGrp="1"/>
          </p:cNvSpPr>
          <p:nvPr>
            <p:ph idx="1"/>
          </p:nvPr>
        </p:nvSpPr>
        <p:spPr>
          <a:xfrm>
            <a:off x="1134050" y="1738149"/>
            <a:ext cx="10372150" cy="4303509"/>
          </a:xfrm>
        </p:spPr>
        <p:txBody>
          <a:bodyPr>
            <a:normAutofit/>
          </a:bodyPr>
          <a:lstStyle/>
          <a:p>
            <a:pPr marL="0" indent="0">
              <a:buNone/>
            </a:pPr>
            <a:r>
              <a:rPr lang="en-US" sz="2400" dirty="0"/>
              <a:t>2. Change is rule, not the exception</a:t>
            </a:r>
          </a:p>
          <a:p>
            <a:pPr>
              <a:buFontTx/>
              <a:buChar char="-"/>
            </a:pPr>
            <a:r>
              <a:rPr lang="en-US" sz="2400" dirty="0"/>
              <a:t>The internal and external changes affecting the organization will be so frequent and relevant that change should be the main trigger for the strategy reviewing process rather than only time.</a:t>
            </a:r>
          </a:p>
          <a:p>
            <a:pPr>
              <a:buFontTx/>
              <a:buChar char="-"/>
            </a:pPr>
            <a:r>
              <a:rPr lang="en-US" sz="2400" dirty="0"/>
              <a:t>Changes may frequently affect so many functional areas that it is impossible that just one or a few of them keep such changes monitors and under control.</a:t>
            </a:r>
          </a:p>
        </p:txBody>
      </p:sp>
    </p:spTree>
    <p:extLst>
      <p:ext uri="{BB962C8B-B14F-4D97-AF65-F5344CB8AC3E}">
        <p14:creationId xmlns:p14="http://schemas.microsoft.com/office/powerpoint/2010/main" val="413017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DA521-2022-4B56-8186-65E2534C10B3}"/>
              </a:ext>
            </a:extLst>
          </p:cNvPr>
          <p:cNvSpPr>
            <a:spLocks noGrp="1"/>
          </p:cNvSpPr>
          <p:nvPr>
            <p:ph type="title"/>
          </p:nvPr>
        </p:nvSpPr>
        <p:spPr/>
        <p:txBody>
          <a:bodyPr/>
          <a:lstStyle/>
          <a:p>
            <a:r>
              <a:rPr lang="en-US" dirty="0"/>
              <a:t>What is Agile Manufacturing?</a:t>
            </a:r>
          </a:p>
        </p:txBody>
      </p:sp>
      <p:sp>
        <p:nvSpPr>
          <p:cNvPr id="3" name="Content Placeholder 2">
            <a:extLst>
              <a:ext uri="{FF2B5EF4-FFF2-40B4-BE49-F238E27FC236}">
                <a16:creationId xmlns:a16="http://schemas.microsoft.com/office/drawing/2014/main" id="{8E6CFE61-E8A6-416B-9096-9F778AD3C036}"/>
              </a:ext>
            </a:extLst>
          </p:cNvPr>
          <p:cNvSpPr>
            <a:spLocks noGrp="1"/>
          </p:cNvSpPr>
          <p:nvPr>
            <p:ph idx="1"/>
          </p:nvPr>
        </p:nvSpPr>
        <p:spPr>
          <a:xfrm>
            <a:off x="475814" y="1693703"/>
            <a:ext cx="6089878" cy="4303509"/>
          </a:xfrm>
        </p:spPr>
        <p:txBody>
          <a:bodyPr>
            <a:normAutofit/>
          </a:bodyPr>
          <a:lstStyle/>
          <a:p>
            <a:r>
              <a:rPr lang="en-US" sz="2400" dirty="0"/>
              <a:t>Agile Manufacturing is an approach to manufacturing that leverages flexibility, bottom-up innovation and augmentation in order to adapt, through an iterative process, to changing conditions.</a:t>
            </a:r>
          </a:p>
        </p:txBody>
      </p:sp>
      <p:pic>
        <p:nvPicPr>
          <p:cNvPr id="5" name="Picture 4">
            <a:extLst>
              <a:ext uri="{FF2B5EF4-FFF2-40B4-BE49-F238E27FC236}">
                <a16:creationId xmlns:a16="http://schemas.microsoft.com/office/drawing/2014/main" id="{75CEC3BC-7A30-4FF6-9225-69A2C6577412}"/>
              </a:ext>
            </a:extLst>
          </p:cNvPr>
          <p:cNvPicPr>
            <a:picLocks noChangeAspect="1"/>
          </p:cNvPicPr>
          <p:nvPr/>
        </p:nvPicPr>
        <p:blipFill>
          <a:blip r:embed="rId3"/>
          <a:stretch>
            <a:fillRect/>
          </a:stretch>
        </p:blipFill>
        <p:spPr>
          <a:xfrm>
            <a:off x="6904632" y="1526423"/>
            <a:ext cx="4171459" cy="4650855"/>
          </a:xfrm>
          <a:prstGeom prst="rect">
            <a:avLst/>
          </a:prstGeom>
        </p:spPr>
      </p:pic>
    </p:spTree>
    <p:extLst>
      <p:ext uri="{BB962C8B-B14F-4D97-AF65-F5344CB8AC3E}">
        <p14:creationId xmlns:p14="http://schemas.microsoft.com/office/powerpoint/2010/main" val="1421714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3988</TotalTime>
  <Words>1752</Words>
  <Application>Microsoft Office PowerPoint</Application>
  <PresentationFormat>Widescreen</PresentationFormat>
  <Paragraphs>109</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OpenSans-Bold</vt:lpstr>
      <vt:lpstr>OpenSans-Regular</vt:lpstr>
      <vt:lpstr>Office Theme</vt:lpstr>
      <vt:lpstr>PowerPoint Presentation</vt:lpstr>
      <vt:lpstr>Introduction to Agile Manufacturing</vt:lpstr>
      <vt:lpstr>Introduction to Agile Manufacturing</vt:lpstr>
      <vt:lpstr>Introduction to Agile Manufacturing</vt:lpstr>
      <vt:lpstr>The New Manufacturing Environments of the 2000s</vt:lpstr>
      <vt:lpstr>The New Manufacturing Environments of the 2000s</vt:lpstr>
      <vt:lpstr>Need for Agile Manufacturing Strategy Processes</vt:lpstr>
      <vt:lpstr>Need for Agile Manufacturing Strategy Processes</vt:lpstr>
      <vt:lpstr>What is Agile Manufacturing?</vt:lpstr>
      <vt:lpstr>What is Agile Manufacturing?</vt:lpstr>
      <vt:lpstr>Agile Manufacturing Principles</vt:lpstr>
      <vt:lpstr>Key Principles of Agile Manufacturing</vt:lpstr>
      <vt:lpstr>Key Principles of Agile Manufacturing</vt:lpstr>
      <vt:lpstr>Key Principles of Agile Manufacturing</vt:lpstr>
      <vt:lpstr>Applications of Agile Manufacturing</vt:lpstr>
      <vt:lpstr>Applications of Agile Manufacturing</vt:lpstr>
      <vt:lpstr>Applications of Agile Manufacturing</vt:lpstr>
      <vt:lpstr>Applications of Agile Manufacturing</vt:lpstr>
      <vt:lpstr>Digital Manufacturing or Agile Manufacturing?</vt:lpstr>
      <vt:lpstr>Digital Manufacturing or Agile Manufacturing?</vt:lpstr>
      <vt:lpstr>Digital Manufacturing or Agile Manufacturing?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211</cp:revision>
  <dcterms:created xsi:type="dcterms:W3CDTF">2018-02-11T14:22:08Z</dcterms:created>
  <dcterms:modified xsi:type="dcterms:W3CDTF">2020-10-28T17:26:26Z</dcterms:modified>
</cp:coreProperties>
</file>