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90" r:id="rId3"/>
    <p:sldId id="309" r:id="rId4"/>
    <p:sldId id="310" r:id="rId5"/>
    <p:sldId id="311" r:id="rId6"/>
    <p:sldId id="312" r:id="rId7"/>
    <p:sldId id="313" r:id="rId8"/>
    <p:sldId id="314" r:id="rId9"/>
    <p:sldId id="315" r:id="rId10"/>
    <p:sldId id="316" r:id="rId11"/>
    <p:sldId id="317" r:id="rId12"/>
    <p:sldId id="318" r:id="rId13"/>
    <p:sldId id="321" r:id="rId14"/>
    <p:sldId id="319" r:id="rId15"/>
    <p:sldId id="320" r:id="rId16"/>
    <p:sldId id="322" r:id="rId17"/>
    <p:sldId id="323" r:id="rId18"/>
    <p:sldId id="324" r:id="rId19"/>
    <p:sldId id="325" r:id="rId20"/>
    <p:sldId id="326" r:id="rId21"/>
    <p:sldId id="327" r:id="rId22"/>
    <p:sldId id="25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72" autoAdjust="0"/>
    <p:restoredTop sz="76796" autoAdjust="0"/>
  </p:normalViewPr>
  <p:slideViewPr>
    <p:cSldViewPr snapToGrid="0">
      <p:cViewPr varScale="1">
        <p:scale>
          <a:sx n="64" d="100"/>
          <a:sy n="64" d="100"/>
        </p:scale>
        <p:origin x="66" y="50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07-Oct-20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Ahmad Tariq, Khan Rafi, 2012, Intelligent Decision Support Systems- A Framework, Information and Knowledge Management, Vol 2, No.6</a:t>
            </a:r>
          </a:p>
        </p:txBody>
      </p:sp>
      <p:sp>
        <p:nvSpPr>
          <p:cNvPr id="4" name="Slide Number Placeholder 3"/>
          <p:cNvSpPr>
            <a:spLocks noGrp="1"/>
          </p:cNvSpPr>
          <p:nvPr>
            <p:ph type="sldNum" sz="quarter" idx="5"/>
          </p:nvPr>
        </p:nvSpPr>
        <p:spPr/>
        <p:txBody>
          <a:bodyPr/>
          <a:lstStyle/>
          <a:p>
            <a:fld id="{D9E50DBC-2896-0A4C-AFF9-CCB22DA1C35C}" type="slidenum">
              <a:rPr lang="en-US" smtClean="0"/>
              <a:t>12</a:t>
            </a:fld>
            <a:endParaRPr lang="en-US"/>
          </a:p>
        </p:txBody>
      </p:sp>
    </p:spTree>
    <p:extLst>
      <p:ext uri="{BB962C8B-B14F-4D97-AF65-F5344CB8AC3E}">
        <p14:creationId xmlns:p14="http://schemas.microsoft.com/office/powerpoint/2010/main" val="780472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Andreas </a:t>
            </a:r>
            <a:r>
              <a:rPr lang="en-US" dirty="0" err="1"/>
              <a:t>Felsberger</a:t>
            </a:r>
            <a:r>
              <a:rPr lang="en-US" dirty="0"/>
              <a:t>, Bernhard </a:t>
            </a:r>
            <a:r>
              <a:rPr lang="en-US" dirty="0" err="1"/>
              <a:t>Oberegger</a:t>
            </a:r>
            <a:r>
              <a:rPr lang="en-US" dirty="0"/>
              <a:t>, Gerald Reiner, A Review of Decision Support Systems for Manufacturing</a:t>
            </a:r>
          </a:p>
          <a:p>
            <a:r>
              <a:rPr lang="en-US" dirty="0"/>
              <a:t>Systems, SamI40 workshop at </a:t>
            </a:r>
            <a:r>
              <a:rPr lang="en-US" dirty="0" err="1"/>
              <a:t>i</a:t>
            </a:r>
            <a:r>
              <a:rPr lang="en-US" dirty="0"/>
              <a:t>-KNOW ’16 October 18–19, 2016, Graz, Austria</a:t>
            </a:r>
          </a:p>
        </p:txBody>
      </p:sp>
      <p:sp>
        <p:nvSpPr>
          <p:cNvPr id="4" name="Slide Number Placeholder 3"/>
          <p:cNvSpPr>
            <a:spLocks noGrp="1"/>
          </p:cNvSpPr>
          <p:nvPr>
            <p:ph type="sldNum" sz="quarter" idx="5"/>
          </p:nvPr>
        </p:nvSpPr>
        <p:spPr/>
        <p:txBody>
          <a:bodyPr/>
          <a:lstStyle/>
          <a:p>
            <a:fld id="{D9E50DBC-2896-0A4C-AFF9-CCB22DA1C35C}" type="slidenum">
              <a:rPr lang="en-US" smtClean="0"/>
              <a:t>13</a:t>
            </a:fld>
            <a:endParaRPr lang="en-US"/>
          </a:p>
        </p:txBody>
      </p:sp>
    </p:spTree>
    <p:extLst>
      <p:ext uri="{BB962C8B-B14F-4D97-AF65-F5344CB8AC3E}">
        <p14:creationId xmlns:p14="http://schemas.microsoft.com/office/powerpoint/2010/main" val="4034591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Ahmad Tariq, Khan Rafi, 2012, Intelligent Decision Support Systems- A Framework, Information and Knowledge Management, Vol 2, No.6</a:t>
            </a:r>
          </a:p>
        </p:txBody>
      </p:sp>
      <p:sp>
        <p:nvSpPr>
          <p:cNvPr id="4" name="Slide Number Placeholder 3"/>
          <p:cNvSpPr>
            <a:spLocks noGrp="1"/>
          </p:cNvSpPr>
          <p:nvPr>
            <p:ph type="sldNum" sz="quarter" idx="5"/>
          </p:nvPr>
        </p:nvSpPr>
        <p:spPr/>
        <p:txBody>
          <a:bodyPr/>
          <a:lstStyle/>
          <a:p>
            <a:fld id="{D9E50DBC-2896-0A4C-AFF9-CCB22DA1C35C}" type="slidenum">
              <a:rPr lang="en-US" smtClean="0"/>
              <a:t>14</a:t>
            </a:fld>
            <a:endParaRPr lang="en-US"/>
          </a:p>
        </p:txBody>
      </p:sp>
    </p:spTree>
    <p:extLst>
      <p:ext uri="{BB962C8B-B14F-4D97-AF65-F5344CB8AC3E}">
        <p14:creationId xmlns:p14="http://schemas.microsoft.com/office/powerpoint/2010/main" val="667382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Ahmad Tariq, Khan Rafi, 2012, Intelligent Decision Support Systems- A Framework, Information and Knowledge Management, Vol 2, No.6</a:t>
            </a:r>
          </a:p>
        </p:txBody>
      </p:sp>
      <p:sp>
        <p:nvSpPr>
          <p:cNvPr id="4" name="Slide Number Placeholder 3"/>
          <p:cNvSpPr>
            <a:spLocks noGrp="1"/>
          </p:cNvSpPr>
          <p:nvPr>
            <p:ph type="sldNum" sz="quarter" idx="5"/>
          </p:nvPr>
        </p:nvSpPr>
        <p:spPr/>
        <p:txBody>
          <a:bodyPr/>
          <a:lstStyle/>
          <a:p>
            <a:fld id="{D9E50DBC-2896-0A4C-AFF9-CCB22DA1C35C}" type="slidenum">
              <a:rPr lang="en-US" smtClean="0"/>
              <a:t>16</a:t>
            </a:fld>
            <a:endParaRPr lang="en-US"/>
          </a:p>
        </p:txBody>
      </p:sp>
    </p:spTree>
    <p:extLst>
      <p:ext uri="{BB962C8B-B14F-4D97-AF65-F5344CB8AC3E}">
        <p14:creationId xmlns:p14="http://schemas.microsoft.com/office/powerpoint/2010/main" val="2506677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Khac-Hoai</a:t>
            </a:r>
            <a:r>
              <a:rPr lang="en-US" dirty="0"/>
              <a:t> Nam Bui, Jason J. Jung, and David Camacho, 2018, Consensual Negotiation-Based Decision Making for Connected Appliances in Smart Home Management Systems, Sensors 2018, 18</a:t>
            </a:r>
          </a:p>
        </p:txBody>
      </p:sp>
      <p:sp>
        <p:nvSpPr>
          <p:cNvPr id="4" name="Slide Number Placeholder 3"/>
          <p:cNvSpPr>
            <a:spLocks noGrp="1"/>
          </p:cNvSpPr>
          <p:nvPr>
            <p:ph type="sldNum" sz="quarter" idx="5"/>
          </p:nvPr>
        </p:nvSpPr>
        <p:spPr/>
        <p:txBody>
          <a:bodyPr/>
          <a:lstStyle/>
          <a:p>
            <a:fld id="{D9E50DBC-2896-0A4C-AFF9-CCB22DA1C35C}" type="slidenum">
              <a:rPr lang="en-US" smtClean="0"/>
              <a:t>17</a:t>
            </a:fld>
            <a:endParaRPr lang="en-US"/>
          </a:p>
        </p:txBody>
      </p:sp>
    </p:spTree>
    <p:extLst>
      <p:ext uri="{BB962C8B-B14F-4D97-AF65-F5344CB8AC3E}">
        <p14:creationId xmlns:p14="http://schemas.microsoft.com/office/powerpoint/2010/main" val="550338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Khac-Hoai</a:t>
            </a:r>
            <a:r>
              <a:rPr lang="en-US" dirty="0"/>
              <a:t> Nam Bui, Jason J. Jung, and David Camacho, 2018, Consensual Negotiation-Based Decision Making for Connected Appliances in Smart Home Management Systems, Sensors 2018, 18</a:t>
            </a:r>
          </a:p>
        </p:txBody>
      </p:sp>
      <p:sp>
        <p:nvSpPr>
          <p:cNvPr id="4" name="Slide Number Placeholder 3"/>
          <p:cNvSpPr>
            <a:spLocks noGrp="1"/>
          </p:cNvSpPr>
          <p:nvPr>
            <p:ph type="sldNum" sz="quarter" idx="5"/>
          </p:nvPr>
        </p:nvSpPr>
        <p:spPr/>
        <p:txBody>
          <a:bodyPr/>
          <a:lstStyle/>
          <a:p>
            <a:fld id="{D9E50DBC-2896-0A4C-AFF9-CCB22DA1C35C}" type="slidenum">
              <a:rPr lang="en-US" smtClean="0"/>
              <a:t>18</a:t>
            </a:fld>
            <a:endParaRPr lang="en-US"/>
          </a:p>
        </p:txBody>
      </p:sp>
    </p:spTree>
    <p:extLst>
      <p:ext uri="{BB962C8B-B14F-4D97-AF65-F5344CB8AC3E}">
        <p14:creationId xmlns:p14="http://schemas.microsoft.com/office/powerpoint/2010/main" val="326601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Khac-Hoai</a:t>
            </a:r>
            <a:r>
              <a:rPr lang="en-US" dirty="0"/>
              <a:t> Nam Bui, Jason J. Jung, and David Camacho, 2018, Consensual Negotiation-Based Decision Making for Connected Appliances in Smart Home Management Systems, Sensors 2018, 18</a:t>
            </a:r>
          </a:p>
        </p:txBody>
      </p:sp>
      <p:sp>
        <p:nvSpPr>
          <p:cNvPr id="4" name="Slide Number Placeholder 3"/>
          <p:cNvSpPr>
            <a:spLocks noGrp="1"/>
          </p:cNvSpPr>
          <p:nvPr>
            <p:ph type="sldNum" sz="quarter" idx="5"/>
          </p:nvPr>
        </p:nvSpPr>
        <p:spPr/>
        <p:txBody>
          <a:bodyPr/>
          <a:lstStyle/>
          <a:p>
            <a:fld id="{D9E50DBC-2896-0A4C-AFF9-CCB22DA1C35C}" type="slidenum">
              <a:rPr lang="en-US" smtClean="0"/>
              <a:t>19</a:t>
            </a:fld>
            <a:endParaRPr lang="en-US"/>
          </a:p>
        </p:txBody>
      </p:sp>
    </p:spTree>
    <p:extLst>
      <p:ext uri="{BB962C8B-B14F-4D97-AF65-F5344CB8AC3E}">
        <p14:creationId xmlns:p14="http://schemas.microsoft.com/office/powerpoint/2010/main" val="3612258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Khac-Hoai</a:t>
            </a:r>
            <a:r>
              <a:rPr lang="en-US" dirty="0"/>
              <a:t> Nam Bui, Jason J. Jung, and David Camacho, 2018, Consensual Negotiation-Based Decision Making for Connected Appliances in Smart Home Management Systems, Sensors 2018, 18</a:t>
            </a:r>
          </a:p>
        </p:txBody>
      </p:sp>
      <p:sp>
        <p:nvSpPr>
          <p:cNvPr id="4" name="Slide Number Placeholder 3"/>
          <p:cNvSpPr>
            <a:spLocks noGrp="1"/>
          </p:cNvSpPr>
          <p:nvPr>
            <p:ph type="sldNum" sz="quarter" idx="5"/>
          </p:nvPr>
        </p:nvSpPr>
        <p:spPr/>
        <p:txBody>
          <a:bodyPr/>
          <a:lstStyle/>
          <a:p>
            <a:fld id="{D9E50DBC-2896-0A4C-AFF9-CCB22DA1C35C}" type="slidenum">
              <a:rPr lang="en-US" smtClean="0"/>
              <a:t>20</a:t>
            </a:fld>
            <a:endParaRPr lang="en-US"/>
          </a:p>
        </p:txBody>
      </p:sp>
    </p:spTree>
    <p:extLst>
      <p:ext uri="{BB962C8B-B14F-4D97-AF65-F5344CB8AC3E}">
        <p14:creationId xmlns:p14="http://schemas.microsoft.com/office/powerpoint/2010/main" val="920955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Khac-Hoai</a:t>
            </a:r>
            <a:r>
              <a:rPr lang="en-US" dirty="0"/>
              <a:t> Nam Bui, Jason J. Jung, and David Camacho, 2018, Consensual Negotiation-Based Decision Making for Connected Appliances in Smart Home Management Systems, Sensors 2018, 18</a:t>
            </a:r>
          </a:p>
        </p:txBody>
      </p:sp>
      <p:sp>
        <p:nvSpPr>
          <p:cNvPr id="4" name="Slide Number Placeholder 3"/>
          <p:cNvSpPr>
            <a:spLocks noGrp="1"/>
          </p:cNvSpPr>
          <p:nvPr>
            <p:ph type="sldNum" sz="quarter" idx="5"/>
          </p:nvPr>
        </p:nvSpPr>
        <p:spPr/>
        <p:txBody>
          <a:bodyPr/>
          <a:lstStyle/>
          <a:p>
            <a:fld id="{D9E50DBC-2896-0A4C-AFF9-CCB22DA1C35C}" type="slidenum">
              <a:rPr lang="en-US" smtClean="0"/>
              <a:t>21</a:t>
            </a:fld>
            <a:endParaRPr lang="en-US"/>
          </a:p>
        </p:txBody>
      </p:sp>
    </p:spTree>
    <p:extLst>
      <p:ext uri="{BB962C8B-B14F-4D97-AF65-F5344CB8AC3E}">
        <p14:creationId xmlns:p14="http://schemas.microsoft.com/office/powerpoint/2010/main" val="255047206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a16="http://schemas.microsoft.com/office/drawing/2014/main" id="{C347F2E1-32C3-42DE-A641-A761A9BC8457}"/>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a16="http://schemas.microsoft.com/office/drawing/2014/main" id="{433171C4-5851-4396-BA52-6A4F1EB08AA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a16="http://schemas.microsoft.com/office/drawing/2014/main" id="{700B0FFF-4324-4D36-ABB6-514B1D0CC3D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07-Oct-20</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8C3049-6B68-4E38-977A-C7B28A94B82F}"/>
              </a:ext>
            </a:extLst>
          </p:cNvPr>
          <p:cNvSpPr>
            <a:spLocks noGrp="1"/>
          </p:cNvSpPr>
          <p:nvPr>
            <p:ph type="subTitle" idx="1"/>
          </p:nvPr>
        </p:nvSpPr>
        <p:spPr>
          <a:xfrm>
            <a:off x="1356177" y="3674088"/>
            <a:ext cx="8950284" cy="1305161"/>
          </a:xfrm>
        </p:spPr>
        <p:txBody>
          <a:bodyPr/>
          <a:lstStyle/>
          <a:p>
            <a:r>
              <a:rPr lang="en-US" sz="3200" dirty="0">
                <a:solidFill>
                  <a:srgbClr val="002060"/>
                </a:solidFill>
              </a:rPr>
              <a:t>The need of Decision Support Tools</a:t>
            </a:r>
            <a:endParaRPr lang="th-TH" sz="3200" dirty="0">
              <a:solidFill>
                <a:srgbClr val="002060"/>
              </a:solidFill>
            </a:endParaRPr>
          </a:p>
        </p:txBody>
      </p:sp>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3200" dirty="0">
                <a:solidFill>
                  <a:srgbClr val="002060"/>
                </a:solidFill>
              </a:rPr>
              <a:t>Intelligent Decision Support Systems</a:t>
            </a:r>
          </a:p>
          <a:p>
            <a:endParaRPr lang="en-US" sz="3200" dirty="0">
              <a:solidFill>
                <a:srgbClr val="002060"/>
              </a:solidFill>
            </a:endParaRPr>
          </a:p>
        </p:txBody>
      </p:sp>
    </p:spTree>
    <p:extLst>
      <p:ext uri="{BB962C8B-B14F-4D97-AF65-F5344CB8AC3E}">
        <p14:creationId xmlns:p14="http://schemas.microsoft.com/office/powerpoint/2010/main" val="14573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Decision Theory – Types of decision</a:t>
            </a:r>
          </a:p>
        </p:txBody>
      </p:sp>
      <p:sp>
        <p:nvSpPr>
          <p:cNvPr id="3" name="Content Placeholder 2"/>
          <p:cNvSpPr>
            <a:spLocks noGrp="1"/>
          </p:cNvSpPr>
          <p:nvPr>
            <p:ph idx="1"/>
          </p:nvPr>
        </p:nvSpPr>
        <p:spPr>
          <a:xfrm>
            <a:off x="1134050" y="1738149"/>
            <a:ext cx="10140529" cy="4303509"/>
          </a:xfrm>
        </p:spPr>
        <p:txBody>
          <a:bodyPr>
            <a:normAutofit lnSpcReduction="10000"/>
          </a:bodyPr>
          <a:lstStyle/>
          <a:p>
            <a:pPr marL="0" indent="0">
              <a:buNone/>
            </a:pPr>
            <a:r>
              <a:rPr lang="en-US" sz="2600" dirty="0"/>
              <a:t>2. Semi-structured Decisions</a:t>
            </a:r>
          </a:p>
          <a:p>
            <a:pPr>
              <a:buFontTx/>
              <a:buChar char="-"/>
            </a:pPr>
            <a:r>
              <a:rPr lang="en-US" sz="2600" dirty="0"/>
              <a:t>Middle/High uncertainty		- Mostly commonplace	</a:t>
            </a:r>
          </a:p>
          <a:p>
            <a:pPr>
              <a:buFontTx/>
              <a:buChar char="-"/>
            </a:pPr>
            <a:r>
              <a:rPr lang="en-US" sz="2600" dirty="0"/>
              <a:t>Medium-stable context			- Semi-programmable  	</a:t>
            </a:r>
          </a:p>
          <a:p>
            <a:pPr marL="0" indent="0">
              <a:buNone/>
            </a:pPr>
            <a:r>
              <a:rPr lang="en-US" sz="2600" dirty="0"/>
              <a:t>- Tactical/management decision	- Short-term</a:t>
            </a:r>
          </a:p>
          <a:p>
            <a:pPr>
              <a:buFontTx/>
              <a:buChar char="-"/>
            </a:pPr>
            <a:r>
              <a:rPr lang="en-US" sz="2600" dirty="0"/>
              <a:t>Appear sometimes in a year			- Reactive</a:t>
            </a:r>
          </a:p>
          <a:p>
            <a:pPr>
              <a:buFontTx/>
              <a:buChar char="-"/>
            </a:pPr>
            <a:r>
              <a:rPr lang="en-US" sz="2600" dirty="0"/>
              <a:t>Compromise – Judgmental strategy		- Creative</a:t>
            </a:r>
          </a:p>
          <a:p>
            <a:pPr>
              <a:buFontTx/>
              <a:buChar char="-"/>
            </a:pPr>
            <a:r>
              <a:rPr lang="en-US" sz="2600" dirty="0"/>
              <a:t>Partially accessible information</a:t>
            </a:r>
          </a:p>
          <a:p>
            <a:pPr>
              <a:buFontTx/>
              <a:buChar char="-"/>
            </a:pPr>
            <a:r>
              <a:rPr lang="en-US" sz="2600" dirty="0"/>
              <a:t>Partially decision criterion understood</a:t>
            </a:r>
          </a:p>
          <a:p>
            <a:pPr>
              <a:buFontTx/>
              <a:buChar char="-"/>
            </a:pPr>
            <a:r>
              <a:rPr lang="en-US" sz="2600" dirty="0"/>
              <a:t>Partially focused decision strategy</a:t>
            </a:r>
          </a:p>
        </p:txBody>
      </p:sp>
      <p:sp>
        <p:nvSpPr>
          <p:cNvPr id="5" name="Content Placeholder 2">
            <a:extLst>
              <a:ext uri="{FF2B5EF4-FFF2-40B4-BE49-F238E27FC236}">
                <a16:creationId xmlns:a16="http://schemas.microsoft.com/office/drawing/2014/main" id="{151AF627-3C25-4A97-AD87-78DE767C8EDD}"/>
              </a:ext>
            </a:extLst>
          </p:cNvPr>
          <p:cNvSpPr txBox="1">
            <a:spLocks/>
          </p:cNvSpPr>
          <p:nvPr/>
        </p:nvSpPr>
        <p:spPr>
          <a:xfrm>
            <a:off x="6748808" y="1738148"/>
            <a:ext cx="4525771" cy="43035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dirty="0"/>
          </a:p>
        </p:txBody>
      </p:sp>
    </p:spTree>
    <p:extLst>
      <p:ext uri="{BB962C8B-B14F-4D97-AF65-F5344CB8AC3E}">
        <p14:creationId xmlns:p14="http://schemas.microsoft.com/office/powerpoint/2010/main" val="3913300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Decision Theory – Types of decision</a:t>
            </a:r>
          </a:p>
        </p:txBody>
      </p:sp>
      <p:sp>
        <p:nvSpPr>
          <p:cNvPr id="3" name="Content Placeholder 2"/>
          <p:cNvSpPr>
            <a:spLocks noGrp="1"/>
          </p:cNvSpPr>
          <p:nvPr>
            <p:ph idx="1"/>
          </p:nvPr>
        </p:nvSpPr>
        <p:spPr>
          <a:xfrm>
            <a:off x="1134050" y="1738149"/>
            <a:ext cx="10140529" cy="4303509"/>
          </a:xfrm>
        </p:spPr>
        <p:txBody>
          <a:bodyPr>
            <a:normAutofit lnSpcReduction="10000"/>
          </a:bodyPr>
          <a:lstStyle/>
          <a:p>
            <a:pPr marL="0" indent="0">
              <a:buNone/>
            </a:pPr>
            <a:r>
              <a:rPr lang="en-US" sz="2600" dirty="0"/>
              <a:t>3. </a:t>
            </a:r>
            <a:r>
              <a:rPr lang="en-US" sz="2600"/>
              <a:t>Unstructured </a:t>
            </a:r>
            <a:r>
              <a:rPr lang="en-US" sz="2600" dirty="0"/>
              <a:t>Decisions</a:t>
            </a:r>
          </a:p>
          <a:p>
            <a:pPr>
              <a:buFontTx/>
              <a:buChar char="-"/>
            </a:pPr>
            <a:r>
              <a:rPr lang="en-US" sz="2600" dirty="0"/>
              <a:t>Middle/High uncertainty		- Mostly commonplace	</a:t>
            </a:r>
          </a:p>
          <a:p>
            <a:pPr>
              <a:buFontTx/>
              <a:buChar char="-"/>
            </a:pPr>
            <a:r>
              <a:rPr lang="en-US" sz="2600" dirty="0"/>
              <a:t>Medium-stable context			- Semi-programmable  	</a:t>
            </a:r>
          </a:p>
          <a:p>
            <a:pPr marL="0" indent="0">
              <a:buNone/>
            </a:pPr>
            <a:r>
              <a:rPr lang="en-US" sz="2600" dirty="0"/>
              <a:t>- Tactical/management decision	- Short-term</a:t>
            </a:r>
          </a:p>
          <a:p>
            <a:pPr>
              <a:buFontTx/>
              <a:buChar char="-"/>
            </a:pPr>
            <a:r>
              <a:rPr lang="en-US" sz="2600" dirty="0"/>
              <a:t>Appear sometimes in a year			- Reactive</a:t>
            </a:r>
          </a:p>
          <a:p>
            <a:pPr>
              <a:buFontTx/>
              <a:buChar char="-"/>
            </a:pPr>
            <a:r>
              <a:rPr lang="en-US" sz="2600" dirty="0"/>
              <a:t>Compromise – Judgmental strategy		- Creative</a:t>
            </a:r>
          </a:p>
          <a:p>
            <a:pPr>
              <a:buFontTx/>
              <a:buChar char="-"/>
            </a:pPr>
            <a:r>
              <a:rPr lang="en-US" sz="2600" dirty="0"/>
              <a:t>Partially accessible information</a:t>
            </a:r>
          </a:p>
          <a:p>
            <a:pPr>
              <a:buFontTx/>
              <a:buChar char="-"/>
            </a:pPr>
            <a:r>
              <a:rPr lang="en-US" sz="2600" dirty="0"/>
              <a:t>Partially decision criterion understood</a:t>
            </a:r>
          </a:p>
          <a:p>
            <a:pPr>
              <a:buFontTx/>
              <a:buChar char="-"/>
            </a:pPr>
            <a:r>
              <a:rPr lang="en-US" sz="2600" dirty="0"/>
              <a:t>Partially focused decision strategy</a:t>
            </a:r>
          </a:p>
        </p:txBody>
      </p:sp>
      <p:sp>
        <p:nvSpPr>
          <p:cNvPr id="5" name="Content Placeholder 2">
            <a:extLst>
              <a:ext uri="{FF2B5EF4-FFF2-40B4-BE49-F238E27FC236}">
                <a16:creationId xmlns:a16="http://schemas.microsoft.com/office/drawing/2014/main" id="{151AF627-3C25-4A97-AD87-78DE767C8EDD}"/>
              </a:ext>
            </a:extLst>
          </p:cNvPr>
          <p:cNvSpPr txBox="1">
            <a:spLocks/>
          </p:cNvSpPr>
          <p:nvPr/>
        </p:nvSpPr>
        <p:spPr>
          <a:xfrm>
            <a:off x="6748808" y="1738148"/>
            <a:ext cx="4525771" cy="43035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dirty="0"/>
          </a:p>
        </p:txBody>
      </p:sp>
    </p:spTree>
    <p:extLst>
      <p:ext uri="{BB962C8B-B14F-4D97-AF65-F5344CB8AC3E}">
        <p14:creationId xmlns:p14="http://schemas.microsoft.com/office/powerpoint/2010/main" val="152286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Decision Making</a:t>
            </a:r>
          </a:p>
        </p:txBody>
      </p:sp>
      <p:sp>
        <p:nvSpPr>
          <p:cNvPr id="3" name="Content Placeholder 2"/>
          <p:cNvSpPr>
            <a:spLocks noGrp="1"/>
          </p:cNvSpPr>
          <p:nvPr>
            <p:ph idx="1"/>
          </p:nvPr>
        </p:nvSpPr>
        <p:spPr>
          <a:xfrm>
            <a:off x="1134050" y="1738149"/>
            <a:ext cx="10140529" cy="4303509"/>
          </a:xfrm>
        </p:spPr>
        <p:txBody>
          <a:bodyPr>
            <a:normAutofit/>
          </a:bodyPr>
          <a:lstStyle/>
          <a:p>
            <a:pPr marL="0" indent="0">
              <a:buNone/>
            </a:pPr>
            <a:r>
              <a:rPr lang="en-US" sz="2600" dirty="0"/>
              <a:t>A decision is defined as a process of choosing among alternative courses of action for the purpose of attaining a goal or goals.</a:t>
            </a:r>
          </a:p>
          <a:p>
            <a:pPr marL="0" indent="0">
              <a:buNone/>
            </a:pPr>
            <a:endParaRPr lang="en-US" sz="2600" dirty="0"/>
          </a:p>
        </p:txBody>
      </p:sp>
      <p:sp>
        <p:nvSpPr>
          <p:cNvPr id="5" name="Content Placeholder 2">
            <a:extLst>
              <a:ext uri="{FF2B5EF4-FFF2-40B4-BE49-F238E27FC236}">
                <a16:creationId xmlns:a16="http://schemas.microsoft.com/office/drawing/2014/main" id="{151AF627-3C25-4A97-AD87-78DE767C8EDD}"/>
              </a:ext>
            </a:extLst>
          </p:cNvPr>
          <p:cNvSpPr txBox="1">
            <a:spLocks/>
          </p:cNvSpPr>
          <p:nvPr/>
        </p:nvSpPr>
        <p:spPr>
          <a:xfrm>
            <a:off x="6748808" y="1738148"/>
            <a:ext cx="4525771" cy="43035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dirty="0"/>
          </a:p>
        </p:txBody>
      </p:sp>
      <p:pic>
        <p:nvPicPr>
          <p:cNvPr id="4" name="Picture 3">
            <a:extLst>
              <a:ext uri="{FF2B5EF4-FFF2-40B4-BE49-F238E27FC236}">
                <a16:creationId xmlns:a16="http://schemas.microsoft.com/office/drawing/2014/main" id="{956100FB-BEE7-4345-B4CA-7B5234EDCCAC}"/>
              </a:ext>
            </a:extLst>
          </p:cNvPr>
          <p:cNvPicPr>
            <a:picLocks noChangeAspect="1"/>
          </p:cNvPicPr>
          <p:nvPr/>
        </p:nvPicPr>
        <p:blipFill>
          <a:blip r:embed="rId3"/>
          <a:stretch>
            <a:fillRect/>
          </a:stretch>
        </p:blipFill>
        <p:spPr>
          <a:xfrm>
            <a:off x="2156189" y="2631710"/>
            <a:ext cx="8096250" cy="3543300"/>
          </a:xfrm>
          <a:prstGeom prst="rect">
            <a:avLst/>
          </a:prstGeom>
        </p:spPr>
      </p:pic>
    </p:spTree>
    <p:extLst>
      <p:ext uri="{BB962C8B-B14F-4D97-AF65-F5344CB8AC3E}">
        <p14:creationId xmlns:p14="http://schemas.microsoft.com/office/powerpoint/2010/main" val="1660039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3A631-D2DE-4790-90D1-9AB88820B1CB}"/>
              </a:ext>
            </a:extLst>
          </p:cNvPr>
          <p:cNvSpPr>
            <a:spLocks noGrp="1"/>
          </p:cNvSpPr>
          <p:nvPr>
            <p:ph type="title"/>
          </p:nvPr>
        </p:nvSpPr>
        <p:spPr/>
        <p:txBody>
          <a:bodyPr/>
          <a:lstStyle/>
          <a:p>
            <a:r>
              <a:rPr lang="en-US" dirty="0"/>
              <a:t>Decision Making</a:t>
            </a:r>
          </a:p>
        </p:txBody>
      </p:sp>
      <p:pic>
        <p:nvPicPr>
          <p:cNvPr id="7" name="Picture 6">
            <a:extLst>
              <a:ext uri="{FF2B5EF4-FFF2-40B4-BE49-F238E27FC236}">
                <a16:creationId xmlns:a16="http://schemas.microsoft.com/office/drawing/2014/main" id="{F745F555-1626-443C-8721-BA526BE38052}"/>
              </a:ext>
            </a:extLst>
          </p:cNvPr>
          <p:cNvPicPr>
            <a:picLocks noChangeAspect="1"/>
          </p:cNvPicPr>
          <p:nvPr/>
        </p:nvPicPr>
        <p:blipFill>
          <a:blip r:embed="rId3"/>
          <a:stretch>
            <a:fillRect/>
          </a:stretch>
        </p:blipFill>
        <p:spPr>
          <a:xfrm>
            <a:off x="3422364" y="1714654"/>
            <a:ext cx="5691656" cy="4020098"/>
          </a:xfrm>
          <a:prstGeom prst="rect">
            <a:avLst/>
          </a:prstGeom>
        </p:spPr>
      </p:pic>
    </p:spTree>
    <p:extLst>
      <p:ext uri="{BB962C8B-B14F-4D97-AF65-F5344CB8AC3E}">
        <p14:creationId xmlns:p14="http://schemas.microsoft.com/office/powerpoint/2010/main" val="3361473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Decision Support System</a:t>
            </a:r>
          </a:p>
        </p:txBody>
      </p:sp>
      <p:sp>
        <p:nvSpPr>
          <p:cNvPr id="3" name="Content Placeholder 2"/>
          <p:cNvSpPr>
            <a:spLocks noGrp="1"/>
          </p:cNvSpPr>
          <p:nvPr>
            <p:ph idx="1"/>
          </p:nvPr>
        </p:nvSpPr>
        <p:spPr>
          <a:xfrm>
            <a:off x="1134050" y="1738149"/>
            <a:ext cx="10140529" cy="4303509"/>
          </a:xfrm>
        </p:spPr>
        <p:txBody>
          <a:bodyPr>
            <a:normAutofit/>
          </a:bodyPr>
          <a:lstStyle/>
          <a:p>
            <a:pPr marL="0" indent="0">
              <a:buNone/>
            </a:pPr>
            <a:r>
              <a:rPr lang="en-US" sz="2400" dirty="0"/>
              <a:t>Decision support system – a specific class of information system that supports business and organizational decision-making activities.</a:t>
            </a:r>
          </a:p>
          <a:p>
            <a:pPr marL="0" indent="0">
              <a:buNone/>
            </a:pPr>
            <a:r>
              <a:rPr lang="en-US" sz="2400" dirty="0"/>
              <a:t>Features:</a:t>
            </a:r>
          </a:p>
          <a:p>
            <a:pPr marL="0" indent="0">
              <a:buNone/>
            </a:pPr>
            <a:r>
              <a:rPr lang="en-US" sz="2400" dirty="0"/>
              <a:t>	- Interactive, flexible, and adaptable computer-based systems</a:t>
            </a:r>
          </a:p>
          <a:p>
            <a:pPr marL="0" indent="0">
              <a:buNone/>
            </a:pPr>
            <a:r>
              <a:rPr lang="en-US" sz="2400" dirty="0"/>
              <a:t>	- Solve unstructured problems or semi-structured problems</a:t>
            </a:r>
          </a:p>
          <a:p>
            <a:pPr marL="0" indent="0">
              <a:buNone/>
            </a:pPr>
            <a:r>
              <a:rPr lang="en-US" sz="2400" dirty="0"/>
              <a:t>	- Supporting ad-hoc data analysis and decision modeling</a:t>
            </a:r>
          </a:p>
          <a:p>
            <a:pPr marL="0" indent="0">
              <a:buNone/>
            </a:pPr>
            <a:r>
              <a:rPr lang="en-US" sz="2400" dirty="0"/>
              <a:t>	- Used at irregular, unplanned intervals</a:t>
            </a:r>
          </a:p>
          <a:p>
            <a:pPr marL="0" indent="0">
              <a:buNone/>
            </a:pPr>
            <a:endParaRPr lang="en-US" sz="2400" dirty="0"/>
          </a:p>
          <a:p>
            <a:pPr marL="0" indent="0">
              <a:buNone/>
            </a:pPr>
            <a:endParaRPr lang="en-US" sz="2400" dirty="0"/>
          </a:p>
        </p:txBody>
      </p:sp>
      <p:sp>
        <p:nvSpPr>
          <p:cNvPr id="5" name="Content Placeholder 2">
            <a:extLst>
              <a:ext uri="{FF2B5EF4-FFF2-40B4-BE49-F238E27FC236}">
                <a16:creationId xmlns:a16="http://schemas.microsoft.com/office/drawing/2014/main" id="{151AF627-3C25-4A97-AD87-78DE767C8EDD}"/>
              </a:ext>
            </a:extLst>
          </p:cNvPr>
          <p:cNvSpPr txBox="1">
            <a:spLocks/>
          </p:cNvSpPr>
          <p:nvPr/>
        </p:nvSpPr>
        <p:spPr>
          <a:xfrm>
            <a:off x="6748808" y="1738148"/>
            <a:ext cx="4525771" cy="43035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dirty="0"/>
          </a:p>
        </p:txBody>
      </p:sp>
    </p:spTree>
    <p:extLst>
      <p:ext uri="{BB962C8B-B14F-4D97-AF65-F5344CB8AC3E}">
        <p14:creationId xmlns:p14="http://schemas.microsoft.com/office/powerpoint/2010/main" val="623742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BA3E-E3EF-4948-825A-A232704411B1}"/>
              </a:ext>
            </a:extLst>
          </p:cNvPr>
          <p:cNvSpPr>
            <a:spLocks noGrp="1"/>
          </p:cNvSpPr>
          <p:nvPr>
            <p:ph type="title"/>
          </p:nvPr>
        </p:nvSpPr>
        <p:spPr/>
        <p:txBody>
          <a:bodyPr/>
          <a:lstStyle/>
          <a:p>
            <a:r>
              <a:rPr lang="en-US" dirty="0"/>
              <a:t>Decision Support System</a:t>
            </a:r>
          </a:p>
        </p:txBody>
      </p:sp>
      <p:pic>
        <p:nvPicPr>
          <p:cNvPr id="4" name="Picture 3">
            <a:extLst>
              <a:ext uri="{FF2B5EF4-FFF2-40B4-BE49-F238E27FC236}">
                <a16:creationId xmlns:a16="http://schemas.microsoft.com/office/drawing/2014/main" id="{16433326-ED18-4FE0-B7F9-20D0BB3873BC}"/>
              </a:ext>
            </a:extLst>
          </p:cNvPr>
          <p:cNvPicPr>
            <a:picLocks noChangeAspect="1"/>
          </p:cNvPicPr>
          <p:nvPr/>
        </p:nvPicPr>
        <p:blipFill rotWithShape="1">
          <a:blip r:embed="rId2"/>
          <a:srcRect t="14645"/>
          <a:stretch/>
        </p:blipFill>
        <p:spPr>
          <a:xfrm>
            <a:off x="2845297" y="1528996"/>
            <a:ext cx="6913299" cy="4562389"/>
          </a:xfrm>
          <a:prstGeom prst="rect">
            <a:avLst/>
          </a:prstGeom>
        </p:spPr>
      </p:pic>
    </p:spTree>
    <p:extLst>
      <p:ext uri="{BB962C8B-B14F-4D97-AF65-F5344CB8AC3E}">
        <p14:creationId xmlns:p14="http://schemas.microsoft.com/office/powerpoint/2010/main" val="3072508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Decision Support System</a:t>
            </a:r>
          </a:p>
        </p:txBody>
      </p:sp>
      <p:sp>
        <p:nvSpPr>
          <p:cNvPr id="3" name="Content Placeholder 2"/>
          <p:cNvSpPr>
            <a:spLocks noGrp="1"/>
          </p:cNvSpPr>
          <p:nvPr>
            <p:ph idx="1"/>
          </p:nvPr>
        </p:nvSpPr>
        <p:spPr>
          <a:xfrm>
            <a:off x="1134050" y="1738149"/>
            <a:ext cx="10140529" cy="4303509"/>
          </a:xfrm>
        </p:spPr>
        <p:txBody>
          <a:bodyPr>
            <a:normAutofit/>
          </a:bodyPr>
          <a:lstStyle/>
          <a:p>
            <a:pPr marL="0" indent="0">
              <a:buNone/>
            </a:pPr>
            <a:r>
              <a:rPr lang="en-US" sz="2400" dirty="0"/>
              <a:t>Various factors that induce organizations to implement DSS are:</a:t>
            </a:r>
          </a:p>
          <a:p>
            <a:r>
              <a:rPr lang="en-US" sz="2400" dirty="0"/>
              <a:t>Speed – very quickly and low cost by a computer-based system</a:t>
            </a:r>
          </a:p>
          <a:p>
            <a:r>
              <a:rPr lang="en-US" sz="2400" dirty="0"/>
              <a:t>Productivity – avoids assembling a group of people at a place</a:t>
            </a:r>
          </a:p>
          <a:p>
            <a:r>
              <a:rPr lang="en-US" sz="2400" dirty="0"/>
              <a:t>Support – no need of a human expert</a:t>
            </a:r>
          </a:p>
          <a:p>
            <a:r>
              <a:rPr lang="en-US" sz="2400" dirty="0"/>
              <a:t>Decision quality – providing several alternatives</a:t>
            </a:r>
          </a:p>
          <a:p>
            <a:r>
              <a:rPr lang="en-US" sz="2400" dirty="0"/>
              <a:t>Competitive advantage – facilitate research, product customization, customer service</a:t>
            </a:r>
          </a:p>
          <a:p>
            <a:r>
              <a:rPr lang="en-US" sz="2400" dirty="0"/>
              <a:t>Vast processing and storage – limitless in process ability and information storage</a:t>
            </a:r>
          </a:p>
          <a:p>
            <a:r>
              <a:rPr lang="en-US" sz="2400" dirty="0"/>
              <a:t>Popular computer use – use ICT with less anxiety</a:t>
            </a:r>
          </a:p>
          <a:p>
            <a:pPr marL="0" indent="0">
              <a:buNone/>
            </a:pPr>
            <a:endParaRPr lang="en-US" sz="2400" dirty="0"/>
          </a:p>
          <a:p>
            <a:pPr marL="0" indent="0">
              <a:buNone/>
            </a:pPr>
            <a:endParaRPr lang="en-US" sz="2400" dirty="0"/>
          </a:p>
        </p:txBody>
      </p:sp>
      <p:sp>
        <p:nvSpPr>
          <p:cNvPr id="5" name="Content Placeholder 2">
            <a:extLst>
              <a:ext uri="{FF2B5EF4-FFF2-40B4-BE49-F238E27FC236}">
                <a16:creationId xmlns:a16="http://schemas.microsoft.com/office/drawing/2014/main" id="{151AF627-3C25-4A97-AD87-78DE767C8EDD}"/>
              </a:ext>
            </a:extLst>
          </p:cNvPr>
          <p:cNvSpPr txBox="1">
            <a:spLocks/>
          </p:cNvSpPr>
          <p:nvPr/>
        </p:nvSpPr>
        <p:spPr>
          <a:xfrm>
            <a:off x="6748808" y="1738148"/>
            <a:ext cx="4525771" cy="43035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dirty="0"/>
          </a:p>
        </p:txBody>
      </p:sp>
    </p:spTree>
    <p:extLst>
      <p:ext uri="{BB962C8B-B14F-4D97-AF65-F5344CB8AC3E}">
        <p14:creationId xmlns:p14="http://schemas.microsoft.com/office/powerpoint/2010/main" val="714410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Study</a:t>
            </a:r>
          </a:p>
        </p:txBody>
      </p:sp>
      <p:sp>
        <p:nvSpPr>
          <p:cNvPr id="3" name="Content Placeholder 2"/>
          <p:cNvSpPr>
            <a:spLocks noGrp="1"/>
          </p:cNvSpPr>
          <p:nvPr>
            <p:ph idx="1"/>
          </p:nvPr>
        </p:nvSpPr>
        <p:spPr>
          <a:xfrm>
            <a:off x="1134050" y="1738149"/>
            <a:ext cx="10140529" cy="4303509"/>
          </a:xfrm>
        </p:spPr>
        <p:txBody>
          <a:bodyPr>
            <a:normAutofit/>
          </a:bodyPr>
          <a:lstStyle/>
          <a:p>
            <a:pPr marL="0" indent="0">
              <a:buNone/>
            </a:pPr>
            <a:r>
              <a:rPr lang="en-US" sz="2400" dirty="0"/>
              <a:t>A Smart Home Energy Management Systems (HEMS)</a:t>
            </a:r>
          </a:p>
          <a:p>
            <a:pPr marL="0" indent="0">
              <a:buNone/>
            </a:pPr>
            <a:r>
              <a:rPr lang="en-US" sz="2400" u="sng" dirty="0"/>
              <a:t>Motivation: </a:t>
            </a:r>
            <a:r>
              <a:rPr lang="en-US" sz="2400" dirty="0"/>
              <a:t>HEMS should be more flexible in managing and controlling smart home appliances, renewable energy resources, and home energy storage systems. Active control services can be provided to consumers on the basis of HEMS in terms of automatic and adaptive systems.</a:t>
            </a:r>
          </a:p>
          <a:p>
            <a:pPr marL="0" indent="0">
              <a:buNone/>
            </a:pPr>
            <a:r>
              <a:rPr lang="en-US" sz="2400" u="sng" dirty="0"/>
              <a:t>Concept: </a:t>
            </a:r>
            <a:r>
              <a:rPr lang="en-US" sz="2400" dirty="0"/>
              <a:t>Internet of Agent framework in terms of sensing, communicating and collaborating among connected appliances.</a:t>
            </a:r>
          </a:p>
          <a:p>
            <a:pPr marL="0" indent="0">
              <a:buNone/>
            </a:pPr>
            <a:r>
              <a:rPr lang="en-US" sz="2400" u="sng" dirty="0"/>
              <a:t>Methods: </a:t>
            </a:r>
            <a:r>
              <a:rPr lang="en-US" sz="2400" dirty="0"/>
              <a:t>Consensual negotiation mechanism for dynamic scheduling connected appliance</a:t>
            </a:r>
          </a:p>
          <a:p>
            <a:pPr marL="0" indent="0">
              <a:buNone/>
            </a:pPr>
            <a:r>
              <a:rPr lang="en-US" sz="2400" u="sng" dirty="0"/>
              <a:t>Results:</a:t>
            </a:r>
            <a:r>
              <a:rPr lang="en-US" sz="2400" dirty="0"/>
              <a:t> Reduce the electricity demand during peak hours. </a:t>
            </a:r>
          </a:p>
        </p:txBody>
      </p:sp>
      <p:sp>
        <p:nvSpPr>
          <p:cNvPr id="5" name="Content Placeholder 2">
            <a:extLst>
              <a:ext uri="{FF2B5EF4-FFF2-40B4-BE49-F238E27FC236}">
                <a16:creationId xmlns:a16="http://schemas.microsoft.com/office/drawing/2014/main" id="{151AF627-3C25-4A97-AD87-78DE767C8EDD}"/>
              </a:ext>
            </a:extLst>
          </p:cNvPr>
          <p:cNvSpPr txBox="1">
            <a:spLocks/>
          </p:cNvSpPr>
          <p:nvPr/>
        </p:nvSpPr>
        <p:spPr>
          <a:xfrm>
            <a:off x="6748808" y="1738148"/>
            <a:ext cx="4525771" cy="43035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dirty="0"/>
          </a:p>
        </p:txBody>
      </p:sp>
    </p:spTree>
    <p:extLst>
      <p:ext uri="{BB962C8B-B14F-4D97-AF65-F5344CB8AC3E}">
        <p14:creationId xmlns:p14="http://schemas.microsoft.com/office/powerpoint/2010/main" val="1560760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Study</a:t>
            </a:r>
          </a:p>
        </p:txBody>
      </p:sp>
      <p:sp>
        <p:nvSpPr>
          <p:cNvPr id="5" name="Content Placeholder 2">
            <a:extLst>
              <a:ext uri="{FF2B5EF4-FFF2-40B4-BE49-F238E27FC236}">
                <a16:creationId xmlns:a16="http://schemas.microsoft.com/office/drawing/2014/main" id="{151AF627-3C25-4A97-AD87-78DE767C8EDD}"/>
              </a:ext>
            </a:extLst>
          </p:cNvPr>
          <p:cNvSpPr txBox="1">
            <a:spLocks/>
          </p:cNvSpPr>
          <p:nvPr/>
        </p:nvSpPr>
        <p:spPr>
          <a:xfrm>
            <a:off x="6748808" y="1738148"/>
            <a:ext cx="4525771" cy="43035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dirty="0"/>
          </a:p>
        </p:txBody>
      </p:sp>
      <p:pic>
        <p:nvPicPr>
          <p:cNvPr id="8" name="Picture 7">
            <a:extLst>
              <a:ext uri="{FF2B5EF4-FFF2-40B4-BE49-F238E27FC236}">
                <a16:creationId xmlns:a16="http://schemas.microsoft.com/office/drawing/2014/main" id="{B4D0EFB0-5B6C-48C3-9B7E-A8D234A2128D}"/>
              </a:ext>
            </a:extLst>
          </p:cNvPr>
          <p:cNvPicPr>
            <a:picLocks noChangeAspect="1"/>
          </p:cNvPicPr>
          <p:nvPr/>
        </p:nvPicPr>
        <p:blipFill>
          <a:blip r:embed="rId3"/>
          <a:stretch>
            <a:fillRect/>
          </a:stretch>
        </p:blipFill>
        <p:spPr>
          <a:xfrm>
            <a:off x="1545392" y="1649702"/>
            <a:ext cx="6324444" cy="4480399"/>
          </a:xfrm>
          <a:prstGeom prst="rect">
            <a:avLst/>
          </a:prstGeom>
        </p:spPr>
      </p:pic>
      <p:sp>
        <p:nvSpPr>
          <p:cNvPr id="9" name="Content Placeholder 2">
            <a:extLst>
              <a:ext uri="{FF2B5EF4-FFF2-40B4-BE49-F238E27FC236}">
                <a16:creationId xmlns:a16="http://schemas.microsoft.com/office/drawing/2014/main" id="{8C23F528-3207-4329-9855-425AF1C7CD32}"/>
              </a:ext>
            </a:extLst>
          </p:cNvPr>
          <p:cNvSpPr>
            <a:spLocks noGrp="1"/>
          </p:cNvSpPr>
          <p:nvPr>
            <p:ph idx="1"/>
          </p:nvPr>
        </p:nvSpPr>
        <p:spPr>
          <a:xfrm>
            <a:off x="7869836" y="4860125"/>
            <a:ext cx="3717561" cy="1181532"/>
          </a:xfrm>
        </p:spPr>
        <p:txBody>
          <a:bodyPr>
            <a:normAutofit fontScale="92500"/>
          </a:bodyPr>
          <a:lstStyle/>
          <a:p>
            <a:pPr marL="0" indent="0">
              <a:buNone/>
            </a:pPr>
            <a:r>
              <a:rPr lang="en-US" sz="2400" dirty="0"/>
              <a:t>Overall architecture of the Home Energy Management System (HEMS)</a:t>
            </a:r>
          </a:p>
        </p:txBody>
      </p:sp>
    </p:spTree>
    <p:extLst>
      <p:ext uri="{BB962C8B-B14F-4D97-AF65-F5344CB8AC3E}">
        <p14:creationId xmlns:p14="http://schemas.microsoft.com/office/powerpoint/2010/main" val="3794927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Study</a:t>
            </a:r>
          </a:p>
        </p:txBody>
      </p:sp>
      <p:sp>
        <p:nvSpPr>
          <p:cNvPr id="5" name="Content Placeholder 2">
            <a:extLst>
              <a:ext uri="{FF2B5EF4-FFF2-40B4-BE49-F238E27FC236}">
                <a16:creationId xmlns:a16="http://schemas.microsoft.com/office/drawing/2014/main" id="{151AF627-3C25-4A97-AD87-78DE767C8EDD}"/>
              </a:ext>
            </a:extLst>
          </p:cNvPr>
          <p:cNvSpPr txBox="1">
            <a:spLocks/>
          </p:cNvSpPr>
          <p:nvPr/>
        </p:nvSpPr>
        <p:spPr>
          <a:xfrm>
            <a:off x="6748808" y="1738148"/>
            <a:ext cx="4525771" cy="43035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dirty="0"/>
          </a:p>
        </p:txBody>
      </p:sp>
      <p:pic>
        <p:nvPicPr>
          <p:cNvPr id="11" name="Picture 10">
            <a:extLst>
              <a:ext uri="{FF2B5EF4-FFF2-40B4-BE49-F238E27FC236}">
                <a16:creationId xmlns:a16="http://schemas.microsoft.com/office/drawing/2014/main" id="{1DF25976-6F0E-4AFB-A49C-217B512B82C3}"/>
              </a:ext>
            </a:extLst>
          </p:cNvPr>
          <p:cNvPicPr>
            <a:picLocks noChangeAspect="1"/>
          </p:cNvPicPr>
          <p:nvPr/>
        </p:nvPicPr>
        <p:blipFill>
          <a:blip r:embed="rId3"/>
          <a:stretch>
            <a:fillRect/>
          </a:stretch>
        </p:blipFill>
        <p:spPr>
          <a:xfrm>
            <a:off x="776001" y="1591600"/>
            <a:ext cx="6172927" cy="4596604"/>
          </a:xfrm>
          <a:prstGeom prst="rect">
            <a:avLst/>
          </a:prstGeom>
        </p:spPr>
      </p:pic>
      <p:sp>
        <p:nvSpPr>
          <p:cNvPr id="12" name="Content Placeholder 2">
            <a:extLst>
              <a:ext uri="{FF2B5EF4-FFF2-40B4-BE49-F238E27FC236}">
                <a16:creationId xmlns:a16="http://schemas.microsoft.com/office/drawing/2014/main" id="{9F207691-764A-4AFC-A567-260FD7EFB04F}"/>
              </a:ext>
            </a:extLst>
          </p:cNvPr>
          <p:cNvSpPr>
            <a:spLocks noGrp="1"/>
          </p:cNvSpPr>
          <p:nvPr>
            <p:ph idx="1"/>
          </p:nvPr>
        </p:nvSpPr>
        <p:spPr>
          <a:xfrm>
            <a:off x="7869836" y="1963711"/>
            <a:ext cx="3717561" cy="4077946"/>
          </a:xfrm>
        </p:spPr>
        <p:txBody>
          <a:bodyPr>
            <a:normAutofit lnSpcReduction="10000"/>
          </a:bodyPr>
          <a:lstStyle/>
          <a:p>
            <a:pPr marL="0" indent="0">
              <a:buNone/>
            </a:pPr>
            <a:r>
              <a:rPr lang="en-US" sz="2400" dirty="0"/>
              <a:t>The models of negotiation approach:</a:t>
            </a:r>
          </a:p>
          <a:p>
            <a:pPr marL="0" indent="0">
              <a:buNone/>
            </a:pPr>
            <a:r>
              <a:rPr lang="en-US" sz="2400" dirty="0"/>
              <a:t>Theoretical models – describing, specifying, and reasoning about the key feature</a:t>
            </a:r>
          </a:p>
          <a:p>
            <a:pPr marL="0" indent="0">
              <a:buNone/>
            </a:pPr>
            <a:r>
              <a:rPr lang="en-US" sz="2400" dirty="0"/>
              <a:t>Computational models – specifying the key data structures of negotiating agents and the processes operating on these structures.</a:t>
            </a:r>
          </a:p>
        </p:txBody>
      </p:sp>
    </p:spTree>
    <p:extLst>
      <p:ext uri="{BB962C8B-B14F-4D97-AF65-F5344CB8AC3E}">
        <p14:creationId xmlns:p14="http://schemas.microsoft.com/office/powerpoint/2010/main" val="3913570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Complexity of Real-world Systems/Domains</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sz="2400" dirty="0"/>
              <a:t>-They are systems, domains, problems, etc. existing in the daily real life of human beings, and that normally show a strong complexity for their understanding, analysis, management or solving</a:t>
            </a:r>
          </a:p>
          <a:p>
            <a:pPr marL="0" indent="0">
              <a:buNone/>
            </a:pPr>
            <a:r>
              <a:rPr lang="en-US" sz="2400" dirty="0"/>
              <a:t>-They imply several decision-making tasks very complex and difficult, which usually are faced up by human experts</a:t>
            </a:r>
          </a:p>
          <a:p>
            <a:pPr marL="0" indent="0">
              <a:buNone/>
            </a:pPr>
            <a:r>
              <a:rPr lang="en-US" sz="2400" dirty="0"/>
              <a:t>-Some of them, in addition, could have catastrophic consequences either for human beings or for the environment or for the economy of one organization</a:t>
            </a:r>
          </a:p>
          <a:p>
            <a:pPr marL="0" indent="0">
              <a:buNone/>
            </a:pPr>
            <a:endParaRPr lang="en-US" sz="2400" dirty="0"/>
          </a:p>
        </p:txBody>
      </p:sp>
    </p:spTree>
    <p:extLst>
      <p:ext uri="{BB962C8B-B14F-4D97-AF65-F5344CB8AC3E}">
        <p14:creationId xmlns:p14="http://schemas.microsoft.com/office/powerpoint/2010/main" val="2073475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Study</a:t>
            </a:r>
          </a:p>
        </p:txBody>
      </p:sp>
      <p:sp>
        <p:nvSpPr>
          <p:cNvPr id="5" name="Content Placeholder 2">
            <a:extLst>
              <a:ext uri="{FF2B5EF4-FFF2-40B4-BE49-F238E27FC236}">
                <a16:creationId xmlns:a16="http://schemas.microsoft.com/office/drawing/2014/main" id="{151AF627-3C25-4A97-AD87-78DE767C8EDD}"/>
              </a:ext>
            </a:extLst>
          </p:cNvPr>
          <p:cNvSpPr txBox="1">
            <a:spLocks/>
          </p:cNvSpPr>
          <p:nvPr/>
        </p:nvSpPr>
        <p:spPr>
          <a:xfrm>
            <a:off x="6748808" y="1738148"/>
            <a:ext cx="4525771" cy="43035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dirty="0"/>
          </a:p>
        </p:txBody>
      </p:sp>
      <p:sp>
        <p:nvSpPr>
          <p:cNvPr id="12" name="Content Placeholder 2">
            <a:extLst>
              <a:ext uri="{FF2B5EF4-FFF2-40B4-BE49-F238E27FC236}">
                <a16:creationId xmlns:a16="http://schemas.microsoft.com/office/drawing/2014/main" id="{9F207691-764A-4AFC-A567-260FD7EFB04F}"/>
              </a:ext>
            </a:extLst>
          </p:cNvPr>
          <p:cNvSpPr>
            <a:spLocks noGrp="1"/>
          </p:cNvSpPr>
          <p:nvPr>
            <p:ph idx="1"/>
          </p:nvPr>
        </p:nvSpPr>
        <p:spPr>
          <a:xfrm>
            <a:off x="7061628" y="1963711"/>
            <a:ext cx="4525770" cy="4077946"/>
          </a:xfrm>
        </p:spPr>
        <p:txBody>
          <a:bodyPr>
            <a:normAutofit/>
          </a:bodyPr>
          <a:lstStyle/>
          <a:p>
            <a:pPr marL="0" indent="0">
              <a:buNone/>
            </a:pPr>
            <a:r>
              <a:rPr lang="en-US" sz="2400" dirty="0"/>
              <a:t>The negotiation process among connected appliances use the inter-process communication the includes </a:t>
            </a:r>
            <a:r>
              <a:rPr lang="en-US" sz="2400" i="1" dirty="0"/>
              <a:t>Request</a:t>
            </a:r>
            <a:r>
              <a:rPr lang="en-US" sz="2400" dirty="0"/>
              <a:t> and </a:t>
            </a:r>
            <a:r>
              <a:rPr lang="en-US" sz="2400" i="1" dirty="0"/>
              <a:t>Reply</a:t>
            </a:r>
            <a:r>
              <a:rPr lang="en-US" sz="2400" dirty="0"/>
              <a:t> messages. </a:t>
            </a:r>
          </a:p>
        </p:txBody>
      </p:sp>
      <p:pic>
        <p:nvPicPr>
          <p:cNvPr id="4" name="Picture 3">
            <a:extLst>
              <a:ext uri="{FF2B5EF4-FFF2-40B4-BE49-F238E27FC236}">
                <a16:creationId xmlns:a16="http://schemas.microsoft.com/office/drawing/2014/main" id="{7834F50A-4272-468E-A552-A993D0D66858}"/>
              </a:ext>
            </a:extLst>
          </p:cNvPr>
          <p:cNvPicPr>
            <a:picLocks noChangeAspect="1"/>
          </p:cNvPicPr>
          <p:nvPr/>
        </p:nvPicPr>
        <p:blipFill>
          <a:blip r:embed="rId3"/>
          <a:stretch>
            <a:fillRect/>
          </a:stretch>
        </p:blipFill>
        <p:spPr>
          <a:xfrm>
            <a:off x="847145" y="1726668"/>
            <a:ext cx="6045683" cy="4314989"/>
          </a:xfrm>
          <a:prstGeom prst="rect">
            <a:avLst/>
          </a:prstGeom>
        </p:spPr>
      </p:pic>
    </p:spTree>
    <p:extLst>
      <p:ext uri="{BB962C8B-B14F-4D97-AF65-F5344CB8AC3E}">
        <p14:creationId xmlns:p14="http://schemas.microsoft.com/office/powerpoint/2010/main" val="2866724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Study</a:t>
            </a:r>
          </a:p>
        </p:txBody>
      </p:sp>
      <p:sp>
        <p:nvSpPr>
          <p:cNvPr id="5" name="Content Placeholder 2">
            <a:extLst>
              <a:ext uri="{FF2B5EF4-FFF2-40B4-BE49-F238E27FC236}">
                <a16:creationId xmlns:a16="http://schemas.microsoft.com/office/drawing/2014/main" id="{151AF627-3C25-4A97-AD87-78DE767C8EDD}"/>
              </a:ext>
            </a:extLst>
          </p:cNvPr>
          <p:cNvSpPr txBox="1">
            <a:spLocks/>
          </p:cNvSpPr>
          <p:nvPr/>
        </p:nvSpPr>
        <p:spPr>
          <a:xfrm>
            <a:off x="6748808" y="1738148"/>
            <a:ext cx="4525771" cy="43035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dirty="0"/>
          </a:p>
        </p:txBody>
      </p:sp>
      <p:sp>
        <p:nvSpPr>
          <p:cNvPr id="12" name="Content Placeholder 2">
            <a:extLst>
              <a:ext uri="{FF2B5EF4-FFF2-40B4-BE49-F238E27FC236}">
                <a16:creationId xmlns:a16="http://schemas.microsoft.com/office/drawing/2014/main" id="{9F207691-764A-4AFC-A567-260FD7EFB04F}"/>
              </a:ext>
            </a:extLst>
          </p:cNvPr>
          <p:cNvSpPr>
            <a:spLocks noGrp="1"/>
          </p:cNvSpPr>
          <p:nvPr>
            <p:ph idx="1"/>
          </p:nvPr>
        </p:nvSpPr>
        <p:spPr>
          <a:xfrm>
            <a:off x="9011693" y="4901783"/>
            <a:ext cx="2608290" cy="1139873"/>
          </a:xfrm>
        </p:spPr>
        <p:txBody>
          <a:bodyPr>
            <a:normAutofit/>
          </a:bodyPr>
          <a:lstStyle/>
          <a:p>
            <a:pPr marL="0" indent="0">
              <a:buNone/>
            </a:pPr>
            <a:r>
              <a:rPr lang="en-US" sz="2400" dirty="0"/>
              <a:t>Simulated interface of smart HEMS</a:t>
            </a:r>
          </a:p>
        </p:txBody>
      </p:sp>
      <p:pic>
        <p:nvPicPr>
          <p:cNvPr id="6" name="Picture 5">
            <a:extLst>
              <a:ext uri="{FF2B5EF4-FFF2-40B4-BE49-F238E27FC236}">
                <a16:creationId xmlns:a16="http://schemas.microsoft.com/office/drawing/2014/main" id="{BCEABD23-8435-4C0D-9DBB-FAD7B82B4049}"/>
              </a:ext>
            </a:extLst>
          </p:cNvPr>
          <p:cNvPicPr>
            <a:picLocks noChangeAspect="1"/>
          </p:cNvPicPr>
          <p:nvPr/>
        </p:nvPicPr>
        <p:blipFill>
          <a:blip r:embed="rId3"/>
          <a:stretch>
            <a:fillRect/>
          </a:stretch>
        </p:blipFill>
        <p:spPr>
          <a:xfrm>
            <a:off x="569830" y="1469923"/>
            <a:ext cx="8276679" cy="4571734"/>
          </a:xfrm>
          <a:prstGeom prst="rect">
            <a:avLst/>
          </a:prstGeom>
        </p:spPr>
      </p:pic>
    </p:spTree>
    <p:extLst>
      <p:ext uri="{BB962C8B-B14F-4D97-AF65-F5344CB8AC3E}">
        <p14:creationId xmlns:p14="http://schemas.microsoft.com/office/powerpoint/2010/main" val="2282206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Complexity of Real-world Systems/Domains</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sz="2400" dirty="0"/>
              <a:t>Examples</a:t>
            </a:r>
          </a:p>
          <a:p>
            <a:pPr>
              <a:buFontTx/>
              <a:buChar char="-"/>
            </a:pPr>
            <a:r>
              <a:rPr lang="en-US" sz="2400" dirty="0"/>
              <a:t>Industrial Process Management Systems/Domains</a:t>
            </a:r>
          </a:p>
          <a:p>
            <a:pPr>
              <a:buFontTx/>
              <a:buChar char="-"/>
            </a:pPr>
            <a:r>
              <a:rPr lang="en-US" sz="2400" dirty="0"/>
              <a:t>Environmental System/Domains</a:t>
            </a:r>
          </a:p>
          <a:p>
            <a:pPr>
              <a:buFontTx/>
              <a:buChar char="-"/>
            </a:pPr>
            <a:r>
              <a:rPr lang="en-US" sz="2400" dirty="0"/>
              <a:t>Medical System/Domains</a:t>
            </a:r>
          </a:p>
          <a:p>
            <a:pPr>
              <a:buFontTx/>
              <a:buChar char="-"/>
            </a:pPr>
            <a:r>
              <a:rPr lang="en-US" sz="2400" dirty="0"/>
              <a:t>Business Administration &amp; Management Systems/Domains</a:t>
            </a:r>
          </a:p>
          <a:p>
            <a:pPr lvl="1">
              <a:buFontTx/>
              <a:buChar char="-"/>
            </a:pPr>
            <a:r>
              <a:rPr lang="en-US" sz="2000" dirty="0"/>
              <a:t>Marketing</a:t>
            </a:r>
          </a:p>
          <a:p>
            <a:pPr lvl="1">
              <a:buFontTx/>
              <a:buChar char="-"/>
            </a:pPr>
            <a:r>
              <a:rPr lang="en-US" sz="2000" dirty="0"/>
              <a:t>Decisions on products and prices</a:t>
            </a:r>
          </a:p>
          <a:p>
            <a:pPr lvl="1">
              <a:buFontTx/>
              <a:buChar char="-"/>
            </a:pPr>
            <a:r>
              <a:rPr lang="en-US" sz="2000" dirty="0"/>
              <a:t>Decisions on human resources</a:t>
            </a:r>
          </a:p>
          <a:p>
            <a:pPr lvl="1">
              <a:buFontTx/>
              <a:buChar char="-"/>
            </a:pPr>
            <a:r>
              <a:rPr lang="en-US" sz="2000" dirty="0"/>
              <a:t>Decisions on strategies and company policy</a:t>
            </a:r>
          </a:p>
          <a:p>
            <a:pPr marL="0" indent="0">
              <a:buNone/>
            </a:pPr>
            <a:endParaRPr lang="en-US" sz="2400" dirty="0"/>
          </a:p>
        </p:txBody>
      </p:sp>
    </p:spTree>
    <p:extLst>
      <p:ext uri="{BB962C8B-B14F-4D97-AF65-F5344CB8AC3E}">
        <p14:creationId xmlns:p14="http://schemas.microsoft.com/office/powerpoint/2010/main" val="3776576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Need for Decision Support Tools</a:t>
            </a:r>
          </a:p>
        </p:txBody>
      </p:sp>
      <p:sp>
        <p:nvSpPr>
          <p:cNvPr id="3" name="Content Placeholder 2"/>
          <p:cNvSpPr>
            <a:spLocks noGrp="1"/>
          </p:cNvSpPr>
          <p:nvPr>
            <p:ph idx="1"/>
          </p:nvPr>
        </p:nvSpPr>
        <p:spPr>
          <a:xfrm>
            <a:off x="1134050" y="1738149"/>
            <a:ext cx="10372150" cy="4303509"/>
          </a:xfrm>
        </p:spPr>
        <p:txBody>
          <a:bodyPr>
            <a:normAutofit/>
          </a:bodyPr>
          <a:lstStyle/>
          <a:p>
            <a:pPr>
              <a:buFontTx/>
              <a:buChar char="-"/>
            </a:pPr>
            <a:r>
              <a:rPr lang="en-US" sz="2400" dirty="0"/>
              <a:t>Complexity of the decision-making process</a:t>
            </a:r>
          </a:p>
          <a:p>
            <a:pPr>
              <a:buFontTx/>
              <a:buChar char="-"/>
            </a:pPr>
            <a:r>
              <a:rPr lang="en-US" sz="2400" dirty="0"/>
              <a:t>Accurate evaluation of multiple alternatives</a:t>
            </a:r>
          </a:p>
          <a:p>
            <a:pPr>
              <a:buFontTx/>
              <a:buChar char="-"/>
            </a:pPr>
            <a:r>
              <a:rPr lang="en-US" sz="2400" dirty="0"/>
              <a:t>Need for forecasting capabilities</a:t>
            </a:r>
          </a:p>
          <a:p>
            <a:pPr>
              <a:buFontTx/>
              <a:buChar char="-"/>
            </a:pPr>
            <a:r>
              <a:rPr lang="en-US" sz="2400" dirty="0"/>
              <a:t>Uncertainty</a:t>
            </a:r>
          </a:p>
          <a:p>
            <a:pPr>
              <a:buFontTx/>
              <a:buChar char="-"/>
            </a:pPr>
            <a:r>
              <a:rPr lang="en-US" sz="2400" dirty="0"/>
              <a:t>Data analysis and exploitation</a:t>
            </a:r>
          </a:p>
          <a:p>
            <a:pPr>
              <a:buFontTx/>
              <a:buChar char="-"/>
            </a:pPr>
            <a:r>
              <a:rPr lang="en-US" sz="2400" dirty="0"/>
              <a:t>Need for including experience and expertise (knowledge)</a:t>
            </a:r>
          </a:p>
          <a:p>
            <a:pPr marL="0" indent="0">
              <a:buNone/>
            </a:pPr>
            <a:endParaRPr lang="en-US" sz="2000" dirty="0"/>
          </a:p>
          <a:p>
            <a:pPr marL="0" indent="0">
              <a:buNone/>
            </a:pPr>
            <a:endParaRPr lang="en-US" sz="2400" dirty="0"/>
          </a:p>
        </p:txBody>
      </p:sp>
    </p:spTree>
    <p:extLst>
      <p:ext uri="{BB962C8B-B14F-4D97-AF65-F5344CB8AC3E}">
        <p14:creationId xmlns:p14="http://schemas.microsoft.com/office/powerpoint/2010/main" val="1723308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Need for Decision Support Tools</a:t>
            </a:r>
          </a:p>
        </p:txBody>
      </p:sp>
      <p:sp>
        <p:nvSpPr>
          <p:cNvPr id="3" name="Content Placeholder 2"/>
          <p:cNvSpPr>
            <a:spLocks noGrp="1"/>
          </p:cNvSpPr>
          <p:nvPr>
            <p:ph idx="1"/>
          </p:nvPr>
        </p:nvSpPr>
        <p:spPr>
          <a:xfrm>
            <a:off x="1134050" y="1738149"/>
            <a:ext cx="4525771" cy="4303509"/>
          </a:xfrm>
        </p:spPr>
        <p:txBody>
          <a:bodyPr>
            <a:normAutofit/>
          </a:bodyPr>
          <a:lstStyle/>
          <a:p>
            <a:pPr marL="0" indent="0" algn="ctr">
              <a:buNone/>
            </a:pPr>
            <a:r>
              <a:rPr lang="en-US" dirty="0"/>
              <a:t>Computational tools</a:t>
            </a:r>
          </a:p>
          <a:p>
            <a:pPr marL="0" indent="0" algn="ctr">
              <a:buNone/>
            </a:pPr>
            <a:endParaRPr lang="en-US" dirty="0"/>
          </a:p>
          <a:p>
            <a:pPr marL="0" indent="0" algn="ctr">
              <a:buNone/>
            </a:pPr>
            <a:endParaRPr lang="en-US" dirty="0"/>
          </a:p>
          <a:p>
            <a:pPr marL="0" indent="0" algn="ctr">
              <a:buNone/>
            </a:pPr>
            <a:r>
              <a:rPr lang="en-US" dirty="0"/>
              <a:t>Decision Support Systems</a:t>
            </a:r>
          </a:p>
          <a:p>
            <a:pPr marL="0" indent="0" algn="ctr">
              <a:buNone/>
            </a:pPr>
            <a:r>
              <a:rPr lang="en-US" dirty="0"/>
              <a:t>(DSS)</a:t>
            </a:r>
          </a:p>
          <a:p>
            <a:pPr marL="0" indent="0" algn="ctr">
              <a:buNone/>
            </a:pPr>
            <a:endParaRPr lang="en-US" dirty="0"/>
          </a:p>
        </p:txBody>
      </p:sp>
      <p:sp>
        <p:nvSpPr>
          <p:cNvPr id="4" name="Arrow: Down 3">
            <a:extLst>
              <a:ext uri="{FF2B5EF4-FFF2-40B4-BE49-F238E27FC236}">
                <a16:creationId xmlns:a16="http://schemas.microsoft.com/office/drawing/2014/main" id="{E6985BAA-F7F2-4C87-B5FE-4F3200051D94}"/>
              </a:ext>
            </a:extLst>
          </p:cNvPr>
          <p:cNvSpPr/>
          <p:nvPr/>
        </p:nvSpPr>
        <p:spPr>
          <a:xfrm>
            <a:off x="3090041" y="2254469"/>
            <a:ext cx="614856" cy="8880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151AF627-3C25-4A97-AD87-78DE767C8EDD}"/>
              </a:ext>
            </a:extLst>
          </p:cNvPr>
          <p:cNvSpPr txBox="1">
            <a:spLocks/>
          </p:cNvSpPr>
          <p:nvPr/>
        </p:nvSpPr>
        <p:spPr>
          <a:xfrm>
            <a:off x="6748808" y="1738148"/>
            <a:ext cx="4525771" cy="43035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Intelligent Computational tools</a:t>
            </a:r>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a:p>
            <a:pPr marL="0" indent="0" algn="ctr">
              <a:buFont typeface="Arial" panose="020B0604020202020204" pitchFamily="34" charset="0"/>
              <a:buNone/>
            </a:pPr>
            <a:r>
              <a:rPr lang="en-US" dirty="0"/>
              <a:t>Intelligent Decision Support Systems</a:t>
            </a:r>
          </a:p>
          <a:p>
            <a:pPr marL="0" indent="0" algn="ctr">
              <a:buFont typeface="Arial" panose="020B0604020202020204" pitchFamily="34" charset="0"/>
              <a:buNone/>
            </a:pPr>
            <a:r>
              <a:rPr lang="en-US" dirty="0"/>
              <a:t>(IDSS)</a:t>
            </a:r>
          </a:p>
          <a:p>
            <a:pPr marL="0" indent="0" algn="ctr">
              <a:buFont typeface="Arial" panose="020B0604020202020204" pitchFamily="34" charset="0"/>
              <a:buNone/>
            </a:pPr>
            <a:endParaRPr lang="en-US" dirty="0"/>
          </a:p>
        </p:txBody>
      </p:sp>
      <p:sp>
        <p:nvSpPr>
          <p:cNvPr id="6" name="Arrow: Down 5">
            <a:extLst>
              <a:ext uri="{FF2B5EF4-FFF2-40B4-BE49-F238E27FC236}">
                <a16:creationId xmlns:a16="http://schemas.microsoft.com/office/drawing/2014/main" id="{D9AF0C84-8432-4997-9CD2-A5DC9546AA5A}"/>
              </a:ext>
            </a:extLst>
          </p:cNvPr>
          <p:cNvSpPr/>
          <p:nvPr/>
        </p:nvSpPr>
        <p:spPr>
          <a:xfrm>
            <a:off x="8704265" y="2698484"/>
            <a:ext cx="614856" cy="8880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2778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Decision Theory</a:t>
            </a:r>
          </a:p>
        </p:txBody>
      </p:sp>
      <p:sp>
        <p:nvSpPr>
          <p:cNvPr id="3" name="Content Placeholder 2"/>
          <p:cNvSpPr>
            <a:spLocks noGrp="1"/>
          </p:cNvSpPr>
          <p:nvPr>
            <p:ph idx="1"/>
          </p:nvPr>
        </p:nvSpPr>
        <p:spPr>
          <a:xfrm>
            <a:off x="1134050" y="1738149"/>
            <a:ext cx="10140529" cy="4303509"/>
          </a:xfrm>
        </p:spPr>
        <p:txBody>
          <a:bodyPr>
            <a:normAutofit/>
          </a:bodyPr>
          <a:lstStyle/>
          <a:p>
            <a:pPr>
              <a:buFontTx/>
              <a:buChar char="-"/>
            </a:pPr>
            <a:r>
              <a:rPr lang="en-US" dirty="0"/>
              <a:t>Negotiation-based decisions, based on the notion of negotiation:</a:t>
            </a:r>
          </a:p>
          <a:p>
            <a:pPr lvl="1">
              <a:buFontTx/>
              <a:buChar char="-"/>
            </a:pPr>
            <a:r>
              <a:rPr lang="en-US" sz="2600" dirty="0"/>
              <a:t>Routine decisions</a:t>
            </a:r>
          </a:p>
          <a:p>
            <a:pPr lvl="1">
              <a:buFontTx/>
              <a:buChar char="-"/>
            </a:pPr>
            <a:r>
              <a:rPr lang="en-US" sz="2600" dirty="0"/>
              <a:t>Creative decisions</a:t>
            </a:r>
          </a:p>
          <a:p>
            <a:pPr lvl="1">
              <a:buFontTx/>
              <a:buChar char="-"/>
            </a:pPr>
            <a:r>
              <a:rPr lang="en-US" sz="2600" dirty="0"/>
              <a:t>Negotiated decisions</a:t>
            </a:r>
          </a:p>
        </p:txBody>
      </p:sp>
      <p:sp>
        <p:nvSpPr>
          <p:cNvPr id="5" name="Content Placeholder 2">
            <a:extLst>
              <a:ext uri="{FF2B5EF4-FFF2-40B4-BE49-F238E27FC236}">
                <a16:creationId xmlns:a16="http://schemas.microsoft.com/office/drawing/2014/main" id="{151AF627-3C25-4A97-AD87-78DE767C8EDD}"/>
              </a:ext>
            </a:extLst>
          </p:cNvPr>
          <p:cNvSpPr txBox="1">
            <a:spLocks/>
          </p:cNvSpPr>
          <p:nvPr/>
        </p:nvSpPr>
        <p:spPr>
          <a:xfrm>
            <a:off x="6748808" y="1738148"/>
            <a:ext cx="4525771" cy="43035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dirty="0"/>
          </a:p>
        </p:txBody>
      </p:sp>
    </p:spTree>
    <p:extLst>
      <p:ext uri="{BB962C8B-B14F-4D97-AF65-F5344CB8AC3E}">
        <p14:creationId xmlns:p14="http://schemas.microsoft.com/office/powerpoint/2010/main" val="4177904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Decision Theory</a:t>
            </a:r>
          </a:p>
        </p:txBody>
      </p:sp>
      <p:sp>
        <p:nvSpPr>
          <p:cNvPr id="3" name="Content Placeholder 2"/>
          <p:cNvSpPr>
            <a:spLocks noGrp="1"/>
          </p:cNvSpPr>
          <p:nvPr>
            <p:ph idx="1"/>
          </p:nvPr>
        </p:nvSpPr>
        <p:spPr>
          <a:xfrm>
            <a:off x="1134050" y="1738149"/>
            <a:ext cx="10140529" cy="4303509"/>
          </a:xfrm>
        </p:spPr>
        <p:txBody>
          <a:bodyPr>
            <a:normAutofit/>
          </a:bodyPr>
          <a:lstStyle/>
          <a:p>
            <a:pPr>
              <a:buFontTx/>
              <a:buChar char="-"/>
            </a:pPr>
            <a:r>
              <a:rPr lang="en-US" dirty="0"/>
              <a:t>Activity-based decisions, attention focused with the most associated activity to the decision:</a:t>
            </a:r>
          </a:p>
          <a:p>
            <a:pPr lvl="1">
              <a:buFontTx/>
              <a:buChar char="-"/>
            </a:pPr>
            <a:r>
              <a:rPr lang="en-US" sz="2600" dirty="0"/>
              <a:t>Entrepreneurial activities</a:t>
            </a:r>
          </a:p>
          <a:p>
            <a:pPr lvl="1">
              <a:buFontTx/>
              <a:buChar char="-"/>
            </a:pPr>
            <a:r>
              <a:rPr lang="en-US" sz="2600" dirty="0"/>
              <a:t>Adaptive activities</a:t>
            </a:r>
          </a:p>
          <a:p>
            <a:pPr lvl="1">
              <a:buFontTx/>
              <a:buChar char="-"/>
            </a:pPr>
            <a:r>
              <a:rPr lang="en-US" sz="2600" dirty="0"/>
              <a:t>Planning activities</a:t>
            </a:r>
          </a:p>
        </p:txBody>
      </p:sp>
      <p:sp>
        <p:nvSpPr>
          <p:cNvPr id="5" name="Content Placeholder 2">
            <a:extLst>
              <a:ext uri="{FF2B5EF4-FFF2-40B4-BE49-F238E27FC236}">
                <a16:creationId xmlns:a16="http://schemas.microsoft.com/office/drawing/2014/main" id="{151AF627-3C25-4A97-AD87-78DE767C8EDD}"/>
              </a:ext>
            </a:extLst>
          </p:cNvPr>
          <p:cNvSpPr txBox="1">
            <a:spLocks/>
          </p:cNvSpPr>
          <p:nvPr/>
        </p:nvSpPr>
        <p:spPr>
          <a:xfrm>
            <a:off x="6748808" y="1738148"/>
            <a:ext cx="4525771" cy="43035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dirty="0"/>
          </a:p>
        </p:txBody>
      </p:sp>
    </p:spTree>
    <p:extLst>
      <p:ext uri="{BB962C8B-B14F-4D97-AF65-F5344CB8AC3E}">
        <p14:creationId xmlns:p14="http://schemas.microsoft.com/office/powerpoint/2010/main" val="2000978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Decision Theory</a:t>
            </a:r>
          </a:p>
        </p:txBody>
      </p:sp>
      <p:sp>
        <p:nvSpPr>
          <p:cNvPr id="3" name="Content Placeholder 2"/>
          <p:cNvSpPr>
            <a:spLocks noGrp="1"/>
          </p:cNvSpPr>
          <p:nvPr>
            <p:ph idx="1"/>
          </p:nvPr>
        </p:nvSpPr>
        <p:spPr>
          <a:xfrm>
            <a:off x="1134050" y="1738149"/>
            <a:ext cx="10140529" cy="4303509"/>
          </a:xfrm>
        </p:spPr>
        <p:txBody>
          <a:bodyPr>
            <a:normAutofit/>
          </a:bodyPr>
          <a:lstStyle/>
          <a:p>
            <a:pPr>
              <a:buFontTx/>
              <a:buChar char="-"/>
            </a:pPr>
            <a:r>
              <a:rPr lang="en-US" dirty="0"/>
              <a:t>Strategy-based decisions, primary strategy used in making the final choice:</a:t>
            </a:r>
          </a:p>
          <a:p>
            <a:pPr lvl="1">
              <a:buFontTx/>
              <a:buChar char="-"/>
            </a:pPr>
            <a:r>
              <a:rPr lang="en-US" sz="2600" dirty="0"/>
              <a:t>Computational strategies</a:t>
            </a:r>
          </a:p>
          <a:p>
            <a:pPr lvl="1">
              <a:buFontTx/>
              <a:buChar char="-"/>
            </a:pPr>
            <a:r>
              <a:rPr lang="en-US" sz="2600" dirty="0"/>
              <a:t>Judgmental strategies</a:t>
            </a:r>
          </a:p>
          <a:p>
            <a:pPr lvl="1">
              <a:buFontTx/>
              <a:buChar char="-"/>
            </a:pPr>
            <a:r>
              <a:rPr lang="en-US" sz="2600" dirty="0"/>
              <a:t>Compromise strategies</a:t>
            </a:r>
          </a:p>
          <a:p>
            <a:pPr lvl="1">
              <a:buFontTx/>
              <a:buChar char="-"/>
            </a:pPr>
            <a:r>
              <a:rPr lang="en-US" sz="2600" dirty="0"/>
              <a:t>Inspirational strategies</a:t>
            </a:r>
          </a:p>
        </p:txBody>
      </p:sp>
      <p:sp>
        <p:nvSpPr>
          <p:cNvPr id="5" name="Content Placeholder 2">
            <a:extLst>
              <a:ext uri="{FF2B5EF4-FFF2-40B4-BE49-F238E27FC236}">
                <a16:creationId xmlns:a16="http://schemas.microsoft.com/office/drawing/2014/main" id="{151AF627-3C25-4A97-AD87-78DE767C8EDD}"/>
              </a:ext>
            </a:extLst>
          </p:cNvPr>
          <p:cNvSpPr txBox="1">
            <a:spLocks/>
          </p:cNvSpPr>
          <p:nvPr/>
        </p:nvSpPr>
        <p:spPr>
          <a:xfrm>
            <a:off x="6748808" y="1738148"/>
            <a:ext cx="4525771" cy="43035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dirty="0"/>
          </a:p>
        </p:txBody>
      </p:sp>
    </p:spTree>
    <p:extLst>
      <p:ext uri="{BB962C8B-B14F-4D97-AF65-F5344CB8AC3E}">
        <p14:creationId xmlns:p14="http://schemas.microsoft.com/office/powerpoint/2010/main" val="256304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Decision Theory – Types of decision</a:t>
            </a:r>
          </a:p>
        </p:txBody>
      </p:sp>
      <p:sp>
        <p:nvSpPr>
          <p:cNvPr id="3" name="Content Placeholder 2"/>
          <p:cNvSpPr>
            <a:spLocks noGrp="1"/>
          </p:cNvSpPr>
          <p:nvPr>
            <p:ph idx="1"/>
          </p:nvPr>
        </p:nvSpPr>
        <p:spPr>
          <a:xfrm>
            <a:off x="1134050" y="1738149"/>
            <a:ext cx="10140529" cy="4303509"/>
          </a:xfrm>
        </p:spPr>
        <p:txBody>
          <a:bodyPr>
            <a:normAutofit lnSpcReduction="10000"/>
          </a:bodyPr>
          <a:lstStyle/>
          <a:p>
            <a:pPr marL="514350" indent="-514350">
              <a:buAutoNum type="arabicPeriod"/>
            </a:pPr>
            <a:r>
              <a:rPr lang="en-US" sz="2600" dirty="0"/>
              <a:t>Structured Decisions</a:t>
            </a:r>
          </a:p>
          <a:p>
            <a:pPr>
              <a:buFontTx/>
              <a:buChar char="-"/>
            </a:pPr>
            <a:r>
              <a:rPr lang="en-US" sz="2600" dirty="0"/>
              <a:t>Low uncertainty				- Operational</a:t>
            </a:r>
          </a:p>
          <a:p>
            <a:pPr>
              <a:buFontTx/>
              <a:buChar char="-"/>
            </a:pPr>
            <a:r>
              <a:rPr lang="en-US" sz="2600" dirty="0"/>
              <a:t>Stable context				- Routine</a:t>
            </a:r>
          </a:p>
          <a:p>
            <a:pPr>
              <a:buFontTx/>
              <a:buChar char="-"/>
            </a:pPr>
            <a:r>
              <a:rPr lang="en-US" sz="2600" dirty="0"/>
              <a:t>Commonplace, ordinary		- Entrepreneurial activity</a:t>
            </a:r>
          </a:p>
          <a:p>
            <a:pPr>
              <a:buFontTx/>
              <a:buChar char="-"/>
            </a:pPr>
            <a:r>
              <a:rPr lang="en-US" sz="2600" dirty="0"/>
              <a:t>Recurrent					- Computational strategies</a:t>
            </a:r>
          </a:p>
          <a:p>
            <a:pPr>
              <a:buFontTx/>
              <a:buChar char="-"/>
            </a:pPr>
            <a:r>
              <a:rPr lang="en-US" sz="2600" dirty="0"/>
              <a:t>Programmable				- Near-term</a:t>
            </a:r>
          </a:p>
          <a:p>
            <a:pPr>
              <a:buFontTx/>
              <a:buChar char="-"/>
            </a:pPr>
            <a:r>
              <a:rPr lang="en-US" sz="2600" dirty="0"/>
              <a:t>Easily accessible information		- Proactive</a:t>
            </a:r>
          </a:p>
          <a:p>
            <a:pPr>
              <a:buFontTx/>
              <a:buChar char="-"/>
            </a:pPr>
            <a:r>
              <a:rPr lang="en-US" sz="2600" dirty="0"/>
              <a:t>Decision criterion understood</a:t>
            </a:r>
          </a:p>
          <a:p>
            <a:pPr>
              <a:buFontTx/>
              <a:buChar char="-"/>
            </a:pPr>
            <a:r>
              <a:rPr lang="en-US" sz="2600" dirty="0"/>
              <a:t>Focused decision strategy</a:t>
            </a:r>
          </a:p>
        </p:txBody>
      </p:sp>
      <p:sp>
        <p:nvSpPr>
          <p:cNvPr id="5" name="Content Placeholder 2">
            <a:extLst>
              <a:ext uri="{FF2B5EF4-FFF2-40B4-BE49-F238E27FC236}">
                <a16:creationId xmlns:a16="http://schemas.microsoft.com/office/drawing/2014/main" id="{151AF627-3C25-4A97-AD87-78DE767C8EDD}"/>
              </a:ext>
            </a:extLst>
          </p:cNvPr>
          <p:cNvSpPr txBox="1">
            <a:spLocks/>
          </p:cNvSpPr>
          <p:nvPr/>
        </p:nvSpPr>
        <p:spPr>
          <a:xfrm>
            <a:off x="6748808" y="1738148"/>
            <a:ext cx="4525771" cy="43035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dirty="0"/>
          </a:p>
        </p:txBody>
      </p:sp>
    </p:spTree>
    <p:extLst>
      <p:ext uri="{BB962C8B-B14F-4D97-AF65-F5344CB8AC3E}">
        <p14:creationId xmlns:p14="http://schemas.microsoft.com/office/powerpoint/2010/main" val="3791023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(Workpackage Slide Master)</Template>
  <TotalTime>3671</TotalTime>
  <Words>1075</Words>
  <Application>Microsoft Office PowerPoint</Application>
  <PresentationFormat>Widescreen</PresentationFormat>
  <Paragraphs>135</Paragraphs>
  <Slides>22</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Complexity of Real-world Systems/Domains</vt:lpstr>
      <vt:lpstr>Complexity of Real-world Systems/Domains</vt:lpstr>
      <vt:lpstr>Need for Decision Support Tools</vt:lpstr>
      <vt:lpstr>Need for Decision Support Tools</vt:lpstr>
      <vt:lpstr>Decision Theory</vt:lpstr>
      <vt:lpstr>Decision Theory</vt:lpstr>
      <vt:lpstr>Decision Theory</vt:lpstr>
      <vt:lpstr>Decision Theory – Types of decision</vt:lpstr>
      <vt:lpstr>Decision Theory – Types of decision</vt:lpstr>
      <vt:lpstr>Decision Theory – Types of decision</vt:lpstr>
      <vt:lpstr>Decision Making</vt:lpstr>
      <vt:lpstr>Decision Making</vt:lpstr>
      <vt:lpstr>Decision Support System</vt:lpstr>
      <vt:lpstr>Decision Support System</vt:lpstr>
      <vt:lpstr>Decision Support System</vt:lpstr>
      <vt:lpstr>Case Study</vt:lpstr>
      <vt:lpstr>Case Study</vt:lpstr>
      <vt:lpstr>Case Study</vt:lpstr>
      <vt:lpstr>Case Study</vt:lpstr>
      <vt:lpstr>Case Study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SURIYA JIRASATITSIN (สุริยา จิรสถิตสิน)</cp:lastModifiedBy>
  <cp:revision>177</cp:revision>
  <dcterms:created xsi:type="dcterms:W3CDTF">2018-02-11T14:22:08Z</dcterms:created>
  <dcterms:modified xsi:type="dcterms:W3CDTF">2020-10-07T13:41:29Z</dcterms:modified>
</cp:coreProperties>
</file>