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0" r:id="rId3"/>
    <p:sldId id="301" r:id="rId4"/>
    <p:sldId id="315" r:id="rId5"/>
    <p:sldId id="317" r:id="rId6"/>
    <p:sldId id="319" r:id="rId7"/>
    <p:sldId id="320" r:id="rId8"/>
    <p:sldId id="316" r:id="rId9"/>
    <p:sldId id="321" r:id="rId10"/>
    <p:sldId id="314" r:id="rId11"/>
    <p:sldId id="310" r:id="rId12"/>
    <p:sldId id="322" r:id="rId13"/>
    <p:sldId id="323" r:id="rId14"/>
    <p:sldId id="324" r:id="rId15"/>
    <p:sldId id="311" r:id="rId16"/>
    <p:sldId id="312" r:id="rId17"/>
    <p:sldId id="313" r:id="rId18"/>
    <p:sldId id="308" r:id="rId19"/>
    <p:sldId id="306" r:id="rId20"/>
    <p:sldId id="304" r:id="rId21"/>
    <p:sldId id="309" r:id="rId22"/>
    <p:sldId id="3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172" autoAdjust="0"/>
    <p:restoredTop sz="94660"/>
  </p:normalViewPr>
  <p:slideViewPr>
    <p:cSldViewPr snapToGrid="0">
      <p:cViewPr varScale="1">
        <p:scale>
          <a:sx n="95" d="100"/>
          <a:sy n="95" d="100"/>
        </p:scale>
        <p:origin x="538" y="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25-Oct-20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hq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hq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25-Oct-20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mirrors.psu.ac.th/pub/cran/"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ran.r-project.org/package=ctv" TargetMode="External"/><Relationship Id="rId2" Type="http://schemas.openxmlformats.org/officeDocument/2006/relationships/hyperlink" Target="https://cran.r-project.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hyperlink" Target="https://cran.r-project.org/web/views/ExtremeValue.html" TargetMode="External"/><Relationship Id="rId18" Type="http://schemas.openxmlformats.org/officeDocument/2006/relationships/hyperlink" Target="https://cran.r-project.org/web/views/HighPerformanceComputing.html" TargetMode="External"/><Relationship Id="rId26" Type="http://schemas.openxmlformats.org/officeDocument/2006/relationships/hyperlink" Target="https://cran.r-project.org/web/views/NaturalLanguageProcessing.html" TargetMode="External"/><Relationship Id="rId39" Type="http://schemas.openxmlformats.org/officeDocument/2006/relationships/hyperlink" Target="https://cran.r-project.org/web/views/TeachingStatistics.html" TargetMode="External"/><Relationship Id="rId21" Type="http://schemas.openxmlformats.org/officeDocument/2006/relationships/hyperlink" Target="https://cran.r-project.org/web/views/MedicalImaging.html" TargetMode="External"/><Relationship Id="rId34" Type="http://schemas.openxmlformats.org/officeDocument/2006/relationships/hyperlink" Target="https://cran.r-project.org/web/views/Robust.html" TargetMode="External"/><Relationship Id="rId42" Type="http://schemas.openxmlformats.org/officeDocument/2006/relationships/hyperlink" Target="https://cran.r-project.org/web/views/WebTechnologies.html" TargetMode="External"/><Relationship Id="rId7" Type="http://schemas.openxmlformats.org/officeDocument/2006/relationships/hyperlink" Target="https://cran.r-project.org/web/views/Databases.html" TargetMode="External"/><Relationship Id="rId2" Type="http://schemas.openxmlformats.org/officeDocument/2006/relationships/hyperlink" Target="https://cran.r-project.org/" TargetMode="External"/><Relationship Id="rId16" Type="http://schemas.openxmlformats.org/officeDocument/2006/relationships/hyperlink" Target="https://cran.r-project.org/web/views/Genetics.html" TargetMode="External"/><Relationship Id="rId20" Type="http://schemas.openxmlformats.org/officeDocument/2006/relationships/hyperlink" Target="https://cran.r-project.org/web/views/MachineLearning.html" TargetMode="External"/><Relationship Id="rId29" Type="http://schemas.openxmlformats.org/officeDocument/2006/relationships/hyperlink" Target="https://cran.r-project.org/web/views/Optimization.html" TargetMode="External"/><Relationship Id="rId41" Type="http://schemas.openxmlformats.org/officeDocument/2006/relationships/hyperlink" Target="https://cran.r-project.org/web/views/Tracking.html" TargetMode="External"/><Relationship Id="rId1" Type="http://schemas.openxmlformats.org/officeDocument/2006/relationships/slideLayout" Target="../slideLayouts/slideLayout2.xml"/><Relationship Id="rId6" Type="http://schemas.openxmlformats.org/officeDocument/2006/relationships/hyperlink" Target="https://cran.r-project.org/web/views/Cluster.html" TargetMode="External"/><Relationship Id="rId11" Type="http://schemas.openxmlformats.org/officeDocument/2006/relationships/hyperlink" Target="https://cran.r-project.org/web/views/Environmetrics.html" TargetMode="External"/><Relationship Id="rId24" Type="http://schemas.openxmlformats.org/officeDocument/2006/relationships/hyperlink" Target="https://cran.r-project.org/web/views/ModelDeployment.html" TargetMode="External"/><Relationship Id="rId32" Type="http://schemas.openxmlformats.org/officeDocument/2006/relationships/hyperlink" Target="https://cran.r-project.org/web/views/Psychometrics.html" TargetMode="External"/><Relationship Id="rId37" Type="http://schemas.openxmlformats.org/officeDocument/2006/relationships/hyperlink" Target="https://cran.r-project.org/web/views/SpatioTemporal.html" TargetMode="External"/><Relationship Id="rId40" Type="http://schemas.openxmlformats.org/officeDocument/2006/relationships/hyperlink" Target="https://cran.r-project.org/web/views/TimeSeries.html" TargetMode="External"/><Relationship Id="rId5" Type="http://schemas.openxmlformats.org/officeDocument/2006/relationships/hyperlink" Target="https://cran.r-project.org/web/views/ClinicalTrials.html" TargetMode="External"/><Relationship Id="rId15" Type="http://schemas.openxmlformats.org/officeDocument/2006/relationships/hyperlink" Target="https://cran.r-project.org/web/views/FunctionalData.html" TargetMode="External"/><Relationship Id="rId23" Type="http://schemas.openxmlformats.org/officeDocument/2006/relationships/hyperlink" Target="https://cran.r-project.org/web/views/MissingData.html" TargetMode="External"/><Relationship Id="rId28" Type="http://schemas.openxmlformats.org/officeDocument/2006/relationships/hyperlink" Target="https://cran.r-project.org/web/views/OfficialStatistics.html" TargetMode="External"/><Relationship Id="rId36" Type="http://schemas.openxmlformats.org/officeDocument/2006/relationships/hyperlink" Target="https://cran.r-project.org/web/views/Spatial.html" TargetMode="External"/><Relationship Id="rId10" Type="http://schemas.openxmlformats.org/officeDocument/2006/relationships/hyperlink" Target="https://cran.r-project.org/web/views/Econometrics.html" TargetMode="External"/><Relationship Id="rId19" Type="http://schemas.openxmlformats.org/officeDocument/2006/relationships/hyperlink" Target="https://cran.r-project.org/web/views/Hydrology.html" TargetMode="External"/><Relationship Id="rId31" Type="http://schemas.openxmlformats.org/officeDocument/2006/relationships/hyperlink" Target="https://cran.r-project.org/web/views/Phylogenetics.html" TargetMode="External"/><Relationship Id="rId4" Type="http://schemas.openxmlformats.org/officeDocument/2006/relationships/hyperlink" Target="https://cran.r-project.org/web/views/ChemPhys.html" TargetMode="External"/><Relationship Id="rId9" Type="http://schemas.openxmlformats.org/officeDocument/2006/relationships/hyperlink" Target="https://cran.r-project.org/web/views/Distributions.html" TargetMode="External"/><Relationship Id="rId14" Type="http://schemas.openxmlformats.org/officeDocument/2006/relationships/hyperlink" Target="https://cran.r-project.org/web/views/Finance.html" TargetMode="External"/><Relationship Id="rId22" Type="http://schemas.openxmlformats.org/officeDocument/2006/relationships/hyperlink" Target="https://cran.r-project.org/web/views/MetaAnalysis.html" TargetMode="External"/><Relationship Id="rId27" Type="http://schemas.openxmlformats.org/officeDocument/2006/relationships/hyperlink" Target="https://cran.r-project.org/web/views/NumericalMathematics.html" TargetMode="External"/><Relationship Id="rId30" Type="http://schemas.openxmlformats.org/officeDocument/2006/relationships/hyperlink" Target="https://cran.r-project.org/web/views/Pharmacokinetics.html" TargetMode="External"/><Relationship Id="rId35" Type="http://schemas.openxmlformats.org/officeDocument/2006/relationships/hyperlink" Target="https://cran.r-project.org/web/views/SocialSciences.html" TargetMode="External"/><Relationship Id="rId43" Type="http://schemas.openxmlformats.org/officeDocument/2006/relationships/hyperlink" Target="https://cran.r-project.org/web/views/gR.html" TargetMode="External"/><Relationship Id="rId8" Type="http://schemas.openxmlformats.org/officeDocument/2006/relationships/hyperlink" Target="https://cran.r-project.org/web/views/DifferentialEquations.html" TargetMode="External"/><Relationship Id="rId3" Type="http://schemas.openxmlformats.org/officeDocument/2006/relationships/hyperlink" Target="https://cran.r-project.org/web/views/Bayesian.html" TargetMode="External"/><Relationship Id="rId12" Type="http://schemas.openxmlformats.org/officeDocument/2006/relationships/hyperlink" Target="https://cran.r-project.org/web/views/ExperimentalDesign.html" TargetMode="External"/><Relationship Id="rId17" Type="http://schemas.openxmlformats.org/officeDocument/2006/relationships/hyperlink" Target="https://cran.r-project.org/web/views/Graphics.html" TargetMode="External"/><Relationship Id="rId25" Type="http://schemas.openxmlformats.org/officeDocument/2006/relationships/hyperlink" Target="https://cran.r-project.org/web/views/Multivariate.html" TargetMode="External"/><Relationship Id="rId33" Type="http://schemas.openxmlformats.org/officeDocument/2006/relationships/hyperlink" Target="https://cran.r-project.org/web/views/ReproducibleResearch.html" TargetMode="External"/><Relationship Id="rId38" Type="http://schemas.openxmlformats.org/officeDocument/2006/relationships/hyperlink" Target="https://cran.r-project.org/web/views/Survival.html"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cran.r-project.org/manual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ran.r-project.org/web/packages/index.html" TargetMode="External"/><Relationship Id="rId3" Type="http://schemas.openxmlformats.org/officeDocument/2006/relationships/hyperlink" Target="https://cran.r-project.org/doc/manuals/r-release/NEWS.html" TargetMode="External"/><Relationship Id="rId7" Type="http://schemas.openxmlformats.org/officeDocument/2006/relationships/hyperlink" Target="https://cran.r-project.org/src/base/" TargetMode="External"/><Relationship Id="rId2" Type="http://schemas.openxmlformats.org/officeDocument/2006/relationships/hyperlink" Target="https://cran.r-project.org/src/base/R-3/R-3.6.3.tar.gz" TargetMode="External"/><Relationship Id="rId1" Type="http://schemas.openxmlformats.org/officeDocument/2006/relationships/slideLayout" Target="../slideLayouts/slideLayout2.xml"/><Relationship Id="rId6" Type="http://schemas.openxmlformats.org/officeDocument/2006/relationships/hyperlink" Target="https://cran.r-project.org/doc/manuals/r-devel/NEWS.html" TargetMode="External"/><Relationship Id="rId5" Type="http://schemas.openxmlformats.org/officeDocument/2006/relationships/hyperlink" Target="https://stat.ethz.ch/R/daily" TargetMode="External"/><Relationship Id="rId4" Type="http://schemas.openxmlformats.org/officeDocument/2006/relationships/hyperlink" Target="https://cran.r-project.org/src/base-prerelease/"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ran.r-project.org/manual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journal.r-project.org/archive/accepte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ran.r-project.org/other-docs.html#english" TargetMode="External"/><Relationship Id="rId2" Type="http://schemas.openxmlformats.org/officeDocument/2006/relationships/hyperlink" Target="https://cran.r-project.org/index.html" TargetMode="External"/><Relationship Id="rId1" Type="http://schemas.openxmlformats.org/officeDocument/2006/relationships/slideLayout" Target="../slideLayouts/slideLayout2.xml"/><Relationship Id="rId6" Type="http://schemas.openxmlformats.org/officeDocument/2006/relationships/hyperlink" Target="https://cran.r-project.org/doc/contrib" TargetMode="External"/><Relationship Id="rId5" Type="http://schemas.openxmlformats.org/officeDocument/2006/relationships/hyperlink" Target="http://www.r-project.org/other-docs.html" TargetMode="External"/><Relationship Id="rId4" Type="http://schemas.openxmlformats.org/officeDocument/2006/relationships/hyperlink" Target="https://cran.r-project.org/other-docs.html#nenglis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cran.r-projec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nu.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project.org/COPYING" TargetMode="External"/><Relationship Id="rId2" Type="http://schemas.openxmlformats.org/officeDocument/2006/relationships/hyperlink" Target="http://www.gnu.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project.org/abou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r-project.org/help.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ran.r-project.org/bin/windows/base/rw-FAQ.html" TargetMode="External"/><Relationship Id="rId2" Type="http://schemas.openxmlformats.org/officeDocument/2006/relationships/hyperlink" Target="https://cran.r-project.org/bin/windows/base/rw-FAQ.html#Can-I-use-R-on-64_002dbit-Windows_003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356177" y="3674088"/>
            <a:ext cx="8950284" cy="1305161"/>
          </a:xfrm>
        </p:spPr>
        <p:txBody>
          <a:bodyPr/>
          <a:lstStyle/>
          <a:p>
            <a:r>
              <a:rPr lang="en-US" sz="2400" dirty="0">
                <a:solidFill>
                  <a:srgbClr val="002060"/>
                </a:solidFill>
              </a:rPr>
              <a:t>R-software</a:t>
            </a:r>
          </a:p>
        </p:txBody>
      </p:sp>
      <p:sp>
        <p:nvSpPr>
          <p:cNvPr id="4" name="Title 1"/>
          <p:cNvSpPr txBox="1">
            <a:spLocks/>
          </p:cNvSpPr>
          <p:nvPr/>
        </p:nvSpPr>
        <p:spPr>
          <a:xfrm>
            <a:off x="772625" y="2204653"/>
            <a:ext cx="10574731"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500" b="1" dirty="0">
                <a:effectLst/>
              </a:rPr>
              <a:t>Intelligent Decision Support Systems</a:t>
            </a:r>
            <a:endParaRPr lang="en-US" sz="3500" dirty="0">
              <a:solidFill>
                <a:srgbClr val="002060"/>
              </a:solidFill>
            </a:endParaRP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6774"/>
            <a:ext cx="9913041" cy="888031"/>
          </a:xfrm>
        </p:spPr>
        <p:txBody>
          <a:bodyPr/>
          <a:lstStyle/>
          <a:p>
            <a:r>
              <a:rPr lang="en-US" dirty="0"/>
              <a:t>R-software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100" y="1757363"/>
            <a:ext cx="5715001" cy="4303712"/>
          </a:xfrm>
        </p:spPr>
      </p:pic>
      <p:graphicFrame>
        <p:nvGraphicFramePr>
          <p:cNvPr id="6" name="Table 5"/>
          <p:cNvGraphicFramePr>
            <a:graphicFrameLocks noGrp="1"/>
          </p:cNvGraphicFramePr>
          <p:nvPr>
            <p:extLst>
              <p:ext uri="{D42A27DB-BD31-4B8C-83A1-F6EECF244321}">
                <p14:modId xmlns:p14="http://schemas.microsoft.com/office/powerpoint/2010/main" val="1630299674"/>
              </p:ext>
            </p:extLst>
          </p:nvPr>
        </p:nvGraphicFramePr>
        <p:xfrm>
          <a:off x="6388101" y="2103913"/>
          <a:ext cx="5317228" cy="3420587"/>
        </p:xfrm>
        <a:graphic>
          <a:graphicData uri="http://schemas.openxmlformats.org/drawingml/2006/table">
            <a:tbl>
              <a:tblPr/>
              <a:tblGrid>
                <a:gridCol w="2392752">
                  <a:extLst>
                    <a:ext uri="{9D8B030D-6E8A-4147-A177-3AD203B41FA5}">
                      <a16:colId xmlns:a16="http://schemas.microsoft.com/office/drawing/2014/main" val="2870357884"/>
                    </a:ext>
                  </a:extLst>
                </a:gridCol>
                <a:gridCol w="2924476">
                  <a:extLst>
                    <a:ext uri="{9D8B030D-6E8A-4147-A177-3AD203B41FA5}">
                      <a16:colId xmlns:a16="http://schemas.microsoft.com/office/drawing/2014/main" val="424057655"/>
                    </a:ext>
                  </a:extLst>
                </a:gridCol>
              </a:tblGrid>
              <a:tr h="3420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Thailand</a:t>
                      </a:r>
                    </a:p>
                    <a:p>
                      <a:endParaRPr lang="en-US" dirty="0">
                        <a:solidFill>
                          <a:srgbClr val="800080"/>
                        </a:solidFill>
                        <a:effectLst/>
                        <a:hlinkClick r:id="rId3"/>
                      </a:endParaRPr>
                    </a:p>
                    <a:p>
                      <a:r>
                        <a:rPr lang="en-US" dirty="0">
                          <a:solidFill>
                            <a:srgbClr val="800080"/>
                          </a:solidFill>
                          <a:effectLst/>
                          <a:hlinkClick r:id="rId3"/>
                        </a:rPr>
                        <a:t>http://mirrors.psu.ac.th/pub/cran/</a:t>
                      </a:r>
                      <a:endParaRPr lang="en-US" dirty="0"/>
                    </a:p>
                  </a:txBody>
                  <a:tcPr anchor="ctr">
                    <a:lnL>
                      <a:noFill/>
                    </a:lnL>
                    <a:lnR>
                      <a:noFill/>
                    </a:lnR>
                    <a:lnT>
                      <a:noFill/>
                    </a:lnT>
                    <a:lnB>
                      <a:noFill/>
                    </a:lnB>
                  </a:tcPr>
                </a:tc>
                <a:tc>
                  <a:txBody>
                    <a:bodyPr/>
                    <a:lstStyle/>
                    <a:p>
                      <a:r>
                        <a:rPr lang="en-US" dirty="0"/>
                        <a:t>Prince of </a:t>
                      </a:r>
                      <a:r>
                        <a:rPr lang="en-US" dirty="0" err="1"/>
                        <a:t>Songkla</a:t>
                      </a:r>
                      <a:r>
                        <a:rPr lang="en-US" dirty="0"/>
                        <a:t> University, </a:t>
                      </a:r>
                      <a:r>
                        <a:rPr lang="en-US" dirty="0" err="1"/>
                        <a:t>Hatyai</a:t>
                      </a:r>
                      <a:endParaRPr lang="en-US" dirty="0"/>
                    </a:p>
                  </a:txBody>
                  <a:tcPr anchor="ctr">
                    <a:lnL>
                      <a:noFill/>
                    </a:lnL>
                    <a:lnR>
                      <a:noFill/>
                    </a:lnR>
                    <a:lnT>
                      <a:noFill/>
                    </a:lnT>
                    <a:lnB>
                      <a:noFill/>
                    </a:lnB>
                  </a:tcPr>
                </a:tc>
                <a:extLst>
                  <a:ext uri="{0D108BD9-81ED-4DB2-BD59-A6C34878D82A}">
                    <a16:rowId xmlns:a16="http://schemas.microsoft.com/office/drawing/2014/main" val="2547918422"/>
                  </a:ext>
                </a:extLst>
              </a:tr>
            </a:tbl>
          </a:graphicData>
        </a:graphic>
      </p:graphicFrame>
    </p:spTree>
    <p:extLst>
      <p:ext uri="{BB962C8B-B14F-4D97-AF65-F5344CB8AC3E}">
        <p14:creationId xmlns:p14="http://schemas.microsoft.com/office/powerpoint/2010/main" val="376411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 : Download</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8205"/>
          <a:stretch/>
        </p:blipFill>
        <p:spPr>
          <a:xfrm>
            <a:off x="444501" y="1524000"/>
            <a:ext cx="11353800" cy="4473575"/>
          </a:xfrm>
        </p:spPr>
      </p:pic>
    </p:spTree>
    <p:extLst>
      <p:ext uri="{BB962C8B-B14F-4D97-AF65-F5344CB8AC3E}">
        <p14:creationId xmlns:p14="http://schemas.microsoft.com/office/powerpoint/2010/main" val="394546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CRAN Task Views </a:t>
            </a:r>
            <a:r>
              <a:rPr lang="en-US" dirty="0">
                <a:hlinkClick r:id="rId2"/>
              </a:rPr>
              <a:t>https://cran.r-project.org/</a:t>
            </a:r>
            <a:endParaRPr lang="en-US" dirty="0"/>
          </a:p>
        </p:txBody>
      </p:sp>
      <p:sp>
        <p:nvSpPr>
          <p:cNvPr id="3" name="Content Placeholder 2"/>
          <p:cNvSpPr>
            <a:spLocks noGrp="1"/>
          </p:cNvSpPr>
          <p:nvPr>
            <p:ph idx="1"/>
          </p:nvPr>
        </p:nvSpPr>
        <p:spPr/>
        <p:txBody>
          <a:bodyPr/>
          <a:lstStyle/>
          <a:p>
            <a:r>
              <a:rPr lang="en-US" dirty="0"/>
              <a:t>CRAN task views aim to provide some guidance which packages on CRAN are relevant for tasks related to a certain topic. They give a brief overview of the included packages and can be automatically installed using the </a:t>
            </a:r>
            <a:r>
              <a:rPr lang="en-US" dirty="0" err="1">
                <a:hlinkClick r:id="rId3"/>
              </a:rPr>
              <a:t>ctv</a:t>
            </a:r>
            <a:r>
              <a:rPr lang="en-US" dirty="0"/>
              <a:t> package. The views are intended to have a sharp focus so that it is sufficiently clear which packages should be included (or excluded) - and they are </a:t>
            </a:r>
            <a:r>
              <a:rPr lang="en-US" i="1" dirty="0"/>
              <a:t>not</a:t>
            </a:r>
            <a:r>
              <a:rPr lang="en-US" dirty="0"/>
              <a:t> meant to endorse the "best" packages for a given task.</a:t>
            </a:r>
          </a:p>
        </p:txBody>
      </p:sp>
    </p:spTree>
    <p:extLst>
      <p:ext uri="{BB962C8B-B14F-4D97-AF65-F5344CB8AC3E}">
        <p14:creationId xmlns:p14="http://schemas.microsoft.com/office/powerpoint/2010/main" val="1936192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CRAN Task Views </a:t>
            </a:r>
            <a:r>
              <a:rPr lang="en-US" dirty="0">
                <a:hlinkClick r:id="rId2"/>
              </a:rPr>
              <a:t>https://cran.r-project.org/</a:t>
            </a:r>
            <a:r>
              <a:rPr lang="en-US" dirty="0"/>
              <a:t>: Topics</a:t>
            </a:r>
          </a:p>
        </p:txBody>
      </p:sp>
      <p:graphicFrame>
        <p:nvGraphicFramePr>
          <p:cNvPr id="4" name="Table 3"/>
          <p:cNvGraphicFramePr>
            <a:graphicFrameLocks noGrp="1"/>
          </p:cNvGraphicFramePr>
          <p:nvPr>
            <p:extLst>
              <p:ext uri="{D42A27DB-BD31-4B8C-83A1-F6EECF244321}">
                <p14:modId xmlns:p14="http://schemas.microsoft.com/office/powerpoint/2010/main" val="3057299372"/>
              </p:ext>
            </p:extLst>
          </p:nvPr>
        </p:nvGraphicFramePr>
        <p:xfrm>
          <a:off x="509503" y="1510339"/>
          <a:ext cx="5804669" cy="4690048"/>
        </p:xfrm>
        <a:graphic>
          <a:graphicData uri="http://schemas.openxmlformats.org/drawingml/2006/table">
            <a:tbl>
              <a:tblPr/>
              <a:tblGrid>
                <a:gridCol w="1906438">
                  <a:extLst>
                    <a:ext uri="{9D8B030D-6E8A-4147-A177-3AD203B41FA5}">
                      <a16:colId xmlns:a16="http://schemas.microsoft.com/office/drawing/2014/main" val="2326868517"/>
                    </a:ext>
                  </a:extLst>
                </a:gridCol>
                <a:gridCol w="3898231">
                  <a:extLst>
                    <a:ext uri="{9D8B030D-6E8A-4147-A177-3AD203B41FA5}">
                      <a16:colId xmlns:a16="http://schemas.microsoft.com/office/drawing/2014/main" val="1852230552"/>
                    </a:ext>
                  </a:extLst>
                </a:gridCol>
              </a:tblGrid>
              <a:tr h="216814">
                <a:tc>
                  <a:txBody>
                    <a:bodyPr/>
                    <a:lstStyle/>
                    <a:p>
                      <a:r>
                        <a:rPr lang="en-US" sz="1200">
                          <a:solidFill>
                            <a:srgbClr val="0000FF"/>
                          </a:solidFill>
                          <a:effectLst/>
                          <a:hlinkClick r:id="rId3"/>
                        </a:rPr>
                        <a:t>Bayesian</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Bayesian Inference</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17117035"/>
                  </a:ext>
                </a:extLst>
              </a:tr>
              <a:tr h="216814">
                <a:tc>
                  <a:txBody>
                    <a:bodyPr/>
                    <a:lstStyle/>
                    <a:p>
                      <a:r>
                        <a:rPr lang="en-US" sz="1200">
                          <a:solidFill>
                            <a:srgbClr val="0000FF"/>
                          </a:solidFill>
                          <a:effectLst/>
                          <a:hlinkClick r:id="rId4"/>
                        </a:rPr>
                        <a:t>ChemPhys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Chemometrics and Computational Physics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41728656"/>
                  </a:ext>
                </a:extLst>
              </a:tr>
              <a:tr h="216814">
                <a:tc>
                  <a:txBody>
                    <a:bodyPr/>
                    <a:lstStyle/>
                    <a:p>
                      <a:r>
                        <a:rPr lang="en-US" sz="1200">
                          <a:solidFill>
                            <a:srgbClr val="0000FF"/>
                          </a:solidFill>
                          <a:effectLst/>
                          <a:hlinkClick r:id="rId5"/>
                        </a:rPr>
                        <a:t>ClinicalTrials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Clinical Trial Design, Monitoring, and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66054563"/>
                  </a:ext>
                </a:extLst>
              </a:tr>
              <a:tr h="216814">
                <a:tc>
                  <a:txBody>
                    <a:bodyPr/>
                    <a:lstStyle/>
                    <a:p>
                      <a:r>
                        <a:rPr lang="en-US" sz="1200">
                          <a:solidFill>
                            <a:srgbClr val="0000FF"/>
                          </a:solidFill>
                          <a:effectLst/>
                          <a:hlinkClick r:id="rId6"/>
                        </a:rPr>
                        <a:t>Cluster</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Cluster Analysis &amp; Finite Mixture Models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277953206"/>
                  </a:ext>
                </a:extLst>
              </a:tr>
              <a:tr h="216814">
                <a:tc>
                  <a:txBody>
                    <a:bodyPr/>
                    <a:lstStyle/>
                    <a:p>
                      <a:r>
                        <a:rPr lang="en-US" sz="1200">
                          <a:solidFill>
                            <a:srgbClr val="0000FF"/>
                          </a:solidFill>
                          <a:effectLst/>
                          <a:hlinkClick r:id="rId7"/>
                        </a:rPr>
                        <a:t>Databases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Databases with R</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16876308"/>
                  </a:ext>
                </a:extLst>
              </a:tr>
              <a:tr h="216814">
                <a:tc>
                  <a:txBody>
                    <a:bodyPr/>
                    <a:lstStyle/>
                    <a:p>
                      <a:r>
                        <a:rPr lang="en-US" sz="1200">
                          <a:solidFill>
                            <a:srgbClr val="0000FF"/>
                          </a:solidFill>
                          <a:effectLst/>
                          <a:hlinkClick r:id="rId8"/>
                        </a:rPr>
                        <a:t>DifferentialEquations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Differential Equations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43374245"/>
                  </a:ext>
                </a:extLst>
              </a:tr>
              <a:tr h="216814">
                <a:tc>
                  <a:txBody>
                    <a:bodyPr/>
                    <a:lstStyle/>
                    <a:p>
                      <a:r>
                        <a:rPr lang="en-US" sz="1200">
                          <a:solidFill>
                            <a:srgbClr val="0000FF"/>
                          </a:solidFill>
                          <a:effectLst/>
                          <a:hlinkClick r:id="rId9"/>
                        </a:rPr>
                        <a:t>Distributions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Probability Distributions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162954640"/>
                  </a:ext>
                </a:extLst>
              </a:tr>
              <a:tr h="216814">
                <a:tc>
                  <a:txBody>
                    <a:bodyPr/>
                    <a:lstStyle/>
                    <a:p>
                      <a:r>
                        <a:rPr lang="en-US" sz="1200">
                          <a:solidFill>
                            <a:srgbClr val="0000FF"/>
                          </a:solidFill>
                          <a:effectLst/>
                          <a:hlinkClick r:id="rId10"/>
                        </a:rPr>
                        <a:t>Econometrics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Econometrics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237881544"/>
                  </a:ext>
                </a:extLst>
              </a:tr>
              <a:tr h="216814">
                <a:tc>
                  <a:txBody>
                    <a:bodyPr/>
                    <a:lstStyle/>
                    <a:p>
                      <a:r>
                        <a:rPr lang="en-US" sz="1200">
                          <a:solidFill>
                            <a:srgbClr val="0000FF"/>
                          </a:solidFill>
                          <a:effectLst/>
                          <a:hlinkClick r:id="rId11"/>
                        </a:rPr>
                        <a:t>Environmetrics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Analysis of Ecological and Environmental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54618926"/>
                  </a:ext>
                </a:extLst>
              </a:tr>
              <a:tr h="407008">
                <a:tc>
                  <a:txBody>
                    <a:bodyPr/>
                    <a:lstStyle/>
                    <a:p>
                      <a:r>
                        <a:rPr lang="en-US" sz="1200">
                          <a:solidFill>
                            <a:srgbClr val="0000FF"/>
                          </a:solidFill>
                          <a:effectLst/>
                          <a:hlinkClick r:id="rId12"/>
                        </a:rPr>
                        <a:t>ExperimentalDesign</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Design of Experiments (DoE) &amp; Analysis of Experimental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067528080"/>
                  </a:ext>
                </a:extLst>
              </a:tr>
              <a:tr h="216814">
                <a:tc>
                  <a:txBody>
                    <a:bodyPr/>
                    <a:lstStyle/>
                    <a:p>
                      <a:r>
                        <a:rPr lang="en-US" sz="1200">
                          <a:solidFill>
                            <a:srgbClr val="0000FF"/>
                          </a:solidFill>
                          <a:effectLst/>
                          <a:hlinkClick r:id="rId13"/>
                        </a:rPr>
                        <a:t>ExtremeValue</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Extreme Value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800773272"/>
                  </a:ext>
                </a:extLst>
              </a:tr>
              <a:tr h="216814">
                <a:tc>
                  <a:txBody>
                    <a:bodyPr/>
                    <a:lstStyle/>
                    <a:p>
                      <a:r>
                        <a:rPr lang="en-US" sz="1200">
                          <a:solidFill>
                            <a:srgbClr val="0000FF"/>
                          </a:solidFill>
                          <a:effectLst/>
                          <a:hlinkClick r:id="rId14"/>
                        </a:rPr>
                        <a:t>Finance</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Empirical Finance</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663060748"/>
                  </a:ext>
                </a:extLst>
              </a:tr>
              <a:tr h="216814">
                <a:tc>
                  <a:txBody>
                    <a:bodyPr/>
                    <a:lstStyle/>
                    <a:p>
                      <a:r>
                        <a:rPr lang="en-US" sz="1200">
                          <a:solidFill>
                            <a:srgbClr val="0000FF"/>
                          </a:solidFill>
                          <a:effectLst/>
                          <a:hlinkClick r:id="rId15"/>
                        </a:rPr>
                        <a:t>FunctionalData</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Functional Data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788897501"/>
                  </a:ext>
                </a:extLst>
              </a:tr>
              <a:tr h="216814">
                <a:tc>
                  <a:txBody>
                    <a:bodyPr/>
                    <a:lstStyle/>
                    <a:p>
                      <a:r>
                        <a:rPr lang="en-US" sz="1200">
                          <a:solidFill>
                            <a:srgbClr val="0000FF"/>
                          </a:solidFill>
                          <a:effectLst/>
                          <a:hlinkClick r:id="rId16"/>
                        </a:rPr>
                        <a:t>Genetics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Statistical Genetics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87948817"/>
                  </a:ext>
                </a:extLst>
              </a:tr>
              <a:tr h="407008">
                <a:tc>
                  <a:txBody>
                    <a:bodyPr/>
                    <a:lstStyle/>
                    <a:p>
                      <a:r>
                        <a:rPr lang="en-US" sz="1200">
                          <a:solidFill>
                            <a:srgbClr val="0000FF"/>
                          </a:solidFill>
                          <a:effectLst/>
                          <a:hlinkClick r:id="rId17"/>
                        </a:rPr>
                        <a:t>Graphics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fr-FR" sz="1200"/>
                        <a:t>Graphic Displays &amp; Dynamic Graphics &amp; Graphic Devices &amp; Visualization</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95985536"/>
                  </a:ext>
                </a:extLst>
              </a:tr>
              <a:tr h="407008">
                <a:tc>
                  <a:txBody>
                    <a:bodyPr/>
                    <a:lstStyle/>
                    <a:p>
                      <a:r>
                        <a:rPr lang="en-US" sz="1200" dirty="0" err="1">
                          <a:solidFill>
                            <a:srgbClr val="0000FF"/>
                          </a:solidFill>
                          <a:effectLst/>
                          <a:hlinkClick r:id="rId18"/>
                        </a:rPr>
                        <a:t>HighPerformanceComputing</a:t>
                      </a:r>
                      <a:endParaRPr lang="en-US" sz="1200" dirty="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High-Performance and Parallel Computing with R</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881780465"/>
                  </a:ext>
                </a:extLst>
              </a:tr>
              <a:tr h="216814">
                <a:tc>
                  <a:txBody>
                    <a:bodyPr/>
                    <a:lstStyle/>
                    <a:p>
                      <a:r>
                        <a:rPr lang="en-US" sz="1200" dirty="0">
                          <a:solidFill>
                            <a:srgbClr val="0000FF"/>
                          </a:solidFill>
                          <a:effectLst/>
                          <a:hlinkClick r:id="rId19"/>
                        </a:rPr>
                        <a:t>Hydrology</a:t>
                      </a:r>
                      <a:endParaRPr lang="en-US" sz="1200" dirty="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Hydrological Data and Modeling</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722270528"/>
                  </a:ext>
                </a:extLst>
              </a:tr>
              <a:tr h="216814">
                <a:tc>
                  <a:txBody>
                    <a:bodyPr/>
                    <a:lstStyle/>
                    <a:p>
                      <a:r>
                        <a:rPr lang="en-US" sz="1200">
                          <a:solidFill>
                            <a:srgbClr val="0000FF"/>
                          </a:solidFill>
                          <a:effectLst/>
                          <a:hlinkClick r:id="rId20"/>
                        </a:rPr>
                        <a:t>MachineLearning</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Machine Learning &amp; Statistical Learning</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895059119"/>
                  </a:ext>
                </a:extLst>
              </a:tr>
              <a:tr h="216814">
                <a:tc>
                  <a:txBody>
                    <a:bodyPr/>
                    <a:lstStyle/>
                    <a:p>
                      <a:r>
                        <a:rPr lang="en-US" sz="1200" dirty="0" err="1">
                          <a:solidFill>
                            <a:srgbClr val="0000FF"/>
                          </a:solidFill>
                          <a:effectLst/>
                          <a:hlinkClick r:id="rId21"/>
                        </a:rPr>
                        <a:t>MedicalImaging</a:t>
                      </a:r>
                      <a:endParaRPr lang="en-US" sz="1200" dirty="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a:t>Medical Image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68150456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1588234"/>
              </p:ext>
            </p:extLst>
          </p:nvPr>
        </p:nvGraphicFramePr>
        <p:xfrm>
          <a:off x="6748807" y="1510339"/>
          <a:ext cx="4956521" cy="4629842"/>
        </p:xfrm>
        <a:graphic>
          <a:graphicData uri="http://schemas.openxmlformats.org/drawingml/2006/table">
            <a:tbl>
              <a:tblPr/>
              <a:tblGrid>
                <a:gridCol w="1868866">
                  <a:extLst>
                    <a:ext uri="{9D8B030D-6E8A-4147-A177-3AD203B41FA5}">
                      <a16:colId xmlns:a16="http://schemas.microsoft.com/office/drawing/2014/main" val="2326868517"/>
                    </a:ext>
                  </a:extLst>
                </a:gridCol>
                <a:gridCol w="3087655">
                  <a:extLst>
                    <a:ext uri="{9D8B030D-6E8A-4147-A177-3AD203B41FA5}">
                      <a16:colId xmlns:a16="http://schemas.microsoft.com/office/drawing/2014/main" val="1852230552"/>
                    </a:ext>
                  </a:extLst>
                </a:gridCol>
              </a:tblGrid>
              <a:tr h="206728">
                <a:tc>
                  <a:txBody>
                    <a:bodyPr/>
                    <a:lstStyle/>
                    <a:p>
                      <a:r>
                        <a:rPr lang="en-US" sz="1200" dirty="0" err="1">
                          <a:solidFill>
                            <a:srgbClr val="0000FF"/>
                          </a:solidFill>
                          <a:effectLst/>
                          <a:hlinkClick r:id="rId22"/>
                        </a:rPr>
                        <a:t>MetaAnalysis</a:t>
                      </a:r>
                      <a:endParaRPr lang="en-US" sz="1200" dirty="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Meta-Analysis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0991164"/>
                  </a:ext>
                </a:extLst>
              </a:tr>
              <a:tr h="206728">
                <a:tc>
                  <a:txBody>
                    <a:bodyPr/>
                    <a:lstStyle/>
                    <a:p>
                      <a:r>
                        <a:rPr lang="en-US" sz="1200">
                          <a:solidFill>
                            <a:srgbClr val="0000FF"/>
                          </a:solidFill>
                          <a:effectLst/>
                          <a:hlinkClick r:id="rId23"/>
                        </a:rPr>
                        <a:t>MissingData</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Missing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204499138"/>
                  </a:ext>
                </a:extLst>
              </a:tr>
              <a:tr h="206728">
                <a:tc>
                  <a:txBody>
                    <a:bodyPr/>
                    <a:lstStyle/>
                    <a:p>
                      <a:r>
                        <a:rPr lang="en-US" sz="1200">
                          <a:solidFill>
                            <a:srgbClr val="0000FF"/>
                          </a:solidFill>
                          <a:effectLst/>
                          <a:hlinkClick r:id="rId24"/>
                        </a:rPr>
                        <a:t>ModelDeployment</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Model Deployment with R</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753568374"/>
                  </a:ext>
                </a:extLst>
              </a:tr>
              <a:tr h="206728">
                <a:tc>
                  <a:txBody>
                    <a:bodyPr/>
                    <a:lstStyle/>
                    <a:p>
                      <a:r>
                        <a:rPr lang="en-US" sz="1200">
                          <a:solidFill>
                            <a:srgbClr val="0000FF"/>
                          </a:solidFill>
                          <a:effectLst/>
                          <a:hlinkClick r:id="rId25"/>
                        </a:rPr>
                        <a:t>Multivariate</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Multivariate Statistics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216356484"/>
                  </a:ext>
                </a:extLst>
              </a:tr>
              <a:tr h="206728">
                <a:tc>
                  <a:txBody>
                    <a:bodyPr/>
                    <a:lstStyle/>
                    <a:p>
                      <a:r>
                        <a:rPr lang="en-US" sz="1200">
                          <a:solidFill>
                            <a:srgbClr val="0000FF"/>
                          </a:solidFill>
                          <a:effectLst/>
                          <a:hlinkClick r:id="rId26"/>
                        </a:rPr>
                        <a:t>NaturalLanguageProcessing</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Natural Language Processing</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4118950417"/>
                  </a:ext>
                </a:extLst>
              </a:tr>
              <a:tr h="206728">
                <a:tc>
                  <a:txBody>
                    <a:bodyPr/>
                    <a:lstStyle/>
                    <a:p>
                      <a:r>
                        <a:rPr lang="en-US" sz="1200">
                          <a:solidFill>
                            <a:srgbClr val="0000FF"/>
                          </a:solidFill>
                          <a:effectLst/>
                          <a:hlinkClick r:id="rId27"/>
                        </a:rPr>
                        <a:t>NumericalMathematics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Numerical Mathematics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606430954"/>
                  </a:ext>
                </a:extLst>
              </a:tr>
              <a:tr h="206728">
                <a:tc>
                  <a:txBody>
                    <a:bodyPr/>
                    <a:lstStyle/>
                    <a:p>
                      <a:r>
                        <a:rPr lang="en-US" sz="1200">
                          <a:solidFill>
                            <a:srgbClr val="0000FF"/>
                          </a:solidFill>
                          <a:effectLst/>
                          <a:hlinkClick r:id="rId28"/>
                        </a:rPr>
                        <a:t>OfficialStatistics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Official Statistics &amp; Survey Methodology</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668400590"/>
                  </a:ext>
                </a:extLst>
              </a:tr>
              <a:tr h="251846">
                <a:tc>
                  <a:txBody>
                    <a:bodyPr/>
                    <a:lstStyle/>
                    <a:p>
                      <a:r>
                        <a:rPr lang="en-US" sz="1200">
                          <a:solidFill>
                            <a:srgbClr val="0000FF"/>
                          </a:solidFill>
                          <a:effectLst/>
                          <a:hlinkClick r:id="rId29"/>
                        </a:rPr>
                        <a:t>Optimization</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Optimization and Mathematical Programming</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290696445"/>
                  </a:ext>
                </a:extLst>
              </a:tr>
              <a:tr h="206728">
                <a:tc>
                  <a:txBody>
                    <a:bodyPr/>
                    <a:lstStyle/>
                    <a:p>
                      <a:r>
                        <a:rPr lang="en-US" sz="1200">
                          <a:solidFill>
                            <a:srgbClr val="0000FF"/>
                          </a:solidFill>
                          <a:effectLst/>
                          <a:hlinkClick r:id="rId30"/>
                        </a:rPr>
                        <a:t>Pharmacokinetics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Analysis of Pharmacokinetic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410785308"/>
                  </a:ext>
                </a:extLst>
              </a:tr>
              <a:tr h="206728">
                <a:tc>
                  <a:txBody>
                    <a:bodyPr/>
                    <a:lstStyle/>
                    <a:p>
                      <a:r>
                        <a:rPr lang="en-US" sz="1200">
                          <a:solidFill>
                            <a:srgbClr val="0000FF"/>
                          </a:solidFill>
                          <a:effectLst/>
                          <a:hlinkClick r:id="rId31"/>
                        </a:rPr>
                        <a:t>Phylogenetics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err="1"/>
                        <a:t>Phylogenetics</a:t>
                      </a:r>
                      <a:r>
                        <a:rPr lang="en-US" sz="1200" dirty="0"/>
                        <a:t>, Especially Comparative Methods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744125751"/>
                  </a:ext>
                </a:extLst>
              </a:tr>
              <a:tr h="206728">
                <a:tc>
                  <a:txBody>
                    <a:bodyPr/>
                    <a:lstStyle/>
                    <a:p>
                      <a:r>
                        <a:rPr lang="en-US" sz="1200">
                          <a:solidFill>
                            <a:srgbClr val="0000FF"/>
                          </a:solidFill>
                          <a:effectLst/>
                          <a:hlinkClick r:id="rId32"/>
                        </a:rPr>
                        <a:t>Psychometrics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Psychometric Models and Methods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104038493"/>
                  </a:ext>
                </a:extLst>
              </a:tr>
              <a:tr h="206728">
                <a:tc>
                  <a:txBody>
                    <a:bodyPr/>
                    <a:lstStyle/>
                    <a:p>
                      <a:r>
                        <a:rPr lang="en-US" sz="1200">
                          <a:solidFill>
                            <a:srgbClr val="0000FF"/>
                          </a:solidFill>
                          <a:effectLst/>
                          <a:hlinkClick r:id="rId33"/>
                        </a:rPr>
                        <a:t>ReproducibleResearch</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Reproducible Research</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1770096"/>
                  </a:ext>
                </a:extLst>
              </a:tr>
              <a:tr h="206728">
                <a:tc>
                  <a:txBody>
                    <a:bodyPr/>
                    <a:lstStyle/>
                    <a:p>
                      <a:r>
                        <a:rPr lang="en-US" sz="1200">
                          <a:solidFill>
                            <a:srgbClr val="0000FF"/>
                          </a:solidFill>
                          <a:effectLst/>
                          <a:hlinkClick r:id="rId34"/>
                        </a:rPr>
                        <a:t>Robust</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Robust Statistical Methods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031848731"/>
                  </a:ext>
                </a:extLst>
              </a:tr>
              <a:tr h="206728">
                <a:tc>
                  <a:txBody>
                    <a:bodyPr/>
                    <a:lstStyle/>
                    <a:p>
                      <a:r>
                        <a:rPr lang="en-US" sz="1200">
                          <a:solidFill>
                            <a:srgbClr val="0000FF"/>
                          </a:solidFill>
                          <a:effectLst/>
                          <a:hlinkClick r:id="rId35"/>
                        </a:rPr>
                        <a:t>SocialSciences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Statistics for the Social Sciences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28512319"/>
                  </a:ext>
                </a:extLst>
              </a:tr>
              <a:tr h="206728">
                <a:tc>
                  <a:txBody>
                    <a:bodyPr/>
                    <a:lstStyle/>
                    <a:p>
                      <a:r>
                        <a:rPr lang="en-US" sz="1200">
                          <a:solidFill>
                            <a:srgbClr val="0000FF"/>
                          </a:solidFill>
                          <a:effectLst/>
                          <a:hlinkClick r:id="rId36"/>
                        </a:rPr>
                        <a:t>Spatial</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Analysis of Spatial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734045326"/>
                  </a:ext>
                </a:extLst>
              </a:tr>
              <a:tr h="206728">
                <a:tc>
                  <a:txBody>
                    <a:bodyPr/>
                    <a:lstStyle/>
                    <a:p>
                      <a:r>
                        <a:rPr lang="en-US" sz="1200">
                          <a:solidFill>
                            <a:srgbClr val="0000FF"/>
                          </a:solidFill>
                          <a:effectLst/>
                          <a:hlinkClick r:id="rId37"/>
                        </a:rPr>
                        <a:t>SpatioTemporal</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Handling and Analyzing Spatio-Temporal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661773952"/>
                  </a:ext>
                </a:extLst>
              </a:tr>
              <a:tr h="206728">
                <a:tc>
                  <a:txBody>
                    <a:bodyPr/>
                    <a:lstStyle/>
                    <a:p>
                      <a:r>
                        <a:rPr lang="en-US" sz="1200">
                          <a:solidFill>
                            <a:srgbClr val="0000FF"/>
                          </a:solidFill>
                          <a:effectLst/>
                          <a:hlinkClick r:id="rId38"/>
                        </a:rPr>
                        <a:t>Survival</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Survival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499968595"/>
                  </a:ext>
                </a:extLst>
              </a:tr>
              <a:tr h="206728">
                <a:tc>
                  <a:txBody>
                    <a:bodyPr/>
                    <a:lstStyle/>
                    <a:p>
                      <a:r>
                        <a:rPr lang="en-US" sz="1200">
                          <a:solidFill>
                            <a:srgbClr val="0000FF"/>
                          </a:solidFill>
                          <a:effectLst/>
                          <a:hlinkClick r:id="rId39"/>
                        </a:rPr>
                        <a:t>TeachingStatistics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Teaching Statistics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03871820"/>
                  </a:ext>
                </a:extLst>
              </a:tr>
              <a:tr h="206728">
                <a:tc>
                  <a:txBody>
                    <a:bodyPr/>
                    <a:lstStyle/>
                    <a:p>
                      <a:r>
                        <a:rPr lang="en-US" sz="1200">
                          <a:solidFill>
                            <a:srgbClr val="0000FF"/>
                          </a:solidFill>
                          <a:effectLst/>
                          <a:hlinkClick r:id="rId40"/>
                        </a:rPr>
                        <a:t>TimeSeries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Time Series Analysis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286028953"/>
                  </a:ext>
                </a:extLst>
              </a:tr>
              <a:tr h="206728">
                <a:tc>
                  <a:txBody>
                    <a:bodyPr/>
                    <a:lstStyle/>
                    <a:p>
                      <a:r>
                        <a:rPr lang="en-US" sz="1200">
                          <a:solidFill>
                            <a:srgbClr val="0000FF"/>
                          </a:solidFill>
                          <a:effectLst/>
                          <a:hlinkClick r:id="rId41"/>
                        </a:rPr>
                        <a:t>Tracking</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Processing and Analysis of Tracking Data</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757619381"/>
                  </a:ext>
                </a:extLst>
              </a:tr>
              <a:tr h="206728">
                <a:tc>
                  <a:txBody>
                    <a:bodyPr/>
                    <a:lstStyle/>
                    <a:p>
                      <a:r>
                        <a:rPr lang="en-US" sz="1200">
                          <a:solidFill>
                            <a:srgbClr val="0000FF"/>
                          </a:solidFill>
                          <a:effectLst/>
                          <a:hlinkClick r:id="rId42"/>
                        </a:rPr>
                        <a:t>WebTechnologies</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a:t>Web Technologies and Services</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769378754"/>
                  </a:ext>
                </a:extLst>
              </a:tr>
              <a:tr h="206728">
                <a:tc>
                  <a:txBody>
                    <a:bodyPr/>
                    <a:lstStyle/>
                    <a:p>
                      <a:r>
                        <a:rPr lang="en-US" sz="1200">
                          <a:solidFill>
                            <a:srgbClr val="0000FF"/>
                          </a:solidFill>
                          <a:effectLst/>
                          <a:hlinkClick r:id="rId43"/>
                        </a:rPr>
                        <a:t>gR</a:t>
                      </a:r>
                      <a:endParaRPr lang="en-US" sz="1200"/>
                    </a:p>
                  </a:txBody>
                  <a:tcPr marL="25596" marR="25596" marT="12798" marB="12798">
                    <a:lnL>
                      <a:noFill/>
                    </a:lnL>
                    <a:lnR>
                      <a:noFill/>
                    </a:lnR>
                    <a:lnT>
                      <a:noFill/>
                    </a:lnT>
                    <a:lnB>
                      <a:noFill/>
                    </a:lnB>
                    <a:solidFill>
                      <a:schemeClr val="accent4">
                        <a:lumMod val="20000"/>
                        <a:lumOff val="80000"/>
                      </a:schemeClr>
                    </a:solidFill>
                  </a:tcPr>
                </a:tc>
                <a:tc>
                  <a:txBody>
                    <a:bodyPr/>
                    <a:lstStyle/>
                    <a:p>
                      <a:r>
                        <a:rPr lang="en-US" sz="1200" dirty="0" err="1"/>
                        <a:t>gRaphical</a:t>
                      </a:r>
                      <a:r>
                        <a:rPr lang="en-US" sz="1200" dirty="0"/>
                        <a:t> Models in R</a:t>
                      </a:r>
                    </a:p>
                  </a:txBody>
                  <a:tcPr marL="25596" marR="25596" marT="12798" marB="12798">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040493"/>
                  </a:ext>
                </a:extLst>
              </a:tr>
            </a:tbl>
          </a:graphicData>
        </a:graphic>
      </p:graphicFrame>
    </p:spTree>
    <p:extLst>
      <p:ext uri="{BB962C8B-B14F-4D97-AF65-F5344CB8AC3E}">
        <p14:creationId xmlns:p14="http://schemas.microsoft.com/office/powerpoint/2010/main" val="2940236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 Manuals</a:t>
            </a:r>
          </a:p>
        </p:txBody>
      </p:sp>
      <p:sp>
        <p:nvSpPr>
          <p:cNvPr id="3" name="Content Placeholder 2"/>
          <p:cNvSpPr>
            <a:spLocks noGrp="1"/>
          </p:cNvSpPr>
          <p:nvPr>
            <p:ph idx="1"/>
          </p:nvPr>
        </p:nvSpPr>
        <p:spPr/>
        <p:txBody>
          <a:bodyPr/>
          <a:lstStyle/>
          <a:p>
            <a:pPr marL="0" indent="0">
              <a:buNone/>
            </a:pPr>
            <a:r>
              <a:rPr lang="en-US" i="1"/>
              <a:t>	edited </a:t>
            </a:r>
            <a:r>
              <a:rPr lang="en-US" i="1" dirty="0"/>
              <a:t>by the R Development Core </a:t>
            </a:r>
            <a:r>
              <a:rPr lang="en-US" i="1" dirty="0" err="1"/>
              <a:t>Team</a:t>
            </a:r>
            <a:r>
              <a:rPr lang="en-US" dirty="0" err="1"/>
              <a:t>.The</a:t>
            </a:r>
            <a:r>
              <a:rPr lang="en-US" dirty="0"/>
              <a:t> following manuals for R were created on </a:t>
            </a:r>
            <a:r>
              <a:rPr lang="en-US" dirty="0" err="1"/>
              <a:t>Debian</a:t>
            </a:r>
            <a:r>
              <a:rPr lang="en-US" dirty="0"/>
              <a:t> Linux and may differ from the manuals for Mac or Windows on platform-specific pages, but most parts will be identical for all platforms. The correct version of the manuals for each platform are part of the respective R installations. The manuals change with R, hence we provide versions for the most recent released R version (R-release), a very current version for the patched release version (R-patched) and finally a version for the forthcoming R version that is still in development (R-</a:t>
            </a:r>
            <a:r>
              <a:rPr lang="en-US" dirty="0" err="1"/>
              <a:t>devel</a:t>
            </a:r>
            <a:r>
              <a:rPr lang="en-US" dirty="0"/>
              <a:t>).</a:t>
            </a:r>
          </a:p>
          <a:p>
            <a:pPr marL="0" indent="0">
              <a:buNone/>
            </a:pPr>
            <a:r>
              <a:rPr lang="en-US" dirty="0">
                <a:hlinkClick r:id="rId2"/>
              </a:rPr>
              <a:t>https://cran.r-project.org/manuals.html</a:t>
            </a:r>
            <a:endParaRPr lang="en-US" dirty="0"/>
          </a:p>
        </p:txBody>
      </p:sp>
    </p:spTree>
    <p:extLst>
      <p:ext uri="{BB962C8B-B14F-4D97-AF65-F5344CB8AC3E}">
        <p14:creationId xmlns:p14="http://schemas.microsoft.com/office/powerpoint/2010/main" val="305898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Source Code for all Platforms</a:t>
            </a:r>
          </a:p>
        </p:txBody>
      </p:sp>
      <p:sp>
        <p:nvSpPr>
          <p:cNvPr id="3" name="Content Placeholder 2"/>
          <p:cNvSpPr>
            <a:spLocks noGrp="1"/>
          </p:cNvSpPr>
          <p:nvPr>
            <p:ph idx="1"/>
          </p:nvPr>
        </p:nvSpPr>
        <p:spPr/>
        <p:txBody>
          <a:bodyPr>
            <a:normAutofit fontScale="85000" lnSpcReduction="20000"/>
          </a:bodyPr>
          <a:lstStyle/>
          <a:p>
            <a:r>
              <a:rPr lang="en-US" dirty="0"/>
              <a:t>Windows and Mac users most likely want to download the precompiled binaries listed in the upper box, not the source code. The sources have to be compiled before you can use them. If you do not know what this means, you probably do not want to do it!</a:t>
            </a:r>
          </a:p>
          <a:p>
            <a:r>
              <a:rPr lang="en-US" dirty="0"/>
              <a:t>The latest release (2020-02-29, Holding the Windsock) </a:t>
            </a:r>
            <a:r>
              <a:rPr lang="en-US" dirty="0">
                <a:hlinkClick r:id="rId2"/>
              </a:rPr>
              <a:t>R-3.6.3.tar.gz</a:t>
            </a:r>
            <a:r>
              <a:rPr lang="en-US" dirty="0"/>
              <a:t>, read </a:t>
            </a:r>
            <a:r>
              <a:rPr lang="en-US" dirty="0">
                <a:hlinkClick r:id="rId3"/>
              </a:rPr>
              <a:t>what's new</a:t>
            </a:r>
            <a:r>
              <a:rPr lang="en-US" dirty="0"/>
              <a:t> in the latest version.</a:t>
            </a:r>
          </a:p>
          <a:p>
            <a:r>
              <a:rPr lang="en-US" dirty="0"/>
              <a:t>Sources of </a:t>
            </a:r>
            <a:r>
              <a:rPr lang="en-US" dirty="0">
                <a:hlinkClick r:id="rId4"/>
              </a:rPr>
              <a:t>R alpha and beta releases</a:t>
            </a:r>
            <a:r>
              <a:rPr lang="en-US" dirty="0"/>
              <a:t> (daily snapshots, created only in time periods before a planned release).</a:t>
            </a:r>
          </a:p>
          <a:p>
            <a:r>
              <a:rPr lang="en-US" dirty="0"/>
              <a:t>Daily snapshots of current patched and development versions are </a:t>
            </a:r>
            <a:r>
              <a:rPr lang="en-US" dirty="0">
                <a:hlinkClick r:id="rId5"/>
              </a:rPr>
              <a:t>available here</a:t>
            </a:r>
            <a:r>
              <a:rPr lang="en-US" dirty="0"/>
              <a:t>. Please read about </a:t>
            </a:r>
            <a:r>
              <a:rPr lang="en-US" dirty="0">
                <a:hlinkClick r:id="rId6"/>
              </a:rPr>
              <a:t>new features and bug fixes</a:t>
            </a:r>
            <a:r>
              <a:rPr lang="en-US" dirty="0"/>
              <a:t> before filing corresponding feature requests or bug reports.</a:t>
            </a:r>
          </a:p>
          <a:p>
            <a:r>
              <a:rPr lang="en-US" dirty="0"/>
              <a:t>Source code of older versions of R is </a:t>
            </a:r>
            <a:r>
              <a:rPr lang="en-US" dirty="0">
                <a:hlinkClick r:id="rId7"/>
              </a:rPr>
              <a:t>available here</a:t>
            </a:r>
            <a:r>
              <a:rPr lang="en-US" dirty="0"/>
              <a:t>.</a:t>
            </a:r>
          </a:p>
          <a:p>
            <a:r>
              <a:rPr lang="en-US" dirty="0"/>
              <a:t>Contributed extension </a:t>
            </a:r>
            <a:r>
              <a:rPr lang="en-US" dirty="0">
                <a:hlinkClick r:id="rId8"/>
              </a:rPr>
              <a:t>packages</a:t>
            </a:r>
            <a:endParaRPr lang="en-US" dirty="0"/>
          </a:p>
          <a:p>
            <a:pPr marL="0" indent="0">
              <a:buNone/>
            </a:pPr>
            <a:endParaRPr lang="en-US" dirty="0"/>
          </a:p>
        </p:txBody>
      </p:sp>
    </p:spTree>
    <p:extLst>
      <p:ext uri="{BB962C8B-B14F-4D97-AF65-F5344CB8AC3E}">
        <p14:creationId xmlns:p14="http://schemas.microsoft.com/office/powerpoint/2010/main" val="67509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26090"/>
          <a:stretch/>
        </p:blipFill>
        <p:spPr>
          <a:xfrm>
            <a:off x="495300" y="1524000"/>
            <a:ext cx="11277599" cy="4521200"/>
          </a:xfrm>
        </p:spPr>
      </p:pic>
      <p:sp>
        <p:nvSpPr>
          <p:cNvPr id="4" name="Rectangle 1"/>
          <p:cNvSpPr>
            <a:spLocks noGrp="1" noChangeArrowheads="1"/>
          </p:cNvSpPr>
          <p:nvPr>
            <p:ph type="title"/>
          </p:nvPr>
        </p:nvSpPr>
        <p:spPr bwMode="auto">
          <a:xfrm>
            <a:off x="1876206" y="427881"/>
            <a:ext cx="9625012"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US" sz="2800" dirty="0"/>
              <a:t>R-software: </a:t>
            </a:r>
            <a:r>
              <a:rPr kumimoji="0" lang="en-US" altLang="en-US" sz="2800" b="1" i="0" u="none" strike="noStrike" cap="none" normalizeH="0" baseline="0" dirty="0">
                <a:ln>
                  <a:noFill/>
                </a:ln>
                <a:solidFill>
                  <a:srgbClr val="404040"/>
                </a:solidFill>
                <a:effectLst/>
                <a:latin typeface="Courier New" panose="02070309020205020404" pitchFamily="49" charset="0"/>
                <a:cs typeface="Courier New" panose="02070309020205020404" pitchFamily="49" charset="0"/>
              </a:rPr>
              <a:t>R for Windows FAQ </a:t>
            </a:r>
            <a:r>
              <a:rPr kumimoji="0" lang="en-US" altLang="en-US" sz="2000" b="1" i="0" u="none" strike="noStrike" cap="none" normalizeH="0" baseline="0" dirty="0">
                <a:ln>
                  <a:noFill/>
                </a:ln>
                <a:solidFill>
                  <a:srgbClr val="666666"/>
                </a:solidFill>
                <a:effectLst/>
                <a:latin typeface="Courier New" panose="02070309020205020404" pitchFamily="49" charset="0"/>
                <a:cs typeface="Courier New" panose="02070309020205020404" pitchFamily="49" charset="0"/>
              </a:rPr>
              <a:t>Version for </a:t>
            </a:r>
            <a:r>
              <a:rPr kumimoji="0" lang="en-US" altLang="en-US" sz="1400" b="1" i="0" u="none" strike="noStrike" cap="none" normalizeH="0" baseline="0" dirty="0">
                <a:ln>
                  <a:noFill/>
                </a:ln>
                <a:solidFill>
                  <a:srgbClr val="666666"/>
                </a:solidFill>
                <a:effectLst/>
                <a:latin typeface="Arial Unicode MS"/>
                <a:cs typeface="Courier New" panose="02070309020205020404" pitchFamily="49" charset="0"/>
              </a:rPr>
              <a:t>R-3.6.1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2580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 Manuals</a:t>
            </a:r>
          </a:p>
        </p:txBody>
      </p:sp>
      <p:sp>
        <p:nvSpPr>
          <p:cNvPr id="3" name="Content Placeholder 2"/>
          <p:cNvSpPr>
            <a:spLocks noGrp="1"/>
          </p:cNvSpPr>
          <p:nvPr>
            <p:ph idx="1"/>
          </p:nvPr>
        </p:nvSpPr>
        <p:spPr/>
        <p:txBody>
          <a:bodyPr>
            <a:normAutofit fontScale="92500" lnSpcReduction="10000"/>
          </a:bodyPr>
          <a:lstStyle/>
          <a:p>
            <a:r>
              <a:rPr lang="en-US" i="1" dirty="0"/>
              <a:t>edited by the R Development Core </a:t>
            </a:r>
            <a:r>
              <a:rPr lang="en-US" i="1" dirty="0" err="1"/>
              <a:t>Team</a:t>
            </a:r>
            <a:r>
              <a:rPr lang="en-US" dirty="0" err="1"/>
              <a:t>.The</a:t>
            </a:r>
            <a:r>
              <a:rPr lang="en-US" dirty="0"/>
              <a:t> following manuals for R were created on </a:t>
            </a:r>
            <a:r>
              <a:rPr lang="en-US" dirty="0" err="1"/>
              <a:t>Debian</a:t>
            </a:r>
            <a:r>
              <a:rPr lang="en-US" dirty="0"/>
              <a:t> Linux and may differ from the manuals for Mac or Windows on platform-specific pages, but most parts will be identical for all platforms. The correct version of the manuals for each platform are part of the respective R installations. The manuals change with R, hence we provide versions for the most recent released R version (R-release), a very current version for the patched release version (R-patched) and finally a version for the forthcoming R version that is still in development (R-</a:t>
            </a:r>
            <a:r>
              <a:rPr lang="en-US" dirty="0" err="1"/>
              <a:t>devel</a:t>
            </a:r>
            <a:r>
              <a:rPr lang="en-US" dirty="0"/>
              <a:t>).</a:t>
            </a:r>
          </a:p>
          <a:p>
            <a:r>
              <a:rPr lang="en-US" dirty="0"/>
              <a:t>Here they can be downloaded as PDF files, EPUB files, or directly browsed as HTML:</a:t>
            </a:r>
          </a:p>
          <a:p>
            <a:r>
              <a:rPr lang="en-US" dirty="0">
                <a:hlinkClick r:id="rId2"/>
              </a:rPr>
              <a:t>https://cran.r-project.org/manuals.html</a:t>
            </a:r>
            <a:endParaRPr lang="en-US" dirty="0"/>
          </a:p>
        </p:txBody>
      </p:sp>
    </p:spTree>
    <p:extLst>
      <p:ext uri="{BB962C8B-B14F-4D97-AF65-F5344CB8AC3E}">
        <p14:creationId xmlns:p14="http://schemas.microsoft.com/office/powerpoint/2010/main" val="2722422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r="16420"/>
          <a:stretch/>
        </p:blipFill>
        <p:spPr>
          <a:xfrm>
            <a:off x="419100" y="1536701"/>
            <a:ext cx="11286229" cy="4468810"/>
          </a:xfrm>
        </p:spPr>
      </p:pic>
    </p:spTree>
    <p:extLst>
      <p:ext uri="{BB962C8B-B14F-4D97-AF65-F5344CB8AC3E}">
        <p14:creationId xmlns:p14="http://schemas.microsoft.com/office/powerpoint/2010/main" val="313520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3762" b="13058"/>
          <a:stretch/>
        </p:blipFill>
        <p:spPr>
          <a:xfrm>
            <a:off x="469901" y="1498601"/>
            <a:ext cx="11235428" cy="4648200"/>
          </a:xfrm>
        </p:spPr>
      </p:pic>
    </p:spTree>
    <p:extLst>
      <p:ext uri="{BB962C8B-B14F-4D97-AF65-F5344CB8AC3E}">
        <p14:creationId xmlns:p14="http://schemas.microsoft.com/office/powerpoint/2010/main" val="303711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Module 2:</a:t>
            </a:r>
            <a:r>
              <a:rPr lang="en-US" dirty="0"/>
              <a:t>  Software Tools for IDSS Development </a:t>
            </a:r>
          </a:p>
        </p:txBody>
      </p:sp>
      <p:sp>
        <p:nvSpPr>
          <p:cNvPr id="3" name="Content Placeholder 2"/>
          <p:cNvSpPr>
            <a:spLocks noGrp="1"/>
          </p:cNvSpPr>
          <p:nvPr>
            <p:ph idx="1"/>
          </p:nvPr>
        </p:nvSpPr>
        <p:spPr>
          <a:xfrm>
            <a:off x="1134050" y="1738149"/>
            <a:ext cx="10372150" cy="4303509"/>
          </a:xfrm>
        </p:spPr>
        <p:txBody>
          <a:bodyPr/>
          <a:lstStyle/>
          <a:p>
            <a:pPr lvl="0"/>
            <a:r>
              <a:rPr lang="en-US" dirty="0"/>
              <a:t>The analytic hierarchy process (AHP)</a:t>
            </a:r>
          </a:p>
          <a:p>
            <a:pPr lvl="0"/>
            <a:r>
              <a:rPr lang="en-US" b="1" u="sng" dirty="0">
                <a:solidFill>
                  <a:srgbClr val="FF0000"/>
                </a:solidFill>
                <a:effectLst>
                  <a:outerShdw blurRad="38100" dist="38100" dir="2700000" algn="tl">
                    <a:srgbClr val="000000">
                      <a:alpha val="43137"/>
                    </a:srgbClr>
                  </a:outerShdw>
                </a:effectLst>
              </a:rPr>
              <a:t>R-software</a:t>
            </a:r>
          </a:p>
          <a:p>
            <a:pPr lvl="0"/>
            <a:r>
              <a:rPr lang="en-US" dirty="0" err="1"/>
              <a:t>RapidMiner</a:t>
            </a:r>
            <a:endParaRPr lang="en-US" dirty="0"/>
          </a:p>
          <a:p>
            <a:pPr lvl="0"/>
            <a:r>
              <a:rPr lang="en-US" dirty="0"/>
              <a:t>WEKA</a:t>
            </a:r>
          </a:p>
          <a:p>
            <a:pPr lvl="0"/>
            <a:r>
              <a:rPr lang="en-US" dirty="0"/>
              <a:t>Deep Learning for Smart Production</a:t>
            </a:r>
          </a:p>
        </p:txBody>
      </p:sp>
    </p:spTree>
    <p:extLst>
      <p:ext uri="{BB962C8B-B14F-4D97-AF65-F5344CB8AC3E}">
        <p14:creationId xmlns:p14="http://schemas.microsoft.com/office/powerpoint/2010/main" val="207347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7" name="Rectangle 3"/>
          <p:cNvSpPr>
            <a:spLocks noGrp="1" noChangeArrowheads="1"/>
          </p:cNvSpPr>
          <p:nvPr>
            <p:ph type="title"/>
          </p:nvPr>
        </p:nvSpPr>
        <p:spPr bwMode="auto">
          <a:xfrm>
            <a:off x="1817688" y="529982"/>
            <a:ext cx="9498012" cy="4326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a:t>R-software: The </a:t>
            </a:r>
            <a:r>
              <a:rPr kumimoji="0" lang="en-US" altLang="en-US" sz="2400" b="1" i="0" u="none" strike="noStrike" cap="none" normalizeH="0" baseline="0" dirty="0">
                <a:ln>
                  <a:noFill/>
                </a:ln>
                <a:solidFill>
                  <a:srgbClr val="404040"/>
                </a:solidFill>
                <a:effectLst/>
                <a:latin typeface="Courier New" panose="02070309020205020404" pitchFamily="49" charset="0"/>
                <a:cs typeface="Courier New" panose="02070309020205020404" pitchFamily="49" charset="0"/>
              </a:rPr>
              <a:t>R</a:t>
            </a:r>
            <a:r>
              <a:rPr kumimoji="0" lang="en-US" altLang="en-US" sz="2400" b="1" i="0" u="none" strike="noStrike" cap="none" normalizeH="0" dirty="0">
                <a:ln>
                  <a:noFill/>
                </a:ln>
                <a:solidFill>
                  <a:srgbClr val="404040"/>
                </a:solidFill>
                <a:effectLst/>
                <a:latin typeface="Courier New" panose="02070309020205020404" pitchFamily="49" charset="0"/>
                <a:cs typeface="Courier New" panose="02070309020205020404" pitchFamily="49" charset="0"/>
              </a:rPr>
              <a:t> Journal </a:t>
            </a:r>
            <a:r>
              <a:rPr lang="en-US" sz="1800" dirty="0">
                <a:hlinkClick r:id="rId2"/>
              </a:rPr>
              <a:t>https://journal.r-project.org/archive/accepted/</a:t>
            </a:r>
            <a:endParaRPr lang="th-TH" sz="1800"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0313" t="6372" r="8229"/>
          <a:stretch/>
        </p:blipFill>
        <p:spPr>
          <a:xfrm>
            <a:off x="475814" y="1054099"/>
            <a:ext cx="11004986" cy="5397501"/>
          </a:xfrm>
          <a:prstGeom prst="rect">
            <a:avLst/>
          </a:prstGeom>
        </p:spPr>
      </p:pic>
    </p:spTree>
    <p:extLst>
      <p:ext uri="{BB962C8B-B14F-4D97-AF65-F5344CB8AC3E}">
        <p14:creationId xmlns:p14="http://schemas.microsoft.com/office/powerpoint/2010/main" val="198598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 Journal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801" y="1693863"/>
            <a:ext cx="7086600" cy="4303712"/>
          </a:xfrm>
        </p:spPr>
      </p:pic>
    </p:spTree>
    <p:extLst>
      <p:ext uri="{BB962C8B-B14F-4D97-AF65-F5344CB8AC3E}">
        <p14:creationId xmlns:p14="http://schemas.microsoft.com/office/powerpoint/2010/main" val="191589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Contributed Documentation </a:t>
            </a:r>
            <a:br>
              <a:rPr lang="en-US" dirty="0"/>
            </a:br>
            <a:r>
              <a:rPr lang="en-US" dirty="0">
                <a:hlinkClick r:id="rId2"/>
              </a:rPr>
              <a:t>https://cran.r-project.org/index.html</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Note:</a:t>
            </a:r>
            <a:r>
              <a:rPr lang="en-US" dirty="0"/>
              <a:t> The CRAN area for contributed documentation is frozen and no longer actively maintained.</a:t>
            </a:r>
          </a:p>
          <a:p>
            <a:r>
              <a:rPr lang="en-US" dirty="0">
                <a:hlinkClick r:id="rId3"/>
              </a:rPr>
              <a:t>English</a:t>
            </a:r>
            <a:r>
              <a:rPr lang="en-US" dirty="0"/>
              <a:t> --- </a:t>
            </a:r>
            <a:r>
              <a:rPr lang="en-US" dirty="0">
                <a:hlinkClick r:id="rId4"/>
              </a:rPr>
              <a:t>Other Languages</a:t>
            </a:r>
            <a:endParaRPr lang="en-US" dirty="0"/>
          </a:p>
          <a:p>
            <a:r>
              <a:rPr lang="en-US" dirty="0"/>
              <a:t>Manuals, tutorials, etc. provided by users of R. The R core team does not take any responsibility for contents, but we appreciate the effort very much and encourage everybody to contribute to this list! To submit, follow the submission instructions on the </a:t>
            </a:r>
            <a:r>
              <a:rPr lang="en-US" dirty="0">
                <a:hlinkClick r:id="rId2"/>
              </a:rPr>
              <a:t>CRAN main page</a:t>
            </a:r>
            <a:r>
              <a:rPr lang="en-US" dirty="0"/>
              <a:t>. All material below is available directly from CRAN, you may also want to look at the list of </a:t>
            </a:r>
            <a:r>
              <a:rPr lang="en-US" dirty="0">
                <a:hlinkClick r:id="rId5"/>
              </a:rPr>
              <a:t>other R documentation</a:t>
            </a:r>
            <a:r>
              <a:rPr lang="en-US" dirty="0"/>
              <a:t> available on the Internet.</a:t>
            </a:r>
          </a:p>
          <a:p>
            <a:r>
              <a:rPr lang="en-US" b="1" dirty="0"/>
              <a:t>Note:</a:t>
            </a:r>
            <a:r>
              <a:rPr lang="en-US" dirty="0"/>
              <a:t> Please use the </a:t>
            </a:r>
            <a:r>
              <a:rPr lang="en-US" dirty="0">
                <a:hlinkClick r:id="rId6"/>
              </a:rPr>
              <a:t>directory listing</a:t>
            </a:r>
            <a:r>
              <a:rPr lang="en-US" dirty="0"/>
              <a:t> to sort by name, size or date (e.g., to see which documents have been updated </a:t>
            </a:r>
            <a:r>
              <a:rPr lang="en-US" dirty="0" err="1"/>
              <a:t>latetly</a:t>
            </a:r>
            <a:r>
              <a:rPr lang="en-US"/>
              <a:t>).</a:t>
            </a:r>
          </a:p>
        </p:txBody>
      </p:sp>
    </p:spTree>
    <p:extLst>
      <p:ext uri="{BB962C8B-B14F-4D97-AF65-F5344CB8AC3E}">
        <p14:creationId xmlns:p14="http://schemas.microsoft.com/office/powerpoint/2010/main" val="956550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R-software</a:t>
            </a:r>
          </a:p>
        </p:txBody>
      </p:sp>
      <p:sp>
        <p:nvSpPr>
          <p:cNvPr id="3" name="Content Placeholder 2"/>
          <p:cNvSpPr>
            <a:spLocks noGrp="1"/>
          </p:cNvSpPr>
          <p:nvPr>
            <p:ph idx="1"/>
          </p:nvPr>
        </p:nvSpPr>
        <p:spPr/>
        <p:txBody>
          <a:bodyPr/>
          <a:lstStyle/>
          <a:p>
            <a:pPr marL="0" indent="0">
              <a:buNone/>
            </a:pPr>
            <a:r>
              <a:rPr lang="en-US" dirty="0"/>
              <a:t>R-software download on </a:t>
            </a:r>
            <a:r>
              <a:rPr lang="en-US" dirty="0">
                <a:hlinkClick r:id="rId2"/>
              </a:rPr>
              <a:t>https://cran.r-project.org/</a:t>
            </a:r>
            <a:endParaRPr lang="th-TH"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242" y="2505074"/>
            <a:ext cx="4838734" cy="3108326"/>
          </a:xfrm>
          <a:prstGeom prst="rect">
            <a:avLst/>
          </a:prstGeom>
        </p:spPr>
      </p:pic>
    </p:spTree>
    <p:extLst>
      <p:ext uri="{BB962C8B-B14F-4D97-AF65-F5344CB8AC3E}">
        <p14:creationId xmlns:p14="http://schemas.microsoft.com/office/powerpoint/2010/main" val="8902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rgbClr val="FF0000"/>
                </a:solidFill>
                <a:effectLst>
                  <a:outerShdw blurRad="38100" dist="38100" dir="2700000" algn="tl">
                    <a:srgbClr val="000000">
                      <a:alpha val="43137"/>
                    </a:srgbClr>
                  </a:outerShdw>
                </a:effectLst>
              </a:rPr>
              <a:t>Introduction to R</a:t>
            </a:r>
          </a:p>
          <a:p>
            <a:r>
              <a:rPr lang="en-US" dirty="0"/>
              <a:t>R is a language and environment for statistical computing and graphics. It is a </a:t>
            </a:r>
            <a:r>
              <a:rPr lang="en-US" dirty="0">
                <a:hlinkClick r:id="rId2"/>
              </a:rPr>
              <a:t>GNU project</a:t>
            </a:r>
            <a:r>
              <a:rPr lang="en-US" dirty="0"/>
              <a:t> which is similar to the S language and environment which was developed at Bell Laboratories (formerly AT&amp;T, now Lucent Technologies) by John Chambers and colleagues. R can be considered as a different implementation of S. There are some important differences, but much code written for S runs unaltered under R.</a:t>
            </a:r>
          </a:p>
          <a:p>
            <a:r>
              <a:rPr lang="en-US" dirty="0"/>
              <a:t>R provides a wide variety of statistical (linear and nonlinear modelling, classical statistical tests, time-series analysis, classification, clustering, …) and graphical techniques, and is highly extensible. The S language is often the vehicle of choice for research in statistical methodology, and R provides an Open Source route to participation in that activity.</a:t>
            </a:r>
          </a:p>
          <a:p>
            <a:pPr marL="0" indent="0">
              <a:buNone/>
            </a:pPr>
            <a:endParaRPr lang="en-US" dirty="0"/>
          </a:p>
        </p:txBody>
      </p:sp>
    </p:spTree>
    <p:extLst>
      <p:ext uri="{BB962C8B-B14F-4D97-AF65-F5344CB8AC3E}">
        <p14:creationId xmlns:p14="http://schemas.microsoft.com/office/powerpoint/2010/main" val="392666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0000"/>
                </a:solidFill>
                <a:effectLst>
                  <a:outerShdw blurRad="38100" dist="38100" dir="2700000" algn="tl">
                    <a:srgbClr val="000000">
                      <a:alpha val="43137"/>
                    </a:srgbClr>
                  </a:outerShdw>
                </a:effectLst>
              </a:rPr>
              <a:t>Introduction to R</a:t>
            </a:r>
          </a:p>
          <a:p>
            <a:r>
              <a:rPr lang="en-US" dirty="0"/>
              <a:t>One of R’s strengths is the ease with which well-designed publication-quality plots can be produced, including mathematical symbols and formulae where needed. Great care has been taken over the defaults for the minor design choices in graphics, but the user retains full control.</a:t>
            </a:r>
          </a:p>
          <a:p>
            <a:r>
              <a:rPr lang="en-US" dirty="0"/>
              <a:t>R is available as Free Software under the terms of the </a:t>
            </a:r>
            <a:r>
              <a:rPr lang="en-US" dirty="0">
                <a:hlinkClick r:id="rId2"/>
              </a:rPr>
              <a:t>Free Software Foundation</a:t>
            </a:r>
            <a:r>
              <a:rPr lang="en-US" dirty="0"/>
              <a:t>’s </a:t>
            </a:r>
            <a:r>
              <a:rPr lang="en-US" dirty="0">
                <a:hlinkClick r:id="rId3"/>
              </a:rPr>
              <a:t>GNU General Public License</a:t>
            </a:r>
            <a:r>
              <a:rPr lang="en-US" dirty="0"/>
              <a:t> in source code form. It compiles and runs on a wide variety of UNIX platforms and similar systems (including FreeBSD and Linux), Windows and </a:t>
            </a:r>
            <a:r>
              <a:rPr lang="en-US" dirty="0" err="1"/>
              <a:t>MacOS</a:t>
            </a:r>
            <a:r>
              <a:rPr lang="en-US" dirty="0"/>
              <a:t>.</a:t>
            </a:r>
          </a:p>
        </p:txBody>
      </p:sp>
    </p:spTree>
    <p:extLst>
      <p:ext uri="{BB962C8B-B14F-4D97-AF65-F5344CB8AC3E}">
        <p14:creationId xmlns:p14="http://schemas.microsoft.com/office/powerpoint/2010/main" val="248370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rgbClr val="FF0000"/>
                </a:solidFill>
              </a:rPr>
              <a:t>The R environment</a:t>
            </a:r>
          </a:p>
          <a:p>
            <a:pPr marL="0" indent="0">
              <a:buNone/>
            </a:pPr>
            <a:r>
              <a:rPr lang="en-US" dirty="0"/>
              <a:t>R is an integrated suite of software facilities for data manipulation, calculation and graphical display. It includes</a:t>
            </a:r>
          </a:p>
          <a:p>
            <a:r>
              <a:rPr lang="en-US" dirty="0"/>
              <a:t>an effective data handling and storage facility,</a:t>
            </a:r>
          </a:p>
          <a:p>
            <a:r>
              <a:rPr lang="en-US" dirty="0"/>
              <a:t>a suite of operators for calculations on arrays, in particular matrices,</a:t>
            </a:r>
          </a:p>
          <a:p>
            <a:r>
              <a:rPr lang="en-US" dirty="0"/>
              <a:t>a large, coherent, integrated collection of intermediate tools for data analysis,</a:t>
            </a:r>
          </a:p>
          <a:p>
            <a:r>
              <a:rPr lang="en-US" dirty="0"/>
              <a:t>graphical facilities for data analysis and display either on-screen or on hardcopy, and</a:t>
            </a:r>
          </a:p>
          <a:p>
            <a:r>
              <a:rPr lang="en-US" dirty="0"/>
              <a:t>a well-developed, simple and effective programming language which includes conditionals, loops, user-defined recursive functions and input and output facilities.</a:t>
            </a:r>
          </a:p>
        </p:txBody>
      </p:sp>
    </p:spTree>
    <p:extLst>
      <p:ext uri="{BB962C8B-B14F-4D97-AF65-F5344CB8AC3E}">
        <p14:creationId xmlns:p14="http://schemas.microsoft.com/office/powerpoint/2010/main" val="389164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R?</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solidFill>
                  <a:srgbClr val="FF0000"/>
                </a:solidFill>
              </a:rPr>
              <a:t>The R environment</a:t>
            </a:r>
          </a:p>
          <a:p>
            <a:pPr marL="0" indent="0">
              <a:buNone/>
            </a:pPr>
            <a:r>
              <a:rPr lang="en-US" dirty="0"/>
              <a:t>The term “environment” is intended to characterize it as a fully planned and coherent system, rather than an incremental accretion of very specific and inflexible tools, as is frequently the case with other data analysis software.</a:t>
            </a:r>
          </a:p>
          <a:p>
            <a:pPr marL="0" indent="0">
              <a:buNone/>
            </a:pPr>
            <a:r>
              <a:rPr lang="en-US" dirty="0"/>
              <a:t>R, like S, is designed around a true computer language, and it allows users to add additional functionality by defining new functions. Much of the system is itself written in the R dialect of S, which makes it easy for users to follow the algorithmic choices made. For computationally-intensive tasks, C, C++ and Fortran code can be linked and called at run time. Advanced users can write C code to manipulate R objects directly.</a:t>
            </a:r>
          </a:p>
          <a:p>
            <a:pPr marL="0" indent="0">
              <a:buNone/>
            </a:pPr>
            <a:r>
              <a:rPr lang="en-US" dirty="0"/>
              <a:t>Many users think of R as a statistics system. We prefer to think of it as an environment within which statistical techniques are implemented. R can be extended (easily) via </a:t>
            </a:r>
            <a:r>
              <a:rPr lang="en-US" i="1" dirty="0"/>
              <a:t>packages</a:t>
            </a:r>
            <a:r>
              <a:rPr lang="en-US" dirty="0"/>
              <a:t>. There are about eight packages supplied with the R distribution and many more are available through the CRAN family of Internet sites covering a very wide range of modern statistics.</a:t>
            </a:r>
          </a:p>
          <a:p>
            <a:pPr marL="0" indent="0">
              <a:buNone/>
            </a:pPr>
            <a:r>
              <a:rPr lang="en-US" dirty="0"/>
              <a:t>R has its own </a:t>
            </a:r>
            <a:r>
              <a:rPr lang="en-US" dirty="0" err="1"/>
              <a:t>LaTeX</a:t>
            </a:r>
            <a:r>
              <a:rPr lang="en-US" dirty="0"/>
              <a:t>-like documentation format, which is used to supply comprehensive documentation, both on-line in a number of formats and in hardcopy.</a:t>
            </a:r>
          </a:p>
          <a:p>
            <a:pPr marL="0" indent="0">
              <a:buNone/>
            </a:pPr>
            <a:r>
              <a:rPr lang="en-US" dirty="0">
                <a:hlinkClick r:id="rId2"/>
              </a:rPr>
              <a:t>https://www.r-project.org/about.html</a:t>
            </a:r>
            <a:endParaRPr lang="en-US" dirty="0"/>
          </a:p>
        </p:txBody>
      </p:sp>
    </p:spTree>
    <p:extLst>
      <p:ext uri="{BB962C8B-B14F-4D97-AF65-F5344CB8AC3E}">
        <p14:creationId xmlns:p14="http://schemas.microsoft.com/office/powerpoint/2010/main" val="332412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Getting Help with R</a:t>
            </a:r>
          </a:p>
        </p:txBody>
      </p:sp>
      <p:sp>
        <p:nvSpPr>
          <p:cNvPr id="3" name="Content Placeholder 2"/>
          <p:cNvSpPr>
            <a:spLocks noGrp="1"/>
          </p:cNvSpPr>
          <p:nvPr>
            <p:ph idx="1"/>
          </p:nvPr>
        </p:nvSpPr>
        <p:spPr/>
        <p:txBody>
          <a:bodyPr/>
          <a:lstStyle/>
          <a:p>
            <a:pPr marL="0" indent="0">
              <a:buNone/>
            </a:pPr>
            <a:r>
              <a:rPr lang="en-US" dirty="0"/>
              <a:t>Helping Yourself</a:t>
            </a:r>
          </a:p>
          <a:p>
            <a:r>
              <a:rPr lang="en-US" dirty="0"/>
              <a:t>Before asking others for help, it’s generally a good idea for you to try to help yourself. R includes extensive facilities for accessing documentation and searching for help. There are also specialized search engines for accessing information about R on the internet, and general internet search engines can also prove useful</a:t>
            </a:r>
          </a:p>
          <a:p>
            <a:r>
              <a:rPr lang="en-US" dirty="0">
                <a:hlinkClick r:id="rId2"/>
              </a:rPr>
              <a:t>https://www.r-project.org/help.html</a:t>
            </a:r>
            <a:endParaRPr lang="en-US" dirty="0"/>
          </a:p>
          <a:p>
            <a:endParaRPr lang="en-US" dirty="0"/>
          </a:p>
        </p:txBody>
      </p:sp>
    </p:spTree>
    <p:extLst>
      <p:ext uri="{BB962C8B-B14F-4D97-AF65-F5344CB8AC3E}">
        <p14:creationId xmlns:p14="http://schemas.microsoft.com/office/powerpoint/2010/main" val="343912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install R for Windows?</a:t>
            </a:r>
          </a:p>
        </p:txBody>
      </p:sp>
      <p:sp>
        <p:nvSpPr>
          <p:cNvPr id="3" name="Content Placeholder 2"/>
          <p:cNvSpPr>
            <a:spLocks noGrp="1"/>
          </p:cNvSpPr>
          <p:nvPr>
            <p:ph idx="1"/>
          </p:nvPr>
        </p:nvSpPr>
        <p:spPr/>
        <p:txBody>
          <a:bodyPr>
            <a:normAutofit lnSpcReduction="10000"/>
          </a:bodyPr>
          <a:lstStyle/>
          <a:p>
            <a:r>
              <a:rPr lang="en-US" dirty="0"/>
              <a:t>Current binary versions of R are known to run on Windows 7 or later, including on 64-bit versions: See </a:t>
            </a:r>
            <a:r>
              <a:rPr lang="en-US" dirty="0">
                <a:hlinkClick r:id="rId2"/>
              </a:rPr>
              <a:t>Can I use R on 64-bit Windows?</a:t>
            </a:r>
            <a:r>
              <a:rPr lang="en-US" dirty="0"/>
              <a:t>. The last version known to run on Windows 2000 was 2.12.2. Windows XP is no longer supported.</a:t>
            </a:r>
          </a:p>
          <a:p>
            <a:r>
              <a:rPr lang="en-US" dirty="0"/>
              <a:t>We only test on versions of Windows currently supported by Microsoft, mainly 64-bit Windows 7, Windows Server 2008 and Windows 10.</a:t>
            </a:r>
          </a:p>
          <a:p>
            <a:r>
              <a:rPr lang="en-US" dirty="0"/>
              <a:t>Your file system must allow case-</a:t>
            </a:r>
            <a:r>
              <a:rPr lang="en-US" dirty="0" err="1"/>
              <a:t>honouring</a:t>
            </a:r>
            <a:r>
              <a:rPr lang="en-US" dirty="0"/>
              <a:t> long file names (as is likely except perhaps for some network-mounted systems). An installation takes up to 150MB of disk space.</a:t>
            </a:r>
          </a:p>
          <a:p>
            <a:r>
              <a:rPr lang="en-US" dirty="0">
                <a:hlinkClick r:id="rId3"/>
              </a:rPr>
              <a:t>https://cran.r-project.org/bin/windows/base/rw-FAQ.html</a:t>
            </a:r>
            <a:endParaRPr lang="en-US" dirty="0"/>
          </a:p>
          <a:p>
            <a:endParaRPr lang="en-US" dirty="0"/>
          </a:p>
        </p:txBody>
      </p:sp>
    </p:spTree>
    <p:extLst>
      <p:ext uri="{BB962C8B-B14F-4D97-AF65-F5344CB8AC3E}">
        <p14:creationId xmlns:p14="http://schemas.microsoft.com/office/powerpoint/2010/main" val="4253826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2627</TotalTime>
  <Words>1735</Words>
  <Application>Microsoft Office PowerPoint</Application>
  <PresentationFormat>Widescreen</PresentationFormat>
  <Paragraphs>157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Unicode MS</vt:lpstr>
      <vt:lpstr>Calibri</vt:lpstr>
      <vt:lpstr>Calibri Light</vt:lpstr>
      <vt:lpstr>Courier New</vt:lpstr>
      <vt:lpstr>Times New Roman</vt:lpstr>
      <vt:lpstr>Office Theme</vt:lpstr>
      <vt:lpstr>PowerPoint Presentation</vt:lpstr>
      <vt:lpstr>Module 2:  Software Tools for IDSS Development </vt:lpstr>
      <vt:lpstr>R-software</vt:lpstr>
      <vt:lpstr>What is R?</vt:lpstr>
      <vt:lpstr>What is R?</vt:lpstr>
      <vt:lpstr>What is R?</vt:lpstr>
      <vt:lpstr>What is R?</vt:lpstr>
      <vt:lpstr>Getting Help with R</vt:lpstr>
      <vt:lpstr>How do I install R for Windows?</vt:lpstr>
      <vt:lpstr>R-software</vt:lpstr>
      <vt:lpstr>R-software : Download</vt:lpstr>
      <vt:lpstr>CRAN Task Views https://cran.r-project.org/</vt:lpstr>
      <vt:lpstr>CRAN Task Views https://cran.r-project.org/: Topics</vt:lpstr>
      <vt:lpstr>The R Manuals</vt:lpstr>
      <vt:lpstr>Source Code for all Platforms</vt:lpstr>
      <vt:lpstr>R-software: R for Windows FAQ Version for R-3.6.1</vt:lpstr>
      <vt:lpstr>The R Manuals</vt:lpstr>
      <vt:lpstr>R-software</vt:lpstr>
      <vt:lpstr>R-software</vt:lpstr>
      <vt:lpstr>R-software: The R Journal https://journal.r-project.org/archive/accepted/</vt:lpstr>
      <vt:lpstr>The R Journal</vt:lpstr>
      <vt:lpstr>Contributed Documentation  https://cran.r-project.org/index.html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SURIYA JIRASATITSIN (สุริยา จิรสถิตสิน)</cp:lastModifiedBy>
  <cp:revision>172</cp:revision>
  <dcterms:created xsi:type="dcterms:W3CDTF">2018-02-11T14:22:08Z</dcterms:created>
  <dcterms:modified xsi:type="dcterms:W3CDTF">2020-10-25T06:45:58Z</dcterms:modified>
</cp:coreProperties>
</file>