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0" r:id="rId3"/>
    <p:sldId id="291" r:id="rId4"/>
    <p:sldId id="292" r:id="rId5"/>
    <p:sldId id="293" r:id="rId6"/>
    <p:sldId id="294" r:id="rId7"/>
    <p:sldId id="295" r:id="rId8"/>
    <p:sldId id="307" r:id="rId9"/>
    <p:sldId id="299" r:id="rId10"/>
    <p:sldId id="308" r:id="rId11"/>
    <p:sldId id="309" r:id="rId12"/>
    <p:sldId id="310" r:id="rId13"/>
    <p:sldId id="311" r:id="rId14"/>
    <p:sldId id="300" r:id="rId15"/>
    <p:sldId id="301" r:id="rId16"/>
    <p:sldId id="302" r:id="rId17"/>
    <p:sldId id="303" r:id="rId18"/>
    <p:sldId id="304" r:id="rId19"/>
    <p:sldId id="305" r:id="rId20"/>
    <p:sldId id="312" r:id="rId21"/>
    <p:sldId id="313" r:id="rId22"/>
    <p:sldId id="314" r:id="rId23"/>
    <p:sldId id="31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72" autoAdjust="0"/>
    <p:restoredTop sz="94660"/>
  </p:normalViewPr>
  <p:slideViewPr>
    <p:cSldViewPr snapToGrid="0">
      <p:cViewPr varScale="1">
        <p:scale>
          <a:sx n="95" d="100"/>
          <a:sy n="95" d="100"/>
        </p:scale>
        <p:origin x="538"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25-Oct-20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hq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25-Oct-20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uperdecision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uperdecision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uperdecision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uperdecision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uperdecision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uperdecision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a:solidFill>
                  <a:srgbClr val="002060"/>
                </a:solidFill>
              </a:rPr>
              <a:t>Analytic Hierarchy Process (AHP)</a:t>
            </a:r>
          </a:p>
        </p:txBody>
      </p:sp>
      <p:sp>
        <p:nvSpPr>
          <p:cNvPr id="4" name="Title 1"/>
          <p:cNvSpPr txBox="1">
            <a:spLocks/>
          </p:cNvSpPr>
          <p:nvPr/>
        </p:nvSpPr>
        <p:spPr>
          <a:xfrm>
            <a:off x="772625" y="2204653"/>
            <a:ext cx="10574731"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500" b="1" dirty="0">
                <a:effectLst/>
              </a:rPr>
              <a:t>Intelligent Decision Support Systems</a:t>
            </a:r>
            <a:endParaRPr lang="en-US" sz="35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Analytic Hierarchy Process (AHP)</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Analytic Hierarchy Process (AHP) is a method of “measurement through pairwise comparisons and relies on the judgments of experts to derive priority scales”.</a:t>
            </a:r>
          </a:p>
          <a:p>
            <a:pPr marL="0" indent="0" algn="thaiDist">
              <a:buNone/>
            </a:pPr>
            <a:endParaRPr lang="pt-BR" sz="1800" dirty="0">
              <a:solidFill>
                <a:srgbClr val="FF0000"/>
              </a:solidFill>
            </a:endParaRPr>
          </a:p>
          <a:p>
            <a:pPr marL="0" indent="0" algn="thaiDist">
              <a:buNone/>
            </a:pPr>
            <a:r>
              <a:rPr lang="pt-BR" sz="1800" dirty="0">
                <a:solidFill>
                  <a:srgbClr val="FF0000"/>
                </a:solidFill>
              </a:rPr>
              <a:t>Rosaria de F. S. M. Russoa*, Roberto Camanh, </a:t>
            </a:r>
            <a:r>
              <a:rPr lang="it-IT" sz="1800" dirty="0">
                <a:solidFill>
                  <a:srgbClr val="FF0000"/>
                </a:solidFill>
              </a:rPr>
              <a:t>Procedia Computer Science 55 ( 2015 ), 1123 – 1132. </a:t>
            </a:r>
            <a:r>
              <a:rPr lang="en-US" sz="1800" dirty="0">
                <a:solidFill>
                  <a:srgbClr val="FF0000"/>
                </a:solidFill>
              </a:rPr>
              <a:t>Information Technology and Quantitative Management (ITQM 2015), “Criteria in AHP: a Systematic Review of Literature</a:t>
            </a:r>
            <a:r>
              <a:rPr lang="pt-BR" sz="1800" dirty="0">
                <a:solidFill>
                  <a:srgbClr val="FF0000"/>
                </a:solidFill>
              </a:rPr>
              <a:t>”.</a:t>
            </a:r>
            <a:endParaRPr lang="en-US" sz="1800" dirty="0">
              <a:solidFill>
                <a:srgbClr val="FF0000"/>
              </a:solidFill>
            </a:endParaRPr>
          </a:p>
        </p:txBody>
      </p:sp>
    </p:spTree>
    <p:extLst>
      <p:ext uri="{BB962C8B-B14F-4D97-AF65-F5344CB8AC3E}">
        <p14:creationId xmlns:p14="http://schemas.microsoft.com/office/powerpoint/2010/main" val="47907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AHP Step</a:t>
            </a:r>
          </a:p>
        </p:txBody>
      </p:sp>
      <p:sp>
        <p:nvSpPr>
          <p:cNvPr id="3" name="Content Placeholder 2"/>
          <p:cNvSpPr>
            <a:spLocks noGrp="1"/>
          </p:cNvSpPr>
          <p:nvPr>
            <p:ph idx="1"/>
          </p:nvPr>
        </p:nvSpPr>
        <p:spPr/>
        <p:txBody>
          <a:bodyPr>
            <a:normAutofit fontScale="92500" lnSpcReduction="20000"/>
          </a:bodyPr>
          <a:lstStyle/>
          <a:p>
            <a:pPr algn="just"/>
            <a:r>
              <a:rPr lang="en-US" dirty="0"/>
              <a:t>The method starts by structuring a decision-making problem as a hierarchy in the form of an upside-down tree where the main goal is placed on top. </a:t>
            </a:r>
          </a:p>
          <a:p>
            <a:pPr algn="just"/>
            <a:r>
              <a:rPr lang="en-US" dirty="0"/>
              <a:t>Partial objectives that meet the main objective are placed at the second level. Each partial objective at the second level can be decomposed into third level objectives, and each set at each level meets the objective of the level to which they are subordinate. </a:t>
            </a:r>
          </a:p>
          <a:p>
            <a:pPr algn="just"/>
            <a:r>
              <a:rPr lang="en-US" dirty="0"/>
              <a:t>These partial objectives are treated as criteria in this text. At a lower level, the alternatives are listed and then compared pairwise according to their contribution to reaching each objective, or criterion, from the lower level. Pairwise comparisons are performed using the method described by </a:t>
            </a:r>
            <a:r>
              <a:rPr lang="en-US" dirty="0" err="1"/>
              <a:t>Saaty</a:t>
            </a:r>
            <a:r>
              <a:rPr lang="en-US" dirty="0"/>
              <a:t>. </a:t>
            </a:r>
          </a:p>
          <a:p>
            <a:r>
              <a:rPr lang="en-US" sz="1900" dirty="0"/>
              <a:t>José Eugenio Leal (2019), </a:t>
            </a:r>
            <a:r>
              <a:rPr lang="en-US" sz="1900" dirty="0" err="1"/>
              <a:t>MethodsX</a:t>
            </a:r>
            <a:r>
              <a:rPr lang="en-US" sz="1900" dirty="0"/>
              <a:t> 7 (2020) 100748 </a:t>
            </a:r>
          </a:p>
        </p:txBody>
      </p:sp>
    </p:spTree>
    <p:extLst>
      <p:ext uri="{BB962C8B-B14F-4D97-AF65-F5344CB8AC3E}">
        <p14:creationId xmlns:p14="http://schemas.microsoft.com/office/powerpoint/2010/main" val="89452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AHP Step</a:t>
            </a:r>
          </a:p>
        </p:txBody>
      </p:sp>
      <p:sp>
        <p:nvSpPr>
          <p:cNvPr id="3" name="Content Placeholder 2"/>
          <p:cNvSpPr>
            <a:spLocks noGrp="1"/>
          </p:cNvSpPr>
          <p:nvPr>
            <p:ph idx="1"/>
          </p:nvPr>
        </p:nvSpPr>
        <p:spPr>
          <a:xfrm>
            <a:off x="475814" y="1580606"/>
            <a:ext cx="11229516" cy="4480559"/>
          </a:xfrm>
        </p:spPr>
        <p:txBody>
          <a:bodyPr>
            <a:normAutofit fontScale="77500" lnSpcReduction="20000"/>
          </a:bodyPr>
          <a:lstStyle/>
          <a:p>
            <a:pPr marL="0" indent="0">
              <a:buNone/>
            </a:pPr>
            <a:r>
              <a:rPr lang="en-US" dirty="0"/>
              <a:t>The following are the steps for the simplified method. </a:t>
            </a:r>
          </a:p>
          <a:p>
            <a:pPr marL="0" indent="0">
              <a:buNone/>
            </a:pPr>
            <a:r>
              <a:rPr lang="en-US" dirty="0"/>
              <a:t>1. Set the main purpose of the decision-making process. </a:t>
            </a:r>
          </a:p>
          <a:p>
            <a:pPr marL="0" indent="0">
              <a:buNone/>
            </a:pPr>
            <a:r>
              <a:rPr lang="en-US" dirty="0"/>
              <a:t>2. Define the secondary objectives that together meet the primary objective at the second level of the structure of priorities. </a:t>
            </a:r>
          </a:p>
          <a:p>
            <a:pPr marL="0" indent="0">
              <a:buNone/>
            </a:pPr>
            <a:r>
              <a:rPr lang="en-US" dirty="0"/>
              <a:t>3. For each objective at the second level, if necessary, define third-level objectives that meet the next higher objective. </a:t>
            </a:r>
          </a:p>
          <a:p>
            <a:pPr marL="0" indent="0">
              <a:buNone/>
            </a:pPr>
            <a:r>
              <a:rPr lang="en-US" dirty="0"/>
              <a:t>4. Define the alternatives to be considered at the lower level. </a:t>
            </a:r>
          </a:p>
          <a:p>
            <a:pPr marL="0" indent="0">
              <a:buNone/>
            </a:pPr>
            <a:r>
              <a:rPr lang="en-US" dirty="0"/>
              <a:t>5. For each element in a level, repeat the following: </a:t>
            </a:r>
          </a:p>
          <a:p>
            <a:pPr marL="0" indent="0">
              <a:buNone/>
            </a:pPr>
            <a:r>
              <a:rPr lang="en-US" dirty="0"/>
              <a:t>     a Set the element of apparent greater importance with respect to the criterion of the higher level. </a:t>
            </a:r>
          </a:p>
          <a:p>
            <a:pPr marL="0" indent="0">
              <a:buNone/>
            </a:pPr>
            <a:r>
              <a:rPr lang="en-US" dirty="0"/>
              <a:t>     b Apply formula 4 to calculate the elements of the vector of priorities for the criterion under consideration.</a:t>
            </a:r>
          </a:p>
          <a:p>
            <a:pPr marL="0" indent="0">
              <a:buNone/>
            </a:pPr>
            <a:r>
              <a:rPr lang="en-US" dirty="0"/>
              <a:t>6. Calculate the priorities of each alternative within each criterion ascending in the tree to the main objective.</a:t>
            </a:r>
          </a:p>
        </p:txBody>
      </p:sp>
    </p:spTree>
    <p:extLst>
      <p:ext uri="{BB962C8B-B14F-4D97-AF65-F5344CB8AC3E}">
        <p14:creationId xmlns:p14="http://schemas.microsoft.com/office/powerpoint/2010/main" val="71856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091" y="448674"/>
            <a:ext cx="6075238" cy="888031"/>
          </a:xfrm>
        </p:spPr>
        <p:txBody>
          <a:bodyPr/>
          <a:lstStyle/>
          <a:p>
            <a:r>
              <a:rPr lang="en-US" dirty="0"/>
              <a:t>AHP Step</a:t>
            </a:r>
          </a:p>
        </p:txBody>
      </p:sp>
      <p:sp>
        <p:nvSpPr>
          <p:cNvPr id="3" name="Content Placeholder 2"/>
          <p:cNvSpPr>
            <a:spLocks noGrp="1"/>
          </p:cNvSpPr>
          <p:nvPr>
            <p:ph idx="1"/>
          </p:nvPr>
        </p:nvSpPr>
        <p:spPr>
          <a:xfrm>
            <a:off x="5930536" y="1693703"/>
            <a:ext cx="5774793" cy="4303509"/>
          </a:xfrm>
        </p:spPr>
        <p:txBody>
          <a:bodyPr/>
          <a:lstStyle/>
          <a:p>
            <a:pPr marL="0" indent="0" algn="just">
              <a:buNone/>
            </a:pPr>
            <a:r>
              <a:rPr lang="en-US" sz="1600" dirty="0"/>
              <a:t>William Ho &amp; Carman </a:t>
            </a:r>
            <a:r>
              <a:rPr lang="en-US" sz="1600" dirty="0" err="1"/>
              <a:t>Ka</a:t>
            </a:r>
            <a:r>
              <a:rPr lang="en-US" sz="1600" dirty="0"/>
              <a:t> Man Lee &amp; George To Sum Ho, Optimization of the facility location-allocation problem in a customer-driven supply chain, </a:t>
            </a:r>
            <a:r>
              <a:rPr lang="en-US" sz="1600" dirty="0" err="1"/>
              <a:t>Oper</a:t>
            </a:r>
            <a:r>
              <a:rPr lang="en-US" sz="1600" dirty="0"/>
              <a:t> </a:t>
            </a:r>
            <a:r>
              <a:rPr lang="en-US" sz="1600" dirty="0" err="1"/>
              <a:t>Manag</a:t>
            </a:r>
            <a:r>
              <a:rPr lang="en-US" sz="1600" dirty="0"/>
              <a:t> Res (2008) 1:69–79</a:t>
            </a:r>
            <a:r>
              <a:rPr lang="en-US" dirty="0"/>
              <a:t>.</a:t>
            </a:r>
          </a:p>
        </p:txBody>
      </p:sp>
      <p:pic>
        <p:nvPicPr>
          <p:cNvPr id="4" name="Picture 3"/>
          <p:cNvPicPr>
            <a:picLocks noChangeAspect="1"/>
          </p:cNvPicPr>
          <p:nvPr/>
        </p:nvPicPr>
        <p:blipFill>
          <a:blip r:embed="rId2"/>
          <a:stretch>
            <a:fillRect/>
          </a:stretch>
        </p:blipFill>
        <p:spPr>
          <a:xfrm>
            <a:off x="240920" y="291919"/>
            <a:ext cx="5154040" cy="6200319"/>
          </a:xfrm>
          <a:prstGeom prst="rect">
            <a:avLst/>
          </a:prstGeom>
        </p:spPr>
      </p:pic>
    </p:spTree>
    <p:extLst>
      <p:ext uri="{BB962C8B-B14F-4D97-AF65-F5344CB8AC3E}">
        <p14:creationId xmlns:p14="http://schemas.microsoft.com/office/powerpoint/2010/main" val="14667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AHP Structure Problem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451" y="1430014"/>
            <a:ext cx="11195878" cy="3933825"/>
          </a:xfrm>
        </p:spPr>
      </p:pic>
      <p:sp>
        <p:nvSpPr>
          <p:cNvPr id="3" name="Rectangle 2"/>
          <p:cNvSpPr/>
          <p:nvPr/>
        </p:nvSpPr>
        <p:spPr>
          <a:xfrm>
            <a:off x="509451" y="5718407"/>
            <a:ext cx="6479178" cy="369332"/>
          </a:xfrm>
          <a:prstGeom prst="rect">
            <a:avLst/>
          </a:prstGeom>
        </p:spPr>
        <p:txBody>
          <a:bodyPr wrap="square">
            <a:spAutoFit/>
          </a:bodyPr>
          <a:lstStyle/>
          <a:p>
            <a:pPr algn="just"/>
            <a:r>
              <a:rPr lang="fr-FR" dirty="0">
                <a:solidFill>
                  <a:srgbClr val="FF0000"/>
                </a:solidFill>
              </a:rPr>
              <a:t>A. </a:t>
            </a:r>
            <a:r>
              <a:rPr lang="fr-FR" dirty="0" err="1">
                <a:solidFill>
                  <a:srgbClr val="FF0000"/>
                </a:solidFill>
              </a:rPr>
              <a:t>Kengpol</a:t>
            </a:r>
            <a:r>
              <a:rPr lang="fr-FR" dirty="0">
                <a:solidFill>
                  <a:srgbClr val="FF0000"/>
                </a:solidFill>
              </a:rPr>
              <a:t> et al. / Int. J. Production </a:t>
            </a:r>
            <a:r>
              <a:rPr lang="fr-FR" dirty="0" err="1">
                <a:solidFill>
                  <a:srgbClr val="FF0000"/>
                </a:solidFill>
              </a:rPr>
              <a:t>Economics</a:t>
            </a:r>
            <a:r>
              <a:rPr lang="fr-FR" dirty="0">
                <a:solidFill>
                  <a:srgbClr val="FF0000"/>
                </a:solidFill>
              </a:rPr>
              <a:t> 140 (2012) 691–701.</a:t>
            </a:r>
            <a:endParaRPr lang="en-US" dirty="0">
              <a:solidFill>
                <a:srgbClr val="FF0000"/>
              </a:solidFill>
            </a:endParaRPr>
          </a:p>
        </p:txBody>
      </p:sp>
    </p:spTree>
    <p:extLst>
      <p:ext uri="{BB962C8B-B14F-4D97-AF65-F5344CB8AC3E}">
        <p14:creationId xmlns:p14="http://schemas.microsoft.com/office/powerpoint/2010/main" val="388869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9058" y="309038"/>
            <a:ext cx="11229515" cy="4942229"/>
          </a:xfrm>
          <a:prstGeom prst="rect">
            <a:avLst/>
          </a:prstGeom>
        </p:spPr>
      </p:pic>
      <p:sp>
        <p:nvSpPr>
          <p:cNvPr id="5" name="Rectangle 4"/>
          <p:cNvSpPr/>
          <p:nvPr/>
        </p:nvSpPr>
        <p:spPr>
          <a:xfrm>
            <a:off x="475813" y="5621328"/>
            <a:ext cx="8994757" cy="369332"/>
          </a:xfrm>
          <a:prstGeom prst="rect">
            <a:avLst/>
          </a:prstGeom>
        </p:spPr>
        <p:txBody>
          <a:bodyPr wrap="square">
            <a:spAutoFit/>
          </a:bodyPr>
          <a:lstStyle/>
          <a:p>
            <a:r>
              <a:rPr lang="en-US" i="1" dirty="0">
                <a:solidFill>
                  <a:srgbClr val="000000"/>
                </a:solidFill>
                <a:latin typeface="Arial" panose="020B0604020202020204" pitchFamily="34" charset="0"/>
              </a:rPr>
              <a:t>Advanced Materials Research Vol. 1125 (2015) pp 613-619 Submitted: 2015-04-27</a:t>
            </a:r>
            <a:endParaRPr lang="en-US" dirty="0"/>
          </a:p>
        </p:txBody>
      </p:sp>
    </p:spTree>
    <p:extLst>
      <p:ext uri="{BB962C8B-B14F-4D97-AF65-F5344CB8AC3E}">
        <p14:creationId xmlns:p14="http://schemas.microsoft.com/office/powerpoint/2010/main" val="166225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5814" y="534602"/>
            <a:ext cx="11085989" cy="2200265"/>
          </a:xfrm>
          <a:prstGeom prst="rect">
            <a:avLst/>
          </a:prstGeom>
        </p:spPr>
      </p:pic>
      <p:pic>
        <p:nvPicPr>
          <p:cNvPr id="5" name="Picture 4"/>
          <p:cNvPicPr>
            <a:picLocks noChangeAspect="1"/>
          </p:cNvPicPr>
          <p:nvPr/>
        </p:nvPicPr>
        <p:blipFill>
          <a:blip r:embed="rId3"/>
          <a:stretch>
            <a:fillRect/>
          </a:stretch>
        </p:blipFill>
        <p:spPr>
          <a:xfrm>
            <a:off x="475814" y="2362075"/>
            <a:ext cx="11229515" cy="3483533"/>
          </a:xfrm>
          <a:prstGeom prst="rect">
            <a:avLst/>
          </a:prstGeom>
        </p:spPr>
      </p:pic>
      <p:sp>
        <p:nvSpPr>
          <p:cNvPr id="6" name="Rectangle 5"/>
          <p:cNvSpPr/>
          <p:nvPr/>
        </p:nvSpPr>
        <p:spPr>
          <a:xfrm>
            <a:off x="475814" y="5845608"/>
            <a:ext cx="8994757" cy="369332"/>
          </a:xfrm>
          <a:prstGeom prst="rect">
            <a:avLst/>
          </a:prstGeom>
        </p:spPr>
        <p:txBody>
          <a:bodyPr wrap="square">
            <a:spAutoFit/>
          </a:bodyPr>
          <a:lstStyle/>
          <a:p>
            <a:r>
              <a:rPr lang="en-US" i="1" dirty="0">
                <a:solidFill>
                  <a:srgbClr val="000000"/>
                </a:solidFill>
                <a:latin typeface="Arial" panose="020B0604020202020204" pitchFamily="34" charset="0"/>
              </a:rPr>
              <a:t>Advanced Materials Research Vol. 1125 (2015) pp 613-619 Submitted: 2015-04-27</a:t>
            </a:r>
            <a:endParaRPr lang="en-US" dirty="0"/>
          </a:p>
        </p:txBody>
      </p:sp>
    </p:spTree>
    <p:extLst>
      <p:ext uri="{BB962C8B-B14F-4D97-AF65-F5344CB8AC3E}">
        <p14:creationId xmlns:p14="http://schemas.microsoft.com/office/powerpoint/2010/main" val="363420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2696" y="122967"/>
            <a:ext cx="11292633" cy="3543991"/>
          </a:xfrm>
          <a:prstGeom prst="rect">
            <a:avLst/>
          </a:prstGeom>
        </p:spPr>
      </p:pic>
      <p:pic>
        <p:nvPicPr>
          <p:cNvPr id="5" name="Picture 4"/>
          <p:cNvPicPr>
            <a:picLocks noChangeAspect="1"/>
          </p:cNvPicPr>
          <p:nvPr/>
        </p:nvPicPr>
        <p:blipFill>
          <a:blip r:embed="rId3"/>
          <a:stretch>
            <a:fillRect/>
          </a:stretch>
        </p:blipFill>
        <p:spPr>
          <a:xfrm>
            <a:off x="677505" y="3435531"/>
            <a:ext cx="10830871" cy="2746347"/>
          </a:xfrm>
          <a:prstGeom prst="rect">
            <a:avLst/>
          </a:prstGeom>
        </p:spPr>
      </p:pic>
      <p:sp>
        <p:nvSpPr>
          <p:cNvPr id="6" name="Rectangle 5"/>
          <p:cNvSpPr/>
          <p:nvPr/>
        </p:nvSpPr>
        <p:spPr>
          <a:xfrm>
            <a:off x="475814" y="5997212"/>
            <a:ext cx="8994757" cy="369332"/>
          </a:xfrm>
          <a:prstGeom prst="rect">
            <a:avLst/>
          </a:prstGeom>
        </p:spPr>
        <p:txBody>
          <a:bodyPr wrap="square">
            <a:spAutoFit/>
          </a:bodyPr>
          <a:lstStyle/>
          <a:p>
            <a:r>
              <a:rPr lang="en-US" i="1" dirty="0">
                <a:solidFill>
                  <a:srgbClr val="000000"/>
                </a:solidFill>
                <a:latin typeface="Arial" panose="020B0604020202020204" pitchFamily="34" charset="0"/>
              </a:rPr>
              <a:t>Advanced Materials Research Vol. 1125 (2015) pp 613-619 Submitted: 2015-04-27</a:t>
            </a:r>
            <a:endParaRPr lang="en-US" dirty="0"/>
          </a:p>
        </p:txBody>
      </p:sp>
    </p:spTree>
    <p:extLst>
      <p:ext uri="{BB962C8B-B14F-4D97-AF65-F5344CB8AC3E}">
        <p14:creationId xmlns:p14="http://schemas.microsoft.com/office/powerpoint/2010/main" val="47596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6442" y="563765"/>
            <a:ext cx="11200451" cy="2479881"/>
          </a:xfrm>
          <a:prstGeom prst="rect">
            <a:avLst/>
          </a:prstGeom>
        </p:spPr>
      </p:pic>
      <p:pic>
        <p:nvPicPr>
          <p:cNvPr id="5" name="Picture 4"/>
          <p:cNvPicPr>
            <a:picLocks noChangeAspect="1"/>
          </p:cNvPicPr>
          <p:nvPr/>
        </p:nvPicPr>
        <p:blipFill>
          <a:blip r:embed="rId3"/>
          <a:stretch>
            <a:fillRect/>
          </a:stretch>
        </p:blipFill>
        <p:spPr>
          <a:xfrm>
            <a:off x="613840" y="3337585"/>
            <a:ext cx="11193053" cy="2290295"/>
          </a:xfrm>
          <a:prstGeom prst="rect">
            <a:avLst/>
          </a:prstGeom>
        </p:spPr>
      </p:pic>
      <p:sp>
        <p:nvSpPr>
          <p:cNvPr id="6" name="Rectangle 5"/>
          <p:cNvSpPr/>
          <p:nvPr/>
        </p:nvSpPr>
        <p:spPr>
          <a:xfrm>
            <a:off x="750134" y="5737153"/>
            <a:ext cx="8994757" cy="369332"/>
          </a:xfrm>
          <a:prstGeom prst="rect">
            <a:avLst/>
          </a:prstGeom>
        </p:spPr>
        <p:txBody>
          <a:bodyPr wrap="square">
            <a:spAutoFit/>
          </a:bodyPr>
          <a:lstStyle/>
          <a:p>
            <a:r>
              <a:rPr lang="en-US" i="1" dirty="0">
                <a:solidFill>
                  <a:srgbClr val="000000"/>
                </a:solidFill>
                <a:latin typeface="Arial" panose="020B0604020202020204" pitchFamily="34" charset="0"/>
              </a:rPr>
              <a:t>Advanced Materials Research Vol. 1125 (2015) pp 613-619 Submitted: 2015-04-27</a:t>
            </a:r>
            <a:endParaRPr lang="en-US" dirty="0"/>
          </a:p>
        </p:txBody>
      </p:sp>
    </p:spTree>
    <p:extLst>
      <p:ext uri="{BB962C8B-B14F-4D97-AF65-F5344CB8AC3E}">
        <p14:creationId xmlns:p14="http://schemas.microsoft.com/office/powerpoint/2010/main" val="84178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71001" y="229330"/>
            <a:ext cx="11334328" cy="2835218"/>
          </a:xfrm>
          <a:prstGeom prst="rect">
            <a:avLst/>
          </a:prstGeom>
        </p:spPr>
      </p:pic>
      <p:pic>
        <p:nvPicPr>
          <p:cNvPr id="5" name="Picture 4"/>
          <p:cNvPicPr>
            <a:picLocks noChangeAspect="1"/>
          </p:cNvPicPr>
          <p:nvPr/>
        </p:nvPicPr>
        <p:blipFill>
          <a:blip r:embed="rId3"/>
          <a:stretch>
            <a:fillRect/>
          </a:stretch>
        </p:blipFill>
        <p:spPr>
          <a:xfrm>
            <a:off x="362961" y="3056709"/>
            <a:ext cx="11031442" cy="2582819"/>
          </a:xfrm>
          <a:prstGeom prst="rect">
            <a:avLst/>
          </a:prstGeom>
        </p:spPr>
      </p:pic>
      <p:sp>
        <p:nvSpPr>
          <p:cNvPr id="6" name="Rectangle 5"/>
          <p:cNvSpPr/>
          <p:nvPr/>
        </p:nvSpPr>
        <p:spPr>
          <a:xfrm>
            <a:off x="475813" y="5621328"/>
            <a:ext cx="8994757" cy="369332"/>
          </a:xfrm>
          <a:prstGeom prst="rect">
            <a:avLst/>
          </a:prstGeom>
        </p:spPr>
        <p:txBody>
          <a:bodyPr wrap="square">
            <a:spAutoFit/>
          </a:bodyPr>
          <a:lstStyle/>
          <a:p>
            <a:r>
              <a:rPr lang="en-US" i="1" dirty="0">
                <a:solidFill>
                  <a:srgbClr val="000000"/>
                </a:solidFill>
                <a:latin typeface="Arial" panose="020B0604020202020204" pitchFamily="34" charset="0"/>
              </a:rPr>
              <a:t>Advanced Materials Research Vol. 1125 (2015) pp 613-619 Submitted: 2015-04-27</a:t>
            </a:r>
            <a:endParaRPr lang="en-US" dirty="0"/>
          </a:p>
        </p:txBody>
      </p:sp>
    </p:spTree>
    <p:extLst>
      <p:ext uri="{BB962C8B-B14F-4D97-AF65-F5344CB8AC3E}">
        <p14:creationId xmlns:p14="http://schemas.microsoft.com/office/powerpoint/2010/main" val="287455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Module 2:</a:t>
            </a:r>
            <a:r>
              <a:rPr lang="en-US" dirty="0"/>
              <a:t>  Software Tools for IDSS Development </a:t>
            </a:r>
          </a:p>
        </p:txBody>
      </p:sp>
      <p:sp>
        <p:nvSpPr>
          <p:cNvPr id="3" name="Content Placeholder 2"/>
          <p:cNvSpPr>
            <a:spLocks noGrp="1"/>
          </p:cNvSpPr>
          <p:nvPr>
            <p:ph idx="1"/>
          </p:nvPr>
        </p:nvSpPr>
        <p:spPr>
          <a:xfrm>
            <a:off x="1134050" y="1738149"/>
            <a:ext cx="10372150" cy="4303509"/>
          </a:xfrm>
        </p:spPr>
        <p:txBody>
          <a:bodyPr/>
          <a:lstStyle/>
          <a:p>
            <a:pPr lvl="0"/>
            <a:r>
              <a:rPr lang="en-US" b="1" u="sng" dirty="0">
                <a:solidFill>
                  <a:srgbClr val="FF0000"/>
                </a:solidFill>
                <a:effectLst>
                  <a:outerShdw blurRad="38100" dist="38100" dir="2700000" algn="tl">
                    <a:srgbClr val="000000">
                      <a:alpha val="43137"/>
                    </a:srgbClr>
                  </a:outerShdw>
                </a:effectLst>
              </a:rPr>
              <a:t>Analytic Hierarchy Process (AHP)</a:t>
            </a:r>
          </a:p>
          <a:p>
            <a:pPr lvl="0"/>
            <a:r>
              <a:rPr lang="en-US" dirty="0"/>
              <a:t>R-software</a:t>
            </a:r>
          </a:p>
          <a:p>
            <a:pPr lvl="0"/>
            <a:r>
              <a:rPr lang="en-US" dirty="0" err="1"/>
              <a:t>RapidMiner</a:t>
            </a:r>
            <a:endParaRPr lang="en-US" dirty="0"/>
          </a:p>
          <a:p>
            <a:pPr lvl="0"/>
            <a:r>
              <a:rPr lang="en-US" dirty="0"/>
              <a:t>WEKA</a:t>
            </a:r>
          </a:p>
          <a:p>
            <a:pPr lvl="0"/>
            <a:r>
              <a:rPr lang="en-US" dirty="0"/>
              <a:t>Deep Learning for Smart Production</a:t>
            </a:r>
          </a:p>
        </p:txBody>
      </p:sp>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IDSS with AHP</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75813" y="1516966"/>
            <a:ext cx="11262523" cy="4126188"/>
          </a:xfrm>
          <a:prstGeom prst="rect">
            <a:avLst/>
          </a:prstGeom>
        </p:spPr>
      </p:pic>
    </p:spTree>
    <p:extLst>
      <p:ext uri="{BB962C8B-B14F-4D97-AF65-F5344CB8AC3E}">
        <p14:creationId xmlns:p14="http://schemas.microsoft.com/office/powerpoint/2010/main" val="102685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IDSS with AHP</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551745" y="1693703"/>
            <a:ext cx="11153583" cy="4493994"/>
          </a:xfrm>
          <a:prstGeom prst="rect">
            <a:avLst/>
          </a:prstGeom>
        </p:spPr>
      </p:pic>
    </p:spTree>
    <p:extLst>
      <p:ext uri="{BB962C8B-B14F-4D97-AF65-F5344CB8AC3E}">
        <p14:creationId xmlns:p14="http://schemas.microsoft.com/office/powerpoint/2010/main" val="68061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5813" y="4127863"/>
            <a:ext cx="11229516" cy="2099503"/>
          </a:xfrm>
        </p:spPr>
        <p:txBody>
          <a:bodyPr/>
          <a:lstStyle/>
          <a:p>
            <a:pPr marL="0" indent="0" algn="just">
              <a:buNone/>
            </a:pPr>
            <a:r>
              <a:rPr lang="en-US" dirty="0"/>
              <a:t>“In particular, if a few experts involved in national defense affairs were to participate in evaluating the rules in the rule base, the accuracy of the system would be much better. Furthermore, if the Analytic Hierarchy Process (AHP) approach was used to select key factors, the rules in the rule base would be more precise.”</a:t>
            </a:r>
          </a:p>
        </p:txBody>
      </p:sp>
      <p:pic>
        <p:nvPicPr>
          <p:cNvPr id="4" name="Picture 3"/>
          <p:cNvPicPr>
            <a:picLocks noChangeAspect="1"/>
          </p:cNvPicPr>
          <p:nvPr/>
        </p:nvPicPr>
        <p:blipFill>
          <a:blip r:embed="rId2"/>
          <a:stretch>
            <a:fillRect/>
          </a:stretch>
        </p:blipFill>
        <p:spPr>
          <a:xfrm>
            <a:off x="1625344" y="243659"/>
            <a:ext cx="9347455" cy="3884204"/>
          </a:xfrm>
          <a:prstGeom prst="rect">
            <a:avLst/>
          </a:prstGeom>
        </p:spPr>
      </p:pic>
    </p:spTree>
    <p:extLst>
      <p:ext uri="{BB962C8B-B14F-4D97-AF65-F5344CB8AC3E}">
        <p14:creationId xmlns:p14="http://schemas.microsoft.com/office/powerpoint/2010/main" val="35805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Article Reviews Assignments: </a:t>
            </a:r>
          </a:p>
          <a:p>
            <a:r>
              <a:rPr lang="en-US" dirty="0"/>
              <a:t>Discussion forums </a:t>
            </a:r>
          </a:p>
        </p:txBody>
      </p:sp>
    </p:spTree>
    <p:extLst>
      <p:ext uri="{BB962C8B-B14F-4D97-AF65-F5344CB8AC3E}">
        <p14:creationId xmlns:p14="http://schemas.microsoft.com/office/powerpoint/2010/main" val="83900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Analytic Hierarchy Process (AHP)</a:t>
            </a:r>
          </a:p>
        </p:txBody>
      </p:sp>
      <p:sp>
        <p:nvSpPr>
          <p:cNvPr id="3" name="Content Placeholder 2"/>
          <p:cNvSpPr>
            <a:spLocks noGrp="1"/>
          </p:cNvSpPr>
          <p:nvPr>
            <p:ph idx="1"/>
          </p:nvPr>
        </p:nvSpPr>
        <p:spPr>
          <a:xfrm>
            <a:off x="475814" y="1480398"/>
            <a:ext cx="11229516" cy="4842026"/>
          </a:xfrm>
        </p:spPr>
        <p:txBody>
          <a:bodyPr>
            <a:normAutofit fontScale="85000" lnSpcReduction="20000"/>
          </a:bodyPr>
          <a:lstStyle/>
          <a:p>
            <a:pPr marL="0" indent="0" algn="just">
              <a:buNone/>
            </a:pPr>
            <a:r>
              <a:rPr lang="en-US" dirty="0"/>
              <a:t>The Analytic Hierarchy Process (AHP) is a theory developed by Thomas </a:t>
            </a:r>
            <a:r>
              <a:rPr lang="en-US" dirty="0" err="1"/>
              <a:t>Saaty</a:t>
            </a:r>
            <a:r>
              <a:rPr lang="en-US" dirty="0"/>
              <a:t> for measuring intangible factors through paired comparisons using judgments from a 1 to 9 fundamental scale and resulting in priorities for the factors.</a:t>
            </a:r>
          </a:p>
          <a:p>
            <a:pPr marL="0" indent="0" algn="just">
              <a:buNone/>
            </a:pPr>
            <a:r>
              <a:rPr lang="en-US" dirty="0"/>
              <a:t>It can be applied to both tangibles and intangibles and is used for decision making by structuring a hierarchical model with a goal, criteria (sub-criteria), and alternatives then making pairwise comparison judgments about the dominance of groups of elements in a level below with respect to the element from which they are connected in the level above. In the end the priorities of all the elements are synthesized to rank the alternatives. These simple hierarchies can be extended to multi-level decision models with hierarchies of benefits, opportunities, costs and risks. The AHP has been applied in many areas including resource allocation and conflict resolution.</a:t>
            </a:r>
          </a:p>
          <a:p>
            <a:pPr marL="0" indent="0" algn="just">
              <a:buNone/>
            </a:pPr>
            <a:r>
              <a:rPr lang="en-US" dirty="0"/>
              <a:t>There are numerous intangibles that have great impact that we must first measure before we can include them as variables. What is most significant is that intangibles can only be measured through expert judgment and only relative to the goals of concern in a particular situation.</a:t>
            </a:r>
          </a:p>
          <a:p>
            <a:pPr marL="0" indent="0" algn="just">
              <a:buNone/>
            </a:pPr>
            <a:r>
              <a:rPr lang="en-US" dirty="0">
                <a:hlinkClick r:id="rId2"/>
              </a:rPr>
              <a:t>https://www.superdecisions.com/</a:t>
            </a:r>
            <a:endParaRPr lang="en-US" dirty="0"/>
          </a:p>
        </p:txBody>
      </p:sp>
    </p:spTree>
    <p:extLst>
      <p:ext uri="{BB962C8B-B14F-4D97-AF65-F5344CB8AC3E}">
        <p14:creationId xmlns:p14="http://schemas.microsoft.com/office/powerpoint/2010/main" val="336978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Hierarchy Process (AHP)</a:t>
            </a:r>
          </a:p>
        </p:txBody>
      </p:sp>
      <p:sp>
        <p:nvSpPr>
          <p:cNvPr id="3" name="Content Placeholder 2"/>
          <p:cNvSpPr>
            <a:spLocks noGrp="1"/>
          </p:cNvSpPr>
          <p:nvPr>
            <p:ph idx="1"/>
          </p:nvPr>
        </p:nvSpPr>
        <p:spPr/>
        <p:txBody>
          <a:bodyPr/>
          <a:lstStyle/>
          <a:p>
            <a:r>
              <a:rPr lang="en-US" dirty="0"/>
              <a:t>The </a:t>
            </a:r>
            <a:r>
              <a:rPr lang="en-US" b="1" dirty="0"/>
              <a:t>Analytic Hierarchical Process (AHP)</a:t>
            </a:r>
            <a:r>
              <a:rPr lang="en-US" dirty="0"/>
              <a:t> and the </a:t>
            </a:r>
            <a:r>
              <a:rPr lang="en-US" b="1" dirty="0"/>
              <a:t>Analytic Network Process (ANP)</a:t>
            </a:r>
            <a:r>
              <a:rPr lang="en-US" dirty="0"/>
              <a:t> are used to measure </a:t>
            </a:r>
            <a:r>
              <a:rPr lang="en-US" b="1" dirty="0"/>
              <a:t>intangibles</a:t>
            </a:r>
            <a:r>
              <a:rPr lang="en-US" dirty="0"/>
              <a:t> using human judgment.</a:t>
            </a:r>
          </a:p>
          <a:p>
            <a:r>
              <a:rPr lang="en-US" i="1" dirty="0"/>
              <a:t>AHP/ANP are the most powerful synthesis methodologies for combining judgment and data to effectively rank options and predict outcomes.</a:t>
            </a:r>
          </a:p>
          <a:p>
            <a:endParaRPr lang="en-US" i="1" dirty="0"/>
          </a:p>
          <a:p>
            <a:pPr marL="0" indent="0">
              <a:buNone/>
            </a:pPr>
            <a:r>
              <a:rPr lang="en-US" sz="2000" dirty="0">
                <a:hlinkClick r:id="rId2"/>
              </a:rPr>
              <a:t>https://www.superdecisions.com/</a:t>
            </a:r>
            <a:endParaRPr lang="en-US" dirty="0"/>
          </a:p>
          <a:p>
            <a:endParaRPr lang="en-US" dirty="0"/>
          </a:p>
        </p:txBody>
      </p:sp>
    </p:spTree>
    <p:extLst>
      <p:ext uri="{BB962C8B-B14F-4D97-AF65-F5344CB8AC3E}">
        <p14:creationId xmlns:p14="http://schemas.microsoft.com/office/powerpoint/2010/main" val="200422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Hierarchy Process (AHP)</a:t>
            </a:r>
          </a:p>
        </p:txBody>
      </p:sp>
      <p:sp>
        <p:nvSpPr>
          <p:cNvPr id="3" name="Content Placeholder 2"/>
          <p:cNvSpPr>
            <a:spLocks noGrp="1"/>
          </p:cNvSpPr>
          <p:nvPr>
            <p:ph idx="1"/>
          </p:nvPr>
        </p:nvSpPr>
        <p:spPr/>
        <p:txBody>
          <a:bodyPr>
            <a:normAutofit fontScale="92500" lnSpcReduction="20000"/>
          </a:bodyPr>
          <a:lstStyle/>
          <a:p>
            <a:pPr algn="just"/>
            <a:r>
              <a:rPr lang="en-US" dirty="0"/>
              <a:t>Thomas L. </a:t>
            </a:r>
            <a:r>
              <a:rPr lang="en-US" dirty="0" err="1"/>
              <a:t>Saaty</a:t>
            </a:r>
            <a:r>
              <a:rPr lang="en-US" dirty="0"/>
              <a:t> is the creator of the Analytic Hierarchy Process (AHP), a method for measuring intangibles by making judgments on pairs of elements with respect to a property they have in common. In multi-criteria problems these measures are combined using a hierarchical or network structure to choose the best of several alternatives. By using the AHP, multi-criteria performance measures can be developed to measure the potential benefits of projects and initiatives so that resources can be deployed where they are most likely to achieve the greatest return. The strength of Dr. </a:t>
            </a:r>
            <a:r>
              <a:rPr lang="en-US" dirty="0" err="1"/>
              <a:t>Saaty's</a:t>
            </a:r>
            <a:r>
              <a:rPr lang="en-US" dirty="0"/>
              <a:t> method is its ability to measure intangibles. It brings mathematical precision and science to answer the murky, complex, multi-dimensional decisions that occur during constantly changing conditions. In essence, his method quantifies the value of different choices, and creates a framework in which people can prioritize the factors in a decision without becoming overwhelmed by the tradeoffs. </a:t>
            </a:r>
            <a:r>
              <a:rPr lang="en-US" sz="2600" dirty="0">
                <a:hlinkClick r:id="rId2"/>
              </a:rPr>
              <a:t>https://www.superdecisions.com/</a:t>
            </a:r>
            <a:endParaRPr lang="en-US" sz="2600" dirty="0"/>
          </a:p>
        </p:txBody>
      </p:sp>
    </p:spTree>
    <p:extLst>
      <p:ext uri="{BB962C8B-B14F-4D97-AF65-F5344CB8AC3E}">
        <p14:creationId xmlns:p14="http://schemas.microsoft.com/office/powerpoint/2010/main" val="34583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Hierarchy Process (AHP)</a:t>
            </a:r>
          </a:p>
        </p:txBody>
      </p:sp>
      <p:sp>
        <p:nvSpPr>
          <p:cNvPr id="3" name="Content Placeholder 2"/>
          <p:cNvSpPr>
            <a:spLocks noGrp="1"/>
          </p:cNvSpPr>
          <p:nvPr>
            <p:ph idx="1"/>
          </p:nvPr>
        </p:nvSpPr>
        <p:spPr/>
        <p:txBody>
          <a:bodyPr>
            <a:normAutofit fontScale="77500" lnSpcReduction="20000"/>
          </a:bodyPr>
          <a:lstStyle/>
          <a:p>
            <a:pPr algn="just"/>
            <a:r>
              <a:rPr lang="en-US" dirty="0"/>
              <a:t>His AHP accomplishes this grand achievement through structuring, prioritization, scenario analysis, and resource allocation. The process helps prioritize decision attributes by using unique pairwise comparisons that derive a numerical value for the alternatives in a decision, prioritizing and ranking them. Dr. </a:t>
            </a:r>
            <a:r>
              <a:rPr lang="en-US" dirty="0" err="1"/>
              <a:t>Saaty</a:t>
            </a:r>
            <a:r>
              <a:rPr lang="en-US" dirty="0"/>
              <a:t> has always been concerned with validating his work, and to that end, he has produced hundreds of validation examples to demonstrate that his pairwise comparison approach is a more accurate method for prioritization than simply assigning ordinal numbers.</a:t>
            </a:r>
          </a:p>
          <a:p>
            <a:pPr algn="just"/>
            <a:r>
              <a:rPr lang="en-US" dirty="0"/>
              <a:t>The Foundation sponsors education, research and software development in advanced methods of decision-making involving the AHP. Of particular interest are group decision-making on societal issues, conflict resolution, and optimizing the allocation of resources for private and government organizations. Thomas L. </a:t>
            </a:r>
            <a:r>
              <a:rPr lang="en-US" dirty="0" err="1"/>
              <a:t>Saaty</a:t>
            </a:r>
            <a:r>
              <a:rPr lang="en-US" dirty="0"/>
              <a:t> generalized the AHP, which is based on hierarchical modeling, to the Analytic Network Process (ANP) for decision-making with dependence and feedback, and the Neural Network Process (NNP) for neural decision processing. The Foundation recognizes and supports educators, authors and practitioners who work in these areas.</a:t>
            </a:r>
          </a:p>
          <a:p>
            <a:pPr algn="just"/>
            <a:r>
              <a:rPr lang="en-US" dirty="0">
                <a:hlinkClick r:id="rId2"/>
              </a:rPr>
              <a:t>https://www.superdecisions.com/</a:t>
            </a:r>
            <a:endParaRPr lang="en-US" dirty="0"/>
          </a:p>
          <a:p>
            <a:endParaRPr lang="en-US" dirty="0"/>
          </a:p>
        </p:txBody>
      </p:sp>
    </p:spTree>
    <p:extLst>
      <p:ext uri="{BB962C8B-B14F-4D97-AF65-F5344CB8AC3E}">
        <p14:creationId xmlns:p14="http://schemas.microsoft.com/office/powerpoint/2010/main" val="310375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Hierarchy Process (AHP)</a:t>
            </a:r>
          </a:p>
        </p:txBody>
      </p:sp>
      <p:sp>
        <p:nvSpPr>
          <p:cNvPr id="3" name="Content Placeholder 2"/>
          <p:cNvSpPr>
            <a:spLocks noGrp="1"/>
          </p:cNvSpPr>
          <p:nvPr>
            <p:ph idx="1"/>
          </p:nvPr>
        </p:nvSpPr>
        <p:spPr>
          <a:xfrm>
            <a:off x="304800" y="1549400"/>
            <a:ext cx="11582400" cy="4571999"/>
          </a:xfrm>
        </p:spPr>
        <p:txBody>
          <a:bodyPr>
            <a:noAutofit/>
          </a:bodyPr>
          <a:lstStyle/>
          <a:p>
            <a:pPr algn="just"/>
            <a:r>
              <a:rPr lang="en-US" sz="2000" dirty="0"/>
              <a:t>The most salient current contender is the Analytic Hierarchy Process (AHP). The Analytic Hierarchy Process (AHP), developed by </a:t>
            </a:r>
            <a:r>
              <a:rPr lang="en-US" sz="2000" dirty="0" err="1"/>
              <a:t>Saaty</a:t>
            </a:r>
            <a:r>
              <a:rPr lang="en-US" sz="2000" dirty="0"/>
              <a:t> (1980), uses pairwise comparison questions to elicit a matrix of judgments of the relative preference between each pair of alternatives with respect to each attribute, and a matrix of judgments of the relative importance of each pair of attributes. For each matrix, the eigenvector associated with the maximum eigenvalue is the set of value scores for alternatives or the set of weights for the attributes. These two types of matrices correspond to the transformation of effects into value scales and to the transformation of value scales to a common unit. </a:t>
            </a:r>
            <a:r>
              <a:rPr lang="en-US" sz="2000" dirty="0" err="1"/>
              <a:t>Saaty's</a:t>
            </a:r>
            <a:r>
              <a:rPr lang="en-US" sz="2000" dirty="0"/>
              <a:t> explanation of an underlying theory of judgment for AHP is rejected by those working in the MUT tradition (Dyer 1990) and defended by advocates of AHP (Harker and Vargas 1990). The debate centers on the meaning of weights in AHP and some implications of these meanings: the possibility of rank reversals among previously included alternatives in AHP when additional alternatives are considered, and the problem of assessing weights based on vague notions of importance without regard to units of measure of effects or units of value.</a:t>
            </a:r>
          </a:p>
          <a:p>
            <a:pPr algn="just"/>
            <a:r>
              <a:rPr lang="en-US" sz="2000" dirty="0">
                <a:hlinkClick r:id="rId2"/>
              </a:rPr>
              <a:t>https://www.superdecisions.com/</a:t>
            </a:r>
            <a:endParaRPr lang="en-US" sz="2000" dirty="0"/>
          </a:p>
        </p:txBody>
      </p:sp>
    </p:spTree>
    <p:extLst>
      <p:ext uri="{BB962C8B-B14F-4D97-AF65-F5344CB8AC3E}">
        <p14:creationId xmlns:p14="http://schemas.microsoft.com/office/powerpoint/2010/main" val="281713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Hierarchy Process (AHP)</a:t>
            </a:r>
          </a:p>
        </p:txBody>
      </p:sp>
      <p:sp>
        <p:nvSpPr>
          <p:cNvPr id="3" name="Content Placeholder 2"/>
          <p:cNvSpPr>
            <a:spLocks noGrp="1"/>
          </p:cNvSpPr>
          <p:nvPr>
            <p:ph idx="1"/>
          </p:nvPr>
        </p:nvSpPr>
        <p:spPr>
          <a:xfrm>
            <a:off x="304800" y="1549400"/>
            <a:ext cx="11582400" cy="4571999"/>
          </a:xfrm>
        </p:spPr>
        <p:txBody>
          <a:bodyPr>
            <a:noAutofit/>
          </a:bodyPr>
          <a:lstStyle/>
          <a:p>
            <a:pPr algn="thaiDist"/>
            <a:r>
              <a:rPr lang="en-US" sz="2400" dirty="0"/>
              <a:t>Applications of AHP continue to appear in the planning literature. One of the attractions of AHP is that the judgments required seem to be easier to make, but this occurs, at least in part, because the difficulties of nonlinear value transformations, interdependent attributes, and careful consistency among measurement </a:t>
            </a:r>
            <a:r>
              <a:rPr lang="en-US" sz="2000" dirty="0"/>
              <a:t>units</a:t>
            </a:r>
            <a:r>
              <a:rPr lang="en-US" sz="2400" dirty="0"/>
              <a:t> are submerged and ignored. One of the major dilemmas in multi-attribute decision making is finding techniques that people will use but that do not submerge the actuality of hard tradeoff questions.</a:t>
            </a:r>
          </a:p>
          <a:p>
            <a:r>
              <a:rPr lang="en-US" sz="2400" dirty="0">
                <a:hlinkClick r:id="rId2"/>
              </a:rPr>
              <a:t>https://www.superdecisions.com/</a:t>
            </a:r>
            <a:br>
              <a:rPr lang="en-US" sz="2400" dirty="0"/>
            </a:br>
            <a:endParaRPr lang="en-US" sz="2400" dirty="0"/>
          </a:p>
        </p:txBody>
      </p:sp>
    </p:spTree>
    <p:extLst>
      <p:ext uri="{BB962C8B-B14F-4D97-AF65-F5344CB8AC3E}">
        <p14:creationId xmlns:p14="http://schemas.microsoft.com/office/powerpoint/2010/main" val="233313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Hierarchy Process (AHP)</a:t>
            </a:r>
          </a:p>
        </p:txBody>
      </p:sp>
      <p:sp>
        <p:nvSpPr>
          <p:cNvPr id="3" name="Content Placeholder 2"/>
          <p:cNvSpPr>
            <a:spLocks noGrp="1"/>
          </p:cNvSpPr>
          <p:nvPr>
            <p:ph idx="1"/>
          </p:nvPr>
        </p:nvSpPr>
        <p:spPr>
          <a:xfrm>
            <a:off x="475814" y="1476103"/>
            <a:ext cx="11229516" cy="4728754"/>
          </a:xfrm>
        </p:spPr>
        <p:txBody>
          <a:bodyPr>
            <a:noAutofit/>
          </a:bodyPr>
          <a:lstStyle/>
          <a:p>
            <a:pPr marL="0" indent="0" algn="just">
              <a:buNone/>
            </a:pPr>
            <a:r>
              <a:rPr lang="en-US" sz="2000" dirty="0"/>
              <a:t>The AHP was developed by </a:t>
            </a:r>
            <a:r>
              <a:rPr lang="en-US" sz="2000" dirty="0" err="1"/>
              <a:t>Saaty</a:t>
            </a:r>
            <a:r>
              <a:rPr lang="en-US" sz="2000" dirty="0"/>
              <a:t> (1990) in 1980. Ho et al. (2006) found that AHP has been studied extensively and used in a number of applications related to multiple criteria decision making (MCDM) in the last 20 years. Its wide applicability is because of its simplicity, ease of use and great flexibility. It can be integrated with other techniques, for instance, mathematical programming in order to consider both qualitative and quantitative factors, and also some real world resources limitations. This approach, regarding the integrated AHP, can undoubtedly make a more realistic and promising decision than the stand-alone AHP, from Ho et al. (2006) and </a:t>
            </a:r>
            <a:r>
              <a:rPr lang="en-US" sz="2000" dirty="0" err="1"/>
              <a:t>Schniederjans</a:t>
            </a:r>
            <a:r>
              <a:rPr lang="en-US" sz="2000" dirty="0"/>
              <a:t> and Garvin (1997). </a:t>
            </a:r>
          </a:p>
          <a:p>
            <a:pPr marL="0" indent="0" algn="just">
              <a:buNone/>
            </a:pPr>
            <a:r>
              <a:rPr lang="en-US" sz="2000" dirty="0"/>
              <a:t>AHP has also been widely used in the decision-making process by academics and practitioners in </a:t>
            </a:r>
            <a:r>
              <a:rPr lang="en-US" sz="2000" dirty="0" err="1"/>
              <a:t>Kengpol</a:t>
            </a:r>
            <a:r>
              <a:rPr lang="en-US" sz="2000" dirty="0"/>
              <a:t> and </a:t>
            </a:r>
            <a:r>
              <a:rPr lang="en-US" sz="2000" dirty="0" err="1"/>
              <a:t>Tuominen</a:t>
            </a:r>
            <a:r>
              <a:rPr lang="en-US" sz="2000" dirty="0"/>
              <a:t> (2006), </a:t>
            </a:r>
            <a:r>
              <a:rPr lang="en-US" sz="2000" dirty="0" err="1"/>
              <a:t>Kengpol</a:t>
            </a:r>
            <a:r>
              <a:rPr lang="en-US" sz="2000" dirty="0"/>
              <a:t> and O’Brien (2001) and </a:t>
            </a:r>
            <a:r>
              <a:rPr lang="en-US" sz="2000" dirty="0" err="1"/>
              <a:t>Kengpol</a:t>
            </a:r>
            <a:r>
              <a:rPr lang="en-US" sz="2000" dirty="0"/>
              <a:t> (2004, 2008). Some publications apply AHP to weight factors such as in </a:t>
            </a:r>
            <a:r>
              <a:rPr lang="en-US" sz="2000" dirty="0" err="1"/>
              <a:t>Meethom</a:t>
            </a:r>
            <a:r>
              <a:rPr lang="en-US" sz="2000" dirty="0"/>
              <a:t> and </a:t>
            </a:r>
            <a:r>
              <a:rPr lang="en-US" sz="2000" dirty="0" err="1"/>
              <a:t>Kengpol</a:t>
            </a:r>
            <a:r>
              <a:rPr lang="en-US" sz="2000" dirty="0"/>
              <a:t> (2008), Chin et al. (2002) and Ho (2008). </a:t>
            </a:r>
          </a:p>
          <a:p>
            <a:pPr marL="0" indent="0" algn="just">
              <a:buNone/>
            </a:pPr>
            <a:r>
              <a:rPr lang="en-US" sz="2000" dirty="0"/>
              <a:t>We select AHP to find the significant weight of each criterion because the outstanding point of AHP is that the weight resulting can deliver a consistency ratio (C.R.) by using </a:t>
            </a:r>
            <a:r>
              <a:rPr lang="en-US" sz="2000" dirty="0" err="1"/>
              <a:t>pairwised</a:t>
            </a:r>
            <a:r>
              <a:rPr lang="en-US" sz="2000" dirty="0"/>
              <a:t> comparison criteria. </a:t>
            </a:r>
            <a:r>
              <a:rPr lang="en-US" sz="2000" dirty="0" err="1"/>
              <a:t>Saaty</a:t>
            </a:r>
            <a:r>
              <a:rPr lang="en-US" sz="2000" dirty="0"/>
              <a:t> (1990) affirms that the consistency ratio value should be less than 0.1, which means the outcome of weight gives a user considerable confidence before using it.</a:t>
            </a:r>
          </a:p>
          <a:p>
            <a:pPr marL="0" indent="0" algn="just">
              <a:buNone/>
            </a:pPr>
            <a:r>
              <a:rPr lang="fr-FR" sz="1200" dirty="0">
                <a:solidFill>
                  <a:srgbClr val="FF0000"/>
                </a:solidFill>
              </a:rPr>
              <a:t>A. </a:t>
            </a:r>
            <a:r>
              <a:rPr lang="fr-FR" sz="1200" dirty="0" err="1">
                <a:solidFill>
                  <a:srgbClr val="FF0000"/>
                </a:solidFill>
              </a:rPr>
              <a:t>Kengpol</a:t>
            </a:r>
            <a:r>
              <a:rPr lang="fr-FR" sz="1200" dirty="0">
                <a:solidFill>
                  <a:srgbClr val="FF0000"/>
                </a:solidFill>
              </a:rPr>
              <a:t> et al. / Int. J. Production </a:t>
            </a:r>
            <a:r>
              <a:rPr lang="fr-FR" sz="1200" dirty="0" err="1">
                <a:solidFill>
                  <a:srgbClr val="FF0000"/>
                </a:solidFill>
              </a:rPr>
              <a:t>Economics</a:t>
            </a:r>
            <a:r>
              <a:rPr lang="fr-FR" sz="1200" dirty="0">
                <a:solidFill>
                  <a:srgbClr val="FF0000"/>
                </a:solidFill>
              </a:rPr>
              <a:t> 140 (2012) 691–701.</a:t>
            </a:r>
            <a:endParaRPr lang="en-US" sz="1200" dirty="0">
              <a:solidFill>
                <a:srgbClr val="FF0000"/>
              </a:solidFill>
            </a:endParaRPr>
          </a:p>
        </p:txBody>
      </p:sp>
    </p:spTree>
    <p:extLst>
      <p:ext uri="{BB962C8B-B14F-4D97-AF65-F5344CB8AC3E}">
        <p14:creationId xmlns:p14="http://schemas.microsoft.com/office/powerpoint/2010/main" val="2910996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2853</TotalTime>
  <Words>1882</Words>
  <Application>Microsoft Office PowerPoint</Application>
  <PresentationFormat>Widescreen</PresentationFormat>
  <Paragraphs>68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Module 2:  Software Tools for IDSS Development </vt:lpstr>
      <vt:lpstr>Analytic Hierarchy Process (AHP)</vt:lpstr>
      <vt:lpstr>Analytic Hierarchy Process (AHP)</vt:lpstr>
      <vt:lpstr>Analytic Hierarchy Process (AHP)</vt:lpstr>
      <vt:lpstr>Analytic Hierarchy Process (AHP)</vt:lpstr>
      <vt:lpstr>Analytic Hierarchy Process (AHP)</vt:lpstr>
      <vt:lpstr>Analytic Hierarchy Process (AHP)</vt:lpstr>
      <vt:lpstr>Analytic Hierarchy Process (AHP)</vt:lpstr>
      <vt:lpstr>Analytic Hierarchy Process (AHP)</vt:lpstr>
      <vt:lpstr>AHP Step</vt:lpstr>
      <vt:lpstr>AHP Step</vt:lpstr>
      <vt:lpstr>AHP Step</vt:lpstr>
      <vt:lpstr>AHP Structure Problem</vt:lpstr>
      <vt:lpstr>PowerPoint Presentation</vt:lpstr>
      <vt:lpstr>PowerPoint Presentation</vt:lpstr>
      <vt:lpstr>PowerPoint Presentation</vt:lpstr>
      <vt:lpstr>PowerPoint Presentation</vt:lpstr>
      <vt:lpstr>PowerPoint Presentation</vt:lpstr>
      <vt:lpstr>IDSS with AHP</vt:lpstr>
      <vt:lpstr>IDSS with AHP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183</cp:revision>
  <dcterms:created xsi:type="dcterms:W3CDTF">2018-02-11T14:22:08Z</dcterms:created>
  <dcterms:modified xsi:type="dcterms:W3CDTF">2020-10-25T06:44:54Z</dcterms:modified>
</cp:coreProperties>
</file>