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60" r:id="rId3"/>
    <p:sldId id="261" r:id="rId4"/>
    <p:sldId id="262" r:id="rId5"/>
    <p:sldId id="263" r:id="rId6"/>
    <p:sldId id="264" r:id="rId7"/>
    <p:sldId id="265" r:id="rId8"/>
    <p:sldId id="266" r:id="rId9"/>
    <p:sldId id="271" r:id="rId10"/>
    <p:sldId id="267" r:id="rId11"/>
    <p:sldId id="268" r:id="rId12"/>
    <p:sldId id="269" r:id="rId13"/>
    <p:sldId id="270" r:id="rId14"/>
    <p:sldId id="272" r:id="rId15"/>
    <p:sldId id="273" r:id="rId16"/>
    <p:sldId id="274" r:id="rId17"/>
    <p:sldId id="275" r:id="rId18"/>
    <p:sldId id="276" r:id="rId19"/>
    <p:sldId id="277" r:id="rId20"/>
    <p:sldId id="278" r:id="rId21"/>
    <p:sldId id="279" r:id="rId22"/>
    <p:sldId id="280"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72" autoAdjust="0"/>
    <p:restoredTop sz="76796" autoAdjust="0"/>
  </p:normalViewPr>
  <p:slideViewPr>
    <p:cSldViewPr snapToGrid="0">
      <p:cViewPr varScale="1">
        <p:scale>
          <a:sx n="64" d="100"/>
          <a:sy n="64" d="100"/>
        </p:scale>
        <p:origin x="66" y="72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74EF1-21BD-40A2-96D8-BD72F61C2F0C}"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9921C109-6FC2-491F-9006-59115C31A886}">
      <dgm:prSet phldrT="[Text]"/>
      <dgm:spPr/>
      <dgm:t>
        <a:bodyPr/>
        <a:lstStyle/>
        <a:p>
          <a:r>
            <a:rPr lang="en-US" dirty="0"/>
            <a:t>Controller</a:t>
          </a:r>
        </a:p>
      </dgm:t>
    </dgm:pt>
    <dgm:pt modelId="{FEFA0991-CC6C-43AB-A4CA-5DCEF959422F}" type="parTrans" cxnId="{1B6C3286-7CB1-4F8D-B5A5-311481699F22}">
      <dgm:prSet/>
      <dgm:spPr/>
      <dgm:t>
        <a:bodyPr/>
        <a:lstStyle/>
        <a:p>
          <a:endParaRPr lang="en-US"/>
        </a:p>
      </dgm:t>
    </dgm:pt>
    <dgm:pt modelId="{CD70942D-DE54-4F52-A304-A589EB3F3679}" type="sibTrans" cxnId="{1B6C3286-7CB1-4F8D-B5A5-311481699F22}">
      <dgm:prSet/>
      <dgm:spPr/>
      <dgm:t>
        <a:bodyPr/>
        <a:lstStyle/>
        <a:p>
          <a:endParaRPr lang="en-US"/>
        </a:p>
      </dgm:t>
    </dgm:pt>
    <dgm:pt modelId="{E52AA303-72DB-4A6E-A6DA-4654FE9A0E80}">
      <dgm:prSet phldrT="[Text]" custT="1"/>
      <dgm:spPr/>
      <dgm:t>
        <a:bodyPr anchor="t"/>
        <a:lstStyle/>
        <a:p>
          <a:r>
            <a:rPr lang="en-US" sz="2900" dirty="0"/>
            <a:t>Task Allocator</a:t>
          </a:r>
          <a:br>
            <a:rPr lang="en-US" sz="2900" dirty="0"/>
          </a:br>
          <a:r>
            <a:rPr lang="en-US" sz="2400" dirty="0"/>
            <a:t>- Allocate subproblems to the processors in the knowledge subsystem</a:t>
          </a:r>
        </a:p>
      </dgm:t>
    </dgm:pt>
    <dgm:pt modelId="{5DFBB872-CC80-4F0C-857C-F9A7A6CD7686}" type="parTrans" cxnId="{26E67491-4488-4912-9466-2DD69199D344}">
      <dgm:prSet/>
      <dgm:spPr/>
      <dgm:t>
        <a:bodyPr/>
        <a:lstStyle/>
        <a:p>
          <a:endParaRPr lang="en-US"/>
        </a:p>
      </dgm:t>
    </dgm:pt>
    <dgm:pt modelId="{B26A20FF-ED68-4F17-8EB3-B904C3169C31}" type="sibTrans" cxnId="{26E67491-4488-4912-9466-2DD69199D344}">
      <dgm:prSet/>
      <dgm:spPr/>
      <dgm:t>
        <a:bodyPr/>
        <a:lstStyle/>
        <a:p>
          <a:endParaRPr lang="en-US"/>
        </a:p>
      </dgm:t>
    </dgm:pt>
    <dgm:pt modelId="{0D3F44E8-0D27-4B40-B34B-33D0B8F39985}">
      <dgm:prSet phldrT="[Text]" custT="1"/>
      <dgm:spPr/>
      <dgm:t>
        <a:bodyPr anchor="t"/>
        <a:lstStyle/>
        <a:p>
          <a:r>
            <a:rPr lang="en-US" sz="3300" dirty="0"/>
            <a:t>Conflict Resolver</a:t>
          </a:r>
          <a:br>
            <a:rPr lang="en-US" sz="3300" dirty="0"/>
          </a:br>
          <a:r>
            <a:rPr lang="en-US" sz="2400" dirty="0"/>
            <a:t>- The resolution of conflicts of variables within the knowledge subsystem</a:t>
          </a:r>
        </a:p>
      </dgm:t>
    </dgm:pt>
    <dgm:pt modelId="{2691E8B1-D0E6-4C62-A58A-A389EF328402}" type="parTrans" cxnId="{38CFF9D4-B9D6-405F-9B44-9F7AA1754C26}">
      <dgm:prSet/>
      <dgm:spPr/>
      <dgm:t>
        <a:bodyPr/>
        <a:lstStyle/>
        <a:p>
          <a:endParaRPr lang="en-US"/>
        </a:p>
      </dgm:t>
    </dgm:pt>
    <dgm:pt modelId="{E17F833B-D37A-4969-AD0A-28BA7FD1EAF0}" type="sibTrans" cxnId="{38CFF9D4-B9D6-405F-9B44-9F7AA1754C26}">
      <dgm:prSet/>
      <dgm:spPr/>
      <dgm:t>
        <a:bodyPr/>
        <a:lstStyle/>
        <a:p>
          <a:endParaRPr lang="en-US"/>
        </a:p>
      </dgm:t>
    </dgm:pt>
    <dgm:pt modelId="{77719B75-4CEB-4F9D-B9A0-A6CAE332BBF2}" type="pres">
      <dgm:prSet presAssocID="{03474EF1-21BD-40A2-96D8-BD72F61C2F0C}" presName="Name0" presStyleCnt="0">
        <dgm:presLayoutVars>
          <dgm:chPref val="1"/>
          <dgm:dir/>
          <dgm:animOne val="branch"/>
          <dgm:animLvl val="lvl"/>
          <dgm:resizeHandles/>
        </dgm:presLayoutVars>
      </dgm:prSet>
      <dgm:spPr/>
    </dgm:pt>
    <dgm:pt modelId="{4581418A-FC46-49C9-A56B-AAB9C7E1EAC4}" type="pres">
      <dgm:prSet presAssocID="{9921C109-6FC2-491F-9006-59115C31A886}" presName="vertOne" presStyleCnt="0"/>
      <dgm:spPr/>
    </dgm:pt>
    <dgm:pt modelId="{F6334D2C-4CC1-4270-B0EE-8085317EC8AF}" type="pres">
      <dgm:prSet presAssocID="{9921C109-6FC2-491F-9006-59115C31A886}" presName="txOne" presStyleLbl="node0" presStyleIdx="0" presStyleCnt="1" custScaleY="20629">
        <dgm:presLayoutVars>
          <dgm:chPref val="3"/>
        </dgm:presLayoutVars>
      </dgm:prSet>
      <dgm:spPr/>
    </dgm:pt>
    <dgm:pt modelId="{2ED0E3A6-5ECB-4B76-9B80-4CE9F06CA476}" type="pres">
      <dgm:prSet presAssocID="{9921C109-6FC2-491F-9006-59115C31A886}" presName="parTransOne" presStyleCnt="0"/>
      <dgm:spPr/>
    </dgm:pt>
    <dgm:pt modelId="{91FF55CF-233D-469B-9B26-A992B38C4D72}" type="pres">
      <dgm:prSet presAssocID="{9921C109-6FC2-491F-9006-59115C31A886}" presName="horzOne" presStyleCnt="0"/>
      <dgm:spPr/>
    </dgm:pt>
    <dgm:pt modelId="{D3FAFA6A-2B2F-41A5-B108-C24564BEE8EF}" type="pres">
      <dgm:prSet presAssocID="{E52AA303-72DB-4A6E-A6DA-4654FE9A0E80}" presName="vertTwo" presStyleCnt="0"/>
      <dgm:spPr/>
    </dgm:pt>
    <dgm:pt modelId="{F2D703A7-2863-40DB-8B5B-1A2BF9309A6F}" type="pres">
      <dgm:prSet presAssocID="{E52AA303-72DB-4A6E-A6DA-4654FE9A0E80}" presName="txTwo" presStyleLbl="node2" presStyleIdx="0" presStyleCnt="2">
        <dgm:presLayoutVars>
          <dgm:chPref val="3"/>
        </dgm:presLayoutVars>
      </dgm:prSet>
      <dgm:spPr/>
    </dgm:pt>
    <dgm:pt modelId="{CB4386AF-CAC1-439D-A4F8-D515894CE101}" type="pres">
      <dgm:prSet presAssocID="{E52AA303-72DB-4A6E-A6DA-4654FE9A0E80}" presName="horzTwo" presStyleCnt="0"/>
      <dgm:spPr/>
    </dgm:pt>
    <dgm:pt modelId="{73AE8778-18EF-4A04-9258-B20E9627386C}" type="pres">
      <dgm:prSet presAssocID="{B26A20FF-ED68-4F17-8EB3-B904C3169C31}" presName="sibSpaceTwo" presStyleCnt="0"/>
      <dgm:spPr/>
    </dgm:pt>
    <dgm:pt modelId="{5C5D06C5-6441-4765-B641-5FF7124DA775}" type="pres">
      <dgm:prSet presAssocID="{0D3F44E8-0D27-4B40-B34B-33D0B8F39985}" presName="vertTwo" presStyleCnt="0"/>
      <dgm:spPr/>
    </dgm:pt>
    <dgm:pt modelId="{6889543E-6EC8-46D2-8021-F4EAF21C465D}" type="pres">
      <dgm:prSet presAssocID="{0D3F44E8-0D27-4B40-B34B-33D0B8F39985}" presName="txTwo" presStyleLbl="node2" presStyleIdx="1" presStyleCnt="2">
        <dgm:presLayoutVars>
          <dgm:chPref val="3"/>
        </dgm:presLayoutVars>
      </dgm:prSet>
      <dgm:spPr/>
    </dgm:pt>
    <dgm:pt modelId="{D0E2DA67-D16F-49CE-AEC1-3C462F7626A4}" type="pres">
      <dgm:prSet presAssocID="{0D3F44E8-0D27-4B40-B34B-33D0B8F39985}" presName="horzTwo" presStyleCnt="0"/>
      <dgm:spPr/>
    </dgm:pt>
  </dgm:ptLst>
  <dgm:cxnLst>
    <dgm:cxn modelId="{72756C20-7311-4824-B70B-341629564166}" type="presOf" srcId="{9921C109-6FC2-491F-9006-59115C31A886}" destId="{F6334D2C-4CC1-4270-B0EE-8085317EC8AF}" srcOrd="0" destOrd="0" presId="urn:microsoft.com/office/officeart/2005/8/layout/hierarchy4"/>
    <dgm:cxn modelId="{1B6C3286-7CB1-4F8D-B5A5-311481699F22}" srcId="{03474EF1-21BD-40A2-96D8-BD72F61C2F0C}" destId="{9921C109-6FC2-491F-9006-59115C31A886}" srcOrd="0" destOrd="0" parTransId="{FEFA0991-CC6C-43AB-A4CA-5DCEF959422F}" sibTransId="{CD70942D-DE54-4F52-A304-A589EB3F3679}"/>
    <dgm:cxn modelId="{A30A5B8B-7037-4F07-829D-501D7F44A47B}" type="presOf" srcId="{E52AA303-72DB-4A6E-A6DA-4654FE9A0E80}" destId="{F2D703A7-2863-40DB-8B5B-1A2BF9309A6F}" srcOrd="0" destOrd="0" presId="urn:microsoft.com/office/officeart/2005/8/layout/hierarchy4"/>
    <dgm:cxn modelId="{26E67491-4488-4912-9466-2DD69199D344}" srcId="{9921C109-6FC2-491F-9006-59115C31A886}" destId="{E52AA303-72DB-4A6E-A6DA-4654FE9A0E80}" srcOrd="0" destOrd="0" parTransId="{5DFBB872-CC80-4F0C-857C-F9A7A6CD7686}" sibTransId="{B26A20FF-ED68-4F17-8EB3-B904C3169C31}"/>
    <dgm:cxn modelId="{38CFF9D4-B9D6-405F-9B44-9F7AA1754C26}" srcId="{9921C109-6FC2-491F-9006-59115C31A886}" destId="{0D3F44E8-0D27-4B40-B34B-33D0B8F39985}" srcOrd="1" destOrd="0" parTransId="{2691E8B1-D0E6-4C62-A58A-A389EF328402}" sibTransId="{E17F833B-D37A-4969-AD0A-28BA7FD1EAF0}"/>
    <dgm:cxn modelId="{D9DAE5E0-0003-46D4-AF52-EEE60AC76C33}" type="presOf" srcId="{03474EF1-21BD-40A2-96D8-BD72F61C2F0C}" destId="{77719B75-4CEB-4F9D-B9A0-A6CAE332BBF2}" srcOrd="0" destOrd="0" presId="urn:microsoft.com/office/officeart/2005/8/layout/hierarchy4"/>
    <dgm:cxn modelId="{24BEF1E9-56D7-41F2-896A-7B25CD283B22}" type="presOf" srcId="{0D3F44E8-0D27-4B40-B34B-33D0B8F39985}" destId="{6889543E-6EC8-46D2-8021-F4EAF21C465D}" srcOrd="0" destOrd="0" presId="urn:microsoft.com/office/officeart/2005/8/layout/hierarchy4"/>
    <dgm:cxn modelId="{823D95CF-F5A1-4D3D-81AA-CD0A93B76EE5}" type="presParOf" srcId="{77719B75-4CEB-4F9D-B9A0-A6CAE332BBF2}" destId="{4581418A-FC46-49C9-A56B-AAB9C7E1EAC4}" srcOrd="0" destOrd="0" presId="urn:microsoft.com/office/officeart/2005/8/layout/hierarchy4"/>
    <dgm:cxn modelId="{8A6E8806-ED4E-460D-9BF6-A3BC002D530B}" type="presParOf" srcId="{4581418A-FC46-49C9-A56B-AAB9C7E1EAC4}" destId="{F6334D2C-4CC1-4270-B0EE-8085317EC8AF}" srcOrd="0" destOrd="0" presId="urn:microsoft.com/office/officeart/2005/8/layout/hierarchy4"/>
    <dgm:cxn modelId="{26EBD89A-A4E6-4D25-BCF6-CB0AC1431C06}" type="presParOf" srcId="{4581418A-FC46-49C9-A56B-AAB9C7E1EAC4}" destId="{2ED0E3A6-5ECB-4B76-9B80-4CE9F06CA476}" srcOrd="1" destOrd="0" presId="urn:microsoft.com/office/officeart/2005/8/layout/hierarchy4"/>
    <dgm:cxn modelId="{D423116D-A831-4436-AAB7-E437CB8708BA}" type="presParOf" srcId="{4581418A-FC46-49C9-A56B-AAB9C7E1EAC4}" destId="{91FF55CF-233D-469B-9B26-A992B38C4D72}" srcOrd="2" destOrd="0" presId="urn:microsoft.com/office/officeart/2005/8/layout/hierarchy4"/>
    <dgm:cxn modelId="{03E06029-7EE3-4226-93CE-B921C5F522AD}" type="presParOf" srcId="{91FF55CF-233D-469B-9B26-A992B38C4D72}" destId="{D3FAFA6A-2B2F-41A5-B108-C24564BEE8EF}" srcOrd="0" destOrd="0" presId="urn:microsoft.com/office/officeart/2005/8/layout/hierarchy4"/>
    <dgm:cxn modelId="{E53024AB-6AA5-4F2C-8C9D-580643634888}" type="presParOf" srcId="{D3FAFA6A-2B2F-41A5-B108-C24564BEE8EF}" destId="{F2D703A7-2863-40DB-8B5B-1A2BF9309A6F}" srcOrd="0" destOrd="0" presId="urn:microsoft.com/office/officeart/2005/8/layout/hierarchy4"/>
    <dgm:cxn modelId="{2847B2D0-ADC7-4455-9444-4C617C769460}" type="presParOf" srcId="{D3FAFA6A-2B2F-41A5-B108-C24564BEE8EF}" destId="{CB4386AF-CAC1-439D-A4F8-D515894CE101}" srcOrd="1" destOrd="0" presId="urn:microsoft.com/office/officeart/2005/8/layout/hierarchy4"/>
    <dgm:cxn modelId="{EE6FE8CF-BF69-4EFD-8E57-F85838ADAF11}" type="presParOf" srcId="{91FF55CF-233D-469B-9B26-A992B38C4D72}" destId="{73AE8778-18EF-4A04-9258-B20E9627386C}" srcOrd="1" destOrd="0" presId="urn:microsoft.com/office/officeart/2005/8/layout/hierarchy4"/>
    <dgm:cxn modelId="{1B522B1A-6E0A-4FC0-9A3B-AA155F6FB565}" type="presParOf" srcId="{91FF55CF-233D-469B-9B26-A992B38C4D72}" destId="{5C5D06C5-6441-4765-B641-5FF7124DA775}" srcOrd="2" destOrd="0" presId="urn:microsoft.com/office/officeart/2005/8/layout/hierarchy4"/>
    <dgm:cxn modelId="{56BE2792-9874-4024-9D76-B6F12AD0856D}" type="presParOf" srcId="{5C5D06C5-6441-4765-B641-5FF7124DA775}" destId="{6889543E-6EC8-46D2-8021-F4EAF21C465D}" srcOrd="0" destOrd="0" presId="urn:microsoft.com/office/officeart/2005/8/layout/hierarchy4"/>
    <dgm:cxn modelId="{6DCC7B33-A718-46F8-8909-7037C8C701FC}" type="presParOf" srcId="{5C5D06C5-6441-4765-B641-5FF7124DA775}" destId="{D0E2DA67-D16F-49CE-AEC1-3C462F7626A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34D2C-4CC1-4270-B0EE-8085317EC8AF}">
      <dsp:nvSpPr>
        <dsp:cNvPr id="0" name=""/>
        <dsp:cNvSpPr/>
      </dsp:nvSpPr>
      <dsp:spPr>
        <a:xfrm>
          <a:off x="2572" y="724"/>
          <a:ext cx="6964614" cy="6679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Controller</a:t>
          </a:r>
        </a:p>
      </dsp:txBody>
      <dsp:txXfrm>
        <a:off x="22137" y="20289"/>
        <a:ext cx="6925484" cy="628865"/>
      </dsp:txXfrm>
    </dsp:sp>
    <dsp:sp modelId="{F2D703A7-2863-40DB-8B5B-1A2BF9309A6F}">
      <dsp:nvSpPr>
        <dsp:cNvPr id="0" name=""/>
        <dsp:cNvSpPr/>
      </dsp:nvSpPr>
      <dsp:spPr>
        <a:xfrm>
          <a:off x="2572" y="969072"/>
          <a:ext cx="3341945" cy="32381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t" anchorCtr="0">
          <a:noAutofit/>
        </a:bodyPr>
        <a:lstStyle/>
        <a:p>
          <a:pPr marL="0" lvl="0" indent="0" algn="ctr" defTabSz="1289050">
            <a:lnSpc>
              <a:spcPct val="90000"/>
            </a:lnSpc>
            <a:spcBef>
              <a:spcPct val="0"/>
            </a:spcBef>
            <a:spcAft>
              <a:spcPct val="35000"/>
            </a:spcAft>
            <a:buNone/>
          </a:pPr>
          <a:r>
            <a:rPr lang="en-US" sz="2900" kern="1200" dirty="0"/>
            <a:t>Task Allocator</a:t>
          </a:r>
          <a:br>
            <a:rPr lang="en-US" sz="2900" kern="1200" dirty="0"/>
          </a:br>
          <a:r>
            <a:rPr lang="en-US" sz="2400" kern="1200" dirty="0"/>
            <a:t>- Allocate subproblems to the processors in the knowledge subsystem</a:t>
          </a:r>
        </a:p>
      </dsp:txBody>
      <dsp:txXfrm>
        <a:off x="97414" y="1063914"/>
        <a:ext cx="3152261" cy="3048451"/>
      </dsp:txXfrm>
    </dsp:sp>
    <dsp:sp modelId="{6889543E-6EC8-46D2-8021-F4EAF21C465D}">
      <dsp:nvSpPr>
        <dsp:cNvPr id="0" name=""/>
        <dsp:cNvSpPr/>
      </dsp:nvSpPr>
      <dsp:spPr>
        <a:xfrm>
          <a:off x="3625241" y="969072"/>
          <a:ext cx="3341945" cy="32381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t" anchorCtr="0">
          <a:noAutofit/>
        </a:bodyPr>
        <a:lstStyle/>
        <a:p>
          <a:pPr marL="0" lvl="0" indent="0" algn="ctr" defTabSz="1466850">
            <a:lnSpc>
              <a:spcPct val="90000"/>
            </a:lnSpc>
            <a:spcBef>
              <a:spcPct val="0"/>
            </a:spcBef>
            <a:spcAft>
              <a:spcPct val="35000"/>
            </a:spcAft>
            <a:buNone/>
          </a:pPr>
          <a:r>
            <a:rPr lang="en-US" sz="3300" kern="1200" dirty="0"/>
            <a:t>Conflict Resolver</a:t>
          </a:r>
          <a:br>
            <a:rPr lang="en-US" sz="3300" kern="1200" dirty="0"/>
          </a:br>
          <a:r>
            <a:rPr lang="en-US" sz="2400" kern="1200" dirty="0"/>
            <a:t>- The resolution of conflicts of variables within the knowledge subsystem</a:t>
          </a:r>
        </a:p>
      </dsp:txBody>
      <dsp:txXfrm>
        <a:off x="3720083" y="1063914"/>
        <a:ext cx="3152261" cy="30484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31-Oct-20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 Raghav Rao, Ramalingam Sridhar and Sudeep </a:t>
            </a:r>
            <a:r>
              <a:rPr lang="en-US" dirty="0" err="1"/>
              <a:t>Narain</a:t>
            </a:r>
            <a:r>
              <a:rPr lang="en-US" dirty="0"/>
              <a:t>, 1994, An active intelligent decision support system - Architecture and simulation, Decision Support Systems 12 (1994) 79-91</a:t>
            </a:r>
          </a:p>
        </p:txBody>
      </p:sp>
      <p:sp>
        <p:nvSpPr>
          <p:cNvPr id="4" name="Slide Number Placeholder 3"/>
          <p:cNvSpPr>
            <a:spLocks noGrp="1"/>
          </p:cNvSpPr>
          <p:nvPr>
            <p:ph type="sldNum" sz="quarter" idx="5"/>
          </p:nvPr>
        </p:nvSpPr>
        <p:spPr/>
        <p:txBody>
          <a:bodyPr/>
          <a:lstStyle/>
          <a:p>
            <a:fld id="{D9E50DBC-2896-0A4C-AFF9-CCB22DA1C35C}" type="slidenum">
              <a:rPr lang="en-US" smtClean="0"/>
              <a:t>2</a:t>
            </a:fld>
            <a:endParaRPr lang="en-US"/>
          </a:p>
        </p:txBody>
      </p:sp>
    </p:spTree>
    <p:extLst>
      <p:ext uri="{BB962C8B-B14F-4D97-AF65-F5344CB8AC3E}">
        <p14:creationId xmlns:p14="http://schemas.microsoft.com/office/powerpoint/2010/main" val="3357244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Mahdavi and B. Shirazi, 2010, A review of simulation-based intelligent decision support system architecture for the adaptive control of flexible </a:t>
            </a:r>
            <a:r>
              <a:rPr lang="en-US" dirty="0" err="1"/>
              <a:t>manufuctring</a:t>
            </a:r>
            <a:r>
              <a:rPr lang="en-US" dirty="0"/>
              <a:t> systems, Journal of Artificial Intelligent 3 (40) 201-219</a:t>
            </a:r>
          </a:p>
        </p:txBody>
      </p:sp>
      <p:sp>
        <p:nvSpPr>
          <p:cNvPr id="4" name="Slide Number Placeholder 3"/>
          <p:cNvSpPr>
            <a:spLocks noGrp="1"/>
          </p:cNvSpPr>
          <p:nvPr>
            <p:ph type="sldNum" sz="quarter" idx="5"/>
          </p:nvPr>
        </p:nvSpPr>
        <p:spPr/>
        <p:txBody>
          <a:bodyPr/>
          <a:lstStyle/>
          <a:p>
            <a:fld id="{D9E50DBC-2896-0A4C-AFF9-CCB22DA1C35C}" type="slidenum">
              <a:rPr lang="en-US" smtClean="0"/>
              <a:t>11</a:t>
            </a:fld>
            <a:endParaRPr lang="en-US"/>
          </a:p>
        </p:txBody>
      </p:sp>
    </p:spTree>
    <p:extLst>
      <p:ext uri="{BB962C8B-B14F-4D97-AF65-F5344CB8AC3E}">
        <p14:creationId xmlns:p14="http://schemas.microsoft.com/office/powerpoint/2010/main" val="347780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Mahdavi and B. Shirazi, 2010, A review of simulation-based intelligent decision support system architecture for the adaptive control of flexible </a:t>
            </a:r>
            <a:r>
              <a:rPr lang="en-US" dirty="0" err="1"/>
              <a:t>manufuctring</a:t>
            </a:r>
            <a:r>
              <a:rPr lang="en-US" dirty="0"/>
              <a:t> systems, Journal of Artificial Intelligent 3 (40) 201-219</a:t>
            </a:r>
          </a:p>
        </p:txBody>
      </p:sp>
      <p:sp>
        <p:nvSpPr>
          <p:cNvPr id="4" name="Slide Number Placeholder 3"/>
          <p:cNvSpPr>
            <a:spLocks noGrp="1"/>
          </p:cNvSpPr>
          <p:nvPr>
            <p:ph type="sldNum" sz="quarter" idx="5"/>
          </p:nvPr>
        </p:nvSpPr>
        <p:spPr/>
        <p:txBody>
          <a:bodyPr/>
          <a:lstStyle/>
          <a:p>
            <a:fld id="{D9E50DBC-2896-0A4C-AFF9-CCB22DA1C35C}" type="slidenum">
              <a:rPr lang="en-US" smtClean="0"/>
              <a:t>12</a:t>
            </a:fld>
            <a:endParaRPr lang="en-US"/>
          </a:p>
        </p:txBody>
      </p:sp>
    </p:spTree>
    <p:extLst>
      <p:ext uri="{BB962C8B-B14F-4D97-AF65-F5344CB8AC3E}">
        <p14:creationId xmlns:p14="http://schemas.microsoft.com/office/powerpoint/2010/main" val="842589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Mahdavi and B. Shirazi, 2010, A review of simulation-based intelligent decision support system architecture for the adaptive control of flexible </a:t>
            </a:r>
            <a:r>
              <a:rPr lang="en-US" dirty="0" err="1"/>
              <a:t>manufuctring</a:t>
            </a:r>
            <a:r>
              <a:rPr lang="en-US" dirty="0"/>
              <a:t> systems, Journal of Artificial Intelligent 3 (40) 201-219</a:t>
            </a:r>
          </a:p>
        </p:txBody>
      </p:sp>
      <p:sp>
        <p:nvSpPr>
          <p:cNvPr id="4" name="Slide Number Placeholder 3"/>
          <p:cNvSpPr>
            <a:spLocks noGrp="1"/>
          </p:cNvSpPr>
          <p:nvPr>
            <p:ph type="sldNum" sz="quarter" idx="5"/>
          </p:nvPr>
        </p:nvSpPr>
        <p:spPr/>
        <p:txBody>
          <a:bodyPr/>
          <a:lstStyle/>
          <a:p>
            <a:fld id="{D9E50DBC-2896-0A4C-AFF9-CCB22DA1C35C}" type="slidenum">
              <a:rPr lang="en-US" smtClean="0"/>
              <a:t>13</a:t>
            </a:fld>
            <a:endParaRPr lang="en-US"/>
          </a:p>
        </p:txBody>
      </p:sp>
    </p:spTree>
    <p:extLst>
      <p:ext uri="{BB962C8B-B14F-4D97-AF65-F5344CB8AC3E}">
        <p14:creationId xmlns:p14="http://schemas.microsoft.com/office/powerpoint/2010/main" val="1871832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Marco Gomes, F´abio Silva, Filipa Ferraz, Ant´onio Silva, Cesar Analide and Paulo Novais, </a:t>
            </a:r>
            <a:r>
              <a:rPr lang="en-US" dirty="0"/>
              <a:t>Developing an Ambient Intelligent-Based Decision Support System for Production and Control Planning, International Conference on Intelligent Systems Design and Applications, ISDA 2016, pp 984-994</a:t>
            </a:r>
          </a:p>
        </p:txBody>
      </p:sp>
      <p:sp>
        <p:nvSpPr>
          <p:cNvPr id="4" name="Slide Number Placeholder 3"/>
          <p:cNvSpPr>
            <a:spLocks noGrp="1"/>
          </p:cNvSpPr>
          <p:nvPr>
            <p:ph type="sldNum" sz="quarter" idx="5"/>
          </p:nvPr>
        </p:nvSpPr>
        <p:spPr/>
        <p:txBody>
          <a:bodyPr/>
          <a:lstStyle/>
          <a:p>
            <a:fld id="{D9E50DBC-2896-0A4C-AFF9-CCB22DA1C35C}" type="slidenum">
              <a:rPr lang="en-US" smtClean="0"/>
              <a:t>14</a:t>
            </a:fld>
            <a:endParaRPr lang="en-US"/>
          </a:p>
        </p:txBody>
      </p:sp>
    </p:spTree>
    <p:extLst>
      <p:ext uri="{BB962C8B-B14F-4D97-AF65-F5344CB8AC3E}">
        <p14:creationId xmlns:p14="http://schemas.microsoft.com/office/powerpoint/2010/main" val="1043983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Marco Gomes, F´abio Silva, Filipa Ferraz, Ant´onio Silva, Cesar Analide and Paulo Novais, </a:t>
            </a:r>
            <a:r>
              <a:rPr lang="en-US" dirty="0"/>
              <a:t>Developing an Ambient Intelligent-Based Decision Support System for Production and Control Planning, International Conference on Intelligent Systems Design and Applications, ISDA 2016, pp 984-994</a:t>
            </a:r>
          </a:p>
        </p:txBody>
      </p:sp>
      <p:sp>
        <p:nvSpPr>
          <p:cNvPr id="4" name="Slide Number Placeholder 3"/>
          <p:cNvSpPr>
            <a:spLocks noGrp="1"/>
          </p:cNvSpPr>
          <p:nvPr>
            <p:ph type="sldNum" sz="quarter" idx="5"/>
          </p:nvPr>
        </p:nvSpPr>
        <p:spPr/>
        <p:txBody>
          <a:bodyPr/>
          <a:lstStyle/>
          <a:p>
            <a:fld id="{D9E50DBC-2896-0A4C-AFF9-CCB22DA1C35C}" type="slidenum">
              <a:rPr lang="en-US" smtClean="0"/>
              <a:t>15</a:t>
            </a:fld>
            <a:endParaRPr lang="en-US"/>
          </a:p>
        </p:txBody>
      </p:sp>
    </p:spTree>
    <p:extLst>
      <p:ext uri="{BB962C8B-B14F-4D97-AF65-F5344CB8AC3E}">
        <p14:creationId xmlns:p14="http://schemas.microsoft.com/office/powerpoint/2010/main" val="2649302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Marco Gomes, F´abio Silva, Filipa Ferraz, Ant´onio Silva, Cesar Analide and Paulo Novais, </a:t>
            </a:r>
            <a:r>
              <a:rPr lang="en-US" dirty="0"/>
              <a:t>Developing an Ambient Intelligent-Based Decision Support System for Production and Control Planning, International Conference on Intelligent Systems Design and Applications, ISDA 2016, pp 984-994</a:t>
            </a:r>
          </a:p>
        </p:txBody>
      </p:sp>
      <p:sp>
        <p:nvSpPr>
          <p:cNvPr id="4" name="Slide Number Placeholder 3"/>
          <p:cNvSpPr>
            <a:spLocks noGrp="1"/>
          </p:cNvSpPr>
          <p:nvPr>
            <p:ph type="sldNum" sz="quarter" idx="5"/>
          </p:nvPr>
        </p:nvSpPr>
        <p:spPr/>
        <p:txBody>
          <a:bodyPr/>
          <a:lstStyle/>
          <a:p>
            <a:fld id="{D9E50DBC-2896-0A4C-AFF9-CCB22DA1C35C}" type="slidenum">
              <a:rPr lang="en-US" smtClean="0"/>
              <a:t>16</a:t>
            </a:fld>
            <a:endParaRPr lang="en-US"/>
          </a:p>
        </p:txBody>
      </p:sp>
    </p:spTree>
    <p:extLst>
      <p:ext uri="{BB962C8B-B14F-4D97-AF65-F5344CB8AC3E}">
        <p14:creationId xmlns:p14="http://schemas.microsoft.com/office/powerpoint/2010/main" val="3948880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17</a:t>
            </a:fld>
            <a:endParaRPr lang="en-US"/>
          </a:p>
        </p:txBody>
      </p:sp>
    </p:spTree>
    <p:extLst>
      <p:ext uri="{BB962C8B-B14F-4D97-AF65-F5344CB8AC3E}">
        <p14:creationId xmlns:p14="http://schemas.microsoft.com/office/powerpoint/2010/main" val="56512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18</a:t>
            </a:fld>
            <a:endParaRPr lang="en-US"/>
          </a:p>
        </p:txBody>
      </p:sp>
    </p:spTree>
    <p:extLst>
      <p:ext uri="{BB962C8B-B14F-4D97-AF65-F5344CB8AC3E}">
        <p14:creationId xmlns:p14="http://schemas.microsoft.com/office/powerpoint/2010/main" val="776276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19</a:t>
            </a:fld>
            <a:endParaRPr lang="en-US"/>
          </a:p>
        </p:txBody>
      </p:sp>
    </p:spTree>
    <p:extLst>
      <p:ext uri="{BB962C8B-B14F-4D97-AF65-F5344CB8AC3E}">
        <p14:creationId xmlns:p14="http://schemas.microsoft.com/office/powerpoint/2010/main" val="4293820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Jacob </a:t>
            </a:r>
            <a:r>
              <a:rPr lang="en-US" dirty="0" err="1"/>
              <a:t>Shabi</a:t>
            </a:r>
            <a:r>
              <a:rPr lang="en-US" dirty="0"/>
              <a:t>, Yoram Reich and Roee Diamant, 2017, Planning the verification, validation, and testing process: a case study demonstrating a decision support model, JOURNAL OF ENGINEERING DESIGN</a:t>
            </a:r>
          </a:p>
        </p:txBody>
      </p:sp>
      <p:sp>
        <p:nvSpPr>
          <p:cNvPr id="4" name="Slide Number Placeholder 3"/>
          <p:cNvSpPr>
            <a:spLocks noGrp="1"/>
          </p:cNvSpPr>
          <p:nvPr>
            <p:ph type="sldNum" sz="quarter" idx="5"/>
          </p:nvPr>
        </p:nvSpPr>
        <p:spPr/>
        <p:txBody>
          <a:bodyPr/>
          <a:lstStyle/>
          <a:p>
            <a:fld id="{D9E50DBC-2896-0A4C-AFF9-CCB22DA1C35C}" type="slidenum">
              <a:rPr lang="en-US" smtClean="0"/>
              <a:t>20</a:t>
            </a:fld>
            <a:endParaRPr lang="en-US"/>
          </a:p>
        </p:txBody>
      </p:sp>
    </p:spTree>
    <p:extLst>
      <p:ext uri="{BB962C8B-B14F-4D97-AF65-F5344CB8AC3E}">
        <p14:creationId xmlns:p14="http://schemas.microsoft.com/office/powerpoint/2010/main" val="79882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 Raghav Rao, Ramalingam Sridhar and Sudeep </a:t>
            </a:r>
            <a:r>
              <a:rPr lang="en-US" dirty="0" err="1"/>
              <a:t>Narain</a:t>
            </a:r>
            <a:r>
              <a:rPr lang="en-US" dirty="0"/>
              <a:t>, 1994, An active intelligent decision support system - Architecture and simulation, Decision Support Systems 12 (1994) 79-91</a:t>
            </a:r>
          </a:p>
        </p:txBody>
      </p:sp>
      <p:sp>
        <p:nvSpPr>
          <p:cNvPr id="4" name="Slide Number Placeholder 3"/>
          <p:cNvSpPr>
            <a:spLocks noGrp="1"/>
          </p:cNvSpPr>
          <p:nvPr>
            <p:ph type="sldNum" sz="quarter" idx="5"/>
          </p:nvPr>
        </p:nvSpPr>
        <p:spPr/>
        <p:txBody>
          <a:bodyPr/>
          <a:lstStyle/>
          <a:p>
            <a:fld id="{D9E50DBC-2896-0A4C-AFF9-CCB22DA1C35C}" type="slidenum">
              <a:rPr lang="en-US" smtClean="0"/>
              <a:t>3</a:t>
            </a:fld>
            <a:endParaRPr lang="en-US"/>
          </a:p>
        </p:txBody>
      </p:sp>
    </p:spTree>
    <p:extLst>
      <p:ext uri="{BB962C8B-B14F-4D97-AF65-F5344CB8AC3E}">
        <p14:creationId xmlns:p14="http://schemas.microsoft.com/office/powerpoint/2010/main" val="879568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Jacob </a:t>
            </a:r>
            <a:r>
              <a:rPr lang="en-US" dirty="0" err="1"/>
              <a:t>Shabi</a:t>
            </a:r>
            <a:r>
              <a:rPr lang="en-US" dirty="0"/>
              <a:t>, Yoram Reich and Roee Diamant, 2017, Planning the verification, validation, and testing process: a case study demonstrating a decision support model, JOURNAL OF ENGINEERING DESIGN</a:t>
            </a:r>
          </a:p>
        </p:txBody>
      </p:sp>
      <p:sp>
        <p:nvSpPr>
          <p:cNvPr id="4" name="Slide Number Placeholder 3"/>
          <p:cNvSpPr>
            <a:spLocks noGrp="1"/>
          </p:cNvSpPr>
          <p:nvPr>
            <p:ph type="sldNum" sz="quarter" idx="5"/>
          </p:nvPr>
        </p:nvSpPr>
        <p:spPr/>
        <p:txBody>
          <a:bodyPr/>
          <a:lstStyle/>
          <a:p>
            <a:fld id="{D9E50DBC-2896-0A4C-AFF9-CCB22DA1C35C}" type="slidenum">
              <a:rPr lang="en-US" smtClean="0"/>
              <a:t>21</a:t>
            </a:fld>
            <a:endParaRPr lang="en-US"/>
          </a:p>
        </p:txBody>
      </p:sp>
    </p:spTree>
    <p:extLst>
      <p:ext uri="{BB962C8B-B14F-4D97-AF65-F5344CB8AC3E}">
        <p14:creationId xmlns:p14="http://schemas.microsoft.com/office/powerpoint/2010/main" val="1667988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Jacob </a:t>
            </a:r>
            <a:r>
              <a:rPr lang="en-US" dirty="0" err="1"/>
              <a:t>Shabi</a:t>
            </a:r>
            <a:r>
              <a:rPr lang="en-US" dirty="0"/>
              <a:t>, Yoram Reich and Roee Diamant, 2017, Planning the verification, validation, and testing process: a case study demonstrating a decision support model, JOURNAL OF ENGINEERING DESIGN</a:t>
            </a:r>
          </a:p>
        </p:txBody>
      </p:sp>
      <p:sp>
        <p:nvSpPr>
          <p:cNvPr id="4" name="Slide Number Placeholder 3"/>
          <p:cNvSpPr>
            <a:spLocks noGrp="1"/>
          </p:cNvSpPr>
          <p:nvPr>
            <p:ph type="sldNum" sz="quarter" idx="5"/>
          </p:nvPr>
        </p:nvSpPr>
        <p:spPr/>
        <p:txBody>
          <a:bodyPr/>
          <a:lstStyle/>
          <a:p>
            <a:fld id="{D9E50DBC-2896-0A4C-AFF9-CCB22DA1C35C}" type="slidenum">
              <a:rPr lang="en-US" smtClean="0"/>
              <a:t>22</a:t>
            </a:fld>
            <a:endParaRPr lang="en-US"/>
          </a:p>
        </p:txBody>
      </p:sp>
    </p:spTree>
    <p:extLst>
      <p:ext uri="{BB962C8B-B14F-4D97-AF65-F5344CB8AC3E}">
        <p14:creationId xmlns:p14="http://schemas.microsoft.com/office/powerpoint/2010/main" val="1311884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 Raghav Rao, Ramalingam Sridhar and Sudeep </a:t>
            </a:r>
            <a:r>
              <a:rPr lang="en-US" dirty="0" err="1"/>
              <a:t>Narain</a:t>
            </a:r>
            <a:r>
              <a:rPr lang="en-US" dirty="0"/>
              <a:t>, 1994, An active intelligent decision support system - Architecture and simulation, Decision Support Systems 12 (1994) 79-91</a:t>
            </a:r>
          </a:p>
        </p:txBody>
      </p:sp>
      <p:sp>
        <p:nvSpPr>
          <p:cNvPr id="4" name="Slide Number Placeholder 3"/>
          <p:cNvSpPr>
            <a:spLocks noGrp="1"/>
          </p:cNvSpPr>
          <p:nvPr>
            <p:ph type="sldNum" sz="quarter" idx="5"/>
          </p:nvPr>
        </p:nvSpPr>
        <p:spPr/>
        <p:txBody>
          <a:bodyPr/>
          <a:lstStyle/>
          <a:p>
            <a:fld id="{D9E50DBC-2896-0A4C-AFF9-CCB22DA1C35C}" type="slidenum">
              <a:rPr lang="en-US" smtClean="0"/>
              <a:t>4</a:t>
            </a:fld>
            <a:endParaRPr lang="en-US"/>
          </a:p>
        </p:txBody>
      </p:sp>
    </p:spTree>
    <p:extLst>
      <p:ext uri="{BB962C8B-B14F-4D97-AF65-F5344CB8AC3E}">
        <p14:creationId xmlns:p14="http://schemas.microsoft.com/office/powerpoint/2010/main" val="2700653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 Raghav Rao, Ramalingam Sridhar and Sudeep </a:t>
            </a:r>
            <a:r>
              <a:rPr lang="en-US" dirty="0" err="1"/>
              <a:t>Narain</a:t>
            </a:r>
            <a:r>
              <a:rPr lang="en-US" dirty="0"/>
              <a:t>, 1994, An active intelligent decision support system - Architecture and simulation, Decision Support Systems 12 (1994) 79-91</a:t>
            </a:r>
          </a:p>
        </p:txBody>
      </p:sp>
      <p:sp>
        <p:nvSpPr>
          <p:cNvPr id="4" name="Slide Number Placeholder 3"/>
          <p:cNvSpPr>
            <a:spLocks noGrp="1"/>
          </p:cNvSpPr>
          <p:nvPr>
            <p:ph type="sldNum" sz="quarter" idx="5"/>
          </p:nvPr>
        </p:nvSpPr>
        <p:spPr/>
        <p:txBody>
          <a:bodyPr/>
          <a:lstStyle/>
          <a:p>
            <a:fld id="{D9E50DBC-2896-0A4C-AFF9-CCB22DA1C35C}" type="slidenum">
              <a:rPr lang="en-US" smtClean="0"/>
              <a:t>5</a:t>
            </a:fld>
            <a:endParaRPr lang="en-US"/>
          </a:p>
        </p:txBody>
      </p:sp>
    </p:spTree>
    <p:extLst>
      <p:ext uri="{BB962C8B-B14F-4D97-AF65-F5344CB8AC3E}">
        <p14:creationId xmlns:p14="http://schemas.microsoft.com/office/powerpoint/2010/main" val="1246721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 Raghav Rao, Ramalingam Sridhar and Sudeep </a:t>
            </a:r>
            <a:r>
              <a:rPr lang="en-US" dirty="0" err="1"/>
              <a:t>Narain</a:t>
            </a:r>
            <a:r>
              <a:rPr lang="en-US" dirty="0"/>
              <a:t>, 1994, An active intelligent decision support system - Architecture and simulation, Decision Support Systems 12 (1994) 79-91</a:t>
            </a:r>
          </a:p>
        </p:txBody>
      </p:sp>
      <p:sp>
        <p:nvSpPr>
          <p:cNvPr id="4" name="Slide Number Placeholder 3"/>
          <p:cNvSpPr>
            <a:spLocks noGrp="1"/>
          </p:cNvSpPr>
          <p:nvPr>
            <p:ph type="sldNum" sz="quarter" idx="5"/>
          </p:nvPr>
        </p:nvSpPr>
        <p:spPr/>
        <p:txBody>
          <a:bodyPr/>
          <a:lstStyle/>
          <a:p>
            <a:fld id="{D9E50DBC-2896-0A4C-AFF9-CCB22DA1C35C}" type="slidenum">
              <a:rPr lang="en-US" smtClean="0"/>
              <a:t>6</a:t>
            </a:fld>
            <a:endParaRPr lang="en-US"/>
          </a:p>
        </p:txBody>
      </p:sp>
    </p:spTree>
    <p:extLst>
      <p:ext uri="{BB962C8B-B14F-4D97-AF65-F5344CB8AC3E}">
        <p14:creationId xmlns:p14="http://schemas.microsoft.com/office/powerpoint/2010/main" val="339709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 Raghav Rao, Ramalingam Sridhar and Sudeep </a:t>
            </a:r>
            <a:r>
              <a:rPr lang="en-US" dirty="0" err="1"/>
              <a:t>Narain</a:t>
            </a:r>
            <a:r>
              <a:rPr lang="en-US" dirty="0"/>
              <a:t>, 1994, An active intelligent decision support system - Architecture and simulation, Decision Support Systems 12 (1994) 79-91</a:t>
            </a:r>
          </a:p>
        </p:txBody>
      </p:sp>
      <p:sp>
        <p:nvSpPr>
          <p:cNvPr id="4" name="Slide Number Placeholder 3"/>
          <p:cNvSpPr>
            <a:spLocks noGrp="1"/>
          </p:cNvSpPr>
          <p:nvPr>
            <p:ph type="sldNum" sz="quarter" idx="5"/>
          </p:nvPr>
        </p:nvSpPr>
        <p:spPr/>
        <p:txBody>
          <a:bodyPr/>
          <a:lstStyle/>
          <a:p>
            <a:fld id="{D9E50DBC-2896-0A4C-AFF9-CCB22DA1C35C}" type="slidenum">
              <a:rPr lang="en-US" smtClean="0"/>
              <a:t>7</a:t>
            </a:fld>
            <a:endParaRPr lang="en-US"/>
          </a:p>
        </p:txBody>
      </p:sp>
    </p:spTree>
    <p:extLst>
      <p:ext uri="{BB962C8B-B14F-4D97-AF65-F5344CB8AC3E}">
        <p14:creationId xmlns:p14="http://schemas.microsoft.com/office/powerpoint/2010/main" val="1802617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 Raghav Rao, Ramalingam Sridhar and Sudeep </a:t>
            </a:r>
            <a:r>
              <a:rPr lang="en-US" dirty="0" err="1"/>
              <a:t>Narain</a:t>
            </a:r>
            <a:r>
              <a:rPr lang="en-US" dirty="0"/>
              <a:t>, 1994, An active intelligent decision support system - Architecture and simulation, Decision Support Systems 12 (1994) 79-91</a:t>
            </a:r>
          </a:p>
        </p:txBody>
      </p:sp>
      <p:sp>
        <p:nvSpPr>
          <p:cNvPr id="4" name="Slide Number Placeholder 3"/>
          <p:cNvSpPr>
            <a:spLocks noGrp="1"/>
          </p:cNvSpPr>
          <p:nvPr>
            <p:ph type="sldNum" sz="quarter" idx="5"/>
          </p:nvPr>
        </p:nvSpPr>
        <p:spPr/>
        <p:txBody>
          <a:bodyPr/>
          <a:lstStyle/>
          <a:p>
            <a:fld id="{D9E50DBC-2896-0A4C-AFF9-CCB22DA1C35C}" type="slidenum">
              <a:rPr lang="en-US" smtClean="0"/>
              <a:t>8</a:t>
            </a:fld>
            <a:endParaRPr lang="en-US"/>
          </a:p>
        </p:txBody>
      </p:sp>
    </p:spTree>
    <p:extLst>
      <p:ext uri="{BB962C8B-B14F-4D97-AF65-F5344CB8AC3E}">
        <p14:creationId xmlns:p14="http://schemas.microsoft.com/office/powerpoint/2010/main" val="1878104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Yury</a:t>
            </a:r>
            <a:r>
              <a:rPr lang="en-US" dirty="0"/>
              <a:t> </a:t>
            </a:r>
            <a:r>
              <a:rPr lang="en-US" dirty="0" err="1"/>
              <a:t>Zagorulko</a:t>
            </a:r>
            <a:r>
              <a:rPr lang="en-US" dirty="0"/>
              <a:t>, Galina </a:t>
            </a:r>
            <a:r>
              <a:rPr lang="en-US" dirty="0" err="1"/>
              <a:t>Zagorulko</a:t>
            </a:r>
            <a:r>
              <a:rPr lang="en-US" dirty="0"/>
              <a:t>, 2011, Architecture of Extensible Tools for Development of Intelligent Decision Support Systems, </a:t>
            </a:r>
          </a:p>
        </p:txBody>
      </p:sp>
      <p:sp>
        <p:nvSpPr>
          <p:cNvPr id="4" name="Slide Number Placeholder 3"/>
          <p:cNvSpPr>
            <a:spLocks noGrp="1"/>
          </p:cNvSpPr>
          <p:nvPr>
            <p:ph type="sldNum" sz="quarter" idx="5"/>
          </p:nvPr>
        </p:nvSpPr>
        <p:spPr/>
        <p:txBody>
          <a:bodyPr/>
          <a:lstStyle/>
          <a:p>
            <a:fld id="{D9E50DBC-2896-0A4C-AFF9-CCB22DA1C35C}" type="slidenum">
              <a:rPr lang="en-US" smtClean="0"/>
              <a:t>9</a:t>
            </a:fld>
            <a:endParaRPr lang="en-US"/>
          </a:p>
        </p:txBody>
      </p:sp>
    </p:spTree>
    <p:extLst>
      <p:ext uri="{BB962C8B-B14F-4D97-AF65-F5344CB8AC3E}">
        <p14:creationId xmlns:p14="http://schemas.microsoft.com/office/powerpoint/2010/main" val="3637517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Mahdavi and B. Shirazi, 2010, A review of simulation-based intelligent decision support system architecture for the adaptive control of flexible </a:t>
            </a:r>
            <a:r>
              <a:rPr lang="en-US" dirty="0" err="1"/>
              <a:t>manufuctring</a:t>
            </a:r>
            <a:r>
              <a:rPr lang="en-US" dirty="0"/>
              <a:t> systems, Journal of Artificial Intelligent 3 (40) 201-219</a:t>
            </a:r>
          </a:p>
        </p:txBody>
      </p:sp>
      <p:sp>
        <p:nvSpPr>
          <p:cNvPr id="4" name="Slide Number Placeholder 3"/>
          <p:cNvSpPr>
            <a:spLocks noGrp="1"/>
          </p:cNvSpPr>
          <p:nvPr>
            <p:ph type="sldNum" sz="quarter" idx="5"/>
          </p:nvPr>
        </p:nvSpPr>
        <p:spPr/>
        <p:txBody>
          <a:bodyPr/>
          <a:lstStyle/>
          <a:p>
            <a:fld id="{D9E50DBC-2896-0A4C-AFF9-CCB22DA1C35C}" type="slidenum">
              <a:rPr lang="en-US" smtClean="0"/>
              <a:t>10</a:t>
            </a:fld>
            <a:endParaRPr lang="en-US"/>
          </a:p>
        </p:txBody>
      </p:sp>
    </p:spTree>
    <p:extLst>
      <p:ext uri="{BB962C8B-B14F-4D97-AF65-F5344CB8AC3E}">
        <p14:creationId xmlns:p14="http://schemas.microsoft.com/office/powerpoint/2010/main" val="335175519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31-Oct-20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a:xfrm>
            <a:off x="1356177" y="3674088"/>
            <a:ext cx="8950284" cy="1305161"/>
          </a:xfrm>
        </p:spPr>
        <p:txBody>
          <a:bodyPr/>
          <a:lstStyle/>
          <a:p>
            <a:r>
              <a:rPr lang="en-US" sz="3200" dirty="0">
                <a:solidFill>
                  <a:srgbClr val="002060"/>
                </a:solidFill>
              </a:rPr>
              <a:t>IDSS Architecture, Analysis, Design, Requirement, and Validation</a:t>
            </a:r>
            <a:endParaRPr lang="th-TH" sz="3200" dirty="0">
              <a:solidFill>
                <a:srgbClr val="002060"/>
              </a:solidFill>
            </a:endParaRPr>
          </a:p>
        </p:txBody>
      </p:sp>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200" dirty="0">
                <a:solidFill>
                  <a:srgbClr val="002060"/>
                </a:solidFill>
              </a:rPr>
              <a:t>Intelligent Decision Support Systems</a:t>
            </a:r>
          </a:p>
          <a:p>
            <a:endParaRPr lang="en-US" sz="3200" dirty="0">
              <a:solidFill>
                <a:srgbClr val="002060"/>
              </a:solidFill>
            </a:endParaRPr>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CCDB-F026-4234-BCA7-FE0F16A2E3FA}"/>
              </a:ext>
            </a:extLst>
          </p:cNvPr>
          <p:cNvSpPr>
            <a:spLocks noGrp="1"/>
          </p:cNvSpPr>
          <p:nvPr>
            <p:ph type="title"/>
          </p:nvPr>
        </p:nvSpPr>
        <p:spPr/>
        <p:txBody>
          <a:bodyPr/>
          <a:lstStyle/>
          <a:p>
            <a:r>
              <a:rPr lang="en-US" dirty="0"/>
              <a:t>IDSS Architecture – Case Study</a:t>
            </a:r>
          </a:p>
        </p:txBody>
      </p:sp>
      <p:sp>
        <p:nvSpPr>
          <p:cNvPr id="3" name="Content Placeholder 2">
            <a:extLst>
              <a:ext uri="{FF2B5EF4-FFF2-40B4-BE49-F238E27FC236}">
                <a16:creationId xmlns:a16="http://schemas.microsoft.com/office/drawing/2014/main" id="{D097D2D5-F4AE-4A9E-A60D-CA34543ADDC2}"/>
              </a:ext>
            </a:extLst>
          </p:cNvPr>
          <p:cNvSpPr>
            <a:spLocks noGrp="1"/>
          </p:cNvSpPr>
          <p:nvPr>
            <p:ph idx="1"/>
          </p:nvPr>
        </p:nvSpPr>
        <p:spPr/>
        <p:txBody>
          <a:bodyPr>
            <a:normAutofit fontScale="92500"/>
          </a:bodyPr>
          <a:lstStyle/>
          <a:p>
            <a:pPr marL="0" indent="0">
              <a:buNone/>
            </a:pPr>
            <a:r>
              <a:rPr lang="en-US" sz="2400" b="1" dirty="0"/>
              <a:t>Simulation-Based Intelligent Decision Support System</a:t>
            </a:r>
          </a:p>
          <a:p>
            <a:r>
              <a:rPr lang="en-US" sz="2400" dirty="0"/>
              <a:t>Simulation-based IDSS constitutes the framework of adaptive controller supporting the co-ordination and co-operation relations by coupling a real time simulator, a simulation optimizer and an intelligent DSS for implementing dynamic strategies</a:t>
            </a:r>
          </a:p>
          <a:p>
            <a:r>
              <a:rPr lang="en-US" sz="2400" dirty="0"/>
              <a:t>The simulation-based IDSS uses a posteriori adaptive real time machining process-monitoring mechanism that also in online control method acting after the event occurs versus such popular reactive control method</a:t>
            </a:r>
          </a:p>
          <a:p>
            <a:r>
              <a:rPr lang="en-US" sz="2400" dirty="0"/>
              <a:t>The adaptive controller proposed a new bilateral mechanism for simulation optimization based on appropriate control rules that enhance multi performance criteria simulation optimization efficiency</a:t>
            </a:r>
          </a:p>
          <a:p>
            <a:r>
              <a:rPr lang="en-US" sz="2400" dirty="0"/>
              <a:t>The expected values of multiple performance criteria are controlled by the proposed system at different level of controllable parameters vector</a:t>
            </a:r>
            <a:endParaRPr lang="th-TH" sz="2400" dirty="0"/>
          </a:p>
        </p:txBody>
      </p:sp>
    </p:spTree>
    <p:extLst>
      <p:ext uri="{BB962C8B-B14F-4D97-AF65-F5344CB8AC3E}">
        <p14:creationId xmlns:p14="http://schemas.microsoft.com/office/powerpoint/2010/main" val="356041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CCDB-F026-4234-BCA7-FE0F16A2E3FA}"/>
              </a:ext>
            </a:extLst>
          </p:cNvPr>
          <p:cNvSpPr>
            <a:spLocks noGrp="1"/>
          </p:cNvSpPr>
          <p:nvPr>
            <p:ph type="title"/>
          </p:nvPr>
        </p:nvSpPr>
        <p:spPr/>
        <p:txBody>
          <a:bodyPr/>
          <a:lstStyle/>
          <a:p>
            <a:r>
              <a:rPr lang="en-US" dirty="0"/>
              <a:t>IDSS Architecture – Case Study</a:t>
            </a:r>
          </a:p>
        </p:txBody>
      </p:sp>
      <p:pic>
        <p:nvPicPr>
          <p:cNvPr id="7" name="Picture 6">
            <a:extLst>
              <a:ext uri="{FF2B5EF4-FFF2-40B4-BE49-F238E27FC236}">
                <a16:creationId xmlns:a16="http://schemas.microsoft.com/office/drawing/2014/main" id="{8814BE61-4F36-47ED-8493-B433D0234BF6}"/>
              </a:ext>
            </a:extLst>
          </p:cNvPr>
          <p:cNvPicPr>
            <a:picLocks noChangeAspect="1"/>
          </p:cNvPicPr>
          <p:nvPr/>
        </p:nvPicPr>
        <p:blipFill>
          <a:blip r:embed="rId3"/>
          <a:stretch>
            <a:fillRect/>
          </a:stretch>
        </p:blipFill>
        <p:spPr>
          <a:xfrm>
            <a:off x="2062084" y="1704897"/>
            <a:ext cx="8877300" cy="4257675"/>
          </a:xfrm>
          <a:prstGeom prst="rect">
            <a:avLst/>
          </a:prstGeom>
        </p:spPr>
      </p:pic>
    </p:spTree>
    <p:extLst>
      <p:ext uri="{BB962C8B-B14F-4D97-AF65-F5344CB8AC3E}">
        <p14:creationId xmlns:p14="http://schemas.microsoft.com/office/powerpoint/2010/main" val="1083527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CCDB-F026-4234-BCA7-FE0F16A2E3FA}"/>
              </a:ext>
            </a:extLst>
          </p:cNvPr>
          <p:cNvSpPr>
            <a:spLocks noGrp="1"/>
          </p:cNvSpPr>
          <p:nvPr>
            <p:ph type="title"/>
          </p:nvPr>
        </p:nvSpPr>
        <p:spPr/>
        <p:txBody>
          <a:bodyPr/>
          <a:lstStyle/>
          <a:p>
            <a:r>
              <a:rPr lang="en-US" dirty="0"/>
              <a:t>IDSS Architecture – Case Study</a:t>
            </a:r>
          </a:p>
        </p:txBody>
      </p:sp>
      <p:pic>
        <p:nvPicPr>
          <p:cNvPr id="7" name="Picture 6">
            <a:extLst>
              <a:ext uri="{FF2B5EF4-FFF2-40B4-BE49-F238E27FC236}">
                <a16:creationId xmlns:a16="http://schemas.microsoft.com/office/drawing/2014/main" id="{8814BE61-4F36-47ED-8493-B433D0234BF6}"/>
              </a:ext>
            </a:extLst>
          </p:cNvPr>
          <p:cNvPicPr>
            <a:picLocks noChangeAspect="1"/>
          </p:cNvPicPr>
          <p:nvPr/>
        </p:nvPicPr>
        <p:blipFill>
          <a:blip r:embed="rId3"/>
          <a:stretch>
            <a:fillRect/>
          </a:stretch>
        </p:blipFill>
        <p:spPr>
          <a:xfrm>
            <a:off x="2062084" y="1704897"/>
            <a:ext cx="8877300" cy="4257675"/>
          </a:xfrm>
          <a:prstGeom prst="rect">
            <a:avLst/>
          </a:prstGeom>
        </p:spPr>
      </p:pic>
    </p:spTree>
    <p:extLst>
      <p:ext uri="{BB962C8B-B14F-4D97-AF65-F5344CB8AC3E}">
        <p14:creationId xmlns:p14="http://schemas.microsoft.com/office/powerpoint/2010/main" val="1901643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CCDB-F026-4234-BCA7-FE0F16A2E3FA}"/>
              </a:ext>
            </a:extLst>
          </p:cNvPr>
          <p:cNvSpPr>
            <a:spLocks noGrp="1"/>
          </p:cNvSpPr>
          <p:nvPr>
            <p:ph type="title"/>
          </p:nvPr>
        </p:nvSpPr>
        <p:spPr/>
        <p:txBody>
          <a:bodyPr/>
          <a:lstStyle/>
          <a:p>
            <a:r>
              <a:rPr lang="en-US" dirty="0"/>
              <a:t>IDSS Architecture – Case Study</a:t>
            </a:r>
          </a:p>
        </p:txBody>
      </p:sp>
      <p:pic>
        <p:nvPicPr>
          <p:cNvPr id="4" name="Picture 3">
            <a:extLst>
              <a:ext uri="{FF2B5EF4-FFF2-40B4-BE49-F238E27FC236}">
                <a16:creationId xmlns:a16="http://schemas.microsoft.com/office/drawing/2014/main" id="{23C242CD-06CC-4F50-8D6D-A333321C0CD4}"/>
              </a:ext>
            </a:extLst>
          </p:cNvPr>
          <p:cNvPicPr>
            <a:picLocks noChangeAspect="1"/>
          </p:cNvPicPr>
          <p:nvPr/>
        </p:nvPicPr>
        <p:blipFill>
          <a:blip r:embed="rId3"/>
          <a:stretch>
            <a:fillRect/>
          </a:stretch>
        </p:blipFill>
        <p:spPr>
          <a:xfrm>
            <a:off x="2489304" y="1537896"/>
            <a:ext cx="7704007" cy="4489008"/>
          </a:xfrm>
          <a:prstGeom prst="rect">
            <a:avLst/>
          </a:prstGeom>
        </p:spPr>
      </p:pic>
    </p:spTree>
    <p:extLst>
      <p:ext uri="{BB962C8B-B14F-4D97-AF65-F5344CB8AC3E}">
        <p14:creationId xmlns:p14="http://schemas.microsoft.com/office/powerpoint/2010/main" val="2236066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CCDB-F026-4234-BCA7-FE0F16A2E3FA}"/>
              </a:ext>
            </a:extLst>
          </p:cNvPr>
          <p:cNvSpPr>
            <a:spLocks noGrp="1"/>
          </p:cNvSpPr>
          <p:nvPr>
            <p:ph type="title"/>
          </p:nvPr>
        </p:nvSpPr>
        <p:spPr/>
        <p:txBody>
          <a:bodyPr/>
          <a:lstStyle/>
          <a:p>
            <a:r>
              <a:rPr lang="en-US" dirty="0"/>
              <a:t>IDSS Architecture – Case Study</a:t>
            </a:r>
          </a:p>
        </p:txBody>
      </p:sp>
      <p:sp>
        <p:nvSpPr>
          <p:cNvPr id="5" name="Content Placeholder 2">
            <a:extLst>
              <a:ext uri="{FF2B5EF4-FFF2-40B4-BE49-F238E27FC236}">
                <a16:creationId xmlns:a16="http://schemas.microsoft.com/office/drawing/2014/main" id="{836D3E7C-9AF2-4948-8E1D-4F67A995756F}"/>
              </a:ext>
            </a:extLst>
          </p:cNvPr>
          <p:cNvSpPr>
            <a:spLocks noGrp="1"/>
          </p:cNvSpPr>
          <p:nvPr>
            <p:ph idx="1"/>
          </p:nvPr>
        </p:nvSpPr>
        <p:spPr>
          <a:xfrm>
            <a:off x="475814" y="1693703"/>
            <a:ext cx="11229516" cy="4303509"/>
          </a:xfrm>
        </p:spPr>
        <p:txBody>
          <a:bodyPr>
            <a:normAutofit/>
          </a:bodyPr>
          <a:lstStyle/>
          <a:p>
            <a:pPr marL="0" indent="0">
              <a:buNone/>
            </a:pPr>
            <a:r>
              <a:rPr lang="en-US" sz="2400" b="1" dirty="0"/>
              <a:t>An Ambient Intelligence-Based Decision Support System to Enhance Production and Control Planning</a:t>
            </a:r>
          </a:p>
          <a:p>
            <a:pPr marL="0" indent="0">
              <a:buNone/>
            </a:pPr>
            <a:r>
              <a:rPr lang="en-US" sz="2400" dirty="0"/>
              <a:t>To change the actual process, which includes automate parts of the process with information systems, optimize and improve efficiency in the processes, as well as reduce errors</a:t>
            </a:r>
          </a:p>
          <a:p>
            <a:pPr marL="0" indent="0">
              <a:buNone/>
            </a:pPr>
            <a:r>
              <a:rPr lang="en-US" sz="2400" dirty="0"/>
              <a:t>The architecture consists of a Core Server that is composed by four components: Database Handler, Authentication Agent, Standard Worksheet Handler and Standard Worksheet Engine</a:t>
            </a:r>
            <a:endParaRPr lang="th-TH" sz="2400" dirty="0"/>
          </a:p>
        </p:txBody>
      </p:sp>
    </p:spTree>
    <p:extLst>
      <p:ext uri="{BB962C8B-B14F-4D97-AF65-F5344CB8AC3E}">
        <p14:creationId xmlns:p14="http://schemas.microsoft.com/office/powerpoint/2010/main" val="137949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CCDB-F026-4234-BCA7-FE0F16A2E3FA}"/>
              </a:ext>
            </a:extLst>
          </p:cNvPr>
          <p:cNvSpPr>
            <a:spLocks noGrp="1"/>
          </p:cNvSpPr>
          <p:nvPr>
            <p:ph type="title"/>
          </p:nvPr>
        </p:nvSpPr>
        <p:spPr/>
        <p:txBody>
          <a:bodyPr/>
          <a:lstStyle/>
          <a:p>
            <a:r>
              <a:rPr lang="en-US" dirty="0"/>
              <a:t>IDSS Architecture – Case Study</a:t>
            </a:r>
          </a:p>
        </p:txBody>
      </p:sp>
      <p:pic>
        <p:nvPicPr>
          <p:cNvPr id="7" name="Picture 6">
            <a:extLst>
              <a:ext uri="{FF2B5EF4-FFF2-40B4-BE49-F238E27FC236}">
                <a16:creationId xmlns:a16="http://schemas.microsoft.com/office/drawing/2014/main" id="{A4C0688F-EA57-4FFB-A7F2-1F5ABAB2D985}"/>
              </a:ext>
            </a:extLst>
          </p:cNvPr>
          <p:cNvPicPr>
            <a:picLocks noChangeAspect="1"/>
          </p:cNvPicPr>
          <p:nvPr/>
        </p:nvPicPr>
        <p:blipFill>
          <a:blip r:embed="rId3"/>
          <a:stretch>
            <a:fillRect/>
          </a:stretch>
        </p:blipFill>
        <p:spPr>
          <a:xfrm>
            <a:off x="803557" y="1634297"/>
            <a:ext cx="10584885" cy="4106936"/>
          </a:xfrm>
          <a:prstGeom prst="rect">
            <a:avLst/>
          </a:prstGeom>
        </p:spPr>
      </p:pic>
    </p:spTree>
    <p:extLst>
      <p:ext uri="{BB962C8B-B14F-4D97-AF65-F5344CB8AC3E}">
        <p14:creationId xmlns:p14="http://schemas.microsoft.com/office/powerpoint/2010/main" val="2646863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CCDB-F026-4234-BCA7-FE0F16A2E3FA}"/>
              </a:ext>
            </a:extLst>
          </p:cNvPr>
          <p:cNvSpPr>
            <a:spLocks noGrp="1"/>
          </p:cNvSpPr>
          <p:nvPr>
            <p:ph type="title"/>
          </p:nvPr>
        </p:nvSpPr>
        <p:spPr/>
        <p:txBody>
          <a:bodyPr/>
          <a:lstStyle/>
          <a:p>
            <a:r>
              <a:rPr lang="en-US" dirty="0"/>
              <a:t>IDSS Architecture – Case Study</a:t>
            </a:r>
          </a:p>
        </p:txBody>
      </p:sp>
      <p:sp>
        <p:nvSpPr>
          <p:cNvPr id="4" name="Content Placeholder 2">
            <a:extLst>
              <a:ext uri="{FF2B5EF4-FFF2-40B4-BE49-F238E27FC236}">
                <a16:creationId xmlns:a16="http://schemas.microsoft.com/office/drawing/2014/main" id="{6F63160B-39F0-4C87-B772-887BC51E2941}"/>
              </a:ext>
            </a:extLst>
          </p:cNvPr>
          <p:cNvSpPr>
            <a:spLocks noGrp="1"/>
          </p:cNvSpPr>
          <p:nvPr>
            <p:ph idx="1"/>
          </p:nvPr>
        </p:nvSpPr>
        <p:spPr>
          <a:xfrm>
            <a:off x="475814" y="1693703"/>
            <a:ext cx="11229516" cy="4303509"/>
          </a:xfrm>
        </p:spPr>
        <p:txBody>
          <a:bodyPr>
            <a:normAutofit/>
          </a:bodyPr>
          <a:lstStyle/>
          <a:p>
            <a:pPr marL="0" indent="0">
              <a:buNone/>
            </a:pPr>
            <a:r>
              <a:rPr lang="en-US" sz="2400" b="1" dirty="0"/>
              <a:t>Database Handler </a:t>
            </a:r>
            <a:r>
              <a:rPr lang="en-US" sz="2400" dirty="0"/>
              <a:t>is responsible to manage the access to the database, containing the constraints of production and control planning, the product information, the work instructions, the table of precedence (which gives the flow between the stations), the tasks to be performed by the operators, etc.</a:t>
            </a:r>
          </a:p>
          <a:p>
            <a:pPr marL="0" indent="0">
              <a:buNone/>
            </a:pPr>
            <a:r>
              <a:rPr lang="en-US" sz="2400" b="1" dirty="0"/>
              <a:t>Authentication</a:t>
            </a:r>
            <a:r>
              <a:rPr lang="en-US" sz="2400" dirty="0"/>
              <a:t> component is responsible for authenticating the user into the system</a:t>
            </a:r>
          </a:p>
          <a:p>
            <a:pPr marL="0" indent="0">
              <a:buNone/>
            </a:pPr>
            <a:r>
              <a:rPr lang="en-US" sz="2400" b="1" dirty="0"/>
              <a:t>Standard Worksheet Handler </a:t>
            </a:r>
            <a:r>
              <a:rPr lang="en-US" sz="2400" dirty="0"/>
              <a:t>manages the access to standard worksheets information in Production and Control Planning Repository</a:t>
            </a:r>
          </a:p>
          <a:p>
            <a:pPr marL="0" indent="0">
              <a:buNone/>
            </a:pPr>
            <a:r>
              <a:rPr lang="en-US" sz="2400" b="1" dirty="0"/>
              <a:t>Standard Worksheet Engine </a:t>
            </a:r>
            <a:r>
              <a:rPr lang="en-US" sz="2400" dirty="0"/>
              <a:t>interprets all the control and planning constraints, product information, the work instructions and provide standard worksheets alternatives</a:t>
            </a:r>
          </a:p>
          <a:p>
            <a:pPr marL="0" indent="0">
              <a:buNone/>
            </a:pPr>
            <a:endParaRPr lang="th-TH" sz="2400" dirty="0"/>
          </a:p>
        </p:txBody>
      </p:sp>
    </p:spTree>
    <p:extLst>
      <p:ext uri="{BB962C8B-B14F-4D97-AF65-F5344CB8AC3E}">
        <p14:creationId xmlns:p14="http://schemas.microsoft.com/office/powerpoint/2010/main" val="1726721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CCDB-F026-4234-BCA7-FE0F16A2E3FA}"/>
              </a:ext>
            </a:extLst>
          </p:cNvPr>
          <p:cNvSpPr>
            <a:spLocks noGrp="1"/>
          </p:cNvSpPr>
          <p:nvPr>
            <p:ph type="title"/>
          </p:nvPr>
        </p:nvSpPr>
        <p:spPr/>
        <p:txBody>
          <a:bodyPr/>
          <a:lstStyle/>
          <a:p>
            <a:r>
              <a:rPr lang="en-US" dirty="0"/>
              <a:t>IDSS Requirements</a:t>
            </a:r>
          </a:p>
        </p:txBody>
      </p:sp>
      <p:sp>
        <p:nvSpPr>
          <p:cNvPr id="4" name="Content Placeholder 2">
            <a:extLst>
              <a:ext uri="{FF2B5EF4-FFF2-40B4-BE49-F238E27FC236}">
                <a16:creationId xmlns:a16="http://schemas.microsoft.com/office/drawing/2014/main" id="{6F63160B-39F0-4C87-B772-887BC51E2941}"/>
              </a:ext>
            </a:extLst>
          </p:cNvPr>
          <p:cNvSpPr>
            <a:spLocks noGrp="1"/>
          </p:cNvSpPr>
          <p:nvPr>
            <p:ph idx="1"/>
          </p:nvPr>
        </p:nvSpPr>
        <p:spPr>
          <a:xfrm>
            <a:off x="475814" y="1693703"/>
            <a:ext cx="11229516" cy="4303509"/>
          </a:xfrm>
        </p:spPr>
        <p:txBody>
          <a:bodyPr>
            <a:normAutofit lnSpcReduction="10000"/>
          </a:bodyPr>
          <a:lstStyle/>
          <a:p>
            <a:r>
              <a:rPr lang="en-US" sz="2400" dirty="0"/>
              <a:t>Type of decision problem (policy, operations, resource allocation, etc.)</a:t>
            </a:r>
          </a:p>
          <a:p>
            <a:r>
              <a:rPr lang="en-US" sz="2400" dirty="0"/>
              <a:t>Domain and scope of the decision problem</a:t>
            </a:r>
          </a:p>
          <a:p>
            <a:r>
              <a:rPr lang="en-US" sz="2400" dirty="0"/>
              <a:t>Data and knowledge availability</a:t>
            </a:r>
          </a:p>
          <a:p>
            <a:r>
              <a:rPr lang="en-US" sz="2400" dirty="0"/>
              <a:t>Organizational and structural boundaries</a:t>
            </a:r>
          </a:p>
          <a:p>
            <a:r>
              <a:rPr lang="en-US" sz="2400" dirty="0"/>
              <a:t>Decision-making process</a:t>
            </a:r>
          </a:p>
          <a:p>
            <a:r>
              <a:rPr lang="en-US" sz="2400" dirty="0"/>
              <a:t>Impact on and synergy with the existing systems</a:t>
            </a:r>
          </a:p>
          <a:p>
            <a:r>
              <a:rPr lang="en-US" sz="2400" dirty="0"/>
              <a:t>Expected consequences of decision execution</a:t>
            </a:r>
          </a:p>
          <a:p>
            <a:r>
              <a:rPr lang="en-US" sz="2400" dirty="0"/>
              <a:t>Profiles of decision-makers (users of the system)</a:t>
            </a:r>
          </a:p>
          <a:p>
            <a:r>
              <a:rPr lang="en-US" sz="2400" dirty="0"/>
              <a:t>External constraints and contexts</a:t>
            </a:r>
          </a:p>
          <a:p>
            <a:r>
              <a:rPr lang="en-US" sz="2400" dirty="0"/>
              <a:t>Objectives of the IDSS</a:t>
            </a:r>
            <a:endParaRPr lang="th-TH" sz="2400" dirty="0"/>
          </a:p>
        </p:txBody>
      </p:sp>
    </p:spTree>
    <p:extLst>
      <p:ext uri="{BB962C8B-B14F-4D97-AF65-F5344CB8AC3E}">
        <p14:creationId xmlns:p14="http://schemas.microsoft.com/office/powerpoint/2010/main" val="2538956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CCDB-F026-4234-BCA7-FE0F16A2E3FA}"/>
              </a:ext>
            </a:extLst>
          </p:cNvPr>
          <p:cNvSpPr>
            <a:spLocks noGrp="1"/>
          </p:cNvSpPr>
          <p:nvPr>
            <p:ph type="title"/>
          </p:nvPr>
        </p:nvSpPr>
        <p:spPr/>
        <p:txBody>
          <a:bodyPr/>
          <a:lstStyle/>
          <a:p>
            <a:r>
              <a:rPr lang="en-US" dirty="0"/>
              <a:t>IDSS Validation</a:t>
            </a:r>
          </a:p>
        </p:txBody>
      </p:sp>
      <p:sp>
        <p:nvSpPr>
          <p:cNvPr id="4" name="Content Placeholder 2">
            <a:extLst>
              <a:ext uri="{FF2B5EF4-FFF2-40B4-BE49-F238E27FC236}">
                <a16:creationId xmlns:a16="http://schemas.microsoft.com/office/drawing/2014/main" id="{6F63160B-39F0-4C87-B772-887BC51E2941}"/>
              </a:ext>
            </a:extLst>
          </p:cNvPr>
          <p:cNvSpPr>
            <a:spLocks noGrp="1"/>
          </p:cNvSpPr>
          <p:nvPr>
            <p:ph idx="1"/>
          </p:nvPr>
        </p:nvSpPr>
        <p:spPr>
          <a:xfrm>
            <a:off x="475814" y="1693703"/>
            <a:ext cx="11229516" cy="4303509"/>
          </a:xfrm>
        </p:spPr>
        <p:txBody>
          <a:bodyPr>
            <a:normAutofit/>
          </a:bodyPr>
          <a:lstStyle/>
          <a:p>
            <a:pPr marL="0" indent="0">
              <a:buNone/>
            </a:pPr>
            <a:r>
              <a:rPr lang="en-US" sz="2400" dirty="0"/>
              <a:t>IDSS Validation Criteria</a:t>
            </a:r>
          </a:p>
          <a:p>
            <a:r>
              <a:rPr lang="en-US" sz="2400" dirty="0"/>
              <a:t>System Performance</a:t>
            </a:r>
          </a:p>
          <a:p>
            <a:pPr lvl="1"/>
            <a:r>
              <a:rPr lang="en-US" sz="2000" dirty="0"/>
              <a:t>Efficiency and response time</a:t>
            </a:r>
          </a:p>
          <a:p>
            <a:pPr lvl="1"/>
            <a:r>
              <a:rPr lang="en-US" sz="2000" dirty="0"/>
              <a:t>Data entry</a:t>
            </a:r>
          </a:p>
          <a:p>
            <a:pPr lvl="1"/>
            <a:r>
              <a:rPr lang="en-US" sz="2000" dirty="0"/>
              <a:t>Output format</a:t>
            </a:r>
          </a:p>
          <a:p>
            <a:pPr lvl="1"/>
            <a:r>
              <a:rPr lang="en-US" sz="2000" dirty="0"/>
              <a:t>Hardware</a:t>
            </a:r>
          </a:p>
          <a:p>
            <a:pPr lvl="1"/>
            <a:r>
              <a:rPr lang="en-US" sz="2000" dirty="0"/>
              <a:t>Usage</a:t>
            </a:r>
          </a:p>
          <a:p>
            <a:pPr lvl="1"/>
            <a:r>
              <a:rPr lang="en-US" sz="2000" dirty="0"/>
              <a:t>Man-machine interface</a:t>
            </a:r>
          </a:p>
          <a:p>
            <a:r>
              <a:rPr lang="en-US" sz="2400" dirty="0"/>
              <a:t>Task performance</a:t>
            </a:r>
          </a:p>
          <a:p>
            <a:pPr lvl="1"/>
            <a:r>
              <a:rPr lang="en-US" sz="2000" dirty="0"/>
              <a:t>Decision-making time, alternatives, analysis, quality and participants</a:t>
            </a:r>
          </a:p>
          <a:p>
            <a:pPr lvl="1"/>
            <a:r>
              <a:rPr lang="en-US" sz="2000" dirty="0"/>
              <a:t>User perceptions of trust, satisfaction and understanding</a:t>
            </a:r>
            <a:endParaRPr lang="th-TH" sz="2000" dirty="0"/>
          </a:p>
        </p:txBody>
      </p:sp>
    </p:spTree>
    <p:extLst>
      <p:ext uri="{BB962C8B-B14F-4D97-AF65-F5344CB8AC3E}">
        <p14:creationId xmlns:p14="http://schemas.microsoft.com/office/powerpoint/2010/main" val="1507670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CCDB-F026-4234-BCA7-FE0F16A2E3FA}"/>
              </a:ext>
            </a:extLst>
          </p:cNvPr>
          <p:cNvSpPr>
            <a:spLocks noGrp="1"/>
          </p:cNvSpPr>
          <p:nvPr>
            <p:ph type="title"/>
          </p:nvPr>
        </p:nvSpPr>
        <p:spPr/>
        <p:txBody>
          <a:bodyPr/>
          <a:lstStyle/>
          <a:p>
            <a:r>
              <a:rPr lang="en-US" dirty="0"/>
              <a:t>IDSS Validation</a:t>
            </a:r>
          </a:p>
        </p:txBody>
      </p:sp>
      <p:sp>
        <p:nvSpPr>
          <p:cNvPr id="4" name="Content Placeholder 2">
            <a:extLst>
              <a:ext uri="{FF2B5EF4-FFF2-40B4-BE49-F238E27FC236}">
                <a16:creationId xmlns:a16="http://schemas.microsoft.com/office/drawing/2014/main" id="{6F63160B-39F0-4C87-B772-887BC51E2941}"/>
              </a:ext>
            </a:extLst>
          </p:cNvPr>
          <p:cNvSpPr>
            <a:spLocks noGrp="1"/>
          </p:cNvSpPr>
          <p:nvPr>
            <p:ph idx="1"/>
          </p:nvPr>
        </p:nvSpPr>
        <p:spPr>
          <a:xfrm>
            <a:off x="475814" y="1693703"/>
            <a:ext cx="11229516" cy="4303509"/>
          </a:xfrm>
        </p:spPr>
        <p:txBody>
          <a:bodyPr>
            <a:normAutofit/>
          </a:bodyPr>
          <a:lstStyle/>
          <a:p>
            <a:pPr marL="0" indent="0">
              <a:buNone/>
            </a:pPr>
            <a:r>
              <a:rPr lang="en-US" sz="2400" dirty="0"/>
              <a:t>IDSS Validation Criteria</a:t>
            </a:r>
          </a:p>
          <a:p>
            <a:r>
              <a:rPr lang="en-US" sz="2400" dirty="0"/>
              <a:t>Business Opportunities</a:t>
            </a:r>
          </a:p>
          <a:p>
            <a:pPr lvl="1"/>
            <a:r>
              <a:rPr lang="en-US" sz="2000" dirty="0"/>
              <a:t>Costs of development, operation, and maintenance</a:t>
            </a:r>
          </a:p>
          <a:p>
            <a:pPr lvl="1"/>
            <a:r>
              <a:rPr lang="en-US" sz="2000" dirty="0"/>
              <a:t>Benefits associated with increased income and reduced costs</a:t>
            </a:r>
          </a:p>
          <a:p>
            <a:pPr lvl="1"/>
            <a:r>
              <a:rPr lang="en-US" sz="2000" dirty="0"/>
              <a:t>Value to the organization of better service, competitive advantage, and training</a:t>
            </a:r>
          </a:p>
          <a:p>
            <a:r>
              <a:rPr lang="en-US" sz="2400" dirty="0"/>
              <a:t>Evolutionary Aspects</a:t>
            </a:r>
          </a:p>
          <a:p>
            <a:pPr lvl="1"/>
            <a:r>
              <a:rPr lang="en-US" sz="2000" dirty="0"/>
              <a:t>Degree of flexibility, ability to change</a:t>
            </a:r>
          </a:p>
          <a:p>
            <a:pPr lvl="1"/>
            <a:r>
              <a:rPr lang="en-US" sz="2000" dirty="0"/>
              <a:t>Overall functionality of the development tool</a:t>
            </a:r>
            <a:endParaRPr lang="th-TH" sz="1600" dirty="0"/>
          </a:p>
        </p:txBody>
      </p:sp>
    </p:spTree>
    <p:extLst>
      <p:ext uri="{BB962C8B-B14F-4D97-AF65-F5344CB8AC3E}">
        <p14:creationId xmlns:p14="http://schemas.microsoft.com/office/powerpoint/2010/main" val="178591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CCDB-F026-4234-BCA7-FE0F16A2E3FA}"/>
              </a:ext>
            </a:extLst>
          </p:cNvPr>
          <p:cNvSpPr>
            <a:spLocks noGrp="1"/>
          </p:cNvSpPr>
          <p:nvPr>
            <p:ph type="title"/>
          </p:nvPr>
        </p:nvSpPr>
        <p:spPr/>
        <p:txBody>
          <a:bodyPr/>
          <a:lstStyle/>
          <a:p>
            <a:r>
              <a:rPr lang="en-US" dirty="0"/>
              <a:t>IDSS Architecture</a:t>
            </a:r>
          </a:p>
        </p:txBody>
      </p:sp>
      <p:sp>
        <p:nvSpPr>
          <p:cNvPr id="3" name="Content Placeholder 2">
            <a:extLst>
              <a:ext uri="{FF2B5EF4-FFF2-40B4-BE49-F238E27FC236}">
                <a16:creationId xmlns:a16="http://schemas.microsoft.com/office/drawing/2014/main" id="{D097D2D5-F4AE-4A9E-A60D-CA34543ADDC2}"/>
              </a:ext>
            </a:extLst>
          </p:cNvPr>
          <p:cNvSpPr>
            <a:spLocks noGrp="1"/>
          </p:cNvSpPr>
          <p:nvPr>
            <p:ph idx="1"/>
          </p:nvPr>
        </p:nvSpPr>
        <p:spPr/>
        <p:txBody>
          <a:bodyPr>
            <a:normAutofit/>
          </a:bodyPr>
          <a:lstStyle/>
          <a:p>
            <a:r>
              <a:rPr lang="en-US" sz="2400" dirty="0"/>
              <a:t>Decision process is analogous to that of a group of decision makers, who cooperate with each other in generating a composite solution</a:t>
            </a:r>
          </a:p>
          <a:p>
            <a:r>
              <a:rPr lang="en-US" sz="2400" dirty="0"/>
              <a:t>Each agent has a knowledge base pertaining to a specific area within the problem-solving domain and the expertise to solve problems from that area</a:t>
            </a:r>
          </a:p>
          <a:p>
            <a:r>
              <a:rPr lang="en-US" sz="2400" dirty="0"/>
              <a:t>Coordination and cooperation among the agents is effected by a controller that exercises control over these agents</a:t>
            </a:r>
          </a:p>
          <a:p>
            <a:r>
              <a:rPr lang="en-US" sz="2400" dirty="0"/>
              <a:t>The IDSS is designed to support decision making actively</a:t>
            </a:r>
          </a:p>
          <a:p>
            <a:endParaRPr lang="en-US" sz="2400" dirty="0"/>
          </a:p>
        </p:txBody>
      </p:sp>
    </p:spTree>
    <p:extLst>
      <p:ext uri="{BB962C8B-B14F-4D97-AF65-F5344CB8AC3E}">
        <p14:creationId xmlns:p14="http://schemas.microsoft.com/office/powerpoint/2010/main" val="1920852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CCDB-F026-4234-BCA7-FE0F16A2E3FA}"/>
              </a:ext>
            </a:extLst>
          </p:cNvPr>
          <p:cNvSpPr>
            <a:spLocks noGrp="1"/>
          </p:cNvSpPr>
          <p:nvPr>
            <p:ph type="title"/>
          </p:nvPr>
        </p:nvSpPr>
        <p:spPr/>
        <p:txBody>
          <a:bodyPr/>
          <a:lstStyle/>
          <a:p>
            <a:r>
              <a:rPr lang="en-US" dirty="0"/>
              <a:t>IDSS Validation – Case Study</a:t>
            </a:r>
          </a:p>
        </p:txBody>
      </p:sp>
      <p:sp>
        <p:nvSpPr>
          <p:cNvPr id="4" name="Content Placeholder 2">
            <a:extLst>
              <a:ext uri="{FF2B5EF4-FFF2-40B4-BE49-F238E27FC236}">
                <a16:creationId xmlns:a16="http://schemas.microsoft.com/office/drawing/2014/main" id="{6F63160B-39F0-4C87-B772-887BC51E2941}"/>
              </a:ext>
            </a:extLst>
          </p:cNvPr>
          <p:cNvSpPr>
            <a:spLocks noGrp="1"/>
          </p:cNvSpPr>
          <p:nvPr>
            <p:ph idx="1"/>
          </p:nvPr>
        </p:nvSpPr>
        <p:spPr>
          <a:xfrm>
            <a:off x="475814" y="1693703"/>
            <a:ext cx="11229516" cy="4303509"/>
          </a:xfrm>
        </p:spPr>
        <p:txBody>
          <a:bodyPr>
            <a:normAutofit/>
          </a:bodyPr>
          <a:lstStyle/>
          <a:p>
            <a:pPr marL="0" indent="0">
              <a:buNone/>
            </a:pPr>
            <a:r>
              <a:rPr lang="en-US" sz="2400" b="1" dirty="0"/>
              <a:t>Mid Life Upgrade (MLU) project</a:t>
            </a:r>
          </a:p>
          <a:p>
            <a:r>
              <a:rPr lang="en-US" sz="2400" dirty="0"/>
              <a:t>The project budget is approximately 20 M$, with a time frame of 4 years from start to delivery to customer.</a:t>
            </a:r>
          </a:p>
          <a:p>
            <a:r>
              <a:rPr lang="en-US" sz="2400" dirty="0"/>
              <a:t>The project includes a process of VVT as well as an evaluation by the customer.</a:t>
            </a:r>
          </a:p>
          <a:p>
            <a:r>
              <a:rPr lang="en-US" sz="2400" dirty="0"/>
              <a:t>The project combines software design, development of hardware, and an upgrade to the avionics of an existing system and also some additional operational capabilities.</a:t>
            </a:r>
          </a:p>
          <a:p>
            <a:r>
              <a:rPr lang="en-US" sz="2400" dirty="0"/>
              <a:t>Customer evaluation would include validation of customer requirements and also verifying some engineering requirements that were claimed to be verified by the project manager at the company test sites</a:t>
            </a:r>
            <a:endParaRPr lang="th-TH" sz="2400" dirty="0"/>
          </a:p>
        </p:txBody>
      </p:sp>
    </p:spTree>
    <p:extLst>
      <p:ext uri="{BB962C8B-B14F-4D97-AF65-F5344CB8AC3E}">
        <p14:creationId xmlns:p14="http://schemas.microsoft.com/office/powerpoint/2010/main" val="2940671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CCDB-F026-4234-BCA7-FE0F16A2E3FA}"/>
              </a:ext>
            </a:extLst>
          </p:cNvPr>
          <p:cNvSpPr>
            <a:spLocks noGrp="1"/>
          </p:cNvSpPr>
          <p:nvPr>
            <p:ph type="title"/>
          </p:nvPr>
        </p:nvSpPr>
        <p:spPr/>
        <p:txBody>
          <a:bodyPr/>
          <a:lstStyle/>
          <a:p>
            <a:r>
              <a:rPr lang="en-US" dirty="0"/>
              <a:t>IDSS Validation – Case Study</a:t>
            </a:r>
          </a:p>
        </p:txBody>
      </p:sp>
      <p:sp>
        <p:nvSpPr>
          <p:cNvPr id="4" name="Content Placeholder 2">
            <a:extLst>
              <a:ext uri="{FF2B5EF4-FFF2-40B4-BE49-F238E27FC236}">
                <a16:creationId xmlns:a16="http://schemas.microsoft.com/office/drawing/2014/main" id="{6F63160B-39F0-4C87-B772-887BC51E2941}"/>
              </a:ext>
            </a:extLst>
          </p:cNvPr>
          <p:cNvSpPr>
            <a:spLocks noGrp="1"/>
          </p:cNvSpPr>
          <p:nvPr>
            <p:ph idx="1"/>
          </p:nvPr>
        </p:nvSpPr>
        <p:spPr>
          <a:xfrm>
            <a:off x="475814" y="1693703"/>
            <a:ext cx="11229516" cy="4303509"/>
          </a:xfrm>
        </p:spPr>
        <p:txBody>
          <a:bodyPr>
            <a:normAutofit/>
          </a:bodyPr>
          <a:lstStyle/>
          <a:p>
            <a:pPr marL="0" indent="0">
              <a:buNone/>
            </a:pPr>
            <a:r>
              <a:rPr lang="en-US" sz="2400" b="1" dirty="0"/>
              <a:t>Mid Life Upgrade (MLU) project</a:t>
            </a:r>
          </a:p>
          <a:p>
            <a:pPr marL="0" indent="0">
              <a:buNone/>
            </a:pPr>
            <a:r>
              <a:rPr lang="en-US" sz="2400" b="1" i="1" dirty="0"/>
              <a:t>VVT methods - verify, validate, and test </a:t>
            </a:r>
          </a:p>
          <a:p>
            <a:pPr marL="0" indent="0">
              <a:buNone/>
            </a:pPr>
            <a:r>
              <a:rPr lang="en-US" sz="2400" dirty="0"/>
              <a:t>The validation of the customer requirements was performed during the System Requirement Review</a:t>
            </a:r>
          </a:p>
          <a:p>
            <a:pPr marL="0" indent="0">
              <a:buNone/>
            </a:pPr>
            <a:r>
              <a:rPr lang="en-US" sz="2400" dirty="0"/>
              <a:t>The following four VVT methods (l = 4) were used for performing the required VVT activities.</a:t>
            </a:r>
          </a:p>
          <a:p>
            <a:pPr marL="0" indent="0">
              <a:buNone/>
            </a:pPr>
            <a:r>
              <a:rPr lang="en-US" sz="2400" dirty="0"/>
              <a:t>(1) VVT by Analysis (A): A product is verified by using analytical data or model simulations in order to exhibit theoretical compliance. Examples include structural analysis to verify compliance to static or dynamic load requirements, Fault Tree Analysis (FTA) to verify compliance to safety requirements, or model simulations.</a:t>
            </a:r>
          </a:p>
        </p:txBody>
      </p:sp>
    </p:spTree>
    <p:extLst>
      <p:ext uri="{BB962C8B-B14F-4D97-AF65-F5344CB8AC3E}">
        <p14:creationId xmlns:p14="http://schemas.microsoft.com/office/powerpoint/2010/main" val="4158676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CCDB-F026-4234-BCA7-FE0F16A2E3FA}"/>
              </a:ext>
            </a:extLst>
          </p:cNvPr>
          <p:cNvSpPr>
            <a:spLocks noGrp="1"/>
          </p:cNvSpPr>
          <p:nvPr>
            <p:ph type="title"/>
          </p:nvPr>
        </p:nvSpPr>
        <p:spPr/>
        <p:txBody>
          <a:bodyPr/>
          <a:lstStyle/>
          <a:p>
            <a:r>
              <a:rPr lang="en-US" dirty="0"/>
              <a:t>IDSS Validation – Case Study</a:t>
            </a:r>
          </a:p>
        </p:txBody>
      </p:sp>
      <p:sp>
        <p:nvSpPr>
          <p:cNvPr id="4" name="Content Placeholder 2">
            <a:extLst>
              <a:ext uri="{FF2B5EF4-FFF2-40B4-BE49-F238E27FC236}">
                <a16:creationId xmlns:a16="http://schemas.microsoft.com/office/drawing/2014/main" id="{6F63160B-39F0-4C87-B772-887BC51E2941}"/>
              </a:ext>
            </a:extLst>
          </p:cNvPr>
          <p:cNvSpPr>
            <a:spLocks noGrp="1"/>
          </p:cNvSpPr>
          <p:nvPr>
            <p:ph idx="1"/>
          </p:nvPr>
        </p:nvSpPr>
        <p:spPr>
          <a:xfrm>
            <a:off x="475814" y="1693703"/>
            <a:ext cx="11229516" cy="4303509"/>
          </a:xfrm>
        </p:spPr>
        <p:txBody>
          <a:bodyPr>
            <a:normAutofit/>
          </a:bodyPr>
          <a:lstStyle/>
          <a:p>
            <a:pPr marL="0" indent="0">
              <a:buNone/>
            </a:pPr>
            <a:r>
              <a:rPr lang="en-US" sz="2400" b="1" dirty="0"/>
              <a:t>Mid Life Upgrade (MLU) project</a:t>
            </a:r>
          </a:p>
          <a:p>
            <a:pPr marL="0" indent="0">
              <a:buNone/>
            </a:pPr>
            <a:r>
              <a:rPr lang="en-US" sz="2400" dirty="0"/>
              <a:t>(2) VVT by Testing (T): This method of VVT, for example, laboratory testing such as random vibration testing, is used to activate or operate the product under specified conditions and observe or record the exhibited </a:t>
            </a:r>
            <a:r>
              <a:rPr lang="en-US" sz="2400" dirty="0" err="1"/>
              <a:t>behaviour</a:t>
            </a:r>
            <a:r>
              <a:rPr lang="en-US" sz="2400" dirty="0"/>
              <a:t> by means of test equipment. We refer to performing tests of components or functions at the subsystem level.</a:t>
            </a:r>
          </a:p>
          <a:p>
            <a:pPr marL="0" indent="0">
              <a:buNone/>
            </a:pPr>
            <a:r>
              <a:rPr lang="en-US" sz="2400" dirty="0"/>
              <a:t>(3) VVT by Simulations (S): The product is verified by performing simulation tests at a flat site with hardware in the loop and at the system level.</a:t>
            </a:r>
          </a:p>
          <a:p>
            <a:pPr marL="0" indent="0">
              <a:buNone/>
            </a:pPr>
            <a:r>
              <a:rPr lang="en-US" sz="2400" dirty="0"/>
              <a:t>(4) VVT by Demonstration (D): The product is verified by operating in a real-life environment, and by performing tests or runs on real systems (hardware and software).</a:t>
            </a:r>
          </a:p>
        </p:txBody>
      </p:sp>
    </p:spTree>
    <p:extLst>
      <p:ext uri="{BB962C8B-B14F-4D97-AF65-F5344CB8AC3E}">
        <p14:creationId xmlns:p14="http://schemas.microsoft.com/office/powerpoint/2010/main" val="2572882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CCDB-F026-4234-BCA7-FE0F16A2E3FA}"/>
              </a:ext>
            </a:extLst>
          </p:cNvPr>
          <p:cNvSpPr>
            <a:spLocks noGrp="1"/>
          </p:cNvSpPr>
          <p:nvPr>
            <p:ph type="title"/>
          </p:nvPr>
        </p:nvSpPr>
        <p:spPr/>
        <p:txBody>
          <a:bodyPr/>
          <a:lstStyle/>
          <a:p>
            <a:r>
              <a:rPr lang="en-US" dirty="0"/>
              <a:t>IDSS Architecture</a:t>
            </a:r>
          </a:p>
        </p:txBody>
      </p:sp>
      <p:grpSp>
        <p:nvGrpSpPr>
          <p:cNvPr id="89" name="Group 88">
            <a:extLst>
              <a:ext uri="{FF2B5EF4-FFF2-40B4-BE49-F238E27FC236}">
                <a16:creationId xmlns:a16="http://schemas.microsoft.com/office/drawing/2014/main" id="{41F8A307-06BA-43C3-873A-6DE4C7DC8CC9}"/>
              </a:ext>
            </a:extLst>
          </p:cNvPr>
          <p:cNvGrpSpPr/>
          <p:nvPr/>
        </p:nvGrpSpPr>
        <p:grpSpPr>
          <a:xfrm>
            <a:off x="1066800" y="1615440"/>
            <a:ext cx="9181064" cy="4429760"/>
            <a:chOff x="1066800" y="1615440"/>
            <a:chExt cx="9181064" cy="4429760"/>
          </a:xfrm>
        </p:grpSpPr>
        <p:sp>
          <p:nvSpPr>
            <p:cNvPr id="47" name="Rectangle 46">
              <a:extLst>
                <a:ext uri="{FF2B5EF4-FFF2-40B4-BE49-F238E27FC236}">
                  <a16:creationId xmlns:a16="http://schemas.microsoft.com/office/drawing/2014/main" id="{0E98FE58-5794-4559-9E42-A00D29B45B24}"/>
                </a:ext>
              </a:extLst>
            </p:cNvPr>
            <p:cNvSpPr/>
            <p:nvPr/>
          </p:nvSpPr>
          <p:spPr>
            <a:xfrm>
              <a:off x="1066800" y="1615440"/>
              <a:ext cx="7284720" cy="4429760"/>
            </a:xfrm>
            <a:prstGeom prst="rect">
              <a:avLst/>
            </a:prstGeom>
            <a:solidFill>
              <a:schemeClr val="accent1">
                <a:alpha val="2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253A700-0CD0-4ABE-B750-B81F1D09FCB6}"/>
                </a:ext>
              </a:extLst>
            </p:cNvPr>
            <p:cNvSpPr/>
            <p:nvPr/>
          </p:nvSpPr>
          <p:spPr>
            <a:xfrm>
              <a:off x="1239520" y="1950720"/>
              <a:ext cx="3332480" cy="157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CONTROLLER</a:t>
              </a:r>
            </a:p>
          </p:txBody>
        </p:sp>
        <p:sp>
          <p:nvSpPr>
            <p:cNvPr id="7" name="Rectangle 6">
              <a:extLst>
                <a:ext uri="{FF2B5EF4-FFF2-40B4-BE49-F238E27FC236}">
                  <a16:creationId xmlns:a16="http://schemas.microsoft.com/office/drawing/2014/main" id="{45FCFB74-0AB1-492E-87E6-F54C84BDC221}"/>
                </a:ext>
              </a:extLst>
            </p:cNvPr>
            <p:cNvSpPr/>
            <p:nvPr/>
          </p:nvSpPr>
          <p:spPr>
            <a:xfrm>
              <a:off x="1239520" y="5273040"/>
              <a:ext cx="6979920" cy="559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MESSAGE BOARD</a:t>
              </a:r>
            </a:p>
          </p:txBody>
        </p:sp>
        <p:sp>
          <p:nvSpPr>
            <p:cNvPr id="8" name="Rectangle 7">
              <a:extLst>
                <a:ext uri="{FF2B5EF4-FFF2-40B4-BE49-F238E27FC236}">
                  <a16:creationId xmlns:a16="http://schemas.microsoft.com/office/drawing/2014/main" id="{50F72606-64AE-4136-A53B-EADCBFC99766}"/>
                </a:ext>
              </a:extLst>
            </p:cNvPr>
            <p:cNvSpPr/>
            <p:nvPr/>
          </p:nvSpPr>
          <p:spPr>
            <a:xfrm>
              <a:off x="6299200" y="1950720"/>
              <a:ext cx="1198880" cy="772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Facilitating</a:t>
              </a:r>
              <a:br>
                <a:rPr lang="en-US" dirty="0"/>
              </a:br>
              <a:r>
                <a:rPr lang="en-US" dirty="0"/>
                <a:t>Element</a:t>
              </a:r>
            </a:p>
          </p:txBody>
        </p:sp>
        <p:sp>
          <p:nvSpPr>
            <p:cNvPr id="9" name="Rectangle 8">
              <a:extLst>
                <a:ext uri="{FF2B5EF4-FFF2-40B4-BE49-F238E27FC236}">
                  <a16:creationId xmlns:a16="http://schemas.microsoft.com/office/drawing/2014/main" id="{4149EF12-679E-46DA-A13A-64A1927297E5}"/>
                </a:ext>
              </a:extLst>
            </p:cNvPr>
            <p:cNvSpPr/>
            <p:nvPr/>
          </p:nvSpPr>
          <p:spPr>
            <a:xfrm>
              <a:off x="6299200" y="3088640"/>
              <a:ext cx="1198880" cy="772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History</a:t>
              </a:r>
            </a:p>
            <a:p>
              <a:pPr algn="ctr"/>
              <a:r>
                <a:rPr lang="en-US" dirty="0"/>
                <a:t>Recorder</a:t>
              </a:r>
            </a:p>
          </p:txBody>
        </p:sp>
        <p:sp>
          <p:nvSpPr>
            <p:cNvPr id="10" name="Oval 9">
              <a:extLst>
                <a:ext uri="{FF2B5EF4-FFF2-40B4-BE49-F238E27FC236}">
                  <a16:creationId xmlns:a16="http://schemas.microsoft.com/office/drawing/2014/main" id="{390849D0-0239-4E2C-B3CA-8D5B0611201C}"/>
                </a:ext>
              </a:extLst>
            </p:cNvPr>
            <p:cNvSpPr/>
            <p:nvPr/>
          </p:nvSpPr>
          <p:spPr>
            <a:xfrm>
              <a:off x="9197815" y="1838960"/>
              <a:ext cx="972345" cy="995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a:t>
              </a:r>
            </a:p>
          </p:txBody>
        </p:sp>
        <p:sp>
          <p:nvSpPr>
            <p:cNvPr id="11" name="Rectangle 10">
              <a:extLst>
                <a:ext uri="{FF2B5EF4-FFF2-40B4-BE49-F238E27FC236}">
                  <a16:creationId xmlns:a16="http://schemas.microsoft.com/office/drawing/2014/main" id="{21C9CFC0-2F8D-4B12-9F3C-2008CEEBBE54}"/>
                </a:ext>
              </a:extLst>
            </p:cNvPr>
            <p:cNvSpPr/>
            <p:nvPr/>
          </p:nvSpPr>
          <p:spPr>
            <a:xfrm>
              <a:off x="1650047" y="4358640"/>
              <a:ext cx="833119" cy="436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Knowledge Processor 1</a:t>
              </a:r>
            </a:p>
          </p:txBody>
        </p:sp>
        <p:sp>
          <p:nvSpPr>
            <p:cNvPr id="13" name="Rectangle 12">
              <a:extLst>
                <a:ext uri="{FF2B5EF4-FFF2-40B4-BE49-F238E27FC236}">
                  <a16:creationId xmlns:a16="http://schemas.microsoft.com/office/drawing/2014/main" id="{05DB67CD-E31C-40CF-A1E8-611FFC0020AC}"/>
                </a:ext>
              </a:extLst>
            </p:cNvPr>
            <p:cNvSpPr/>
            <p:nvPr/>
          </p:nvSpPr>
          <p:spPr>
            <a:xfrm>
              <a:off x="2671126" y="4358640"/>
              <a:ext cx="833118" cy="436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Knowledge Processor 2</a:t>
              </a:r>
            </a:p>
          </p:txBody>
        </p:sp>
        <p:sp>
          <p:nvSpPr>
            <p:cNvPr id="15" name="Rectangle 14">
              <a:extLst>
                <a:ext uri="{FF2B5EF4-FFF2-40B4-BE49-F238E27FC236}">
                  <a16:creationId xmlns:a16="http://schemas.microsoft.com/office/drawing/2014/main" id="{184F971D-ED49-419E-BA25-D5F5DC472BF5}"/>
                </a:ext>
              </a:extLst>
            </p:cNvPr>
            <p:cNvSpPr/>
            <p:nvPr/>
          </p:nvSpPr>
          <p:spPr>
            <a:xfrm>
              <a:off x="3752058" y="4358640"/>
              <a:ext cx="877889" cy="436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Knowledge Processor 3</a:t>
              </a:r>
            </a:p>
          </p:txBody>
        </p:sp>
        <p:sp>
          <p:nvSpPr>
            <p:cNvPr id="17" name="Rectangle 16">
              <a:extLst>
                <a:ext uri="{FF2B5EF4-FFF2-40B4-BE49-F238E27FC236}">
                  <a16:creationId xmlns:a16="http://schemas.microsoft.com/office/drawing/2014/main" id="{8DAAE7AB-E13D-4806-8008-F30F91AAAE11}"/>
                </a:ext>
              </a:extLst>
            </p:cNvPr>
            <p:cNvSpPr/>
            <p:nvPr/>
          </p:nvSpPr>
          <p:spPr>
            <a:xfrm>
              <a:off x="5528151" y="4389120"/>
              <a:ext cx="828041" cy="436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Knowledge Processor n</a:t>
              </a:r>
            </a:p>
          </p:txBody>
        </p:sp>
        <p:sp>
          <p:nvSpPr>
            <p:cNvPr id="18" name="Rectangle 17">
              <a:extLst>
                <a:ext uri="{FF2B5EF4-FFF2-40B4-BE49-F238E27FC236}">
                  <a16:creationId xmlns:a16="http://schemas.microsoft.com/office/drawing/2014/main" id="{944AE6B9-236C-4584-A4F9-5E8149B27948}"/>
                </a:ext>
              </a:extLst>
            </p:cNvPr>
            <p:cNvSpPr/>
            <p:nvPr/>
          </p:nvSpPr>
          <p:spPr>
            <a:xfrm>
              <a:off x="1706880" y="2722880"/>
              <a:ext cx="2428240" cy="2844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TASK Allocator</a:t>
              </a:r>
            </a:p>
          </p:txBody>
        </p:sp>
        <p:sp>
          <p:nvSpPr>
            <p:cNvPr id="20" name="Rectangle 19">
              <a:extLst>
                <a:ext uri="{FF2B5EF4-FFF2-40B4-BE49-F238E27FC236}">
                  <a16:creationId xmlns:a16="http://schemas.microsoft.com/office/drawing/2014/main" id="{4229CA98-D73B-49C4-BBF9-4F72D3B13E05}"/>
                </a:ext>
              </a:extLst>
            </p:cNvPr>
            <p:cNvSpPr/>
            <p:nvPr/>
          </p:nvSpPr>
          <p:spPr>
            <a:xfrm>
              <a:off x="1691640" y="3124200"/>
              <a:ext cx="2428240" cy="2844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Conflict Resolver</a:t>
              </a:r>
            </a:p>
          </p:txBody>
        </p:sp>
        <p:cxnSp>
          <p:nvCxnSpPr>
            <p:cNvPr id="22" name="Straight Arrow Connector 21">
              <a:extLst>
                <a:ext uri="{FF2B5EF4-FFF2-40B4-BE49-F238E27FC236}">
                  <a16:creationId xmlns:a16="http://schemas.microsoft.com/office/drawing/2014/main" id="{6125BA3A-1EAF-4030-A189-8C6D205BAD5F}"/>
                </a:ext>
              </a:extLst>
            </p:cNvPr>
            <p:cNvCxnSpPr/>
            <p:nvPr/>
          </p:nvCxnSpPr>
          <p:spPr>
            <a:xfrm>
              <a:off x="1463040" y="3525520"/>
              <a:ext cx="0" cy="174752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18F1185-B636-4160-BEE3-603CCD89AD18}"/>
                </a:ext>
              </a:extLst>
            </p:cNvPr>
            <p:cNvCxnSpPr>
              <a:cxnSpLocks/>
              <a:stCxn id="9" idx="2"/>
            </p:cNvCxnSpPr>
            <p:nvPr/>
          </p:nvCxnSpPr>
          <p:spPr>
            <a:xfrm>
              <a:off x="6898640" y="3860800"/>
              <a:ext cx="0" cy="141224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7C12377-482B-4A28-88D0-EA466DFD01F1}"/>
                </a:ext>
              </a:extLst>
            </p:cNvPr>
            <p:cNvCxnSpPr>
              <a:cxnSpLocks/>
              <a:stCxn id="8" idx="2"/>
              <a:endCxn id="9" idx="0"/>
            </p:cNvCxnSpPr>
            <p:nvPr/>
          </p:nvCxnSpPr>
          <p:spPr>
            <a:xfrm>
              <a:off x="6898640" y="2722880"/>
              <a:ext cx="0" cy="36576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F02C1CE-56B3-4329-A44B-739329FDFB7A}"/>
                </a:ext>
              </a:extLst>
            </p:cNvPr>
            <p:cNvCxnSpPr>
              <a:cxnSpLocks/>
              <a:stCxn id="11" idx="2"/>
            </p:cNvCxnSpPr>
            <p:nvPr/>
          </p:nvCxnSpPr>
          <p:spPr>
            <a:xfrm flipH="1">
              <a:off x="2058909" y="4795520"/>
              <a:ext cx="7698" cy="50799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5D1CD05-3861-4805-B8DF-6DEAC4CF8059}"/>
                </a:ext>
              </a:extLst>
            </p:cNvPr>
            <p:cNvCxnSpPr>
              <a:cxnSpLocks/>
              <a:stCxn id="13" idx="2"/>
            </p:cNvCxnSpPr>
            <p:nvPr/>
          </p:nvCxnSpPr>
          <p:spPr>
            <a:xfrm>
              <a:off x="3087685" y="4795520"/>
              <a:ext cx="0" cy="50799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5AEC07B-4F99-4A55-8AAE-3691534570A0}"/>
                </a:ext>
              </a:extLst>
            </p:cNvPr>
            <p:cNvCxnSpPr>
              <a:cxnSpLocks/>
              <a:stCxn id="15" idx="2"/>
            </p:cNvCxnSpPr>
            <p:nvPr/>
          </p:nvCxnSpPr>
          <p:spPr>
            <a:xfrm>
              <a:off x="4191003" y="4795520"/>
              <a:ext cx="0" cy="50799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26ED64F-F8D4-4E59-A8B6-AF62EE7035B5}"/>
                </a:ext>
              </a:extLst>
            </p:cNvPr>
            <p:cNvCxnSpPr>
              <a:cxnSpLocks/>
            </p:cNvCxnSpPr>
            <p:nvPr/>
          </p:nvCxnSpPr>
          <p:spPr>
            <a:xfrm>
              <a:off x="5942172" y="4826000"/>
              <a:ext cx="0" cy="47752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066AAB7-695D-45A9-BC45-54D55A9665E3}"/>
                </a:ext>
              </a:extLst>
            </p:cNvPr>
            <p:cNvCxnSpPr>
              <a:cxnSpLocks/>
              <a:stCxn id="8" idx="1"/>
            </p:cNvCxnSpPr>
            <p:nvPr/>
          </p:nvCxnSpPr>
          <p:spPr>
            <a:xfrm flipH="1">
              <a:off x="4599465" y="2336800"/>
              <a:ext cx="1699735"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7110D08-A0F0-47B8-889A-F804844EB8D5}"/>
                </a:ext>
              </a:extLst>
            </p:cNvPr>
            <p:cNvCxnSpPr>
              <a:cxnSpLocks/>
            </p:cNvCxnSpPr>
            <p:nvPr/>
          </p:nvCxnSpPr>
          <p:spPr>
            <a:xfrm flipH="1">
              <a:off x="4572000" y="3266440"/>
              <a:ext cx="17272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134E3FE-DB3D-4975-B44D-65CE72D843FF}"/>
                </a:ext>
              </a:extLst>
            </p:cNvPr>
            <p:cNvCxnSpPr>
              <a:cxnSpLocks/>
              <a:stCxn id="10" idx="2"/>
              <a:endCxn id="8" idx="3"/>
            </p:cNvCxnSpPr>
            <p:nvPr/>
          </p:nvCxnSpPr>
          <p:spPr>
            <a:xfrm flipH="1">
              <a:off x="7498080" y="2336800"/>
              <a:ext cx="1699735"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F8ABC97-CA6A-4752-AA1F-E3F0AB8F2A36}"/>
                </a:ext>
              </a:extLst>
            </p:cNvPr>
            <p:cNvSpPr txBox="1"/>
            <p:nvPr/>
          </p:nvSpPr>
          <p:spPr>
            <a:xfrm>
              <a:off x="9120109" y="3124200"/>
              <a:ext cx="1127755" cy="369332"/>
            </a:xfrm>
            <a:prstGeom prst="rect">
              <a:avLst/>
            </a:prstGeom>
            <a:noFill/>
          </p:spPr>
          <p:txBody>
            <a:bodyPr wrap="square">
              <a:spAutoFit/>
            </a:bodyPr>
            <a:lstStyle/>
            <a:p>
              <a:pPr algn="ctr"/>
              <a:r>
                <a:rPr lang="en-US" dirty="0"/>
                <a:t>Decision</a:t>
              </a:r>
            </a:p>
          </p:txBody>
        </p:sp>
        <p:cxnSp>
          <p:nvCxnSpPr>
            <p:cNvPr id="54" name="Straight Arrow Connector 53">
              <a:extLst>
                <a:ext uri="{FF2B5EF4-FFF2-40B4-BE49-F238E27FC236}">
                  <a16:creationId xmlns:a16="http://schemas.microsoft.com/office/drawing/2014/main" id="{FBEB7C79-B62F-4C0C-A53A-534E8BD4212D}"/>
                </a:ext>
              </a:extLst>
            </p:cNvPr>
            <p:cNvCxnSpPr>
              <a:stCxn id="10" idx="4"/>
              <a:endCxn id="52" idx="0"/>
            </p:cNvCxnSpPr>
            <p:nvPr/>
          </p:nvCxnSpPr>
          <p:spPr>
            <a:xfrm flipH="1">
              <a:off x="9683987" y="2834640"/>
              <a:ext cx="1" cy="2895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A3AD63EA-807D-4808-B2C0-7373EFC4D46C}"/>
                </a:ext>
              </a:extLst>
            </p:cNvPr>
            <p:cNvCxnSpPr>
              <a:cxnSpLocks/>
              <a:stCxn id="6" idx="2"/>
              <a:endCxn id="17" idx="0"/>
            </p:cNvCxnSpPr>
            <p:nvPr/>
          </p:nvCxnSpPr>
          <p:spPr>
            <a:xfrm rot="16200000" flipH="1">
              <a:off x="3992166" y="2439114"/>
              <a:ext cx="863600" cy="3036412"/>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8327E50E-8E86-481D-98D5-F892529F7525}"/>
                </a:ext>
              </a:extLst>
            </p:cNvPr>
            <p:cNvCxnSpPr>
              <a:cxnSpLocks/>
              <a:stCxn id="6" idx="2"/>
              <a:endCxn id="11" idx="0"/>
            </p:cNvCxnSpPr>
            <p:nvPr/>
          </p:nvCxnSpPr>
          <p:spPr>
            <a:xfrm rot="5400000">
              <a:off x="2069624" y="3522504"/>
              <a:ext cx="833120" cy="839153"/>
            </a:xfrm>
            <a:prstGeom prst="bentConnector3">
              <a:avLst>
                <a:gd name="adj1" fmla="val 50000"/>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00DF09D8-E1F8-44EE-9637-19F55D74B766}"/>
                </a:ext>
              </a:extLst>
            </p:cNvPr>
            <p:cNvCxnSpPr>
              <a:cxnSpLocks/>
              <a:stCxn id="6" idx="2"/>
              <a:endCxn id="13" idx="0"/>
            </p:cNvCxnSpPr>
            <p:nvPr/>
          </p:nvCxnSpPr>
          <p:spPr>
            <a:xfrm rot="16200000" flipH="1">
              <a:off x="2580162" y="3851117"/>
              <a:ext cx="833120" cy="181925"/>
            </a:xfrm>
            <a:prstGeom prst="bentConnector3">
              <a:avLst>
                <a:gd name="adj1" fmla="val 50000"/>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9FE0F068-D162-45B0-9B1E-ACF22D24DD29}"/>
                </a:ext>
              </a:extLst>
            </p:cNvPr>
            <p:cNvCxnSpPr>
              <a:cxnSpLocks/>
              <a:stCxn id="6" idx="2"/>
              <a:endCxn id="15" idx="0"/>
            </p:cNvCxnSpPr>
            <p:nvPr/>
          </p:nvCxnSpPr>
          <p:spPr>
            <a:xfrm rot="16200000" flipH="1">
              <a:off x="3131821" y="3299458"/>
              <a:ext cx="833120" cy="1285243"/>
            </a:xfrm>
            <a:prstGeom prst="bentConnector3">
              <a:avLst>
                <a:gd name="adj1" fmla="val 50000"/>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9F3965E-6130-4825-95DA-A265F186C69A}"/>
                </a:ext>
              </a:extLst>
            </p:cNvPr>
            <p:cNvCxnSpPr/>
            <p:nvPr/>
          </p:nvCxnSpPr>
          <p:spPr>
            <a:xfrm>
              <a:off x="4846320" y="4612640"/>
              <a:ext cx="53848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1310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CCDB-F026-4234-BCA7-FE0F16A2E3FA}"/>
              </a:ext>
            </a:extLst>
          </p:cNvPr>
          <p:cNvSpPr>
            <a:spLocks noGrp="1"/>
          </p:cNvSpPr>
          <p:nvPr>
            <p:ph type="title"/>
          </p:nvPr>
        </p:nvSpPr>
        <p:spPr/>
        <p:txBody>
          <a:bodyPr/>
          <a:lstStyle/>
          <a:p>
            <a:r>
              <a:rPr lang="en-US" dirty="0"/>
              <a:t>IDSS Architecture</a:t>
            </a:r>
          </a:p>
        </p:txBody>
      </p:sp>
      <p:sp>
        <p:nvSpPr>
          <p:cNvPr id="3" name="Content Placeholder 2">
            <a:extLst>
              <a:ext uri="{FF2B5EF4-FFF2-40B4-BE49-F238E27FC236}">
                <a16:creationId xmlns:a16="http://schemas.microsoft.com/office/drawing/2014/main" id="{D097D2D5-F4AE-4A9E-A60D-CA34543ADDC2}"/>
              </a:ext>
            </a:extLst>
          </p:cNvPr>
          <p:cNvSpPr>
            <a:spLocks noGrp="1"/>
          </p:cNvSpPr>
          <p:nvPr>
            <p:ph idx="1"/>
          </p:nvPr>
        </p:nvSpPr>
        <p:spPr/>
        <p:txBody>
          <a:bodyPr>
            <a:normAutofit/>
          </a:bodyPr>
          <a:lstStyle/>
          <a:p>
            <a:pPr marL="0" indent="0">
              <a:buNone/>
            </a:pPr>
            <a:r>
              <a:rPr lang="en-US" sz="2400" b="1" dirty="0"/>
              <a:t>Controller</a:t>
            </a:r>
          </a:p>
          <a:p>
            <a:pPr marL="0" indent="0">
              <a:buNone/>
            </a:pPr>
            <a:r>
              <a:rPr lang="en-US" sz="2400" dirty="0"/>
              <a:t>In developing a solution to a given problem, the controller uses</a:t>
            </a:r>
          </a:p>
          <a:p>
            <a:pPr marL="457200" indent="-457200">
              <a:buFont typeface="+mj-lt"/>
              <a:buAutoNum type="arabicPeriod"/>
            </a:pPr>
            <a:r>
              <a:rPr lang="en-US" sz="2400" dirty="0"/>
              <a:t>The Facilitating Element (FE) to communicate with the user</a:t>
            </a:r>
          </a:p>
          <a:p>
            <a:pPr marL="457200" indent="-457200">
              <a:buFont typeface="+mj-lt"/>
              <a:buAutoNum type="arabicPeriod"/>
            </a:pPr>
            <a:r>
              <a:rPr lang="en-US" sz="2400" dirty="0"/>
              <a:t>The model subsystem to select a suitable model for solving the problem</a:t>
            </a:r>
          </a:p>
          <a:p>
            <a:pPr marL="457200" indent="-457200">
              <a:buFont typeface="+mj-lt"/>
              <a:buAutoNum type="arabicPeriod"/>
            </a:pPr>
            <a:r>
              <a:rPr lang="en-US" sz="2400" dirty="0"/>
              <a:t>The data subsystem to perform all data related tasks</a:t>
            </a:r>
          </a:p>
          <a:p>
            <a:pPr marL="457200" indent="-457200">
              <a:buFont typeface="+mj-lt"/>
              <a:buAutoNum type="arabicPeriod"/>
            </a:pPr>
            <a:r>
              <a:rPr lang="en-US" sz="2400" dirty="0"/>
              <a:t>A knowledge subsystem to generate a single or a set of alternate solutions</a:t>
            </a:r>
          </a:p>
        </p:txBody>
      </p:sp>
    </p:spTree>
    <p:extLst>
      <p:ext uri="{BB962C8B-B14F-4D97-AF65-F5344CB8AC3E}">
        <p14:creationId xmlns:p14="http://schemas.microsoft.com/office/powerpoint/2010/main" val="148703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CCDB-F026-4234-BCA7-FE0F16A2E3FA}"/>
              </a:ext>
            </a:extLst>
          </p:cNvPr>
          <p:cNvSpPr>
            <a:spLocks noGrp="1"/>
          </p:cNvSpPr>
          <p:nvPr>
            <p:ph type="title"/>
          </p:nvPr>
        </p:nvSpPr>
        <p:spPr/>
        <p:txBody>
          <a:bodyPr/>
          <a:lstStyle/>
          <a:p>
            <a:r>
              <a:rPr lang="en-US" dirty="0"/>
              <a:t>IDSS Architecture</a:t>
            </a:r>
          </a:p>
        </p:txBody>
      </p:sp>
      <p:graphicFrame>
        <p:nvGraphicFramePr>
          <p:cNvPr id="9" name="Diagram 8">
            <a:extLst>
              <a:ext uri="{FF2B5EF4-FFF2-40B4-BE49-F238E27FC236}">
                <a16:creationId xmlns:a16="http://schemas.microsoft.com/office/drawing/2014/main" id="{CA27429D-C00B-4E06-875C-D0E16C5D7025}"/>
              </a:ext>
            </a:extLst>
          </p:cNvPr>
          <p:cNvGraphicFramePr/>
          <p:nvPr>
            <p:extLst>
              <p:ext uri="{D42A27DB-BD31-4B8C-83A1-F6EECF244321}">
                <p14:modId xmlns:p14="http://schemas.microsoft.com/office/powerpoint/2010/main" val="3001670899"/>
              </p:ext>
            </p:extLst>
          </p:nvPr>
        </p:nvGraphicFramePr>
        <p:xfrm>
          <a:off x="3098800" y="1656080"/>
          <a:ext cx="6969760" cy="4207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6496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CCDB-F026-4234-BCA7-FE0F16A2E3FA}"/>
              </a:ext>
            </a:extLst>
          </p:cNvPr>
          <p:cNvSpPr>
            <a:spLocks noGrp="1"/>
          </p:cNvSpPr>
          <p:nvPr>
            <p:ph type="title"/>
          </p:nvPr>
        </p:nvSpPr>
        <p:spPr/>
        <p:txBody>
          <a:bodyPr/>
          <a:lstStyle/>
          <a:p>
            <a:r>
              <a:rPr lang="en-US" dirty="0"/>
              <a:t>IDSS Architecture</a:t>
            </a:r>
          </a:p>
        </p:txBody>
      </p:sp>
      <p:sp>
        <p:nvSpPr>
          <p:cNvPr id="3" name="Content Placeholder 2">
            <a:extLst>
              <a:ext uri="{FF2B5EF4-FFF2-40B4-BE49-F238E27FC236}">
                <a16:creationId xmlns:a16="http://schemas.microsoft.com/office/drawing/2014/main" id="{D097D2D5-F4AE-4A9E-A60D-CA34543ADDC2}"/>
              </a:ext>
            </a:extLst>
          </p:cNvPr>
          <p:cNvSpPr>
            <a:spLocks noGrp="1"/>
          </p:cNvSpPr>
          <p:nvPr>
            <p:ph idx="1"/>
          </p:nvPr>
        </p:nvSpPr>
        <p:spPr/>
        <p:txBody>
          <a:bodyPr>
            <a:normAutofit/>
          </a:bodyPr>
          <a:lstStyle/>
          <a:p>
            <a:pPr marL="0" indent="0">
              <a:buNone/>
            </a:pPr>
            <a:r>
              <a:rPr lang="en-US" sz="2400" b="1" dirty="0"/>
              <a:t>Facilitating element</a:t>
            </a:r>
          </a:p>
          <a:p>
            <a:pPr marL="0" indent="0">
              <a:buNone/>
            </a:pPr>
            <a:r>
              <a:rPr lang="en-US" sz="2400" dirty="0"/>
              <a:t>The facilitating element (FE) incorporates the</a:t>
            </a:r>
            <a:r>
              <a:rPr lang="th-TH" sz="2400" dirty="0"/>
              <a:t> </a:t>
            </a:r>
            <a:r>
              <a:rPr lang="en-US" sz="2400" dirty="0"/>
              <a:t>communication interface between the user and</a:t>
            </a:r>
            <a:r>
              <a:rPr lang="th-TH" sz="2400" dirty="0"/>
              <a:t> </a:t>
            </a:r>
            <a:r>
              <a:rPr lang="en-US" sz="2400" dirty="0"/>
              <a:t>the IDSS.</a:t>
            </a:r>
            <a:endParaRPr lang="th-TH" sz="2400" dirty="0"/>
          </a:p>
          <a:p>
            <a:pPr marL="457200" indent="-457200">
              <a:buFont typeface="+mj-lt"/>
              <a:buAutoNum type="arabicPeriod"/>
            </a:pPr>
            <a:r>
              <a:rPr lang="en-US" sz="2400" dirty="0"/>
              <a:t>This interface is implemented as a</a:t>
            </a:r>
            <a:r>
              <a:rPr lang="th-TH" sz="2400" dirty="0"/>
              <a:t> </a:t>
            </a:r>
            <a:r>
              <a:rPr lang="en-US" sz="2400" dirty="0"/>
              <a:t>menu-driven interface in which the IDSS presents</a:t>
            </a:r>
            <a:r>
              <a:rPr lang="th-TH" sz="2400" dirty="0"/>
              <a:t> </a:t>
            </a:r>
            <a:r>
              <a:rPr lang="en-US" sz="2400" dirty="0"/>
              <a:t>its queries to the user in the form of a menu</a:t>
            </a:r>
            <a:r>
              <a:rPr lang="th-TH" sz="2400" dirty="0"/>
              <a:t> </a:t>
            </a:r>
            <a:r>
              <a:rPr lang="en-US" sz="2400" dirty="0"/>
              <a:t>with alternate selections.</a:t>
            </a:r>
            <a:endParaRPr lang="th-TH" sz="2400" dirty="0"/>
          </a:p>
          <a:p>
            <a:pPr marL="457200" indent="-457200">
              <a:buFont typeface="+mj-lt"/>
              <a:buAutoNum type="arabicPeriod"/>
            </a:pPr>
            <a:r>
              <a:rPr lang="en-US" sz="2400" dirty="0"/>
              <a:t>The FE has the ability to interpret such a response</a:t>
            </a:r>
            <a:r>
              <a:rPr lang="th-TH" sz="2400" dirty="0"/>
              <a:t> </a:t>
            </a:r>
            <a:r>
              <a:rPr lang="en-US" sz="2400" dirty="0"/>
              <a:t>by parsing through the text</a:t>
            </a:r>
            <a:endParaRPr lang="th-TH" sz="2400" dirty="0"/>
          </a:p>
          <a:p>
            <a:pPr marL="0" indent="0">
              <a:buNone/>
            </a:pPr>
            <a:endParaRPr lang="th-TH" sz="2400" dirty="0"/>
          </a:p>
          <a:p>
            <a:pPr marL="0" indent="0">
              <a:buNone/>
            </a:pPr>
            <a:r>
              <a:rPr lang="en-US" sz="2400" b="1" dirty="0"/>
              <a:t>History recorder</a:t>
            </a:r>
          </a:p>
          <a:p>
            <a:pPr marL="457200" indent="-457200">
              <a:buFont typeface="+mj-lt"/>
              <a:buAutoNum type="arabicPeriod"/>
            </a:pPr>
            <a:r>
              <a:rPr lang="en-US" sz="2400" dirty="0"/>
              <a:t>Record the various steps taken in the decision process.</a:t>
            </a:r>
            <a:endParaRPr lang="th-TH" sz="2400" dirty="0"/>
          </a:p>
          <a:p>
            <a:pPr marL="457200" indent="-457200">
              <a:buFont typeface="+mj-lt"/>
              <a:buAutoNum type="arabicPeriod"/>
            </a:pPr>
            <a:r>
              <a:rPr lang="en-US" sz="2400" dirty="0"/>
              <a:t>Answering various</a:t>
            </a:r>
            <a:r>
              <a:rPr lang="th-TH" sz="2400" dirty="0"/>
              <a:t> </a:t>
            </a:r>
            <a:r>
              <a:rPr lang="en-US" sz="2400" dirty="0"/>
              <a:t>queries of the user.</a:t>
            </a:r>
            <a:endParaRPr lang="th-TH" sz="2400" dirty="0"/>
          </a:p>
          <a:p>
            <a:pPr marL="0" indent="0">
              <a:buNone/>
            </a:pPr>
            <a:endParaRPr lang="th-TH" sz="2400" dirty="0"/>
          </a:p>
        </p:txBody>
      </p:sp>
    </p:spTree>
    <p:extLst>
      <p:ext uri="{BB962C8B-B14F-4D97-AF65-F5344CB8AC3E}">
        <p14:creationId xmlns:p14="http://schemas.microsoft.com/office/powerpoint/2010/main" val="547501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CCDB-F026-4234-BCA7-FE0F16A2E3FA}"/>
              </a:ext>
            </a:extLst>
          </p:cNvPr>
          <p:cNvSpPr>
            <a:spLocks noGrp="1"/>
          </p:cNvSpPr>
          <p:nvPr>
            <p:ph type="title"/>
          </p:nvPr>
        </p:nvSpPr>
        <p:spPr/>
        <p:txBody>
          <a:bodyPr/>
          <a:lstStyle/>
          <a:p>
            <a:r>
              <a:rPr lang="en-US" dirty="0"/>
              <a:t>IDSS Architecture</a:t>
            </a:r>
          </a:p>
        </p:txBody>
      </p:sp>
      <p:sp>
        <p:nvSpPr>
          <p:cNvPr id="3" name="Content Placeholder 2">
            <a:extLst>
              <a:ext uri="{FF2B5EF4-FFF2-40B4-BE49-F238E27FC236}">
                <a16:creationId xmlns:a16="http://schemas.microsoft.com/office/drawing/2014/main" id="{D097D2D5-F4AE-4A9E-A60D-CA34543ADDC2}"/>
              </a:ext>
            </a:extLst>
          </p:cNvPr>
          <p:cNvSpPr>
            <a:spLocks noGrp="1"/>
          </p:cNvSpPr>
          <p:nvPr>
            <p:ph idx="1"/>
          </p:nvPr>
        </p:nvSpPr>
        <p:spPr/>
        <p:txBody>
          <a:bodyPr>
            <a:normAutofit/>
          </a:bodyPr>
          <a:lstStyle/>
          <a:p>
            <a:pPr marL="0" indent="0">
              <a:buNone/>
            </a:pPr>
            <a:r>
              <a:rPr lang="en-US" sz="2400" b="1" dirty="0"/>
              <a:t>Data subsystem</a:t>
            </a:r>
          </a:p>
          <a:p>
            <a:pPr marL="0" indent="0">
              <a:buNone/>
            </a:pPr>
            <a:r>
              <a:rPr lang="en-US" sz="2400" dirty="0"/>
              <a:t>The data subsystem stores factual information about the problem solving domain in general and the current problem in particular.</a:t>
            </a:r>
            <a:endParaRPr lang="th-TH" sz="2400" dirty="0"/>
          </a:p>
          <a:p>
            <a:r>
              <a:rPr lang="en-US" sz="2400" dirty="0"/>
              <a:t>Provide data to the computing elements and the user during the problem solving process</a:t>
            </a:r>
            <a:endParaRPr lang="th-TH" sz="2400" dirty="0"/>
          </a:p>
          <a:p>
            <a:r>
              <a:rPr lang="en-US" sz="2400" dirty="0"/>
              <a:t>Part of the controller subsystem</a:t>
            </a:r>
          </a:p>
          <a:p>
            <a:pPr marL="0" indent="0">
              <a:buNone/>
            </a:pPr>
            <a:endParaRPr lang="en-US" sz="2400" dirty="0"/>
          </a:p>
          <a:p>
            <a:pPr marL="0" indent="0">
              <a:buNone/>
            </a:pPr>
            <a:r>
              <a:rPr lang="en-US" sz="2400" b="1" dirty="0"/>
              <a:t>Model subsystem</a:t>
            </a:r>
          </a:p>
          <a:p>
            <a:r>
              <a:rPr lang="en-US" sz="2400" dirty="0"/>
              <a:t>Stores typical problem solving techniques for the problem solving domain.</a:t>
            </a:r>
          </a:p>
          <a:p>
            <a:r>
              <a:rPr lang="en-US" sz="2400" dirty="0"/>
              <a:t>Provide analytical and mathematical models to the computing elements</a:t>
            </a:r>
            <a:endParaRPr lang="th-TH" sz="2400" dirty="0"/>
          </a:p>
          <a:p>
            <a:pPr marL="0" indent="0">
              <a:buNone/>
            </a:pPr>
            <a:endParaRPr lang="th-TH" sz="2400" dirty="0"/>
          </a:p>
        </p:txBody>
      </p:sp>
    </p:spTree>
    <p:extLst>
      <p:ext uri="{BB962C8B-B14F-4D97-AF65-F5344CB8AC3E}">
        <p14:creationId xmlns:p14="http://schemas.microsoft.com/office/powerpoint/2010/main" val="4272066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CCDB-F026-4234-BCA7-FE0F16A2E3FA}"/>
              </a:ext>
            </a:extLst>
          </p:cNvPr>
          <p:cNvSpPr>
            <a:spLocks noGrp="1"/>
          </p:cNvSpPr>
          <p:nvPr>
            <p:ph type="title"/>
          </p:nvPr>
        </p:nvSpPr>
        <p:spPr/>
        <p:txBody>
          <a:bodyPr/>
          <a:lstStyle/>
          <a:p>
            <a:r>
              <a:rPr lang="en-US" dirty="0"/>
              <a:t>IDSS Architecture</a:t>
            </a:r>
          </a:p>
        </p:txBody>
      </p:sp>
      <p:sp>
        <p:nvSpPr>
          <p:cNvPr id="3" name="Content Placeholder 2">
            <a:extLst>
              <a:ext uri="{FF2B5EF4-FFF2-40B4-BE49-F238E27FC236}">
                <a16:creationId xmlns:a16="http://schemas.microsoft.com/office/drawing/2014/main" id="{D097D2D5-F4AE-4A9E-A60D-CA34543ADDC2}"/>
              </a:ext>
            </a:extLst>
          </p:cNvPr>
          <p:cNvSpPr>
            <a:spLocks noGrp="1"/>
          </p:cNvSpPr>
          <p:nvPr>
            <p:ph idx="1"/>
          </p:nvPr>
        </p:nvSpPr>
        <p:spPr/>
        <p:txBody>
          <a:bodyPr>
            <a:normAutofit fontScale="92500"/>
          </a:bodyPr>
          <a:lstStyle/>
          <a:p>
            <a:pPr marL="0" indent="0">
              <a:buNone/>
            </a:pPr>
            <a:r>
              <a:rPr lang="en-US" sz="2400" b="1" dirty="0"/>
              <a:t>Knowledge subsystem</a:t>
            </a:r>
          </a:p>
          <a:p>
            <a:pPr marL="0" indent="0">
              <a:buNone/>
            </a:pPr>
            <a:r>
              <a:rPr lang="en-US" sz="2400" dirty="0"/>
              <a:t>The knowledge subsystem of the IDSS contains the knowledge of the problem solving domain.</a:t>
            </a:r>
            <a:endParaRPr lang="th-TH" sz="2400" dirty="0"/>
          </a:p>
          <a:p>
            <a:r>
              <a:rPr lang="en-US" sz="2400" dirty="0"/>
              <a:t>Each of these processors, called a knowledge processor (KP), contains knowledge in a specific domain and functions under the direction of a centralized controller</a:t>
            </a:r>
            <a:endParaRPr lang="th-TH" sz="2400" dirty="0"/>
          </a:p>
          <a:p>
            <a:r>
              <a:rPr lang="en-US" sz="2400" dirty="0"/>
              <a:t>These knowledge processors implement the knowledge source of the system.</a:t>
            </a:r>
          </a:p>
          <a:p>
            <a:pPr marL="0" indent="0">
              <a:buNone/>
            </a:pPr>
            <a:endParaRPr lang="en-US" sz="2400" dirty="0"/>
          </a:p>
          <a:p>
            <a:pPr marL="0" indent="0">
              <a:buNone/>
            </a:pPr>
            <a:r>
              <a:rPr lang="en-US" sz="2400" b="1" dirty="0"/>
              <a:t>Message board</a:t>
            </a:r>
          </a:p>
          <a:p>
            <a:r>
              <a:rPr lang="en-US" sz="2400" dirty="0"/>
              <a:t>The means for communication among the KPs.</a:t>
            </a:r>
          </a:p>
          <a:p>
            <a:r>
              <a:rPr lang="en-US" sz="2400" dirty="0"/>
              <a:t>Memory subsystems that can store data structures to be used by various parts of the knowledge subsystem</a:t>
            </a:r>
            <a:endParaRPr lang="th-TH" sz="2400" dirty="0"/>
          </a:p>
          <a:p>
            <a:pPr marL="0" indent="0">
              <a:buNone/>
            </a:pPr>
            <a:endParaRPr lang="th-TH" sz="2400" dirty="0"/>
          </a:p>
        </p:txBody>
      </p:sp>
    </p:spTree>
    <p:extLst>
      <p:ext uri="{BB962C8B-B14F-4D97-AF65-F5344CB8AC3E}">
        <p14:creationId xmlns:p14="http://schemas.microsoft.com/office/powerpoint/2010/main" val="840890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CCDB-F026-4234-BCA7-FE0F16A2E3FA}"/>
              </a:ext>
            </a:extLst>
          </p:cNvPr>
          <p:cNvSpPr>
            <a:spLocks noGrp="1"/>
          </p:cNvSpPr>
          <p:nvPr>
            <p:ph type="title"/>
          </p:nvPr>
        </p:nvSpPr>
        <p:spPr/>
        <p:txBody>
          <a:bodyPr/>
          <a:lstStyle/>
          <a:p>
            <a:r>
              <a:rPr lang="en-US" dirty="0"/>
              <a:t>IDSS Architecture</a:t>
            </a:r>
          </a:p>
        </p:txBody>
      </p:sp>
      <p:pic>
        <p:nvPicPr>
          <p:cNvPr id="7" name="Picture 6">
            <a:extLst>
              <a:ext uri="{FF2B5EF4-FFF2-40B4-BE49-F238E27FC236}">
                <a16:creationId xmlns:a16="http://schemas.microsoft.com/office/drawing/2014/main" id="{86B65F33-E784-4F26-BFD2-0358796F2C58}"/>
              </a:ext>
            </a:extLst>
          </p:cNvPr>
          <p:cNvPicPr>
            <a:picLocks noChangeAspect="1"/>
          </p:cNvPicPr>
          <p:nvPr/>
        </p:nvPicPr>
        <p:blipFill>
          <a:blip r:embed="rId3"/>
          <a:stretch>
            <a:fillRect/>
          </a:stretch>
        </p:blipFill>
        <p:spPr>
          <a:xfrm>
            <a:off x="3659466" y="1577159"/>
            <a:ext cx="4974868" cy="4546321"/>
          </a:xfrm>
          <a:prstGeom prst="rect">
            <a:avLst/>
          </a:prstGeom>
        </p:spPr>
      </p:pic>
    </p:spTree>
    <p:extLst>
      <p:ext uri="{BB962C8B-B14F-4D97-AF65-F5344CB8AC3E}">
        <p14:creationId xmlns:p14="http://schemas.microsoft.com/office/powerpoint/2010/main" val="767343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4099</TotalTime>
  <Words>1931</Words>
  <Application>Microsoft Office PowerPoint</Application>
  <PresentationFormat>Widescreen</PresentationFormat>
  <Paragraphs>167</Paragraphs>
  <Slides>23</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IDSS Architecture</vt:lpstr>
      <vt:lpstr>IDSS Architecture</vt:lpstr>
      <vt:lpstr>IDSS Architecture</vt:lpstr>
      <vt:lpstr>IDSS Architecture</vt:lpstr>
      <vt:lpstr>IDSS Architecture</vt:lpstr>
      <vt:lpstr>IDSS Architecture</vt:lpstr>
      <vt:lpstr>IDSS Architecture</vt:lpstr>
      <vt:lpstr>IDSS Architecture</vt:lpstr>
      <vt:lpstr>IDSS Architecture – Case Study</vt:lpstr>
      <vt:lpstr>IDSS Architecture – Case Study</vt:lpstr>
      <vt:lpstr>IDSS Architecture – Case Study</vt:lpstr>
      <vt:lpstr>IDSS Architecture – Case Study</vt:lpstr>
      <vt:lpstr>IDSS Architecture – Case Study</vt:lpstr>
      <vt:lpstr>IDSS Architecture – Case Study</vt:lpstr>
      <vt:lpstr>IDSS Architecture – Case Study</vt:lpstr>
      <vt:lpstr>IDSS Requirements</vt:lpstr>
      <vt:lpstr>IDSS Validation</vt:lpstr>
      <vt:lpstr>IDSS Validation</vt:lpstr>
      <vt:lpstr>IDSS Validation – Case Study</vt:lpstr>
      <vt:lpstr>IDSS Validation – Case Study</vt:lpstr>
      <vt:lpstr>IDSS Validation – Case Study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SURIYA JIRASATITSIN (สุริยา จิรสถิตสิน)</cp:lastModifiedBy>
  <cp:revision>222</cp:revision>
  <dcterms:created xsi:type="dcterms:W3CDTF">2018-02-11T14:22:08Z</dcterms:created>
  <dcterms:modified xsi:type="dcterms:W3CDTF">2020-10-31T17:04:23Z</dcterms:modified>
</cp:coreProperties>
</file>