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2" autoAdjust="0"/>
    <p:restoredTop sz="76796" autoAdjust="0"/>
  </p:normalViewPr>
  <p:slideViewPr>
    <p:cSldViewPr snapToGrid="0">
      <p:cViewPr varScale="1">
        <p:scale>
          <a:sx n="84" d="100"/>
          <a:sy n="84" d="100"/>
        </p:scale>
        <p:origin x="20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E09072-DD83-4718-9298-7E61102ED69B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EC9AAED-78E7-4146-B35C-7BAEB485016D}">
      <dgm:prSet phldrT="[Text]"/>
      <dgm:spPr/>
      <dgm:t>
        <a:bodyPr/>
        <a:lstStyle/>
        <a:p>
          <a:pPr algn="ctr"/>
          <a:r>
            <a:rPr lang="en-US" dirty="0"/>
            <a:t>Problem Solving</a:t>
          </a:r>
        </a:p>
      </dgm:t>
    </dgm:pt>
    <dgm:pt modelId="{EF85B55D-4DC5-4069-BC97-AFEF70ACABA8}" type="parTrans" cxnId="{E3D47EE5-174A-4776-9FAE-71BB924B996B}">
      <dgm:prSet/>
      <dgm:spPr/>
      <dgm:t>
        <a:bodyPr/>
        <a:lstStyle/>
        <a:p>
          <a:endParaRPr lang="en-US"/>
        </a:p>
      </dgm:t>
    </dgm:pt>
    <dgm:pt modelId="{D9840CDF-D8B0-47C8-9BDE-5B5F2BEFCD76}" type="sibTrans" cxnId="{E3D47EE5-174A-4776-9FAE-71BB924B996B}">
      <dgm:prSet/>
      <dgm:spPr/>
      <dgm:t>
        <a:bodyPr/>
        <a:lstStyle/>
        <a:p>
          <a:endParaRPr lang="en-US"/>
        </a:p>
      </dgm:t>
    </dgm:pt>
    <dgm:pt modelId="{0DA9EFB5-497D-432C-8885-3D4BA58CC148}">
      <dgm:prSet phldrT="[Text]"/>
      <dgm:spPr/>
      <dgm:t>
        <a:bodyPr/>
        <a:lstStyle/>
        <a:p>
          <a:pPr algn="ctr"/>
          <a:r>
            <a:rPr lang="en-US" dirty="0"/>
            <a:t>Decision Making</a:t>
          </a:r>
        </a:p>
      </dgm:t>
    </dgm:pt>
    <dgm:pt modelId="{EA008AFA-EDD3-4F35-940F-B060C542F771}" type="parTrans" cxnId="{04C6E744-1B70-48E2-BD17-50C49DF691BE}">
      <dgm:prSet/>
      <dgm:spPr/>
      <dgm:t>
        <a:bodyPr/>
        <a:lstStyle/>
        <a:p>
          <a:endParaRPr lang="en-US"/>
        </a:p>
      </dgm:t>
    </dgm:pt>
    <dgm:pt modelId="{C9D7303C-5A79-4BFF-8F80-613AF1D688D7}" type="sibTrans" cxnId="{04C6E744-1B70-48E2-BD17-50C49DF691BE}">
      <dgm:prSet/>
      <dgm:spPr/>
      <dgm:t>
        <a:bodyPr/>
        <a:lstStyle/>
        <a:p>
          <a:endParaRPr lang="en-US"/>
        </a:p>
      </dgm:t>
    </dgm:pt>
    <dgm:pt modelId="{17E5588D-AA22-41E6-BC8E-D30D627EDA9B}">
      <dgm:prSet phldrT="[Text]"/>
      <dgm:spPr/>
      <dgm:t>
        <a:bodyPr/>
        <a:lstStyle/>
        <a:p>
          <a:pPr algn="l"/>
          <a:r>
            <a:rPr lang="en-US" dirty="0"/>
            <a:t>The process of selecting an alternative course of action that will solve a problem</a:t>
          </a:r>
        </a:p>
      </dgm:t>
    </dgm:pt>
    <dgm:pt modelId="{3038A64B-092A-43D8-86C1-AA7F42CF167F}" type="parTrans" cxnId="{B2A652D2-ED65-437E-87E4-61A61AB6812A}">
      <dgm:prSet/>
      <dgm:spPr/>
      <dgm:t>
        <a:bodyPr/>
        <a:lstStyle/>
        <a:p>
          <a:endParaRPr lang="en-US"/>
        </a:p>
      </dgm:t>
    </dgm:pt>
    <dgm:pt modelId="{FE1D8BE8-D461-44AC-B1EC-B84734D3C10D}" type="sibTrans" cxnId="{B2A652D2-ED65-437E-87E4-61A61AB6812A}">
      <dgm:prSet/>
      <dgm:spPr/>
      <dgm:t>
        <a:bodyPr/>
        <a:lstStyle/>
        <a:p>
          <a:endParaRPr lang="en-US"/>
        </a:p>
      </dgm:t>
    </dgm:pt>
    <dgm:pt modelId="{3D406A71-2352-4A35-9E84-F3D97DFC16BB}">
      <dgm:prSet phldrT="[Text]"/>
      <dgm:spPr/>
      <dgm:t>
        <a:bodyPr/>
        <a:lstStyle/>
        <a:p>
          <a:pPr algn="l"/>
          <a:r>
            <a:rPr lang="en-US"/>
            <a:t>the </a:t>
          </a:r>
          <a:r>
            <a:rPr lang="en-US" dirty="0"/>
            <a:t>process of taking corrective action in order to meet objectives</a:t>
          </a:r>
        </a:p>
      </dgm:t>
    </dgm:pt>
    <dgm:pt modelId="{2FFA2B1B-2E1D-4B7B-B208-584EB6B29D24}" type="parTrans" cxnId="{98AB2799-CBEF-4641-A6DA-7ADD00678A71}">
      <dgm:prSet/>
      <dgm:spPr/>
      <dgm:t>
        <a:bodyPr/>
        <a:lstStyle/>
        <a:p>
          <a:endParaRPr lang="en-US"/>
        </a:p>
      </dgm:t>
    </dgm:pt>
    <dgm:pt modelId="{99BD7424-7D0C-454E-BD0C-A265C27F4562}" type="sibTrans" cxnId="{98AB2799-CBEF-4641-A6DA-7ADD00678A71}">
      <dgm:prSet/>
      <dgm:spPr/>
      <dgm:t>
        <a:bodyPr/>
        <a:lstStyle/>
        <a:p>
          <a:endParaRPr lang="en-US"/>
        </a:p>
      </dgm:t>
    </dgm:pt>
    <dgm:pt modelId="{2175C467-10CB-48D6-A4E0-A66D499C67CE}" type="pres">
      <dgm:prSet presAssocID="{78E09072-DD83-4718-9298-7E61102ED69B}" presName="Name0" presStyleCnt="0">
        <dgm:presLayoutVars>
          <dgm:dir/>
          <dgm:resizeHandles val="exact"/>
        </dgm:presLayoutVars>
      </dgm:prSet>
      <dgm:spPr/>
    </dgm:pt>
    <dgm:pt modelId="{47CA526E-E831-4CB3-9782-67274E03E53C}" type="pres">
      <dgm:prSet presAssocID="{78E09072-DD83-4718-9298-7E61102ED69B}" presName="bkgdShp" presStyleLbl="alignAccFollowNode1" presStyleIdx="0" presStyleCnt="1"/>
      <dgm:spPr/>
    </dgm:pt>
    <dgm:pt modelId="{C816E2E3-7B77-4614-A772-032286D7A01A}" type="pres">
      <dgm:prSet presAssocID="{78E09072-DD83-4718-9298-7E61102ED69B}" presName="linComp" presStyleCnt="0"/>
      <dgm:spPr/>
    </dgm:pt>
    <dgm:pt modelId="{3E1B0218-3080-42AC-97DD-A2B7C458CD31}" type="pres">
      <dgm:prSet presAssocID="{2EC9AAED-78E7-4146-B35C-7BAEB485016D}" presName="compNode" presStyleCnt="0"/>
      <dgm:spPr/>
    </dgm:pt>
    <dgm:pt modelId="{D52A6D5B-013B-48F9-9F82-25DBA8D794D1}" type="pres">
      <dgm:prSet presAssocID="{2EC9AAED-78E7-4146-B35C-7BAEB485016D}" presName="node" presStyleLbl="node1" presStyleIdx="0" presStyleCnt="2">
        <dgm:presLayoutVars>
          <dgm:bulletEnabled val="1"/>
        </dgm:presLayoutVars>
      </dgm:prSet>
      <dgm:spPr/>
    </dgm:pt>
    <dgm:pt modelId="{FC1A6818-F504-48C3-A7FA-E84BF162FB5E}" type="pres">
      <dgm:prSet presAssocID="{2EC9AAED-78E7-4146-B35C-7BAEB485016D}" presName="invisiNode" presStyleLbl="node1" presStyleIdx="0" presStyleCnt="2"/>
      <dgm:spPr/>
    </dgm:pt>
    <dgm:pt modelId="{5434F7BE-745B-4E34-B33B-51CB889BC5AB}" type="pres">
      <dgm:prSet presAssocID="{2EC9AAED-78E7-4146-B35C-7BAEB485016D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</dgm:spPr>
    </dgm:pt>
    <dgm:pt modelId="{E4EB282F-C404-4262-BB93-05D0BCF4D90E}" type="pres">
      <dgm:prSet presAssocID="{D9840CDF-D8B0-47C8-9BDE-5B5F2BEFCD76}" presName="sibTrans" presStyleLbl="sibTrans2D1" presStyleIdx="0" presStyleCnt="0"/>
      <dgm:spPr/>
    </dgm:pt>
    <dgm:pt modelId="{996306DD-C18C-4A8B-AD4B-BDB639DB635F}" type="pres">
      <dgm:prSet presAssocID="{0DA9EFB5-497D-432C-8885-3D4BA58CC148}" presName="compNode" presStyleCnt="0"/>
      <dgm:spPr/>
    </dgm:pt>
    <dgm:pt modelId="{85D77C97-C0BB-409E-96DA-F55D0DAC77BA}" type="pres">
      <dgm:prSet presAssocID="{0DA9EFB5-497D-432C-8885-3D4BA58CC148}" presName="node" presStyleLbl="node1" presStyleIdx="1" presStyleCnt="2">
        <dgm:presLayoutVars>
          <dgm:bulletEnabled val="1"/>
        </dgm:presLayoutVars>
      </dgm:prSet>
      <dgm:spPr/>
    </dgm:pt>
    <dgm:pt modelId="{1FA39AE1-6BA3-48DB-945A-1B5680383136}" type="pres">
      <dgm:prSet presAssocID="{0DA9EFB5-497D-432C-8885-3D4BA58CC148}" presName="invisiNode" presStyleLbl="node1" presStyleIdx="1" presStyleCnt="2"/>
      <dgm:spPr/>
    </dgm:pt>
    <dgm:pt modelId="{E44096FE-1ED0-48F3-B247-5BEF39BDBC5B}" type="pres">
      <dgm:prSet presAssocID="{0DA9EFB5-497D-432C-8885-3D4BA58CC148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7000" b="-127000"/>
          </a:stretch>
        </a:blipFill>
      </dgm:spPr>
    </dgm:pt>
  </dgm:ptLst>
  <dgm:cxnLst>
    <dgm:cxn modelId="{04C6E744-1B70-48E2-BD17-50C49DF691BE}" srcId="{78E09072-DD83-4718-9298-7E61102ED69B}" destId="{0DA9EFB5-497D-432C-8885-3D4BA58CC148}" srcOrd="1" destOrd="0" parTransId="{EA008AFA-EDD3-4F35-940F-B060C542F771}" sibTransId="{C9D7303C-5A79-4BFF-8F80-613AF1D688D7}"/>
    <dgm:cxn modelId="{131A4E7A-8919-4053-B80C-BE4A62C24DCE}" type="presOf" srcId="{78E09072-DD83-4718-9298-7E61102ED69B}" destId="{2175C467-10CB-48D6-A4E0-A66D499C67CE}" srcOrd="0" destOrd="0" presId="urn:microsoft.com/office/officeart/2005/8/layout/pList2"/>
    <dgm:cxn modelId="{9A3CDC86-1F84-4C28-BA1A-40FE19458C12}" type="presOf" srcId="{D9840CDF-D8B0-47C8-9BDE-5B5F2BEFCD76}" destId="{E4EB282F-C404-4262-BB93-05D0BCF4D90E}" srcOrd="0" destOrd="0" presId="urn:microsoft.com/office/officeart/2005/8/layout/pList2"/>
    <dgm:cxn modelId="{AA270E92-089F-4C4A-BD83-C79B0921C250}" type="presOf" srcId="{3D406A71-2352-4A35-9E84-F3D97DFC16BB}" destId="{D52A6D5B-013B-48F9-9F82-25DBA8D794D1}" srcOrd="0" destOrd="1" presId="urn:microsoft.com/office/officeart/2005/8/layout/pList2"/>
    <dgm:cxn modelId="{98AB2799-CBEF-4641-A6DA-7ADD00678A71}" srcId="{2EC9AAED-78E7-4146-B35C-7BAEB485016D}" destId="{3D406A71-2352-4A35-9E84-F3D97DFC16BB}" srcOrd="0" destOrd="0" parTransId="{2FFA2B1B-2E1D-4B7B-B208-584EB6B29D24}" sibTransId="{99BD7424-7D0C-454E-BD0C-A265C27F4562}"/>
    <dgm:cxn modelId="{951CEB9A-7149-45F1-BE98-26DA3CD69C69}" type="presOf" srcId="{2EC9AAED-78E7-4146-B35C-7BAEB485016D}" destId="{D52A6D5B-013B-48F9-9F82-25DBA8D794D1}" srcOrd="0" destOrd="0" presId="urn:microsoft.com/office/officeart/2005/8/layout/pList2"/>
    <dgm:cxn modelId="{C1A5AFAE-1EB8-4152-888A-E88BC3D0F269}" type="presOf" srcId="{0DA9EFB5-497D-432C-8885-3D4BA58CC148}" destId="{85D77C97-C0BB-409E-96DA-F55D0DAC77BA}" srcOrd="0" destOrd="0" presId="urn:microsoft.com/office/officeart/2005/8/layout/pList2"/>
    <dgm:cxn modelId="{B2A652D2-ED65-437E-87E4-61A61AB6812A}" srcId="{0DA9EFB5-497D-432C-8885-3D4BA58CC148}" destId="{17E5588D-AA22-41E6-BC8E-D30D627EDA9B}" srcOrd="0" destOrd="0" parTransId="{3038A64B-092A-43D8-86C1-AA7F42CF167F}" sibTransId="{FE1D8BE8-D461-44AC-B1EC-B84734D3C10D}"/>
    <dgm:cxn modelId="{E3D47EE5-174A-4776-9FAE-71BB924B996B}" srcId="{78E09072-DD83-4718-9298-7E61102ED69B}" destId="{2EC9AAED-78E7-4146-B35C-7BAEB485016D}" srcOrd="0" destOrd="0" parTransId="{EF85B55D-4DC5-4069-BC97-AFEF70ACABA8}" sibTransId="{D9840CDF-D8B0-47C8-9BDE-5B5F2BEFCD76}"/>
    <dgm:cxn modelId="{DD8A01EC-4686-4D4A-8432-6DBB4C6123FB}" type="presOf" srcId="{17E5588D-AA22-41E6-BC8E-D30D627EDA9B}" destId="{85D77C97-C0BB-409E-96DA-F55D0DAC77BA}" srcOrd="0" destOrd="1" presId="urn:microsoft.com/office/officeart/2005/8/layout/pList2"/>
    <dgm:cxn modelId="{336824B2-AAB3-4DBE-B312-B8E2BE873454}" type="presParOf" srcId="{2175C467-10CB-48D6-A4E0-A66D499C67CE}" destId="{47CA526E-E831-4CB3-9782-67274E03E53C}" srcOrd="0" destOrd="0" presId="urn:microsoft.com/office/officeart/2005/8/layout/pList2"/>
    <dgm:cxn modelId="{0596D74B-48AC-465B-9B0E-3D6E9F1E41D1}" type="presParOf" srcId="{2175C467-10CB-48D6-A4E0-A66D499C67CE}" destId="{C816E2E3-7B77-4614-A772-032286D7A01A}" srcOrd="1" destOrd="0" presId="urn:microsoft.com/office/officeart/2005/8/layout/pList2"/>
    <dgm:cxn modelId="{88AAFB4F-3670-46DE-9205-A4207457EA99}" type="presParOf" srcId="{C816E2E3-7B77-4614-A772-032286D7A01A}" destId="{3E1B0218-3080-42AC-97DD-A2B7C458CD31}" srcOrd="0" destOrd="0" presId="urn:microsoft.com/office/officeart/2005/8/layout/pList2"/>
    <dgm:cxn modelId="{830B36AE-5864-4957-83CB-FF46FDB00209}" type="presParOf" srcId="{3E1B0218-3080-42AC-97DD-A2B7C458CD31}" destId="{D52A6D5B-013B-48F9-9F82-25DBA8D794D1}" srcOrd="0" destOrd="0" presId="urn:microsoft.com/office/officeart/2005/8/layout/pList2"/>
    <dgm:cxn modelId="{98B55D9F-AF33-4C99-9009-B2A1A5CF889F}" type="presParOf" srcId="{3E1B0218-3080-42AC-97DD-A2B7C458CD31}" destId="{FC1A6818-F504-48C3-A7FA-E84BF162FB5E}" srcOrd="1" destOrd="0" presId="urn:microsoft.com/office/officeart/2005/8/layout/pList2"/>
    <dgm:cxn modelId="{1E3342A2-6088-4B3F-BB66-119D8D5C93F0}" type="presParOf" srcId="{3E1B0218-3080-42AC-97DD-A2B7C458CD31}" destId="{5434F7BE-745B-4E34-B33B-51CB889BC5AB}" srcOrd="2" destOrd="0" presId="urn:microsoft.com/office/officeart/2005/8/layout/pList2"/>
    <dgm:cxn modelId="{BF96240F-F15E-4E83-AE51-70133BEAF2E1}" type="presParOf" srcId="{C816E2E3-7B77-4614-A772-032286D7A01A}" destId="{E4EB282F-C404-4262-BB93-05D0BCF4D90E}" srcOrd="1" destOrd="0" presId="urn:microsoft.com/office/officeart/2005/8/layout/pList2"/>
    <dgm:cxn modelId="{4E698077-03D5-4E1A-9DBF-5A739AB3B1D1}" type="presParOf" srcId="{C816E2E3-7B77-4614-A772-032286D7A01A}" destId="{996306DD-C18C-4A8B-AD4B-BDB639DB635F}" srcOrd="2" destOrd="0" presId="urn:microsoft.com/office/officeart/2005/8/layout/pList2"/>
    <dgm:cxn modelId="{632A1928-60F1-4270-9217-4E9E8B4029F5}" type="presParOf" srcId="{996306DD-C18C-4A8B-AD4B-BDB639DB635F}" destId="{85D77C97-C0BB-409E-96DA-F55D0DAC77BA}" srcOrd="0" destOrd="0" presId="urn:microsoft.com/office/officeart/2005/8/layout/pList2"/>
    <dgm:cxn modelId="{26F9C058-E008-49F8-A147-06A66E6B8DAA}" type="presParOf" srcId="{996306DD-C18C-4A8B-AD4B-BDB639DB635F}" destId="{1FA39AE1-6BA3-48DB-945A-1B5680383136}" srcOrd="1" destOrd="0" presId="urn:microsoft.com/office/officeart/2005/8/layout/pList2"/>
    <dgm:cxn modelId="{94A52C44-BF66-4CA9-A275-D7BFC8180E3A}" type="presParOf" srcId="{996306DD-C18C-4A8B-AD4B-BDB639DB635F}" destId="{E44096FE-1ED0-48F3-B247-5BEF39BDBC5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A526E-E831-4CB3-9782-67274E03E53C}">
      <dsp:nvSpPr>
        <dsp:cNvPr id="0" name=""/>
        <dsp:cNvSpPr/>
      </dsp:nvSpPr>
      <dsp:spPr>
        <a:xfrm>
          <a:off x="0" y="0"/>
          <a:ext cx="7010400" cy="19366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4F7BE-745B-4E34-B33B-51CB889BC5AB}">
      <dsp:nvSpPr>
        <dsp:cNvPr id="0" name=""/>
        <dsp:cNvSpPr/>
      </dsp:nvSpPr>
      <dsp:spPr>
        <a:xfrm>
          <a:off x="211116" y="258222"/>
          <a:ext cx="3137222" cy="14202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A6D5B-013B-48F9-9F82-25DBA8D794D1}">
      <dsp:nvSpPr>
        <dsp:cNvPr id="0" name=""/>
        <dsp:cNvSpPr/>
      </dsp:nvSpPr>
      <dsp:spPr>
        <a:xfrm rot="10800000">
          <a:off x="211116" y="1936670"/>
          <a:ext cx="3137222" cy="236704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Problem Solving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the </a:t>
          </a:r>
          <a:r>
            <a:rPr lang="en-US" sz="2000" kern="1200" dirty="0"/>
            <a:t>process of taking corrective action in order to meet objectives</a:t>
          </a:r>
        </a:p>
      </dsp:txBody>
      <dsp:txXfrm rot="10800000">
        <a:off x="283911" y="1936670"/>
        <a:ext cx="2991632" cy="2294246"/>
      </dsp:txXfrm>
    </dsp:sp>
    <dsp:sp modelId="{E44096FE-1ED0-48F3-B247-5BEF39BDBC5B}">
      <dsp:nvSpPr>
        <dsp:cNvPr id="0" name=""/>
        <dsp:cNvSpPr/>
      </dsp:nvSpPr>
      <dsp:spPr>
        <a:xfrm>
          <a:off x="3662061" y="258222"/>
          <a:ext cx="3137222" cy="14202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7000" b="-1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77C97-C0BB-409E-96DA-F55D0DAC77BA}">
      <dsp:nvSpPr>
        <dsp:cNvPr id="0" name=""/>
        <dsp:cNvSpPr/>
      </dsp:nvSpPr>
      <dsp:spPr>
        <a:xfrm rot="10800000">
          <a:off x="3662061" y="1936670"/>
          <a:ext cx="3137222" cy="236704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Decision Making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The process of selecting an alternative course of action that will solve a problem</a:t>
          </a:r>
        </a:p>
      </dsp:txBody>
      <dsp:txXfrm rot="10800000">
        <a:off x="3734856" y="1936670"/>
        <a:ext cx="2991632" cy="2294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Ting-Peng Liang, 2007, Decision Support Systems and Intelligent Systems, Prentice-Hall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2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Ting-Peng Liang, 2007, Decision Support Systems and Intelligent Systems, Prentice-Hall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3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Ting-Peng Liang, 2007, Decision Support Systems and Intelligent Systems, Prentice-Hall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9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Ting-Peng Liang, 2007, Decision Support Systems and Intelligent Systems, Prentice-Hall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45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Ting-Peng Liang, 2007, Decision Support Systems and Intelligent Systems, Prentice-Hall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5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Ting-Peng Liang, 2007, Decision Support Systems and Intelligent Systems, Prentice-Hall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34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Ting-Peng Liang, 2007, Decision Support Systems and Intelligent Systems, Prentice-Hall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71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Ting-Peng Liang, 2007, Decision Support Systems and Intelligent Systems, Prentice-Hall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41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Ting-Peng Liang, 2007, Decision Support Systems and Intelligent Systems, Prentice-Hall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56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Ting-Peng Liang, 2007, Decision Support Systems and Intelligent Systems, Prentice-Hall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Ting-Peng Liang, 2007, Decision Support Systems and Intelligent Systems, Prentice-Hall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4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Modelling of Decision Process</a:t>
            </a:r>
            <a:endParaRPr lang="th-TH" sz="32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Intelligent Decision Support Systems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Design Phase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2E732-8369-4432-97D6-E72F7D0463D2}"/>
              </a:ext>
            </a:extLst>
          </p:cNvPr>
          <p:cNvSpPr txBox="1"/>
          <p:nvPr/>
        </p:nvSpPr>
        <p:spPr>
          <a:xfrm>
            <a:off x="937834" y="1530605"/>
            <a:ext cx="104807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Developing (Generating) Alternatives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significant part of the process of model building is generating alternatives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Alternatives can be generated and evaluated with heuristics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Alternatives are generated from either individuals or groups</a:t>
            </a:r>
          </a:p>
          <a:p>
            <a:r>
              <a:rPr lang="en-US" sz="2400" b="1" dirty="0"/>
              <a:t>Measuring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Expressed directly in terms of a goal</a:t>
            </a:r>
          </a:p>
          <a:p>
            <a:r>
              <a:rPr lang="en-US" sz="2400" b="1" dirty="0"/>
              <a:t>Scenarios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statement of assumptions about the operating environment of a particular system at a given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Describe the decision and uncontrollable variables and parameters for a specific modeling situation</a:t>
            </a:r>
          </a:p>
        </p:txBody>
      </p:sp>
    </p:spTree>
    <p:extLst>
      <p:ext uri="{BB962C8B-B14F-4D97-AF65-F5344CB8AC3E}">
        <p14:creationId xmlns:p14="http://schemas.microsoft.com/office/powerpoint/2010/main" val="4015367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Choice Phase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2E732-8369-4432-97D6-E72F7D0463D2}"/>
              </a:ext>
            </a:extLst>
          </p:cNvPr>
          <p:cNvSpPr txBox="1"/>
          <p:nvPr/>
        </p:nvSpPr>
        <p:spPr>
          <a:xfrm>
            <a:off x="937834" y="1530605"/>
            <a:ext cx="104807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Choice is a critical act of decision-making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Includes the search, evaluation, and recommendation of an appropriate solution to the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correct data errors and to move a specific number of cars from one set of locations to another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Search approaches – analytical techniques, algorithms, heuristics, blind 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an alternative has multiple goals, these must all be examined and balanced off against the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What-if analysis is used to explore major changes in the parameters</a:t>
            </a:r>
          </a:p>
        </p:txBody>
      </p:sp>
    </p:spTree>
    <p:extLst>
      <p:ext uri="{BB962C8B-B14F-4D97-AF65-F5344CB8AC3E}">
        <p14:creationId xmlns:p14="http://schemas.microsoft.com/office/powerpoint/2010/main" val="3941736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Implementation Phase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2E732-8369-4432-97D6-E72F7D0463D2}"/>
              </a:ext>
            </a:extLst>
          </p:cNvPr>
          <p:cNvSpPr txBox="1"/>
          <p:nvPr/>
        </p:nvSpPr>
        <p:spPr>
          <a:xfrm>
            <a:off x="937834" y="1530605"/>
            <a:ext cx="10480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long, involved process with vague boundaries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Putting a recommended solution to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Involved updating computer systems, testing models and scenarios for impacts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9283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Decision-Making and Problem-Solving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BA1DAD8-6337-4EB4-B915-BF47F9E0E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095726"/>
              </p:ext>
            </p:extLst>
          </p:nvPr>
        </p:nvGraphicFramePr>
        <p:xfrm>
          <a:off x="2830830" y="1671003"/>
          <a:ext cx="7010400" cy="430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Decision-Making Disciplines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300E824C-C748-4AB9-A360-9236212A21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613993"/>
              </p:ext>
            </p:extLst>
          </p:nvPr>
        </p:nvGraphicFramePr>
        <p:xfrm>
          <a:off x="2545080" y="2711133"/>
          <a:ext cx="710184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920">
                  <a:extLst>
                    <a:ext uri="{9D8B030D-6E8A-4147-A177-3AD203B41FA5}">
                      <a16:colId xmlns:a16="http://schemas.microsoft.com/office/drawing/2014/main" val="3387766681"/>
                    </a:ext>
                  </a:extLst>
                </a:gridCol>
                <a:gridCol w="3550920">
                  <a:extLst>
                    <a:ext uri="{9D8B030D-6E8A-4147-A177-3AD203B41FA5}">
                      <a16:colId xmlns:a16="http://schemas.microsoft.com/office/drawing/2014/main" val="584332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Behavioral Disciplines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Scientific Disciplines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89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Anthropology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Law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Philosophy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Political science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Psychology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Social psychology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sociology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Computer science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Decision analysis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Economics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Engineering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Hard sciences: biology, chemistry, physics, etc.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Management science/operations research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Mathematics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Statistics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7862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E79EEB3-71B1-40D2-8BD0-EB4A31DEE7D1}"/>
              </a:ext>
            </a:extLst>
          </p:cNvPr>
          <p:cNvSpPr txBox="1"/>
          <p:nvPr/>
        </p:nvSpPr>
        <p:spPr>
          <a:xfrm>
            <a:off x="1854546" y="1793086"/>
            <a:ext cx="8380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Decision-making is directly influenced by several major disciplines</a:t>
            </a:r>
          </a:p>
        </p:txBody>
      </p:sp>
    </p:spTree>
    <p:extLst>
      <p:ext uri="{BB962C8B-B14F-4D97-AF65-F5344CB8AC3E}">
        <p14:creationId xmlns:p14="http://schemas.microsoft.com/office/powerpoint/2010/main" val="389240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Phases of the Decision-Making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9EEB3-71B1-40D2-8BD0-EB4A31DEE7D1}"/>
              </a:ext>
            </a:extLst>
          </p:cNvPr>
          <p:cNvSpPr txBox="1"/>
          <p:nvPr/>
        </p:nvSpPr>
        <p:spPr>
          <a:xfrm>
            <a:off x="7303770" y="1793086"/>
            <a:ext cx="4309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 a continuous flow of activity from intelligence to design to choice (bold lines), but at any phase there may be a return to a previous phase (feedback)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033C1-5B82-4101-A187-C375A3248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84" y="1613121"/>
            <a:ext cx="5982615" cy="44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3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Phases of the Decision-Making Process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78A6283-B275-483A-BDBB-50CB8FD57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014454"/>
              </p:ext>
            </p:extLst>
          </p:nvPr>
        </p:nvGraphicFramePr>
        <p:xfrm>
          <a:off x="1102238" y="1911851"/>
          <a:ext cx="10316333" cy="4223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715">
                  <a:extLst>
                    <a:ext uri="{9D8B030D-6E8A-4147-A177-3AD203B41FA5}">
                      <a16:colId xmlns:a16="http://schemas.microsoft.com/office/drawing/2014/main" val="932360658"/>
                    </a:ext>
                  </a:extLst>
                </a:gridCol>
                <a:gridCol w="4541381">
                  <a:extLst>
                    <a:ext uri="{9D8B030D-6E8A-4147-A177-3AD203B41FA5}">
                      <a16:colId xmlns:a16="http://schemas.microsoft.com/office/drawing/2014/main" val="2680818924"/>
                    </a:ext>
                  </a:extLst>
                </a:gridCol>
                <a:gridCol w="3813237">
                  <a:extLst>
                    <a:ext uri="{9D8B030D-6E8A-4147-A177-3AD203B41FA5}">
                      <a16:colId xmlns:a16="http://schemas.microsoft.com/office/drawing/2014/main" val="2020047367"/>
                    </a:ext>
                  </a:extLst>
                </a:gridCol>
              </a:tblGrid>
              <a:tr h="565765">
                <a:tc>
                  <a:txBody>
                    <a:bodyPr/>
                    <a:lstStyle/>
                    <a:p>
                      <a:r>
                        <a:rPr lang="en-US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Web Impacts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Impacts On The Web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453024"/>
                  </a:ext>
                </a:extLst>
              </a:tr>
              <a:tr h="612025">
                <a:tc>
                  <a:txBody>
                    <a:bodyPr/>
                    <a:lstStyle/>
                    <a:p>
                      <a:r>
                        <a:rPr lang="en-US" dirty="0"/>
                        <a:t>1. Intelligence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Access to AI methods and other data-mining methods to identify 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Smart search engines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115363"/>
                  </a:ext>
                </a:extLst>
              </a:tr>
              <a:tr h="565765">
                <a:tc>
                  <a:txBody>
                    <a:bodyPr/>
                    <a:lstStyle/>
                    <a:p>
                      <a:r>
                        <a:rPr lang="en-US" dirty="0"/>
                        <a:t>2.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of OLAP, data mining, data warehouses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Brainstorming methods to collaborate in Web infrastructure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909107"/>
                  </a:ext>
                </a:extLst>
              </a:tr>
              <a:tr h="565765">
                <a:tc>
                  <a:txBody>
                    <a:bodyPr/>
                    <a:lstStyle/>
                    <a:p>
                      <a:r>
                        <a:rPr lang="en-US" dirty="0"/>
                        <a:t>3.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Access to methods to evaluate the</a:t>
                      </a:r>
                    </a:p>
                    <a:p>
                      <a:r>
                        <a:rPr lang="en-US" dirty="0"/>
                        <a:t>impacts of proposed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Models and solutions of Web infrastructure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965899"/>
                  </a:ext>
                </a:extLst>
              </a:tr>
              <a:tr h="565765">
                <a:tc>
                  <a:txBody>
                    <a:bodyPr/>
                    <a:lstStyle/>
                    <a:p>
                      <a:r>
                        <a:rPr lang="en-US" dirty="0"/>
                        <a:t>4. 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Web-based collaboration tools and KMS can assist in implementing decisions</a:t>
                      </a:r>
                    </a:p>
                    <a:p>
                      <a:r>
                        <a:rPr lang="en-US" dirty="0"/>
                        <a:t>Tools monitor the performance of e-commerce and other sites, intranet, extranet, and the Internet itself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DSS tools examine and establish criteria from models to deter-mine Web, intranet, and extranet infrastructure</a:t>
                      </a:r>
                    </a:p>
                    <a:p>
                      <a:r>
                        <a:rPr lang="en-US" dirty="0"/>
                        <a:t>DSS tools determine how to route messages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1725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162E732-8369-4432-97D6-E72F7D0463D2}"/>
              </a:ext>
            </a:extLst>
          </p:cNvPr>
          <p:cNvSpPr txBox="1"/>
          <p:nvPr/>
        </p:nvSpPr>
        <p:spPr>
          <a:xfrm>
            <a:off x="937834" y="1530605"/>
            <a:ext cx="10480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Simon’s Four Phases of Decision-Making and the Web</a:t>
            </a:r>
          </a:p>
        </p:txBody>
      </p:sp>
    </p:spTree>
    <p:extLst>
      <p:ext uri="{BB962C8B-B14F-4D97-AF65-F5344CB8AC3E}">
        <p14:creationId xmlns:p14="http://schemas.microsoft.com/office/powerpoint/2010/main" val="41823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Intelligence Phase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2E732-8369-4432-97D6-E72F7D0463D2}"/>
              </a:ext>
            </a:extLst>
          </p:cNvPr>
          <p:cNvSpPr txBox="1"/>
          <p:nvPr/>
        </p:nvSpPr>
        <p:spPr>
          <a:xfrm>
            <a:off x="937834" y="1530605"/>
            <a:ext cx="104807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Intelligence in decision-making involves scanning the environment, either intermittently or continuously.</a:t>
            </a:r>
          </a:p>
          <a:p>
            <a:r>
              <a:rPr lang="en-US" sz="2400" b="1" dirty="0"/>
              <a:t>Problem (or Opportunity) Identification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identify organizational goals and objectives related to an issue of concern (e.g. inventory management, job selection, lack of or an incorrect Web presence)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New opportunities and problems certainly may be uncovered while investigating the cause of the symptoms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Determined by monitoring and analyzing the organization’s productivity level</a:t>
            </a:r>
          </a:p>
          <a:p>
            <a:r>
              <a:rPr lang="en-US" sz="2400" b="1" dirty="0"/>
              <a:t>Problem Classification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conceptualization of a problem in an attempt to place it in a definable category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373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Intelligence Phase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2E732-8369-4432-97D6-E72F7D0463D2}"/>
              </a:ext>
            </a:extLst>
          </p:cNvPr>
          <p:cNvSpPr txBox="1"/>
          <p:nvPr/>
        </p:nvSpPr>
        <p:spPr>
          <a:xfrm>
            <a:off x="937834" y="1530605"/>
            <a:ext cx="104807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Programmed versus Nonprogrammed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Programmed problems – well-structured problems that are repetitive and routine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Nonprogrammed problems – unstructured problems</a:t>
            </a:r>
          </a:p>
          <a:p>
            <a:r>
              <a:rPr lang="en-US" sz="2400" b="1" dirty="0"/>
              <a:t>Problem Decomposition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Many complex problems can be divided into subproblems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Decomposition incorporates both qualitative and quantitative factors into their decision-making models</a:t>
            </a:r>
          </a:p>
          <a:p>
            <a:r>
              <a:rPr lang="en-US" sz="2400" b="1" dirty="0"/>
              <a:t>Problem Ownership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problem exists only if someone or some group takes on the responsibility of attacking it and if the organization can solve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is important for someone to either volunteer to “own” it or assign it to someone</a:t>
            </a:r>
          </a:p>
        </p:txBody>
      </p:sp>
    </p:spTree>
    <p:extLst>
      <p:ext uri="{BB962C8B-B14F-4D97-AF65-F5344CB8AC3E}">
        <p14:creationId xmlns:p14="http://schemas.microsoft.com/office/powerpoint/2010/main" val="171726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Design Phase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2E732-8369-4432-97D6-E72F7D0463D2}"/>
              </a:ext>
            </a:extLst>
          </p:cNvPr>
          <p:cNvSpPr txBox="1"/>
          <p:nvPr/>
        </p:nvSpPr>
        <p:spPr>
          <a:xfrm>
            <a:off x="937834" y="1530605"/>
            <a:ext cx="104807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design phase involves finding or developing and analyzing possible courses of action. Model have decision variables the describe the alternatives a manager must choose among.</a:t>
            </a:r>
          </a:p>
          <a:p>
            <a:r>
              <a:rPr lang="en-US" sz="2400" b="1" dirty="0"/>
              <a:t>Selection of A Principle of Choice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to establish decision-making objectives and how to incorporated into the models</a:t>
            </a:r>
          </a:p>
          <a:p>
            <a:r>
              <a:rPr lang="en-US" sz="2400" b="1" dirty="0"/>
              <a:t>Normative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chosen alternative is demonstrably the best of all possible alternatives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Based on the assumptions of rational decision-makers</a:t>
            </a:r>
          </a:p>
          <a:p>
            <a:r>
              <a:rPr lang="en-US" sz="2400" b="1" dirty="0"/>
              <a:t>Suboptimization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Analyzing only a portion of a system without getting bogged down in too many details</a:t>
            </a:r>
          </a:p>
        </p:txBody>
      </p:sp>
    </p:spTree>
    <p:extLst>
      <p:ext uri="{BB962C8B-B14F-4D97-AF65-F5344CB8AC3E}">
        <p14:creationId xmlns:p14="http://schemas.microsoft.com/office/powerpoint/2010/main" val="74007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Design Phase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2E732-8369-4432-97D6-E72F7D0463D2}"/>
              </a:ext>
            </a:extLst>
          </p:cNvPr>
          <p:cNvSpPr txBox="1"/>
          <p:nvPr/>
        </p:nvSpPr>
        <p:spPr>
          <a:xfrm>
            <a:off x="937834" y="1530605"/>
            <a:ext cx="104807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Descriptive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Describe things as they are, or as they are believed to 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 mathematically 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investigating the consequences of various alternative courses of action under different configurations of inputs and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Simulation is probably the most common descriptive modeling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Cognitive map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narrative is used to describe a decision-making situation</a:t>
            </a:r>
          </a:p>
          <a:p>
            <a:r>
              <a:rPr lang="en-US" sz="2400" b="1" dirty="0"/>
              <a:t>Good Enough or Satisficing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willingness to settle for a satisfactory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form of suboptimization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8381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3891</TotalTime>
  <Words>1048</Words>
  <Application>Microsoft Office PowerPoint</Application>
  <PresentationFormat>Widescreen</PresentationFormat>
  <Paragraphs>129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Decision-Making and Problem-Solving</vt:lpstr>
      <vt:lpstr>Decision-Making Disciplines</vt:lpstr>
      <vt:lpstr>Phases of the Decision-Making Process</vt:lpstr>
      <vt:lpstr>Phases of the Decision-Making Process</vt:lpstr>
      <vt:lpstr>The Intelligence Phase</vt:lpstr>
      <vt:lpstr>The Intelligence Phase</vt:lpstr>
      <vt:lpstr>The Design Phase</vt:lpstr>
      <vt:lpstr>The Design Phase</vt:lpstr>
      <vt:lpstr>The Design Phase</vt:lpstr>
      <vt:lpstr>The Choice Phase</vt:lpstr>
      <vt:lpstr>The Implementation Phase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199</cp:revision>
  <dcterms:created xsi:type="dcterms:W3CDTF">2018-02-11T14:22:08Z</dcterms:created>
  <dcterms:modified xsi:type="dcterms:W3CDTF">2020-10-07T17:47:03Z</dcterms:modified>
</cp:coreProperties>
</file>