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25" r:id="rId3"/>
    <p:sldId id="32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52BC1-B480-455C-BE9B-853C2E005E6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FA55-5416-4B54-8A45-F0D0BA94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Livia LAZ</a:t>
            </a:r>
            <a:r>
              <a:rPr lang="ro-RO" dirty="0"/>
              <a:t>A</a:t>
            </a:r>
            <a:r>
              <a:rPr lang="en-US" dirty="0"/>
              <a:t>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WP4 – Action Plan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526" y="365547"/>
            <a:ext cx="9128384" cy="88803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4.3 -Inviting external evaluation of the project results FINAL REPORT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0B2B72B-5239-4660-9E41-1EF3DFB63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040" y="1695371"/>
            <a:ext cx="653233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2. Evaluation criteria identification responsible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154C89B-7D04-481C-923F-ABCACEA0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391" y="1695371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AC1C6EE-253F-4124-B002-97389090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54" y="1601998"/>
            <a:ext cx="10302587" cy="7099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responsible: Task 4.3 Leader –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Supapan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Chaiprapat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with the support of all the project members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DE48E9-A800-4F2E-96D6-8ACFA9D06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74113"/>
              </p:ext>
            </p:extLst>
          </p:nvPr>
        </p:nvGraphicFramePr>
        <p:xfrm>
          <a:off x="184727" y="2235200"/>
          <a:ext cx="11877964" cy="446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3747">
                  <a:extLst>
                    <a:ext uri="{9D8B030D-6E8A-4147-A177-3AD203B41FA5}">
                      <a16:colId xmlns:a16="http://schemas.microsoft.com/office/drawing/2014/main" val="735590795"/>
                    </a:ext>
                  </a:extLst>
                </a:gridCol>
                <a:gridCol w="2213850">
                  <a:extLst>
                    <a:ext uri="{9D8B030D-6E8A-4147-A177-3AD203B41FA5}">
                      <a16:colId xmlns:a16="http://schemas.microsoft.com/office/drawing/2014/main" val="2167914832"/>
                    </a:ext>
                  </a:extLst>
                </a:gridCol>
                <a:gridCol w="1890367">
                  <a:extLst>
                    <a:ext uri="{9D8B030D-6E8A-4147-A177-3AD203B41FA5}">
                      <a16:colId xmlns:a16="http://schemas.microsoft.com/office/drawing/2014/main" val="3720205434"/>
                    </a:ext>
                  </a:extLst>
                </a:gridCol>
              </a:tblGrid>
              <a:tr h="443946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45013"/>
                  </a:ext>
                </a:extLst>
              </a:tr>
              <a:tr h="760014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Carrying out actions to contract the auditor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A.S.A.P.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February 28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</a:t>
                      </a:r>
                      <a:r>
                        <a:rPr lang="en-US" baseline="30000" dirty="0"/>
                        <a:t> </a:t>
                      </a:r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42124"/>
                  </a:ext>
                </a:extLst>
              </a:tr>
              <a:tr h="10857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Assuring support for the auditor on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performing the audit process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(*) if possible for the auditor to be present during the final dissemination-sustainability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28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2020</a:t>
                      </a:r>
                    </a:p>
                    <a:p>
                      <a:r>
                        <a:rPr lang="en-US" dirty="0"/>
                        <a:t>(or sooner)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 4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53431"/>
                  </a:ext>
                </a:extLst>
              </a:tr>
              <a:tr h="760014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Assuring the communication between QCMB, PEC and auditor in the approving process of the final report.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 4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September 25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03805"/>
                  </a:ext>
                </a:extLst>
              </a:tr>
              <a:tr h="1411455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Communicate with QCMB, PEC and involved parties in order to ensure the correct establishment of the necessary actions and their  implementation (if there is needed according to the auditor’s observations)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the moment that the auditor mentioned in the audit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October 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818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31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40" y="365547"/>
            <a:ext cx="9776160" cy="888031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4.4 -Inviting external financial audit</a:t>
            </a:r>
            <a:b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responsible: Task 4.4 Leader –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Supapan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Chaiprapat</a:t>
            </a:r>
            <a:b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with the support of all the project members, especially the administrative part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0B2B72B-5239-4660-9E41-1EF3DFB63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040" y="1695371"/>
            <a:ext cx="653233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2. Evaluation criteria identification responsible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154C89B-7D04-481C-923F-ABCACEA0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391" y="1695371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DE48E9-A800-4F2E-96D6-8ACFA9D06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22101"/>
              </p:ext>
            </p:extLst>
          </p:nvPr>
        </p:nvGraphicFramePr>
        <p:xfrm>
          <a:off x="626645" y="1487263"/>
          <a:ext cx="10938710" cy="50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6991">
                  <a:extLst>
                    <a:ext uri="{9D8B030D-6E8A-4147-A177-3AD203B41FA5}">
                      <a16:colId xmlns:a16="http://schemas.microsoft.com/office/drawing/2014/main" val="735590795"/>
                    </a:ext>
                  </a:extLst>
                </a:gridCol>
                <a:gridCol w="1570182">
                  <a:extLst>
                    <a:ext uri="{9D8B030D-6E8A-4147-A177-3AD203B41FA5}">
                      <a16:colId xmlns:a16="http://schemas.microsoft.com/office/drawing/2014/main" val="2167914832"/>
                    </a:ext>
                  </a:extLst>
                </a:gridCol>
                <a:gridCol w="1451537">
                  <a:extLst>
                    <a:ext uri="{9D8B030D-6E8A-4147-A177-3AD203B41FA5}">
                      <a16:colId xmlns:a16="http://schemas.microsoft.com/office/drawing/2014/main" val="3720205434"/>
                    </a:ext>
                  </a:extLst>
                </a:gridCol>
              </a:tblGrid>
              <a:tr h="373889">
                <a:tc>
                  <a:txBody>
                    <a:bodyPr/>
                    <a:lstStyle/>
                    <a:p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45013"/>
                  </a:ext>
                </a:extLst>
              </a:tr>
              <a:tr h="373889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Propose for selection the potential candidates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Already started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Feb. 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42124"/>
                  </a:ext>
                </a:extLst>
              </a:tr>
              <a:tr h="373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QCMB auditor’s selection  (main criteria: experience, availability, budget)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Feb. 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Mar. 3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53431"/>
                  </a:ext>
                </a:extLst>
              </a:tr>
              <a:tr h="373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PEC auditor’s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Mar. 3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Mar. 6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03805"/>
                  </a:ext>
                </a:extLst>
              </a:tr>
              <a:tr h="373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Carrying out actions to contract the auditor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Mar. 6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Mar. 31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818481"/>
                  </a:ext>
                </a:extLst>
              </a:tr>
              <a:tr h="373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Assuring support for the auditor on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performing the audit process (with submitting the report)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stage for period 15.10.2017  - audit date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stage for remaining period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April 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2020</a:t>
                      </a:r>
                    </a:p>
                    <a:p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Sep. 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April 30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Oct. 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800093"/>
                  </a:ext>
                </a:extLst>
              </a:tr>
              <a:tr h="373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Assuring the communication between QCMB, PEC and auditor in the approving process of the report.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Within 3 days from report submitting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57653"/>
                  </a:ext>
                </a:extLst>
              </a:tr>
              <a:tr h="3738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Communicate with PEC and involved parties in order to ensure the correct establishment of the necessary actions and their  implementation (if there is needed according to the auditor’s observations)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From the moment that the auditor mentioned in the audit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 later then October 14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8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15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Quality Control and Monitoring Work Plan</Template>
  <TotalTime>1664</TotalTime>
  <Words>410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WP4 – Action Plan</vt:lpstr>
      <vt:lpstr>Task 4.3 -Inviting external evaluation of the project results FINAL REPORT</vt:lpstr>
      <vt:lpstr>Task 4.4 -Inviting external financial audit Main responsible: Task 4.4 Leader – Supapan Chaiprapat - with the support of all the project members, especially the administrative part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and Monitoring Work Plan</dc:title>
  <dc:creator>Livia Lazar</dc:creator>
  <cp:lastModifiedBy>Livia Lazar</cp:lastModifiedBy>
  <cp:revision>167</cp:revision>
  <dcterms:created xsi:type="dcterms:W3CDTF">2018-02-12T17:45:40Z</dcterms:created>
  <dcterms:modified xsi:type="dcterms:W3CDTF">2020-01-23T09:54:30Z</dcterms:modified>
</cp:coreProperties>
</file>