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29" r:id="rId2"/>
    <p:sldId id="421" r:id="rId3"/>
    <p:sldId id="39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CFD5EA"/>
    <a:srgbClr val="EAEFF7"/>
    <a:srgbClr val="E9EBF5"/>
    <a:srgbClr val="0070C0"/>
    <a:srgbClr val="ED7D31"/>
    <a:srgbClr val="C0C0C0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7143" autoAdjust="0"/>
  </p:normalViewPr>
  <p:slideViewPr>
    <p:cSldViewPr snapToGrid="0">
      <p:cViewPr varScale="1">
        <p:scale>
          <a:sx n="89" d="100"/>
          <a:sy n="89" d="100"/>
        </p:scale>
        <p:origin x="913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14612-2E3E-4CBC-BBBE-ED26E3580793}" type="datetimeFigureOut">
              <a:rPr lang="pt-PT" smtClean="0"/>
              <a:t>06/09/2020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27FA-9838-49F9-BC71-C65DD91E4A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026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help students to develop competences related to Project Management in context of Industry 4.0. </a:t>
            </a:r>
          </a:p>
          <a:p>
            <a:r>
              <a:rPr lang="en-US" dirty="0"/>
              <a:t>In order to accomplish this objective, the main assumption is the need to use student-centered learning approaches for competence development. In this course we propose to use a project-based learning approach to solve open problems, which is known as one of the main strategies to give autonomy to the student in the development of competences.</a:t>
            </a:r>
          </a:p>
          <a:p>
            <a:r>
              <a:rPr lang="en-US" dirty="0"/>
              <a:t>Additionally, we use this project has one of the ways of bringing Industry 4.0 into the content. Students will have to develop their knowledge and skills in this context developing a project related with I4.0 with companies.</a:t>
            </a:r>
          </a:p>
          <a:p>
            <a:r>
              <a:rPr lang="en-US" dirty="0"/>
              <a:t>Another way to bring I4.0 to the content is through the use of agile approaches and collaborative and multicultural project management content in a new era of digitalization, which are the main requirements in this new era for project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041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65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8D94-BDE6-43CB-8B96-E11B39F5F58E}" type="datetime1">
              <a:rPr lang="pt-PT" smtClean="0"/>
              <a:t>06/09/2020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CEBB-13BF-4312-A352-5D9FAD0C50C8}" type="datetime1">
              <a:rPr lang="pt-PT" smtClean="0"/>
              <a:t>06/09/2020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BFAA-5303-434E-B697-0A7C43CF1BB8}" type="datetime1">
              <a:rPr lang="pt-PT" smtClean="0"/>
              <a:t>06/09/2020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4335-1CFF-4ED4-8641-B1D6B2EAA1DF}" type="datetime1">
              <a:rPr lang="pt-PT" smtClean="0"/>
              <a:t>06/09/2020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707F-3602-42C6-A83D-6842C6230962}" type="datetime1">
              <a:rPr lang="pt-PT" smtClean="0"/>
              <a:t>06/09/2020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1418-5CB2-4190-8933-646DF6BEB0F7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3EE2-85EE-416A-9668-71CEA4E20232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35402" y="273352"/>
            <a:ext cx="11320441" cy="8696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266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35402" y="3881302"/>
            <a:ext cx="11320441" cy="4020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2903" b="0" strike="noStrike" spc="-1">
              <a:solidFill>
                <a:srgbClr val="2C3E5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323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77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576012"/>
            <a:ext cx="11229516" cy="482478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0359105" y="430655"/>
            <a:ext cx="1633538" cy="933451"/>
            <a:chOff x="1462141" y="5625782"/>
            <a:chExt cx="2174647" cy="93126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1" y="5625782"/>
              <a:ext cx="2174647" cy="931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24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0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840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5AA6-3B45-47DF-A456-53565C4F2293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C3EC-E2F1-4D40-83EC-2714AC6AD458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9AB-D5EF-4FC2-838B-B0A01657D558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DB2C-56E6-415F-9045-471A3A298C4C}" type="datetime1">
              <a:rPr lang="pt-PT" smtClean="0"/>
              <a:t>06/09/2020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EF26D-F691-41BA-966B-99E30C5F1591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4" r:id="rId3"/>
    <p:sldLayoutId id="2147483665" r:id="rId4"/>
    <p:sldLayoutId id="2147483667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6" r:id="rId17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mcanvas.com.br/downloa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Rui M. </a:t>
            </a:r>
            <a:r>
              <a:rPr lang="pt-PT"/>
              <a:t>Lima</a:t>
            </a:r>
          </a:p>
          <a:p>
            <a:r>
              <a:rPr lang="en-US"/>
              <a:t>(</a:t>
            </a:r>
            <a:r>
              <a:rPr lang="en-US" dirty="0"/>
              <a:t>School of Engineering of University of Minho)</a:t>
            </a:r>
            <a:endParaRPr lang="pt-P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0C0E8-738B-49FE-B22C-D057EE668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PM4I4.0 – Project </a:t>
            </a:r>
            <a:r>
              <a:rPr lang="pt-BR"/>
              <a:t>Presentations</a:t>
            </a:r>
            <a:r>
              <a:rPr lang="pt-BR" dirty="0"/>
              <a:t> -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4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476F-FEF4-4DF2-8A0F-EA10A343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Assessment Schema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4CF89-9674-4278-A770-7752EA6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/>
              <a:t>Assessment Scheme</a:t>
            </a:r>
            <a:r>
              <a:rPr lang="en-US" b="1" dirty="0"/>
              <a:t>:</a:t>
            </a:r>
            <a:r>
              <a:rPr lang="en-US" dirty="0"/>
              <a:t> The final grade will be computed according to the following weight distribution: Individual weekly portfolio entries (10%); overall global portfolio (40%); project presentation and discussion (50%). These will be divided in Oral communication (40%); Written communication (20%); Presentation (10%); Peer Assessment (10%) and Personal Development (20%). 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r>
              <a:rPr lang="en-US" dirty="0"/>
              <a:t>An “A” would be awarded if a student can demonstrate clearly effective project management competences for industry 4.0.  </a:t>
            </a:r>
            <a:endParaRPr lang="pt-PT" dirty="0"/>
          </a:p>
          <a:p>
            <a:r>
              <a:rPr lang="en-US" dirty="0"/>
              <a:t>A “B” would be awarded if a student can show good progress on project management competences for industry 4.0.  </a:t>
            </a:r>
            <a:endParaRPr lang="pt-PT" dirty="0"/>
          </a:p>
          <a:p>
            <a:r>
              <a:rPr lang="en-US" dirty="0"/>
              <a:t>A “C” would be given if a student can show reasonable progress on project management competences for industry 4.0.  </a:t>
            </a:r>
            <a:endParaRPr lang="pt-PT" dirty="0"/>
          </a:p>
          <a:p>
            <a:r>
              <a:rPr lang="en-US" dirty="0"/>
              <a:t>A “D” would be given if a student shows a lack of improvement in project management competences for industry 4.0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614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3DE172-C5D5-4EF1-AF65-ED2301FB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 err="1"/>
              <a:t>Assessment</a:t>
            </a:r>
            <a:r>
              <a:rPr lang="pt-PT" altLang="pt-PT" dirty="0"/>
              <a:t> – Project </a:t>
            </a:r>
            <a:r>
              <a:rPr lang="pt-PT" altLang="pt-PT" dirty="0" err="1"/>
              <a:t>presentation</a:t>
            </a:r>
            <a:r>
              <a:rPr lang="pt-PT" altLang="pt-PT" dirty="0"/>
              <a:t> </a:t>
            </a:r>
            <a:endParaRPr lang="pt-PT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BCC7AC8-EA91-4D4F-9AC3-964070F51E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5815" y="1576012"/>
            <a:ext cx="6275181" cy="4824787"/>
          </a:xfrm>
        </p:spPr>
        <p:txBody>
          <a:bodyPr/>
          <a:lstStyle/>
          <a:p>
            <a:r>
              <a:rPr lang="en-US" dirty="0"/>
              <a:t>Present in poster form in 10 minutes and defend, including discussion and feedback</a:t>
            </a:r>
          </a:p>
          <a:p>
            <a:pPr lvl="1"/>
            <a:r>
              <a:rPr lang="pt-PT" dirty="0"/>
              <a:t>Project </a:t>
            </a:r>
            <a:r>
              <a:rPr lang="pt-PT" dirty="0" err="1"/>
              <a:t>Plan</a:t>
            </a:r>
            <a:endParaRPr lang="pt-PT" dirty="0"/>
          </a:p>
          <a:p>
            <a:pPr lvl="1"/>
            <a:r>
              <a:rPr lang="pt-PT" dirty="0" err="1"/>
              <a:t>Execution</a:t>
            </a:r>
            <a:r>
              <a:rPr lang="pt-PT" dirty="0"/>
              <a:t> and </a:t>
            </a:r>
            <a:r>
              <a:rPr lang="pt-PT" dirty="0" err="1"/>
              <a:t>monitoring</a:t>
            </a:r>
            <a:r>
              <a:rPr lang="pt-PT" dirty="0"/>
              <a:t> </a:t>
            </a:r>
            <a:r>
              <a:rPr lang="pt-PT" dirty="0" err="1"/>
              <a:t>process</a:t>
            </a:r>
            <a:endParaRPr lang="pt-PT" dirty="0"/>
          </a:p>
          <a:p>
            <a:pPr lvl="1"/>
            <a:r>
              <a:rPr lang="pt-PT" dirty="0" err="1"/>
              <a:t>Outcome</a:t>
            </a:r>
            <a:endParaRPr lang="pt-P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48D882-1A87-430F-8F1A-4C5CD72F2FAD}"/>
              </a:ext>
            </a:extLst>
          </p:cNvPr>
          <p:cNvSpPr/>
          <p:nvPr/>
        </p:nvSpPr>
        <p:spPr>
          <a:xfrm>
            <a:off x="8485441" y="6132605"/>
            <a:ext cx="2106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00" dirty="0">
                <a:hlinkClick r:id="rId3"/>
              </a:rPr>
              <a:t>http://pmcanvas.com.br/download/</a:t>
            </a:r>
            <a:r>
              <a:rPr lang="pt-PT" sz="1000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1E43E6-13A4-470A-A0ED-7DECE462F419}"/>
              </a:ext>
            </a:extLst>
          </p:cNvPr>
          <p:cNvGrpSpPr/>
          <p:nvPr/>
        </p:nvGrpSpPr>
        <p:grpSpPr>
          <a:xfrm>
            <a:off x="8632516" y="1657277"/>
            <a:ext cx="3083669" cy="3076732"/>
            <a:chOff x="3326861" y="1639782"/>
            <a:chExt cx="5311302" cy="4588712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512639A-6071-4EAF-97FE-E8EA3EF36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26861" y="1639782"/>
              <a:ext cx="5311302" cy="45887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F4A743-2F54-4290-B6A3-E1B758892252}"/>
                </a:ext>
              </a:extLst>
            </p:cNvPr>
            <p:cNvSpPr txBox="1"/>
            <p:nvPr/>
          </p:nvSpPr>
          <p:spPr>
            <a:xfrm>
              <a:off x="3929975" y="1639782"/>
              <a:ext cx="615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TODO</a:t>
              </a:r>
              <a:endParaRPr lang="pt-PT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53F071-57BD-4EF3-911F-419BE8BBF1E2}"/>
                </a:ext>
              </a:extLst>
            </p:cNvPr>
            <p:cNvSpPr txBox="1"/>
            <p:nvPr/>
          </p:nvSpPr>
          <p:spPr>
            <a:xfrm>
              <a:off x="5566372" y="1639782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DOING</a:t>
              </a:r>
              <a:endParaRPr lang="pt-PT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6B3EE0-D519-4EDB-B7C9-63A4393A194D}"/>
                </a:ext>
              </a:extLst>
            </p:cNvPr>
            <p:cNvSpPr txBox="1"/>
            <p:nvPr/>
          </p:nvSpPr>
          <p:spPr>
            <a:xfrm>
              <a:off x="7297474" y="1639782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DONE</a:t>
              </a:r>
              <a:endParaRPr lang="pt-PT" sz="140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66CEE14-BB16-43FA-90EC-332B354D8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279" y="3262238"/>
            <a:ext cx="3927184" cy="27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5" id="{ABBDC217-1176-2942-8DB9-284760B0BC4F}" vid="{815B1822-6844-D741-AA52-3976F2E03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(UMinho Slide Master)</Template>
  <TotalTime>2365</TotalTime>
  <Words>376</Words>
  <Application>Microsoft Office PowerPoint</Application>
  <PresentationFormat>Widescreen</PresentationFormat>
  <Paragraphs>25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Source Sans Pro</vt:lpstr>
      <vt:lpstr>Source Sans Pro Black</vt:lpstr>
      <vt:lpstr>Office Theme</vt:lpstr>
      <vt:lpstr>PM4I4.0 – Project Presentations - Assessment</vt:lpstr>
      <vt:lpstr>Overall Assessment Schema</vt:lpstr>
      <vt:lpstr>Assessment – Project presentation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M. Lima</dc:creator>
  <cp:lastModifiedBy>Rui Lima</cp:lastModifiedBy>
  <cp:revision>185</cp:revision>
  <dcterms:created xsi:type="dcterms:W3CDTF">2018-02-10T16:55:03Z</dcterms:created>
  <dcterms:modified xsi:type="dcterms:W3CDTF">2020-09-06T10:00:06Z</dcterms:modified>
</cp:coreProperties>
</file>