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 id="2147483700" r:id="rId4"/>
  </p:sldMasterIdLst>
  <p:notesMasterIdLst>
    <p:notesMasterId r:id="rId11"/>
  </p:notesMasterIdLst>
  <p:sldIdLst>
    <p:sldId id="256" r:id="rId5"/>
    <p:sldId id="279" r:id="rId6"/>
    <p:sldId id="280" r:id="rId7"/>
    <p:sldId id="281" r:id="rId8"/>
    <p:sldId id="431" r:id="rId9"/>
    <p:sldId id="283" r:id="rId10"/>
  </p:sldIdLst>
  <p:sldSz cx="12192000" cy="6858000"/>
  <p:notesSz cx="7559675" cy="106918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8FB47-EA4E-7037-F9E5-80EF9C0D23AF}" v="142" dt="2020-05-17T15:07:17.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64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31D6D714-62CD-4087-B976-6AC7F97F227E}" type="datetimeFigureOut">
              <a:rPr lang="pt-PT" smtClean="0"/>
              <a:t>06/09/2020</a:t>
            </a:fld>
            <a:endParaRPr lang="pt-PT"/>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35D8F234-8878-448D-87F3-0E00E1E1A220}" type="slidenum">
              <a:rPr lang="pt-PT" smtClean="0"/>
              <a:t>‹#›</a:t>
            </a:fld>
            <a:endParaRPr lang="pt-PT"/>
          </a:p>
        </p:txBody>
      </p:sp>
    </p:spTree>
    <p:extLst>
      <p:ext uri="{BB962C8B-B14F-4D97-AF65-F5344CB8AC3E}">
        <p14:creationId xmlns:p14="http://schemas.microsoft.com/office/powerpoint/2010/main" val="222771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on developing </a:t>
            </a:r>
            <a:r>
              <a:rPr lang="en-US"/>
              <a:t>the project…</a:t>
            </a:r>
            <a:endParaRPr lang="pt-PT" dirty="0"/>
          </a:p>
        </p:txBody>
      </p:sp>
      <p:sp>
        <p:nvSpPr>
          <p:cNvPr id="4" name="Slide Number Placeholder 3"/>
          <p:cNvSpPr>
            <a:spLocks noGrp="1"/>
          </p:cNvSpPr>
          <p:nvPr>
            <p:ph type="sldNum" sz="quarter" idx="5"/>
          </p:nvPr>
        </p:nvSpPr>
        <p:spPr/>
        <p:txBody>
          <a:bodyPr/>
          <a:lstStyle/>
          <a:p>
            <a:fld id="{35D8F234-8878-448D-87F3-0E00E1E1A220}" type="slidenum">
              <a:rPr lang="pt-PT" smtClean="0"/>
              <a:t>5</a:t>
            </a:fld>
            <a:endParaRPr lang="pt-PT"/>
          </a:p>
        </p:txBody>
      </p:sp>
    </p:spTree>
    <p:extLst>
      <p:ext uri="{BB962C8B-B14F-4D97-AF65-F5344CB8AC3E}">
        <p14:creationId xmlns:p14="http://schemas.microsoft.com/office/powerpoint/2010/main" val="76660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4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5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5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5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5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5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5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5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2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4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5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15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5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23163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7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9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0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0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2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3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3.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18" Type="http://schemas.openxmlformats.org/officeDocument/2006/relationships/image" Target="../media/image5.png"/><Relationship Id="rId3" Type="http://schemas.openxmlformats.org/officeDocument/2006/relationships/slideLayout" Target="../slideLayouts/slideLayout40.xml"/><Relationship Id="rId21" Type="http://schemas.openxmlformats.org/officeDocument/2006/relationships/image" Target="../media/image8.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4.png"/><Relationship Id="rId2" Type="http://schemas.openxmlformats.org/officeDocument/2006/relationships/slideLayout" Target="../slideLayouts/slideLayout39.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image" Target="../media/image11.png"/><Relationship Id="rId5" Type="http://schemas.openxmlformats.org/officeDocument/2006/relationships/slideLayout" Target="../slideLayouts/slideLayout42.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47.xml"/><Relationship Id="rId19" Type="http://schemas.openxmlformats.org/officeDocument/2006/relationships/image" Target="../media/image6.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5"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4"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pic>
        <p:nvPicPr>
          <p:cNvPr id="5" name="Picture 16" descr="A close up of a logo&#10;&#10;Description generated with very high confidence"/>
          <p:cNvPicPr/>
          <p:nvPr/>
        </p:nvPicPr>
        <p:blipFill>
          <a:blip r:embed="rId15"/>
          <a:stretch/>
        </p:blipFill>
        <p:spPr>
          <a:xfrm>
            <a:off x="7118280" y="770400"/>
            <a:ext cx="4262760" cy="1217160"/>
          </a:xfrm>
          <a:prstGeom prst="rect">
            <a:avLst/>
          </a:prstGeom>
          <a:ln>
            <a:noFill/>
          </a:ln>
        </p:spPr>
      </p:pic>
      <p:sp>
        <p:nvSpPr>
          <p:cNvPr id="6"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7" name="CustomShape 6"/>
          <p:cNvSpPr/>
          <p:nvPr/>
        </p:nvSpPr>
        <p:spPr>
          <a:xfrm>
            <a:off x="1356120" y="3184200"/>
            <a:ext cx="8949600" cy="835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8" name="CustomShape 7"/>
          <p:cNvSpPr/>
          <p:nvPr/>
        </p:nvSpPr>
        <p:spPr>
          <a:xfrm>
            <a:off x="1615320" y="3263040"/>
            <a:ext cx="8431200" cy="4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9" name="CustomShape 8"/>
          <p:cNvSpPr/>
          <p:nvPr/>
        </p:nvSpPr>
        <p:spPr>
          <a:xfrm>
            <a:off x="1927800" y="3310200"/>
            <a:ext cx="7805880" cy="518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nvGrpSpPr>
          <p:cNvPr id="10" name="Group 9"/>
          <p:cNvGrpSpPr/>
          <p:nvPr/>
        </p:nvGrpSpPr>
        <p:grpSpPr>
          <a:xfrm>
            <a:off x="1433160" y="1661040"/>
            <a:ext cx="10658160" cy="5077080"/>
            <a:chOff x="1433160" y="1661040"/>
            <a:chExt cx="10658160" cy="5077080"/>
          </a:xfrm>
        </p:grpSpPr>
        <p:pic>
          <p:nvPicPr>
            <p:cNvPr id="11" name="Picture 15"/>
            <p:cNvPicPr/>
            <p:nvPr/>
          </p:nvPicPr>
          <p:blipFill>
            <a:blip r:embed="rId16"/>
            <a:stretch/>
          </p:blipFill>
          <p:spPr>
            <a:xfrm>
              <a:off x="9820440" y="4249800"/>
              <a:ext cx="1279440" cy="1279440"/>
            </a:xfrm>
            <a:prstGeom prst="rect">
              <a:avLst/>
            </a:prstGeom>
            <a:ln>
              <a:noFill/>
            </a:ln>
          </p:spPr>
        </p:pic>
        <p:pic>
          <p:nvPicPr>
            <p:cNvPr id="12" name="Picture 1"/>
            <p:cNvPicPr/>
            <p:nvPr/>
          </p:nvPicPr>
          <p:blipFill>
            <a:blip r:embed="rId17"/>
            <a:stretch/>
          </p:blipFill>
          <p:spPr>
            <a:xfrm>
              <a:off x="5943240" y="5267160"/>
              <a:ext cx="1242720" cy="1227240"/>
            </a:xfrm>
            <a:prstGeom prst="rect">
              <a:avLst/>
            </a:prstGeom>
            <a:ln>
              <a:noFill/>
            </a:ln>
          </p:spPr>
        </p:pic>
        <p:pic>
          <p:nvPicPr>
            <p:cNvPr id="13" name="Picture 3"/>
            <p:cNvPicPr/>
            <p:nvPr/>
          </p:nvPicPr>
          <p:blipFill>
            <a:blip r:embed="rId18"/>
            <a:stretch/>
          </p:blipFill>
          <p:spPr>
            <a:xfrm>
              <a:off x="4587840" y="5409360"/>
              <a:ext cx="1233720" cy="1233720"/>
            </a:xfrm>
            <a:prstGeom prst="rect">
              <a:avLst/>
            </a:prstGeom>
            <a:ln>
              <a:noFill/>
            </a:ln>
          </p:spPr>
        </p:pic>
        <p:pic>
          <p:nvPicPr>
            <p:cNvPr id="14" name="Picture 4"/>
            <p:cNvPicPr/>
            <p:nvPr/>
          </p:nvPicPr>
          <p:blipFill>
            <a:blip r:embed="rId19"/>
            <a:stretch/>
          </p:blipFill>
          <p:spPr>
            <a:xfrm>
              <a:off x="7152480" y="4984200"/>
              <a:ext cx="1553760" cy="1417320"/>
            </a:xfrm>
            <a:prstGeom prst="rect">
              <a:avLst/>
            </a:prstGeom>
            <a:ln>
              <a:noFill/>
            </a:ln>
          </p:spPr>
        </p:pic>
        <p:grpSp>
          <p:nvGrpSpPr>
            <p:cNvPr id="15" name="Group 10"/>
            <p:cNvGrpSpPr/>
            <p:nvPr/>
          </p:nvGrpSpPr>
          <p:grpSpPr>
            <a:xfrm>
              <a:off x="1433160" y="5625720"/>
              <a:ext cx="1946880" cy="1112400"/>
              <a:chOff x="1433160" y="5625720"/>
              <a:chExt cx="1946880" cy="1112400"/>
            </a:xfrm>
          </p:grpSpPr>
          <p:sp>
            <p:nvSpPr>
              <p:cNvPr id="16" name="CustomShape 11"/>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7" name="Picture 6"/>
              <p:cNvPicPr/>
              <p:nvPr/>
            </p:nvPicPr>
            <p:blipFill>
              <a:blip r:embed="rId20"/>
              <a:stretch/>
            </p:blipFill>
            <p:spPr>
              <a:xfrm>
                <a:off x="1433160" y="5625720"/>
                <a:ext cx="1946880" cy="1112400"/>
              </a:xfrm>
              <a:prstGeom prst="rect">
                <a:avLst/>
              </a:prstGeom>
              <a:ln>
                <a:noFill/>
              </a:ln>
            </p:spPr>
          </p:pic>
        </p:grpSp>
        <p:pic>
          <p:nvPicPr>
            <p:cNvPr id="18" name="Picture 23"/>
            <p:cNvPicPr/>
            <p:nvPr/>
          </p:nvPicPr>
          <p:blipFill>
            <a:blip r:embed="rId21"/>
            <a:stretch/>
          </p:blipFill>
          <p:spPr>
            <a:xfrm>
              <a:off x="8635680" y="4846680"/>
              <a:ext cx="1252080" cy="1243800"/>
            </a:xfrm>
            <a:prstGeom prst="rect">
              <a:avLst/>
            </a:prstGeom>
            <a:ln>
              <a:noFill/>
            </a:ln>
          </p:spPr>
        </p:pic>
        <p:pic>
          <p:nvPicPr>
            <p:cNvPr id="19" name="Picture 37"/>
            <p:cNvPicPr/>
            <p:nvPr/>
          </p:nvPicPr>
          <p:blipFill>
            <a:blip r:embed="rId22"/>
            <a:stretch/>
          </p:blipFill>
          <p:spPr>
            <a:xfrm>
              <a:off x="11031480" y="1661040"/>
              <a:ext cx="1059840" cy="1415880"/>
            </a:xfrm>
            <a:prstGeom prst="rect">
              <a:avLst/>
            </a:prstGeom>
            <a:ln>
              <a:noFill/>
            </a:ln>
          </p:spPr>
        </p:pic>
        <p:pic>
          <p:nvPicPr>
            <p:cNvPr id="20" name="Picture 40"/>
            <p:cNvPicPr/>
            <p:nvPr/>
          </p:nvPicPr>
          <p:blipFill>
            <a:blip r:embed="rId23"/>
            <a:stretch/>
          </p:blipFill>
          <p:spPr>
            <a:xfrm>
              <a:off x="3282840" y="5179680"/>
              <a:ext cx="1224720" cy="1417680"/>
            </a:xfrm>
            <a:prstGeom prst="rect">
              <a:avLst/>
            </a:prstGeom>
            <a:ln>
              <a:noFill/>
            </a:ln>
          </p:spPr>
        </p:pic>
        <p:pic>
          <p:nvPicPr>
            <p:cNvPr id="21" name="Picture 41"/>
            <p:cNvPicPr/>
            <p:nvPr/>
          </p:nvPicPr>
          <p:blipFill>
            <a:blip r:embed="rId24"/>
            <a:stretch/>
          </p:blipFill>
          <p:spPr>
            <a:xfrm>
              <a:off x="10739160" y="2994480"/>
              <a:ext cx="849600" cy="1489680"/>
            </a:xfrm>
            <a:prstGeom prst="rect">
              <a:avLst/>
            </a:prstGeom>
            <a:ln>
              <a:noFill/>
            </a:ln>
          </p:spPr>
        </p:pic>
      </p:grpSp>
      <p:sp>
        <p:nvSpPr>
          <p:cNvPr id="22" name="PlaceHolder 1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3" name="PlaceHolder 1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1"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12" name="Picture 6" descr="A picture containing indoor&#10;&#10;Description generated with high confidence"/>
          <p:cNvPicPr/>
          <p:nvPr/>
        </p:nvPicPr>
        <p:blipFill>
          <a:blip r:embed="rId15"/>
          <a:stretch/>
        </p:blipFill>
        <p:spPr>
          <a:xfrm>
            <a:off x="571680" y="486360"/>
            <a:ext cx="1090800" cy="898920"/>
          </a:xfrm>
          <a:prstGeom prst="rect">
            <a:avLst/>
          </a:prstGeom>
          <a:ln>
            <a:noFill/>
          </a:ln>
        </p:spPr>
      </p:pic>
      <p:grpSp>
        <p:nvGrpSpPr>
          <p:cNvPr id="113" name="Group 3"/>
          <p:cNvGrpSpPr/>
          <p:nvPr/>
        </p:nvGrpSpPr>
        <p:grpSpPr>
          <a:xfrm>
            <a:off x="1792440" y="1349280"/>
            <a:ext cx="8706240" cy="183600"/>
            <a:chOff x="1792440" y="1349280"/>
            <a:chExt cx="8706240" cy="183600"/>
          </a:xfrm>
        </p:grpSpPr>
        <p:sp>
          <p:nvSpPr>
            <p:cNvPr id="114"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5"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16"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17" name="Picture 14" descr="A close up of a logo&#10;&#10;Description generated with very high confidence"/>
          <p:cNvPicPr/>
          <p:nvPr/>
        </p:nvPicPr>
        <p:blipFill>
          <a:blip r:embed="rId16"/>
          <a:srcRect t="11061" b="10455"/>
          <a:stretch/>
        </p:blipFill>
        <p:spPr>
          <a:xfrm>
            <a:off x="4578120" y="6117120"/>
            <a:ext cx="3328920" cy="745920"/>
          </a:xfrm>
          <a:prstGeom prst="rect">
            <a:avLst/>
          </a:prstGeom>
          <a:ln>
            <a:noFill/>
          </a:ln>
        </p:spPr>
      </p:pic>
      <p:grpSp>
        <p:nvGrpSpPr>
          <p:cNvPr id="118" name="Group 7"/>
          <p:cNvGrpSpPr/>
          <p:nvPr/>
        </p:nvGrpSpPr>
        <p:grpSpPr>
          <a:xfrm>
            <a:off x="10359000" y="430560"/>
            <a:ext cx="1632960" cy="932760"/>
            <a:chOff x="10359000" y="430560"/>
            <a:chExt cx="1632960" cy="932760"/>
          </a:xfrm>
        </p:grpSpPr>
        <p:sp>
          <p:nvSpPr>
            <p:cNvPr id="119"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20" name="Picture 17"/>
            <p:cNvPicPr/>
            <p:nvPr/>
          </p:nvPicPr>
          <p:blipFill>
            <a:blip r:embed="rId17"/>
            <a:stretch/>
          </p:blipFill>
          <p:spPr>
            <a:xfrm>
              <a:off x="10359000" y="430560"/>
              <a:ext cx="1632960" cy="932760"/>
            </a:xfrm>
            <a:prstGeom prst="rect">
              <a:avLst/>
            </a:prstGeom>
            <a:ln>
              <a:noFill/>
            </a:ln>
          </p:spPr>
        </p:pic>
      </p:grpSp>
      <p:sp>
        <p:nvSpPr>
          <p:cNvPr id="121" name="PlaceHolder 9"/>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pt-PT" sz="1800" b="0" strike="noStrike" spc="-1">
                <a:latin typeface="Arial"/>
              </a:rPr>
              <a:t>Clique para editar o formato do título</a:t>
            </a:r>
          </a:p>
        </p:txBody>
      </p:sp>
      <p:sp>
        <p:nvSpPr>
          <p:cNvPr id="122" name="PlaceHolder 10"/>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0"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61"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162" name="Group 3"/>
          <p:cNvGrpSpPr/>
          <p:nvPr/>
        </p:nvGrpSpPr>
        <p:grpSpPr>
          <a:xfrm>
            <a:off x="1792440" y="1349280"/>
            <a:ext cx="8706240" cy="183600"/>
            <a:chOff x="1792440" y="1349280"/>
            <a:chExt cx="8706240" cy="183600"/>
          </a:xfrm>
        </p:grpSpPr>
        <p:sp>
          <p:nvSpPr>
            <p:cNvPr id="163"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4"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65"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66"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167" name="Group 7"/>
          <p:cNvGrpSpPr/>
          <p:nvPr/>
        </p:nvGrpSpPr>
        <p:grpSpPr>
          <a:xfrm>
            <a:off x="10359000" y="430560"/>
            <a:ext cx="1632960" cy="932760"/>
            <a:chOff x="10359000" y="430560"/>
            <a:chExt cx="1632960" cy="932760"/>
          </a:xfrm>
        </p:grpSpPr>
        <p:sp>
          <p:nvSpPr>
            <p:cNvPr id="168"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69" name="Picture 17"/>
            <p:cNvPicPr/>
            <p:nvPr/>
          </p:nvPicPr>
          <p:blipFill>
            <a:blip r:embed="rId16"/>
            <a:stretch/>
          </p:blipFill>
          <p:spPr>
            <a:xfrm>
              <a:off x="10359000" y="430560"/>
              <a:ext cx="1632960" cy="932760"/>
            </a:xfrm>
            <a:prstGeom prst="rect">
              <a:avLst/>
            </a:prstGeom>
            <a:ln>
              <a:noFill/>
            </a:ln>
          </p:spPr>
        </p:pic>
      </p:grpSp>
      <p:sp>
        <p:nvSpPr>
          <p:cNvPr id="170" name="PlaceHolder 9"/>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171" name="PlaceHolder 1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09"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10"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211"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212"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sp>
        <p:nvSpPr>
          <p:cNvPr id="213"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214" name="CustomShape 6"/>
          <p:cNvSpPr/>
          <p:nvPr/>
        </p:nvSpPr>
        <p:spPr>
          <a:xfrm>
            <a:off x="3051000" y="2448360"/>
            <a:ext cx="5944680" cy="1553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9600" b="0" strike="noStrike" spc="-1">
                <a:solidFill>
                  <a:srgbClr val="5B9BD5"/>
                </a:solidFill>
                <a:latin typeface="Arial"/>
                <a:ea typeface="DejaVu Sans"/>
              </a:rPr>
              <a:t>Thank You</a:t>
            </a:r>
            <a:endParaRPr lang="pt-PT" sz="9600" b="0" strike="noStrike" spc="-1">
              <a:latin typeface="Arial"/>
            </a:endParaRPr>
          </a:p>
        </p:txBody>
      </p:sp>
      <p:pic>
        <p:nvPicPr>
          <p:cNvPr id="215" name="Picture 18" descr="A close up of a logo&#10;&#10;Description generated with very high confidence"/>
          <p:cNvPicPr/>
          <p:nvPr/>
        </p:nvPicPr>
        <p:blipFill>
          <a:blip r:embed="rId15"/>
          <a:stretch/>
        </p:blipFill>
        <p:spPr>
          <a:xfrm>
            <a:off x="7118280" y="770400"/>
            <a:ext cx="4262760" cy="1217160"/>
          </a:xfrm>
          <a:prstGeom prst="rect">
            <a:avLst/>
          </a:prstGeom>
          <a:ln>
            <a:noFill/>
          </a:ln>
        </p:spPr>
      </p:pic>
      <p:grpSp>
        <p:nvGrpSpPr>
          <p:cNvPr id="216" name="Group 7"/>
          <p:cNvGrpSpPr/>
          <p:nvPr/>
        </p:nvGrpSpPr>
        <p:grpSpPr>
          <a:xfrm>
            <a:off x="1433160" y="1661040"/>
            <a:ext cx="10658160" cy="5077080"/>
            <a:chOff x="1433160" y="1661040"/>
            <a:chExt cx="10658160" cy="5077080"/>
          </a:xfrm>
        </p:grpSpPr>
        <p:pic>
          <p:nvPicPr>
            <p:cNvPr id="217" name="Picture 26"/>
            <p:cNvPicPr/>
            <p:nvPr/>
          </p:nvPicPr>
          <p:blipFill>
            <a:blip r:embed="rId16"/>
            <a:stretch/>
          </p:blipFill>
          <p:spPr>
            <a:xfrm>
              <a:off x="9820440" y="4249800"/>
              <a:ext cx="1279440" cy="1279440"/>
            </a:xfrm>
            <a:prstGeom prst="rect">
              <a:avLst/>
            </a:prstGeom>
            <a:ln>
              <a:noFill/>
            </a:ln>
          </p:spPr>
        </p:pic>
        <p:pic>
          <p:nvPicPr>
            <p:cNvPr id="218" name="Picture 27"/>
            <p:cNvPicPr/>
            <p:nvPr/>
          </p:nvPicPr>
          <p:blipFill>
            <a:blip r:embed="rId17"/>
            <a:stretch/>
          </p:blipFill>
          <p:spPr>
            <a:xfrm>
              <a:off x="5943240" y="5267160"/>
              <a:ext cx="1242720" cy="1227240"/>
            </a:xfrm>
            <a:prstGeom prst="rect">
              <a:avLst/>
            </a:prstGeom>
            <a:ln>
              <a:noFill/>
            </a:ln>
          </p:spPr>
        </p:pic>
        <p:pic>
          <p:nvPicPr>
            <p:cNvPr id="219" name="Picture 28"/>
            <p:cNvPicPr/>
            <p:nvPr/>
          </p:nvPicPr>
          <p:blipFill>
            <a:blip r:embed="rId18"/>
            <a:stretch/>
          </p:blipFill>
          <p:spPr>
            <a:xfrm>
              <a:off x="4587840" y="5409360"/>
              <a:ext cx="1233720" cy="1233720"/>
            </a:xfrm>
            <a:prstGeom prst="rect">
              <a:avLst/>
            </a:prstGeom>
            <a:ln>
              <a:noFill/>
            </a:ln>
          </p:spPr>
        </p:pic>
        <p:pic>
          <p:nvPicPr>
            <p:cNvPr id="220" name="Picture 29"/>
            <p:cNvPicPr/>
            <p:nvPr/>
          </p:nvPicPr>
          <p:blipFill>
            <a:blip r:embed="rId19"/>
            <a:stretch/>
          </p:blipFill>
          <p:spPr>
            <a:xfrm>
              <a:off x="7152480" y="4984200"/>
              <a:ext cx="1553760" cy="1417320"/>
            </a:xfrm>
            <a:prstGeom prst="rect">
              <a:avLst/>
            </a:prstGeom>
            <a:ln>
              <a:noFill/>
            </a:ln>
          </p:spPr>
        </p:pic>
        <p:grpSp>
          <p:nvGrpSpPr>
            <p:cNvPr id="221" name="Group 8"/>
            <p:cNvGrpSpPr/>
            <p:nvPr/>
          </p:nvGrpSpPr>
          <p:grpSpPr>
            <a:xfrm>
              <a:off x="1433160" y="5625720"/>
              <a:ext cx="1946880" cy="1112400"/>
              <a:chOff x="1433160" y="5625720"/>
              <a:chExt cx="1946880" cy="1112400"/>
            </a:xfrm>
          </p:grpSpPr>
          <p:sp>
            <p:nvSpPr>
              <p:cNvPr id="222" name="CustomShape 9"/>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23" name="Picture 36"/>
              <p:cNvPicPr/>
              <p:nvPr/>
            </p:nvPicPr>
            <p:blipFill>
              <a:blip r:embed="rId20"/>
              <a:stretch/>
            </p:blipFill>
            <p:spPr>
              <a:xfrm>
                <a:off x="1433160" y="5625720"/>
                <a:ext cx="1946880" cy="1112400"/>
              </a:xfrm>
              <a:prstGeom prst="rect">
                <a:avLst/>
              </a:prstGeom>
              <a:ln>
                <a:noFill/>
              </a:ln>
            </p:spPr>
          </p:pic>
        </p:grpSp>
        <p:pic>
          <p:nvPicPr>
            <p:cNvPr id="224" name="Picture 31"/>
            <p:cNvPicPr/>
            <p:nvPr/>
          </p:nvPicPr>
          <p:blipFill>
            <a:blip r:embed="rId21"/>
            <a:stretch/>
          </p:blipFill>
          <p:spPr>
            <a:xfrm>
              <a:off x="8635680" y="4846680"/>
              <a:ext cx="1252080" cy="1243800"/>
            </a:xfrm>
            <a:prstGeom prst="rect">
              <a:avLst/>
            </a:prstGeom>
            <a:ln>
              <a:noFill/>
            </a:ln>
          </p:spPr>
        </p:pic>
        <p:pic>
          <p:nvPicPr>
            <p:cNvPr id="225" name="Picture 32"/>
            <p:cNvPicPr/>
            <p:nvPr/>
          </p:nvPicPr>
          <p:blipFill>
            <a:blip r:embed="rId22"/>
            <a:stretch/>
          </p:blipFill>
          <p:spPr>
            <a:xfrm>
              <a:off x="11031480" y="1661040"/>
              <a:ext cx="1059840" cy="1415880"/>
            </a:xfrm>
            <a:prstGeom prst="rect">
              <a:avLst/>
            </a:prstGeom>
            <a:ln>
              <a:noFill/>
            </a:ln>
          </p:spPr>
        </p:pic>
        <p:pic>
          <p:nvPicPr>
            <p:cNvPr id="226" name="Picture 33"/>
            <p:cNvPicPr/>
            <p:nvPr/>
          </p:nvPicPr>
          <p:blipFill>
            <a:blip r:embed="rId23"/>
            <a:stretch/>
          </p:blipFill>
          <p:spPr>
            <a:xfrm>
              <a:off x="3282840" y="5179680"/>
              <a:ext cx="1224720" cy="1417680"/>
            </a:xfrm>
            <a:prstGeom prst="rect">
              <a:avLst/>
            </a:prstGeom>
            <a:ln>
              <a:noFill/>
            </a:ln>
          </p:spPr>
        </p:pic>
        <p:pic>
          <p:nvPicPr>
            <p:cNvPr id="227" name="Picture 34"/>
            <p:cNvPicPr/>
            <p:nvPr/>
          </p:nvPicPr>
          <p:blipFill>
            <a:blip r:embed="rId24"/>
            <a:stretch/>
          </p:blipFill>
          <p:spPr>
            <a:xfrm>
              <a:off x="10739160" y="2994480"/>
              <a:ext cx="849600" cy="1489680"/>
            </a:xfrm>
            <a:prstGeom prst="rect">
              <a:avLst/>
            </a:prstGeom>
            <a:ln>
              <a:noFill/>
            </a:ln>
          </p:spPr>
        </p:pic>
      </p:grpSp>
      <p:sp>
        <p:nvSpPr>
          <p:cNvPr id="228" name="PlaceHolder 10"/>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29" name="PlaceHolder 11"/>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1356120" y="3445560"/>
            <a:ext cx="8949600" cy="130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spcBef>
                <a:spcPts val="1001"/>
              </a:spcBef>
            </a:pPr>
            <a:r>
              <a:rPr lang="pt-PT" sz="2800" b="0" strike="noStrike" spc="-1" dirty="0">
                <a:ea typeface="+mn-lt"/>
                <a:cs typeface="+mn-lt"/>
              </a:rPr>
              <a:t>Rui M. Lima, Cristiano Jesus</a:t>
            </a:r>
            <a:endParaRPr lang="pt-PT" dirty="0">
              <a:ea typeface="+mn-lt"/>
              <a:cs typeface="+mn-lt"/>
            </a:endParaRPr>
          </a:p>
          <a:p>
            <a:pPr algn="ctr">
              <a:lnSpc>
                <a:spcPct val="90000"/>
              </a:lnSpc>
              <a:spcBef>
                <a:spcPts val="1001"/>
              </a:spcBef>
            </a:pPr>
            <a:r>
              <a:rPr lang="en-US" sz="2800" b="0" strike="noStrike" spc="-1" dirty="0">
                <a:solidFill>
                  <a:srgbClr val="000000"/>
                </a:solidFill>
                <a:latin typeface="Arial"/>
              </a:rPr>
              <a:t>(School of Engineering of University of Minho)</a:t>
            </a:r>
            <a:endParaRPr lang="pt-PT" sz="2800" b="0" strike="noStrike" spc="-1" dirty="0">
              <a:latin typeface="Arial"/>
            </a:endParaRPr>
          </a:p>
        </p:txBody>
      </p:sp>
      <p:sp>
        <p:nvSpPr>
          <p:cNvPr id="267" name="CustomShape 2"/>
          <p:cNvSpPr/>
          <p:nvPr/>
        </p:nvSpPr>
        <p:spPr>
          <a:xfrm>
            <a:off x="1356120" y="2067840"/>
            <a:ext cx="8949600" cy="112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000" spc="-1" dirty="0">
                <a:solidFill>
                  <a:srgbClr val="000000"/>
                </a:solidFill>
              </a:rPr>
              <a:t>Workshop - Creating and validating the I4.0 maturity self-diagnosis model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levels (Acatech)</a:t>
            </a:r>
            <a:endParaRPr lang="pt-PT" sz="4400" b="0" strike="noStrike" spc="-1">
              <a:latin typeface="Arial"/>
            </a:endParaRPr>
          </a:p>
        </p:txBody>
      </p:sp>
      <p:sp>
        <p:nvSpPr>
          <p:cNvPr id="366" name="CustomShape 2"/>
          <p:cNvSpPr/>
          <p:nvPr/>
        </p:nvSpPr>
        <p:spPr>
          <a:xfrm>
            <a:off x="475920" y="1576080"/>
            <a:ext cx="11228760" cy="4824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a:bodyPr>
          <a:lstStyle/>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Computerization</a:t>
            </a:r>
            <a:r>
              <a:rPr lang="en-US" sz="2800" b="0" strike="noStrike" spc="-1" dirty="0">
                <a:solidFill>
                  <a:srgbClr val="000000"/>
                </a:solidFill>
                <a:latin typeface="Calibri"/>
              </a:rPr>
              <a:t> - use of information technology;</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Connectivity</a:t>
            </a:r>
            <a:r>
              <a:rPr lang="en-US" sz="2800" b="0" strike="noStrike" spc="-1" dirty="0">
                <a:solidFill>
                  <a:srgbClr val="000000"/>
                </a:solidFill>
                <a:latin typeface="Calibri"/>
              </a:rPr>
              <a:t> - integration of IT tools;</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Visibility</a:t>
            </a:r>
            <a:r>
              <a:rPr lang="en-US" sz="2800" b="0" strike="noStrike" spc="-1" dirty="0">
                <a:solidFill>
                  <a:srgbClr val="000000"/>
                </a:solidFill>
                <a:latin typeface="Calibri"/>
              </a:rPr>
              <a:t> - sensors allow processes to be monitored from end to end;</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Transparency</a:t>
            </a:r>
            <a:r>
              <a:rPr lang="en-US" sz="2800" b="0" strike="noStrike" spc="-1" dirty="0">
                <a:solidFill>
                  <a:srgbClr val="000000"/>
                </a:solidFill>
                <a:latin typeface="Calibri"/>
              </a:rPr>
              <a:t> - digital shadow indicates the current situation;</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Predictive capacity</a:t>
            </a:r>
            <a:r>
              <a:rPr lang="en-US" sz="2800" b="0" strike="noStrike" spc="-1" dirty="0">
                <a:solidFill>
                  <a:srgbClr val="000000"/>
                </a:solidFill>
                <a:latin typeface="Calibri"/>
              </a:rPr>
              <a:t> - ability to simulate scenarios;</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Adaptability</a:t>
            </a:r>
            <a:r>
              <a:rPr lang="en-US" sz="2800" b="0" strike="noStrike" spc="-1" dirty="0">
                <a:solidFill>
                  <a:srgbClr val="000000"/>
                </a:solidFill>
                <a:latin typeface="Calibri"/>
              </a:rPr>
              <a:t> - ability to adapt continuously.</a:t>
            </a:r>
            <a:endParaRPr lang="pt-PT" sz="28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levels (Acatech)</a:t>
            </a:r>
            <a:endParaRPr lang="pt-PT" sz="4400" b="0" strike="noStrike" spc="-1">
              <a:latin typeface="Arial"/>
            </a:endParaRPr>
          </a:p>
        </p:txBody>
      </p:sp>
      <p:pic>
        <p:nvPicPr>
          <p:cNvPr id="368" name="Imagem 367"/>
          <p:cNvPicPr/>
          <p:nvPr/>
        </p:nvPicPr>
        <p:blipFill>
          <a:blip r:embed="rId2"/>
          <a:stretch/>
        </p:blipFill>
        <p:spPr>
          <a:xfrm>
            <a:off x="2202120" y="1584000"/>
            <a:ext cx="7787520" cy="43880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index (Acatech)</a:t>
            </a:r>
            <a:endParaRPr lang="pt-PT" sz="4400" b="0" strike="noStrike" spc="-1">
              <a:latin typeface="Arial"/>
            </a:endParaRPr>
          </a:p>
        </p:txBody>
      </p:sp>
      <p:pic>
        <p:nvPicPr>
          <p:cNvPr id="370" name="Imagem 369"/>
          <p:cNvPicPr/>
          <p:nvPr/>
        </p:nvPicPr>
        <p:blipFill>
          <a:blip r:embed="rId2"/>
          <a:stretch/>
        </p:blipFill>
        <p:spPr>
          <a:xfrm>
            <a:off x="2027880" y="1656000"/>
            <a:ext cx="8135640" cy="427824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D6BA-E915-40FA-B72F-1128CC0F586A}"/>
              </a:ext>
            </a:extLst>
          </p:cNvPr>
          <p:cNvSpPr>
            <a:spLocks noGrp="1"/>
          </p:cNvSpPr>
          <p:nvPr>
            <p:ph type="title"/>
          </p:nvPr>
        </p:nvSpPr>
        <p:spPr/>
        <p:txBody>
          <a:bodyPr/>
          <a:lstStyle/>
          <a:p>
            <a:r>
              <a:rPr lang="pt-PT" dirty="0"/>
              <a:t>Project + Portfolio</a:t>
            </a:r>
          </a:p>
        </p:txBody>
      </p:sp>
      <p:sp>
        <p:nvSpPr>
          <p:cNvPr id="6" name="Content Placeholder 7">
            <a:extLst>
              <a:ext uri="{FF2B5EF4-FFF2-40B4-BE49-F238E27FC236}">
                <a16:creationId xmlns:a16="http://schemas.microsoft.com/office/drawing/2014/main" id="{88D2FF7C-3B16-45DA-B2FB-E65EFF87D9B0}"/>
              </a:ext>
            </a:extLst>
          </p:cNvPr>
          <p:cNvSpPr>
            <a:spLocks noGrp="1"/>
          </p:cNvSpPr>
          <p:nvPr>
            <p:ph idx="1"/>
          </p:nvPr>
        </p:nvSpPr>
        <p:spPr/>
        <p:txBody>
          <a:bodyPr>
            <a:normAutofit/>
          </a:bodyPr>
          <a:lstStyle/>
          <a:p>
            <a:r>
              <a:rPr lang="en-US" dirty="0"/>
              <a:t>What progress have you identified in your project this week? What did you do for your project this week? What do you plan to do next week? Can you relate project events to Project management skills? Describes examples.</a:t>
            </a:r>
            <a:endParaRPr lang="pt-PT" dirty="0"/>
          </a:p>
          <a:p>
            <a:r>
              <a:rPr lang="en-US" dirty="0"/>
              <a:t>What skills have you reinforced this week with classes? What content and / or activities had the most impact or were the most relevant? What questions or concerns would you like to resolve? Do you have extra comments to add? Give specific examples, relating to project management.</a:t>
            </a:r>
          </a:p>
        </p:txBody>
      </p:sp>
    </p:spTree>
    <p:extLst>
      <p:ext uri="{BB962C8B-B14F-4D97-AF65-F5344CB8AC3E}">
        <p14:creationId xmlns:p14="http://schemas.microsoft.com/office/powerpoint/2010/main" val="201344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1527</TotalTime>
  <Words>198</Words>
  <Application>Microsoft Office PowerPoint</Application>
  <PresentationFormat>Widescreen</PresentationFormat>
  <Paragraphs>17</Paragraphs>
  <Slides>6</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vt:lpstr>
      <vt:lpstr>Calibri</vt:lpstr>
      <vt:lpstr>Symbol</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Project + Portfolio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Rui M. Lima</dc:creator>
  <dc:description/>
  <cp:lastModifiedBy>Rui Lima</cp:lastModifiedBy>
  <cp:revision>248</cp:revision>
  <dcterms:created xsi:type="dcterms:W3CDTF">2018-02-10T16:55:03Z</dcterms:created>
  <dcterms:modified xsi:type="dcterms:W3CDTF">2020-09-06T09:57:45Z</dcterms:modified>
  <dc:language>pt-PT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12</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25</vt:i4>
  </property>
</Properties>
</file>