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9" r:id="rId2"/>
    <p:sldId id="399" r:id="rId3"/>
    <p:sldId id="400" r:id="rId4"/>
    <p:sldId id="401" r:id="rId5"/>
    <p:sldId id="402" r:id="rId6"/>
    <p:sldId id="403" r:id="rId7"/>
    <p:sldId id="404" r:id="rId8"/>
    <p:sldId id="405" r:id="rId9"/>
    <p:sldId id="408" r:id="rId10"/>
    <p:sldId id="406" r:id="rId11"/>
    <p:sldId id="409" r:id="rId12"/>
    <p:sldId id="410" r:id="rId13"/>
    <p:sldId id="407"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5" r:id="rId27"/>
    <p:sldId id="426" r:id="rId28"/>
    <p:sldId id="427" r:id="rId29"/>
    <p:sldId id="428" r:id="rId30"/>
    <p:sldId id="429" r:id="rId31"/>
    <p:sldId id="430" r:id="rId32"/>
    <p:sldId id="431" r:id="rId33"/>
    <p:sldId id="432" r:id="rId34"/>
    <p:sldId id="433" r:id="rId35"/>
    <p:sldId id="434" r:id="rId36"/>
    <p:sldId id="435" r:id="rId37"/>
    <p:sldId id="2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6E6E6"/>
    <a:srgbClr val="E9EBF5"/>
    <a:srgbClr val="4472C4"/>
    <a:srgbClr val="ED7D31"/>
    <a:srgbClr val="C0C0C0"/>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196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diagrams/_rels/data4.xml.rels><?xml version="1.0" encoding="UTF-8" standalone="yes"?>
<Relationships xmlns="http://schemas.openxmlformats.org/package/2006/relationships"><Relationship Id="rId2" Type="http://schemas.openxmlformats.org/officeDocument/2006/relationships/hyperlink" Target="Tuckman_team_development_AVENGERS.pptx#-1,1,FORMING - https://youtu.be/sYlzSymbjwA" TargetMode="External"/><Relationship Id="rId1" Type="http://schemas.openxmlformats.org/officeDocument/2006/relationships/hyperlink" Target="AVENGERS-TUCKMAN%20TEAM%20DEVELOPMENT%20&amp;%20BELBIN%20TEAM%20ROLES%20(HD).mp4"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Tuckman_team_development_AVENGERS.pptx#-1,2,STORMING - https://youtu.be/sYlzSymbjwA" TargetMode="External"/><Relationship Id="rId1" Type="http://schemas.openxmlformats.org/officeDocument/2006/relationships/hyperlink" Target="AVENGERS-TUCKMAN%20TEAM%20DEVELOPMENT%20&amp;%20BELBIN%20TEAM%20ROLES%20(HD).mp4"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Tuckman_team_development_AVENGERS.pptx#-1,3,NOrming - https://youtu.be/sYlzSymbjwA" TargetMode="External"/><Relationship Id="rId1" Type="http://schemas.openxmlformats.org/officeDocument/2006/relationships/hyperlink" Target="AVENGERS-TUCKMAN%20TEAM%20DEVELOPMENT%20&amp;%20BELBIN%20TEAM%20ROLES%20(HD).mp4"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Tuckman_team_development_AVENGERS.pptx#-1,3,NOrming - https://youtu.be/sYlzSymbjwA" TargetMode="External"/><Relationship Id="rId1" Type="http://schemas.openxmlformats.org/officeDocument/2006/relationships/hyperlink" Target="AVENGERS-TUCKMAN%20TEAM%20DEVELOPMENT%20&amp;%20BELBIN%20TEAM%20ROLES%20(HD).mp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5FE22-B376-4C29-A638-31EAFC2EAA72}" type="doc">
      <dgm:prSet loTypeId="urn:microsoft.com/office/officeart/2005/8/layout/vList4" loCatId="picture" qsTypeId="urn:microsoft.com/office/officeart/2005/8/quickstyle/simple1" qsCatId="simple" csTypeId="urn:microsoft.com/office/officeart/2005/8/colors/accent0_2" csCatId="mainScheme" phldr="1"/>
      <dgm:spPr/>
      <dgm:t>
        <a:bodyPr/>
        <a:lstStyle/>
        <a:p>
          <a:endParaRPr lang="pt-PT"/>
        </a:p>
      </dgm:t>
    </dgm:pt>
    <dgm:pt modelId="{A746507F-1510-4DB5-94C5-4215B5C8AB77}">
      <dgm:prSet phldrT="[Text]" custT="1"/>
      <dgm:spPr/>
      <dgm:t>
        <a:bodyPr/>
        <a:lstStyle/>
        <a:p>
          <a:pPr algn="just"/>
          <a:r>
            <a:rPr lang="en-US" sz="1400" b="1" dirty="0"/>
            <a:t>Interdependence - </a:t>
          </a:r>
          <a:r>
            <a:rPr lang="en-US" sz="1400" b="0" dirty="0"/>
            <a:t>the team members have to ensure conditions to work effectively as a team, with each other and not each in isolation. The contributions generated, when integrated and combined as a whole, allow to reach higher levels of performance.</a:t>
          </a:r>
          <a:endParaRPr lang="pt-PT" sz="1400" b="0" dirty="0"/>
        </a:p>
      </dgm:t>
    </dgm:pt>
    <dgm:pt modelId="{488125D8-69DE-4DC2-BAF9-8FD5F0A4727C}" type="parTrans" cxnId="{FC742372-76B6-4551-AF78-472091A83840}">
      <dgm:prSet/>
      <dgm:spPr/>
      <dgm:t>
        <a:bodyPr/>
        <a:lstStyle/>
        <a:p>
          <a:endParaRPr lang="pt-PT" sz="1400"/>
        </a:p>
      </dgm:t>
    </dgm:pt>
    <dgm:pt modelId="{A3845033-3D35-4937-B14B-C345F6E1081F}" type="sibTrans" cxnId="{FC742372-76B6-4551-AF78-472091A83840}">
      <dgm:prSet/>
      <dgm:spPr/>
      <dgm:t>
        <a:bodyPr/>
        <a:lstStyle/>
        <a:p>
          <a:endParaRPr lang="pt-PT" sz="1400"/>
        </a:p>
      </dgm:t>
    </dgm:pt>
    <dgm:pt modelId="{7F1A42EB-534B-43C3-BB6C-2344495302BF}">
      <dgm:prSet phldrT="[Text]" custT="1"/>
      <dgm:spPr/>
      <dgm:t>
        <a:bodyPr/>
        <a:lstStyle/>
        <a:p>
          <a:pPr algn="just"/>
          <a:r>
            <a:rPr lang="en-US" sz="1400" b="1" dirty="0"/>
            <a:t>Interpersonal relationships - </a:t>
          </a:r>
          <a:r>
            <a:rPr lang="en-US" sz="1400" b="0" dirty="0"/>
            <a:t>interactions should be developed based on trust, respect, and honesty in individual sense (each element) and collective (the team). The creation of group identity and sense of belonging depends, particularly on this factor.</a:t>
          </a:r>
          <a:endParaRPr lang="pt-PT" sz="1400" b="0" dirty="0"/>
        </a:p>
      </dgm:t>
    </dgm:pt>
    <dgm:pt modelId="{4B7F027F-47D2-45B1-AED7-F01E7D01B40F}" type="parTrans" cxnId="{0C325C0B-7ECD-4D4D-88AF-58CBC1512DD4}">
      <dgm:prSet/>
      <dgm:spPr/>
      <dgm:t>
        <a:bodyPr/>
        <a:lstStyle/>
        <a:p>
          <a:endParaRPr lang="pt-PT" sz="1400"/>
        </a:p>
      </dgm:t>
    </dgm:pt>
    <dgm:pt modelId="{0DA87D5C-4AAA-4DC5-8A4F-340DE5B7D07E}" type="sibTrans" cxnId="{0C325C0B-7ECD-4D4D-88AF-58CBC1512DD4}">
      <dgm:prSet/>
      <dgm:spPr/>
      <dgm:t>
        <a:bodyPr/>
        <a:lstStyle/>
        <a:p>
          <a:endParaRPr lang="pt-PT" sz="1400"/>
        </a:p>
      </dgm:t>
    </dgm:pt>
    <dgm:pt modelId="{B9FACA5E-8D09-4BF8-9C97-5DA5645B8810}">
      <dgm:prSet phldrT="[Text]" custT="1"/>
      <dgm:spPr/>
      <dgm:t>
        <a:bodyPr/>
        <a:lstStyle/>
        <a:p>
          <a:r>
            <a:rPr lang="en-US" sz="1400" b="1" dirty="0"/>
            <a:t>Communication - </a:t>
          </a:r>
          <a:r>
            <a:rPr lang="en-US" sz="1400" b="0" dirty="0"/>
            <a:t>the nature of the dialogue produced is decisive for the success of the team, as it is essential to know how to listen to the concerns and needs of each element, as well as how to accept the criticisms and suggestions given. Open communication produces positive and constructive feedback and is essential for conflict resolution and decision making</a:t>
          </a:r>
          <a:r>
            <a:rPr lang="en-US" sz="1400" b="1" dirty="0"/>
            <a:t>.</a:t>
          </a:r>
          <a:endParaRPr lang="pt-PT" sz="1400" b="1" dirty="0"/>
        </a:p>
      </dgm:t>
    </dgm:pt>
    <dgm:pt modelId="{67055363-8E70-4702-9274-8A604D84DE2E}" type="parTrans" cxnId="{0AB1C7FD-848F-402C-B390-133640B18B52}">
      <dgm:prSet/>
      <dgm:spPr/>
      <dgm:t>
        <a:bodyPr/>
        <a:lstStyle/>
        <a:p>
          <a:endParaRPr lang="pt-PT" sz="1400"/>
        </a:p>
      </dgm:t>
    </dgm:pt>
    <dgm:pt modelId="{3CADA7EB-D34B-46A6-BA1B-634F08568BAA}" type="sibTrans" cxnId="{0AB1C7FD-848F-402C-B390-133640B18B52}">
      <dgm:prSet/>
      <dgm:spPr/>
      <dgm:t>
        <a:bodyPr/>
        <a:lstStyle/>
        <a:p>
          <a:endParaRPr lang="pt-PT" sz="1400"/>
        </a:p>
      </dgm:t>
    </dgm:pt>
    <dgm:pt modelId="{3A46D962-6870-4276-B4A5-918D3E4CB752}">
      <dgm:prSet phldrT="[Text]" custT="1"/>
      <dgm:spPr/>
      <dgm:t>
        <a:bodyPr/>
        <a:lstStyle/>
        <a:p>
          <a:r>
            <a:rPr lang="en-US" sz="1400" b="1" dirty="0"/>
            <a:t>Leadership and Responsibility - </a:t>
          </a:r>
          <a:r>
            <a:rPr lang="en-US" sz="1400" b="0" dirty="0"/>
            <a:t>the elements must be individually responsible for the team's performance and the quality of the tasks performed. During the process it is crucial to maintain effective leadership, capable of guaranteeing a position in problem solving and decision making.</a:t>
          </a:r>
          <a:endParaRPr lang="pt-PT" sz="1400" b="0" dirty="0"/>
        </a:p>
      </dgm:t>
    </dgm:pt>
    <dgm:pt modelId="{CE0E9E6C-225B-4135-8AF8-520167839CC6}" type="parTrans" cxnId="{6DD148A9-6656-413D-A22E-8993FEF127E9}">
      <dgm:prSet/>
      <dgm:spPr/>
      <dgm:t>
        <a:bodyPr/>
        <a:lstStyle/>
        <a:p>
          <a:endParaRPr lang="pt-PT" sz="1400"/>
        </a:p>
      </dgm:t>
    </dgm:pt>
    <dgm:pt modelId="{4654F8DC-D8A4-4850-9657-3186D2A88C20}" type="sibTrans" cxnId="{6DD148A9-6656-413D-A22E-8993FEF127E9}">
      <dgm:prSet/>
      <dgm:spPr/>
      <dgm:t>
        <a:bodyPr/>
        <a:lstStyle/>
        <a:p>
          <a:endParaRPr lang="pt-PT" sz="1400"/>
        </a:p>
      </dgm:t>
    </dgm:pt>
    <dgm:pt modelId="{83815BD4-C536-4FAE-B7E5-1D72E2C1919A}">
      <dgm:prSet phldrT="[Text]" custT="1"/>
      <dgm:spPr/>
      <dgm:t>
        <a:bodyPr/>
        <a:lstStyle/>
        <a:p>
          <a:pPr algn="just"/>
          <a:r>
            <a:rPr lang="en-US" sz="1400" b="1" dirty="0"/>
            <a:t>Commitment - </a:t>
          </a:r>
          <a:r>
            <a:rPr lang="en-US" sz="1400" b="0" dirty="0"/>
            <a:t>established towards the team, in order to achieve the goals shared by all its elements.</a:t>
          </a:r>
          <a:endParaRPr lang="pt-PT" sz="1400" b="0" dirty="0"/>
        </a:p>
      </dgm:t>
    </dgm:pt>
    <dgm:pt modelId="{48A1E856-9079-4178-BD41-07FFD000276D}" type="sibTrans" cxnId="{9E322DE9-020A-4934-8E8C-9669C1F9B60E}">
      <dgm:prSet/>
      <dgm:spPr/>
      <dgm:t>
        <a:bodyPr/>
        <a:lstStyle/>
        <a:p>
          <a:endParaRPr lang="pt-PT" sz="1400"/>
        </a:p>
      </dgm:t>
    </dgm:pt>
    <dgm:pt modelId="{600BD51A-7C88-413D-ABF4-F6C05A28F28A}" type="parTrans" cxnId="{9E322DE9-020A-4934-8E8C-9669C1F9B60E}">
      <dgm:prSet/>
      <dgm:spPr/>
      <dgm:t>
        <a:bodyPr/>
        <a:lstStyle/>
        <a:p>
          <a:endParaRPr lang="pt-PT" sz="1400"/>
        </a:p>
      </dgm:t>
    </dgm:pt>
    <dgm:pt modelId="{AA5D9CB5-0CE6-423A-B6B6-A53021FEE9E9}">
      <dgm:prSet phldrT="[Text]" custT="1"/>
      <dgm:spPr/>
      <dgm:t>
        <a:bodyPr/>
        <a:lstStyle/>
        <a:p>
          <a:r>
            <a:rPr lang="en-US" sz="1400" b="1" dirty="0"/>
            <a:t>Group composition - </a:t>
          </a:r>
          <a:r>
            <a:rPr lang="en-US" sz="1400" b="0" dirty="0"/>
            <a:t>the team must be properly formed so that rules, positions, tasks, and responsibilities are clarified beforehand.</a:t>
          </a:r>
          <a:endParaRPr lang="pt-PT" sz="1400" b="0" dirty="0"/>
        </a:p>
      </dgm:t>
    </dgm:pt>
    <dgm:pt modelId="{BD0CCA78-26E7-445A-A333-4DF0FFB2E915}" type="sibTrans" cxnId="{BD1F6379-873E-4539-9D0A-B51C02C99501}">
      <dgm:prSet/>
      <dgm:spPr/>
      <dgm:t>
        <a:bodyPr/>
        <a:lstStyle/>
        <a:p>
          <a:endParaRPr lang="pt-PT" sz="1400"/>
        </a:p>
      </dgm:t>
    </dgm:pt>
    <dgm:pt modelId="{E8B1E253-05E2-4268-B765-009B0A856F1A}" type="parTrans" cxnId="{BD1F6379-873E-4539-9D0A-B51C02C99501}">
      <dgm:prSet/>
      <dgm:spPr/>
      <dgm:t>
        <a:bodyPr/>
        <a:lstStyle/>
        <a:p>
          <a:endParaRPr lang="pt-PT" sz="1400"/>
        </a:p>
      </dgm:t>
    </dgm:pt>
    <dgm:pt modelId="{C979C122-A4CE-4C75-B79B-A0394AAC964A}" type="pres">
      <dgm:prSet presAssocID="{60E5FE22-B376-4C29-A638-31EAFC2EAA72}" presName="linear" presStyleCnt="0">
        <dgm:presLayoutVars>
          <dgm:dir/>
          <dgm:resizeHandles val="exact"/>
        </dgm:presLayoutVars>
      </dgm:prSet>
      <dgm:spPr/>
    </dgm:pt>
    <dgm:pt modelId="{D3462713-2951-4BC9-947E-6B4C08AEF3CC}" type="pres">
      <dgm:prSet presAssocID="{83815BD4-C536-4FAE-B7E5-1D72E2C1919A}" presName="comp" presStyleCnt="0"/>
      <dgm:spPr/>
    </dgm:pt>
    <dgm:pt modelId="{12B27768-F285-4A38-8FEC-1521183D326E}" type="pres">
      <dgm:prSet presAssocID="{83815BD4-C536-4FAE-B7E5-1D72E2C1919A}" presName="box" presStyleLbl="node1" presStyleIdx="0" presStyleCnt="6" custLinFactNeighborX="-995" custLinFactNeighborY="-6675"/>
      <dgm:spPr/>
    </dgm:pt>
    <dgm:pt modelId="{B1E4E896-8E77-4DB2-A99D-82642A7B6A0B}" type="pres">
      <dgm:prSet presAssocID="{83815BD4-C536-4FAE-B7E5-1D72E2C1919A}" presName="img" presStyleLbl="fgImgPlace1" presStyleIdx="0" presStyleCnt="6" custScaleX="53552" custLinFactNeighborX="-1139" custLinFactNeighborY="8368"/>
      <dgm:spPr>
        <a:blipFill rotWithShape="1">
          <a:blip xmlns:r="http://schemas.openxmlformats.org/officeDocument/2006/relationships" r:embed="rId1"/>
          <a:stretch>
            <a:fillRect/>
          </a:stretch>
        </a:blipFill>
      </dgm:spPr>
    </dgm:pt>
    <dgm:pt modelId="{E5E49D86-D5C8-4F09-A9D8-A05423C25A20}" type="pres">
      <dgm:prSet presAssocID="{83815BD4-C536-4FAE-B7E5-1D72E2C1919A}" presName="text" presStyleLbl="node1" presStyleIdx="0" presStyleCnt="6">
        <dgm:presLayoutVars>
          <dgm:bulletEnabled val="1"/>
        </dgm:presLayoutVars>
      </dgm:prSet>
      <dgm:spPr/>
    </dgm:pt>
    <dgm:pt modelId="{B36EC7D9-96E5-4FD9-9687-2FDDD380A1B7}" type="pres">
      <dgm:prSet presAssocID="{48A1E856-9079-4178-BD41-07FFD000276D}" presName="spacer" presStyleCnt="0"/>
      <dgm:spPr/>
    </dgm:pt>
    <dgm:pt modelId="{FF5010B4-3D45-41CD-92CE-B3657F0F2121}" type="pres">
      <dgm:prSet presAssocID="{A746507F-1510-4DB5-94C5-4215B5C8AB77}" presName="comp" presStyleCnt="0"/>
      <dgm:spPr/>
    </dgm:pt>
    <dgm:pt modelId="{F0192498-EA3E-4F45-A4F2-DAC98F7C680D}" type="pres">
      <dgm:prSet presAssocID="{A746507F-1510-4DB5-94C5-4215B5C8AB77}" presName="box" presStyleLbl="node1" presStyleIdx="1" presStyleCnt="6"/>
      <dgm:spPr/>
    </dgm:pt>
    <dgm:pt modelId="{A0E47CD4-4D51-450E-A031-460ACF847947}" type="pres">
      <dgm:prSet presAssocID="{A746507F-1510-4DB5-94C5-4215B5C8AB77}" presName="img" presStyleLbl="fgImgPlace1" presStyleIdx="1" presStyleCnt="6" custScaleX="54720"/>
      <dgm:spPr>
        <a:blipFill>
          <a:blip xmlns:r="http://schemas.openxmlformats.org/officeDocument/2006/relationships" r:embed="rId2">
            <a:extLst>
              <a:ext uri="{28A0092B-C50C-407E-A947-70E740481C1C}">
                <a14:useLocalDpi xmlns:a14="http://schemas.microsoft.com/office/drawing/2010/main" val="0"/>
              </a:ext>
            </a:extLst>
          </a:blip>
          <a:srcRect/>
          <a:stretch>
            <a:fillRect t="-55000" b="-55000"/>
          </a:stretch>
        </a:blipFill>
      </dgm:spPr>
    </dgm:pt>
    <dgm:pt modelId="{9A6AB0B6-3815-4000-8E0F-34027F66FE25}" type="pres">
      <dgm:prSet presAssocID="{A746507F-1510-4DB5-94C5-4215B5C8AB77}" presName="text" presStyleLbl="node1" presStyleIdx="1" presStyleCnt="6">
        <dgm:presLayoutVars>
          <dgm:bulletEnabled val="1"/>
        </dgm:presLayoutVars>
      </dgm:prSet>
      <dgm:spPr/>
    </dgm:pt>
    <dgm:pt modelId="{478F8AC1-76B0-4346-B236-A833F1A2BA2B}" type="pres">
      <dgm:prSet presAssocID="{A3845033-3D35-4937-B14B-C345F6E1081F}" presName="spacer" presStyleCnt="0"/>
      <dgm:spPr/>
    </dgm:pt>
    <dgm:pt modelId="{9B3A2F2F-3579-4910-A52A-4ADA291213C7}" type="pres">
      <dgm:prSet presAssocID="{7F1A42EB-534B-43C3-BB6C-2344495302BF}" presName="comp" presStyleCnt="0"/>
      <dgm:spPr/>
    </dgm:pt>
    <dgm:pt modelId="{70EB6090-7E51-42F4-BB16-5E0BC0021A6F}" type="pres">
      <dgm:prSet presAssocID="{7F1A42EB-534B-43C3-BB6C-2344495302BF}" presName="box" presStyleLbl="node1" presStyleIdx="2" presStyleCnt="6"/>
      <dgm:spPr/>
    </dgm:pt>
    <dgm:pt modelId="{84CB2722-C0E2-4E70-A739-8F9D31670C3A}" type="pres">
      <dgm:prSet presAssocID="{7F1A42EB-534B-43C3-BB6C-2344495302BF}" presName="img" presStyleLbl="fgImgPlace1" presStyleIdx="2" presStyleCnt="6" custScaleX="57055"/>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2E7AC6ED-7069-4B1C-A266-23DDB2AB2098}" type="pres">
      <dgm:prSet presAssocID="{7F1A42EB-534B-43C3-BB6C-2344495302BF}" presName="text" presStyleLbl="node1" presStyleIdx="2" presStyleCnt="6">
        <dgm:presLayoutVars>
          <dgm:bulletEnabled val="1"/>
        </dgm:presLayoutVars>
      </dgm:prSet>
      <dgm:spPr/>
    </dgm:pt>
    <dgm:pt modelId="{89D440C6-9708-45B7-B142-00D8B682F0B9}" type="pres">
      <dgm:prSet presAssocID="{0DA87D5C-4AAA-4DC5-8A4F-340DE5B7D07E}" presName="spacer" presStyleCnt="0"/>
      <dgm:spPr/>
    </dgm:pt>
    <dgm:pt modelId="{F04240D5-C1A4-4361-909F-1DF1272993FE}" type="pres">
      <dgm:prSet presAssocID="{B9FACA5E-8D09-4BF8-9C97-5DA5645B8810}" presName="comp" presStyleCnt="0"/>
      <dgm:spPr/>
    </dgm:pt>
    <dgm:pt modelId="{78A57CDF-3877-4AAE-8A74-49C6F6B135D0}" type="pres">
      <dgm:prSet presAssocID="{B9FACA5E-8D09-4BF8-9C97-5DA5645B8810}" presName="box" presStyleLbl="node1" presStyleIdx="3" presStyleCnt="6"/>
      <dgm:spPr/>
    </dgm:pt>
    <dgm:pt modelId="{75C13885-706F-4BD2-AAF7-B18516F1CE0D}" type="pres">
      <dgm:prSet presAssocID="{B9FACA5E-8D09-4BF8-9C97-5DA5645B8810}" presName="img" presStyleLbl="fgImgPlace1" presStyleIdx="3" presStyleCnt="6" custScaleX="57055"/>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D0C77DB6-3774-4B1E-9DBE-7C5B611EA176}" type="pres">
      <dgm:prSet presAssocID="{B9FACA5E-8D09-4BF8-9C97-5DA5645B8810}" presName="text" presStyleLbl="node1" presStyleIdx="3" presStyleCnt="6">
        <dgm:presLayoutVars>
          <dgm:bulletEnabled val="1"/>
        </dgm:presLayoutVars>
      </dgm:prSet>
      <dgm:spPr/>
    </dgm:pt>
    <dgm:pt modelId="{3A307672-2746-47FE-B798-C8A08F334DC0}" type="pres">
      <dgm:prSet presAssocID="{3CADA7EB-D34B-46A6-BA1B-634F08568BAA}" presName="spacer" presStyleCnt="0"/>
      <dgm:spPr/>
    </dgm:pt>
    <dgm:pt modelId="{0A519488-5426-4FDF-A368-1594E5539238}" type="pres">
      <dgm:prSet presAssocID="{AA5D9CB5-0CE6-423A-B6B6-A53021FEE9E9}" presName="comp" presStyleCnt="0"/>
      <dgm:spPr/>
    </dgm:pt>
    <dgm:pt modelId="{E80DB56C-856A-486D-B26A-93FC3A169E9C}" type="pres">
      <dgm:prSet presAssocID="{AA5D9CB5-0CE6-423A-B6B6-A53021FEE9E9}" presName="box" presStyleLbl="node1" presStyleIdx="4" presStyleCnt="6"/>
      <dgm:spPr/>
    </dgm:pt>
    <dgm:pt modelId="{7F77B032-B588-4573-B71E-C4106109F6BA}" type="pres">
      <dgm:prSet presAssocID="{AA5D9CB5-0CE6-423A-B6B6-A53021FEE9E9}" presName="img" presStyleLbl="fgImgPlace1" presStyleIdx="4" presStyleCnt="6" custScaleX="57055"/>
      <dgm:spPr>
        <a:blipFill>
          <a:blip xmlns:r="http://schemas.openxmlformats.org/officeDocument/2006/relationships" r:embed="rId5">
            <a:extLst>
              <a:ext uri="{28A0092B-C50C-407E-A947-70E740481C1C}">
                <a14:useLocalDpi xmlns:a14="http://schemas.microsoft.com/office/drawing/2010/main" val="0"/>
              </a:ext>
            </a:extLst>
          </a:blip>
          <a:srcRect/>
          <a:stretch>
            <a:fillRect t="-35000" b="-35000"/>
          </a:stretch>
        </a:blipFill>
      </dgm:spPr>
    </dgm:pt>
    <dgm:pt modelId="{007B532A-F916-4343-AD81-1666D3F2AE77}" type="pres">
      <dgm:prSet presAssocID="{AA5D9CB5-0CE6-423A-B6B6-A53021FEE9E9}" presName="text" presStyleLbl="node1" presStyleIdx="4" presStyleCnt="6">
        <dgm:presLayoutVars>
          <dgm:bulletEnabled val="1"/>
        </dgm:presLayoutVars>
      </dgm:prSet>
      <dgm:spPr/>
    </dgm:pt>
    <dgm:pt modelId="{1CE089F8-0B54-4391-9B64-C9491A5AD943}" type="pres">
      <dgm:prSet presAssocID="{BD0CCA78-26E7-445A-A333-4DF0FFB2E915}" presName="spacer" presStyleCnt="0"/>
      <dgm:spPr/>
    </dgm:pt>
    <dgm:pt modelId="{017976F2-21F5-4734-B909-C6F085C6B32F}" type="pres">
      <dgm:prSet presAssocID="{3A46D962-6870-4276-B4A5-918D3E4CB752}" presName="comp" presStyleCnt="0"/>
      <dgm:spPr/>
    </dgm:pt>
    <dgm:pt modelId="{87813986-AB66-42FF-93F7-E8DA3FAFF945}" type="pres">
      <dgm:prSet presAssocID="{3A46D962-6870-4276-B4A5-918D3E4CB752}" presName="box" presStyleLbl="node1" presStyleIdx="5" presStyleCnt="6"/>
      <dgm:spPr/>
    </dgm:pt>
    <dgm:pt modelId="{19F97D41-C164-46C0-9F98-1105D6A74822}" type="pres">
      <dgm:prSet presAssocID="{3A46D962-6870-4276-B4A5-918D3E4CB752}" presName="img" presStyleLbl="fgImgPlace1" presStyleIdx="5" presStyleCnt="6" custScaleX="54720"/>
      <dgm:spPr>
        <a:blipFill>
          <a:blip xmlns:r="http://schemas.openxmlformats.org/officeDocument/2006/relationships" r:embed="rId6">
            <a:extLst>
              <a:ext uri="{28A0092B-C50C-407E-A947-70E740481C1C}">
                <a14:useLocalDpi xmlns:a14="http://schemas.microsoft.com/office/drawing/2010/main" val="0"/>
              </a:ext>
            </a:extLst>
          </a:blip>
          <a:srcRect/>
          <a:stretch>
            <a:fillRect t="-50000" b="-50000"/>
          </a:stretch>
        </a:blipFill>
      </dgm:spPr>
    </dgm:pt>
    <dgm:pt modelId="{23F2E4B1-0F35-4C46-975F-4C127CCBD5AD}" type="pres">
      <dgm:prSet presAssocID="{3A46D962-6870-4276-B4A5-918D3E4CB752}" presName="text" presStyleLbl="node1" presStyleIdx="5" presStyleCnt="6">
        <dgm:presLayoutVars>
          <dgm:bulletEnabled val="1"/>
        </dgm:presLayoutVars>
      </dgm:prSet>
      <dgm:spPr/>
    </dgm:pt>
  </dgm:ptLst>
  <dgm:cxnLst>
    <dgm:cxn modelId="{CB683C08-7B3F-44C9-89F0-615CB8FF111D}" type="presOf" srcId="{A746507F-1510-4DB5-94C5-4215B5C8AB77}" destId="{9A6AB0B6-3815-4000-8E0F-34027F66FE25}" srcOrd="1" destOrd="0" presId="urn:microsoft.com/office/officeart/2005/8/layout/vList4"/>
    <dgm:cxn modelId="{A1036208-5F60-4B68-B999-07541B24B567}" type="presOf" srcId="{B9FACA5E-8D09-4BF8-9C97-5DA5645B8810}" destId="{78A57CDF-3877-4AAE-8A74-49C6F6B135D0}" srcOrd="0" destOrd="0" presId="urn:microsoft.com/office/officeart/2005/8/layout/vList4"/>
    <dgm:cxn modelId="{0C325C0B-7ECD-4D4D-88AF-58CBC1512DD4}" srcId="{60E5FE22-B376-4C29-A638-31EAFC2EAA72}" destId="{7F1A42EB-534B-43C3-BB6C-2344495302BF}" srcOrd="2" destOrd="0" parTransId="{4B7F027F-47D2-45B1-AED7-F01E7D01B40F}" sibTransId="{0DA87D5C-4AAA-4DC5-8A4F-340DE5B7D07E}"/>
    <dgm:cxn modelId="{9217870D-CBE6-41D7-B454-3F430F42DA21}" type="presOf" srcId="{7F1A42EB-534B-43C3-BB6C-2344495302BF}" destId="{70EB6090-7E51-42F4-BB16-5E0BC0021A6F}" srcOrd="0" destOrd="0" presId="urn:microsoft.com/office/officeart/2005/8/layout/vList4"/>
    <dgm:cxn modelId="{B38E7421-04F2-4D03-BC83-024BCA406284}" type="presOf" srcId="{83815BD4-C536-4FAE-B7E5-1D72E2C1919A}" destId="{E5E49D86-D5C8-4F09-A9D8-A05423C25A20}" srcOrd="1" destOrd="0" presId="urn:microsoft.com/office/officeart/2005/8/layout/vList4"/>
    <dgm:cxn modelId="{7B88BF32-E9AB-4F80-85F8-0F347778551E}" type="presOf" srcId="{AA5D9CB5-0CE6-423A-B6B6-A53021FEE9E9}" destId="{E80DB56C-856A-486D-B26A-93FC3A169E9C}" srcOrd="0" destOrd="0" presId="urn:microsoft.com/office/officeart/2005/8/layout/vList4"/>
    <dgm:cxn modelId="{5012F33D-3F9B-46BE-BF3A-BF2039DBD3B5}" type="presOf" srcId="{3A46D962-6870-4276-B4A5-918D3E4CB752}" destId="{23F2E4B1-0F35-4C46-975F-4C127CCBD5AD}" srcOrd="1" destOrd="0" presId="urn:microsoft.com/office/officeart/2005/8/layout/vList4"/>
    <dgm:cxn modelId="{13D7C761-3340-4224-8D3D-DAC6E162852E}" type="presOf" srcId="{3A46D962-6870-4276-B4A5-918D3E4CB752}" destId="{87813986-AB66-42FF-93F7-E8DA3FAFF945}" srcOrd="0" destOrd="0" presId="urn:microsoft.com/office/officeart/2005/8/layout/vList4"/>
    <dgm:cxn modelId="{FC742372-76B6-4551-AF78-472091A83840}" srcId="{60E5FE22-B376-4C29-A638-31EAFC2EAA72}" destId="{A746507F-1510-4DB5-94C5-4215B5C8AB77}" srcOrd="1" destOrd="0" parTransId="{488125D8-69DE-4DC2-BAF9-8FD5F0A4727C}" sibTransId="{A3845033-3D35-4937-B14B-C345F6E1081F}"/>
    <dgm:cxn modelId="{1632F273-0225-42F0-ACF0-BDDDEE80B382}" type="presOf" srcId="{A746507F-1510-4DB5-94C5-4215B5C8AB77}" destId="{F0192498-EA3E-4F45-A4F2-DAC98F7C680D}" srcOrd="0" destOrd="0" presId="urn:microsoft.com/office/officeart/2005/8/layout/vList4"/>
    <dgm:cxn modelId="{15516475-DABE-417C-B82D-DC0692B0ED1A}" type="presOf" srcId="{7F1A42EB-534B-43C3-BB6C-2344495302BF}" destId="{2E7AC6ED-7069-4B1C-A266-23DDB2AB2098}" srcOrd="1" destOrd="0" presId="urn:microsoft.com/office/officeart/2005/8/layout/vList4"/>
    <dgm:cxn modelId="{BD1F6379-873E-4539-9D0A-B51C02C99501}" srcId="{60E5FE22-B376-4C29-A638-31EAFC2EAA72}" destId="{AA5D9CB5-0CE6-423A-B6B6-A53021FEE9E9}" srcOrd="4" destOrd="0" parTransId="{E8B1E253-05E2-4268-B765-009B0A856F1A}" sibTransId="{BD0CCA78-26E7-445A-A333-4DF0FFB2E915}"/>
    <dgm:cxn modelId="{27C4757A-5EA5-4EFC-91B1-E2F281BEF9B5}" type="presOf" srcId="{60E5FE22-B376-4C29-A638-31EAFC2EAA72}" destId="{C979C122-A4CE-4C75-B79B-A0394AAC964A}" srcOrd="0" destOrd="0" presId="urn:microsoft.com/office/officeart/2005/8/layout/vList4"/>
    <dgm:cxn modelId="{BAD2CA85-5149-45F9-B0BC-73BBD0DD9264}" type="presOf" srcId="{B9FACA5E-8D09-4BF8-9C97-5DA5645B8810}" destId="{D0C77DB6-3774-4B1E-9DBE-7C5B611EA176}" srcOrd="1" destOrd="0" presId="urn:microsoft.com/office/officeart/2005/8/layout/vList4"/>
    <dgm:cxn modelId="{6DD148A9-6656-413D-A22E-8993FEF127E9}" srcId="{60E5FE22-B376-4C29-A638-31EAFC2EAA72}" destId="{3A46D962-6870-4276-B4A5-918D3E4CB752}" srcOrd="5" destOrd="0" parTransId="{CE0E9E6C-225B-4135-8AF8-520167839CC6}" sibTransId="{4654F8DC-D8A4-4850-9657-3186D2A88C20}"/>
    <dgm:cxn modelId="{992A86B0-E77B-41C1-B74D-BC00D42612A0}" type="presOf" srcId="{83815BD4-C536-4FAE-B7E5-1D72E2C1919A}" destId="{12B27768-F285-4A38-8FEC-1521183D326E}" srcOrd="0" destOrd="0" presId="urn:microsoft.com/office/officeart/2005/8/layout/vList4"/>
    <dgm:cxn modelId="{9E322DE9-020A-4934-8E8C-9669C1F9B60E}" srcId="{60E5FE22-B376-4C29-A638-31EAFC2EAA72}" destId="{83815BD4-C536-4FAE-B7E5-1D72E2C1919A}" srcOrd="0" destOrd="0" parTransId="{600BD51A-7C88-413D-ABF4-F6C05A28F28A}" sibTransId="{48A1E856-9079-4178-BD41-07FFD000276D}"/>
    <dgm:cxn modelId="{DEAD4CF4-4CA3-49B4-8D03-199A0541F852}" type="presOf" srcId="{AA5D9CB5-0CE6-423A-B6B6-A53021FEE9E9}" destId="{007B532A-F916-4343-AD81-1666D3F2AE77}" srcOrd="1" destOrd="0" presId="urn:microsoft.com/office/officeart/2005/8/layout/vList4"/>
    <dgm:cxn modelId="{0AB1C7FD-848F-402C-B390-133640B18B52}" srcId="{60E5FE22-B376-4C29-A638-31EAFC2EAA72}" destId="{B9FACA5E-8D09-4BF8-9C97-5DA5645B8810}" srcOrd="3" destOrd="0" parTransId="{67055363-8E70-4702-9274-8A604D84DE2E}" sibTransId="{3CADA7EB-D34B-46A6-BA1B-634F08568BAA}"/>
    <dgm:cxn modelId="{82143FBE-A417-4130-9F5F-18E294903531}" type="presParOf" srcId="{C979C122-A4CE-4C75-B79B-A0394AAC964A}" destId="{D3462713-2951-4BC9-947E-6B4C08AEF3CC}" srcOrd="0" destOrd="0" presId="urn:microsoft.com/office/officeart/2005/8/layout/vList4"/>
    <dgm:cxn modelId="{736F4A4E-BF54-4B0D-A4F2-A9EEF73DF853}" type="presParOf" srcId="{D3462713-2951-4BC9-947E-6B4C08AEF3CC}" destId="{12B27768-F285-4A38-8FEC-1521183D326E}" srcOrd="0" destOrd="0" presId="urn:microsoft.com/office/officeart/2005/8/layout/vList4"/>
    <dgm:cxn modelId="{81BB7DA2-16CC-41FD-9FB4-24158EE68F5E}" type="presParOf" srcId="{D3462713-2951-4BC9-947E-6B4C08AEF3CC}" destId="{B1E4E896-8E77-4DB2-A99D-82642A7B6A0B}" srcOrd="1" destOrd="0" presId="urn:microsoft.com/office/officeart/2005/8/layout/vList4"/>
    <dgm:cxn modelId="{2825DB6D-0429-4A2A-A30B-F32E25514332}" type="presParOf" srcId="{D3462713-2951-4BC9-947E-6B4C08AEF3CC}" destId="{E5E49D86-D5C8-4F09-A9D8-A05423C25A20}" srcOrd="2" destOrd="0" presId="urn:microsoft.com/office/officeart/2005/8/layout/vList4"/>
    <dgm:cxn modelId="{52A978AA-32C1-4C5A-9C8E-01F1BADAD746}" type="presParOf" srcId="{C979C122-A4CE-4C75-B79B-A0394AAC964A}" destId="{B36EC7D9-96E5-4FD9-9687-2FDDD380A1B7}" srcOrd="1" destOrd="0" presId="urn:microsoft.com/office/officeart/2005/8/layout/vList4"/>
    <dgm:cxn modelId="{8127FE05-6BDA-4877-9AEE-84E19FD5F0D1}" type="presParOf" srcId="{C979C122-A4CE-4C75-B79B-A0394AAC964A}" destId="{FF5010B4-3D45-41CD-92CE-B3657F0F2121}" srcOrd="2" destOrd="0" presId="urn:microsoft.com/office/officeart/2005/8/layout/vList4"/>
    <dgm:cxn modelId="{842313DA-239B-41AF-8CB9-28D37CF0040D}" type="presParOf" srcId="{FF5010B4-3D45-41CD-92CE-B3657F0F2121}" destId="{F0192498-EA3E-4F45-A4F2-DAC98F7C680D}" srcOrd="0" destOrd="0" presId="urn:microsoft.com/office/officeart/2005/8/layout/vList4"/>
    <dgm:cxn modelId="{9492F577-00B8-42B9-B117-854F5C22F456}" type="presParOf" srcId="{FF5010B4-3D45-41CD-92CE-B3657F0F2121}" destId="{A0E47CD4-4D51-450E-A031-460ACF847947}" srcOrd="1" destOrd="0" presId="urn:microsoft.com/office/officeart/2005/8/layout/vList4"/>
    <dgm:cxn modelId="{01581579-A908-4CB2-AAEA-F907314049D1}" type="presParOf" srcId="{FF5010B4-3D45-41CD-92CE-B3657F0F2121}" destId="{9A6AB0B6-3815-4000-8E0F-34027F66FE25}" srcOrd="2" destOrd="0" presId="urn:microsoft.com/office/officeart/2005/8/layout/vList4"/>
    <dgm:cxn modelId="{64571B3A-57A4-4199-B11B-16D1F07253ED}" type="presParOf" srcId="{C979C122-A4CE-4C75-B79B-A0394AAC964A}" destId="{478F8AC1-76B0-4346-B236-A833F1A2BA2B}" srcOrd="3" destOrd="0" presId="urn:microsoft.com/office/officeart/2005/8/layout/vList4"/>
    <dgm:cxn modelId="{9DBDCC45-262E-40A1-8391-8BDD12A87A43}" type="presParOf" srcId="{C979C122-A4CE-4C75-B79B-A0394AAC964A}" destId="{9B3A2F2F-3579-4910-A52A-4ADA291213C7}" srcOrd="4" destOrd="0" presId="urn:microsoft.com/office/officeart/2005/8/layout/vList4"/>
    <dgm:cxn modelId="{4C1AD0D2-2529-405F-9074-0847B020CDFA}" type="presParOf" srcId="{9B3A2F2F-3579-4910-A52A-4ADA291213C7}" destId="{70EB6090-7E51-42F4-BB16-5E0BC0021A6F}" srcOrd="0" destOrd="0" presId="urn:microsoft.com/office/officeart/2005/8/layout/vList4"/>
    <dgm:cxn modelId="{5C010F97-7D2C-48CC-8D55-8FF9455FFC3B}" type="presParOf" srcId="{9B3A2F2F-3579-4910-A52A-4ADA291213C7}" destId="{84CB2722-C0E2-4E70-A739-8F9D31670C3A}" srcOrd="1" destOrd="0" presId="urn:microsoft.com/office/officeart/2005/8/layout/vList4"/>
    <dgm:cxn modelId="{D8D84E95-B865-42DB-9BEA-AD5CA0904794}" type="presParOf" srcId="{9B3A2F2F-3579-4910-A52A-4ADA291213C7}" destId="{2E7AC6ED-7069-4B1C-A266-23DDB2AB2098}" srcOrd="2" destOrd="0" presId="urn:microsoft.com/office/officeart/2005/8/layout/vList4"/>
    <dgm:cxn modelId="{630A3908-EB7A-4117-830C-CFBCDB8221AB}" type="presParOf" srcId="{C979C122-A4CE-4C75-B79B-A0394AAC964A}" destId="{89D440C6-9708-45B7-B142-00D8B682F0B9}" srcOrd="5" destOrd="0" presId="urn:microsoft.com/office/officeart/2005/8/layout/vList4"/>
    <dgm:cxn modelId="{982A2BA5-FDD1-4C7C-9F7B-4078767263CC}" type="presParOf" srcId="{C979C122-A4CE-4C75-B79B-A0394AAC964A}" destId="{F04240D5-C1A4-4361-909F-1DF1272993FE}" srcOrd="6" destOrd="0" presId="urn:microsoft.com/office/officeart/2005/8/layout/vList4"/>
    <dgm:cxn modelId="{71C13589-E069-4D24-81F9-46224A70692F}" type="presParOf" srcId="{F04240D5-C1A4-4361-909F-1DF1272993FE}" destId="{78A57CDF-3877-4AAE-8A74-49C6F6B135D0}" srcOrd="0" destOrd="0" presId="urn:microsoft.com/office/officeart/2005/8/layout/vList4"/>
    <dgm:cxn modelId="{C6B30C2A-7670-450D-8C08-874C77FCFD0F}" type="presParOf" srcId="{F04240D5-C1A4-4361-909F-1DF1272993FE}" destId="{75C13885-706F-4BD2-AAF7-B18516F1CE0D}" srcOrd="1" destOrd="0" presId="urn:microsoft.com/office/officeart/2005/8/layout/vList4"/>
    <dgm:cxn modelId="{7567F66D-56C2-4BC8-AB6E-E91C481B58C8}" type="presParOf" srcId="{F04240D5-C1A4-4361-909F-1DF1272993FE}" destId="{D0C77DB6-3774-4B1E-9DBE-7C5B611EA176}" srcOrd="2" destOrd="0" presId="urn:microsoft.com/office/officeart/2005/8/layout/vList4"/>
    <dgm:cxn modelId="{7AC8CA29-9943-4F38-8C29-B461BE3C262E}" type="presParOf" srcId="{C979C122-A4CE-4C75-B79B-A0394AAC964A}" destId="{3A307672-2746-47FE-B798-C8A08F334DC0}" srcOrd="7" destOrd="0" presId="urn:microsoft.com/office/officeart/2005/8/layout/vList4"/>
    <dgm:cxn modelId="{F276DB51-1369-4C74-B72C-DFCA765C7FBE}" type="presParOf" srcId="{C979C122-A4CE-4C75-B79B-A0394AAC964A}" destId="{0A519488-5426-4FDF-A368-1594E5539238}" srcOrd="8" destOrd="0" presId="urn:microsoft.com/office/officeart/2005/8/layout/vList4"/>
    <dgm:cxn modelId="{56C52992-6211-444E-86CA-D8D2DF7BB4EB}" type="presParOf" srcId="{0A519488-5426-4FDF-A368-1594E5539238}" destId="{E80DB56C-856A-486D-B26A-93FC3A169E9C}" srcOrd="0" destOrd="0" presId="urn:microsoft.com/office/officeart/2005/8/layout/vList4"/>
    <dgm:cxn modelId="{D4F1BCD3-6019-4301-B17E-5710F4C085A3}" type="presParOf" srcId="{0A519488-5426-4FDF-A368-1594E5539238}" destId="{7F77B032-B588-4573-B71E-C4106109F6BA}" srcOrd="1" destOrd="0" presId="urn:microsoft.com/office/officeart/2005/8/layout/vList4"/>
    <dgm:cxn modelId="{E34296BD-21A0-44E3-9AD5-38CFDCCD0D3D}" type="presParOf" srcId="{0A519488-5426-4FDF-A368-1594E5539238}" destId="{007B532A-F916-4343-AD81-1666D3F2AE77}" srcOrd="2" destOrd="0" presId="urn:microsoft.com/office/officeart/2005/8/layout/vList4"/>
    <dgm:cxn modelId="{554F9173-5001-49F7-B382-F2821E43C515}" type="presParOf" srcId="{C979C122-A4CE-4C75-B79B-A0394AAC964A}" destId="{1CE089F8-0B54-4391-9B64-C9491A5AD943}" srcOrd="9" destOrd="0" presId="urn:microsoft.com/office/officeart/2005/8/layout/vList4"/>
    <dgm:cxn modelId="{FC54C289-41F6-4987-824A-8A725D0AEEF6}" type="presParOf" srcId="{C979C122-A4CE-4C75-B79B-A0394AAC964A}" destId="{017976F2-21F5-4734-B909-C6F085C6B32F}" srcOrd="10" destOrd="0" presId="urn:microsoft.com/office/officeart/2005/8/layout/vList4"/>
    <dgm:cxn modelId="{65F4066E-42BE-4F86-9478-8CCBB4E6084F}" type="presParOf" srcId="{017976F2-21F5-4734-B909-C6F085C6B32F}" destId="{87813986-AB66-42FF-93F7-E8DA3FAFF945}" srcOrd="0" destOrd="0" presId="urn:microsoft.com/office/officeart/2005/8/layout/vList4"/>
    <dgm:cxn modelId="{10FC8659-3036-4597-830E-47182699DCDC}" type="presParOf" srcId="{017976F2-21F5-4734-B909-C6F085C6B32F}" destId="{19F97D41-C164-46C0-9F98-1105D6A74822}" srcOrd="1" destOrd="0" presId="urn:microsoft.com/office/officeart/2005/8/layout/vList4"/>
    <dgm:cxn modelId="{6737BF62-931E-4F81-A5F1-925312A339B6}" type="presParOf" srcId="{017976F2-21F5-4734-B909-C6F085C6B32F}" destId="{23F2E4B1-0F35-4C46-975F-4C127CCBD5A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1FB74-0CE0-45ED-B49C-130FD286AF00}" type="doc">
      <dgm:prSet loTypeId="urn:microsoft.com/office/officeart/2005/8/layout/radial1" loCatId="relationship" qsTypeId="urn:microsoft.com/office/officeart/2005/8/quickstyle/simple1" qsCatId="simple" csTypeId="urn:microsoft.com/office/officeart/2005/8/colors/accent1_3" csCatId="accent1" phldr="1"/>
      <dgm:spPr/>
      <dgm:t>
        <a:bodyPr/>
        <a:lstStyle/>
        <a:p>
          <a:endParaRPr lang="pt-PT"/>
        </a:p>
      </dgm:t>
    </dgm:pt>
    <dgm:pt modelId="{8A2E0EAE-9442-4C93-8B39-596705A21FBE}">
      <dgm:prSet phldrT="[Text]"/>
      <dgm:spPr/>
      <dgm:t>
        <a:bodyPr/>
        <a:lstStyle/>
        <a:p>
          <a:r>
            <a:rPr lang="pt-PT" noProof="0" dirty="0"/>
            <a:t>Project</a:t>
          </a:r>
        </a:p>
      </dgm:t>
    </dgm:pt>
    <dgm:pt modelId="{5DCEC4EC-D5D8-42C0-9AB9-D412A271E820}" type="parTrans" cxnId="{2E835696-B79F-4C2C-B5A3-DB7ED7B1BA92}">
      <dgm:prSet/>
      <dgm:spPr/>
      <dgm:t>
        <a:bodyPr/>
        <a:lstStyle/>
        <a:p>
          <a:endParaRPr lang="pt-PT"/>
        </a:p>
      </dgm:t>
    </dgm:pt>
    <dgm:pt modelId="{1BEDF106-07F0-4024-BB9F-52D969B73EB6}" type="sibTrans" cxnId="{2E835696-B79F-4C2C-B5A3-DB7ED7B1BA92}">
      <dgm:prSet/>
      <dgm:spPr/>
      <dgm:t>
        <a:bodyPr/>
        <a:lstStyle/>
        <a:p>
          <a:endParaRPr lang="pt-PT"/>
        </a:p>
      </dgm:t>
    </dgm:pt>
    <dgm:pt modelId="{FC0FCA4F-5B65-46A8-BBB4-3DDF76EF32E9}">
      <dgm:prSet phldrT="[Text]"/>
      <dgm:spPr/>
      <dgm:t>
        <a:bodyPr/>
        <a:lstStyle/>
        <a:p>
          <a:r>
            <a:rPr lang="pt-PT" noProof="0" dirty="0"/>
            <a:t>Unrepeatable</a:t>
          </a:r>
        </a:p>
      </dgm:t>
    </dgm:pt>
    <dgm:pt modelId="{17357DD1-D20A-4730-8DA8-4BBEE3D3356B}" type="parTrans" cxnId="{5DAE15E9-8156-4921-81FE-434C74507007}">
      <dgm:prSet/>
      <dgm:spPr/>
      <dgm:t>
        <a:bodyPr/>
        <a:lstStyle/>
        <a:p>
          <a:endParaRPr lang="pt-PT"/>
        </a:p>
      </dgm:t>
    </dgm:pt>
    <dgm:pt modelId="{93169357-E9F4-4846-89D1-FA041A7E070D}" type="sibTrans" cxnId="{5DAE15E9-8156-4921-81FE-434C74507007}">
      <dgm:prSet/>
      <dgm:spPr/>
      <dgm:t>
        <a:bodyPr/>
        <a:lstStyle/>
        <a:p>
          <a:endParaRPr lang="pt-PT"/>
        </a:p>
      </dgm:t>
    </dgm:pt>
    <dgm:pt modelId="{F9E5FB74-9BD8-4DE3-BECD-4B1433625D3F}">
      <dgm:prSet phldrT="[Text]"/>
      <dgm:spPr/>
      <dgm:t>
        <a:bodyPr/>
        <a:lstStyle/>
        <a:p>
          <a:r>
            <a:rPr lang="pt-PT" noProof="0" dirty="0"/>
            <a:t>Limited time</a:t>
          </a:r>
        </a:p>
      </dgm:t>
    </dgm:pt>
    <dgm:pt modelId="{F82EBB4A-7091-41BD-A9D7-A38B11216753}" type="parTrans" cxnId="{A7D2CA68-CA31-464C-BE78-72A0C811944A}">
      <dgm:prSet/>
      <dgm:spPr/>
      <dgm:t>
        <a:bodyPr/>
        <a:lstStyle/>
        <a:p>
          <a:endParaRPr lang="pt-PT"/>
        </a:p>
      </dgm:t>
    </dgm:pt>
    <dgm:pt modelId="{4AA89064-48A0-4C76-B139-A85DC2404D54}" type="sibTrans" cxnId="{A7D2CA68-CA31-464C-BE78-72A0C811944A}">
      <dgm:prSet/>
      <dgm:spPr/>
      <dgm:t>
        <a:bodyPr/>
        <a:lstStyle/>
        <a:p>
          <a:endParaRPr lang="pt-PT"/>
        </a:p>
      </dgm:t>
    </dgm:pt>
    <dgm:pt modelId="{98A78EE7-08BC-4EB6-B77E-8EC59E97ED2C}">
      <dgm:prSet phldrT="[Text]"/>
      <dgm:spPr/>
      <dgm:t>
        <a:bodyPr/>
        <a:lstStyle/>
        <a:p>
          <a:r>
            <a:rPr lang="pt-PT" noProof="0" dirty="0"/>
            <a:t>Limited capital</a:t>
          </a:r>
        </a:p>
      </dgm:t>
    </dgm:pt>
    <dgm:pt modelId="{EE4072FC-8EF8-4356-BF26-179ECB42DE79}" type="parTrans" cxnId="{101EFA39-C64E-461F-B692-242E408FC22A}">
      <dgm:prSet/>
      <dgm:spPr/>
      <dgm:t>
        <a:bodyPr/>
        <a:lstStyle/>
        <a:p>
          <a:endParaRPr lang="pt-PT"/>
        </a:p>
      </dgm:t>
    </dgm:pt>
    <dgm:pt modelId="{AF3B4B39-7728-45B7-B45B-C1CFF6D19AD5}" type="sibTrans" cxnId="{101EFA39-C64E-461F-B692-242E408FC22A}">
      <dgm:prSet/>
      <dgm:spPr/>
      <dgm:t>
        <a:bodyPr/>
        <a:lstStyle/>
        <a:p>
          <a:endParaRPr lang="pt-PT"/>
        </a:p>
      </dgm:t>
    </dgm:pt>
    <dgm:pt modelId="{61FD778F-8EAE-4F63-B95B-88997AD1C50D}">
      <dgm:prSet phldrT="[Text]"/>
      <dgm:spPr/>
      <dgm:t>
        <a:bodyPr/>
        <a:lstStyle/>
        <a:p>
          <a:r>
            <a:rPr lang="pt-PT" noProof="0" dirty="0"/>
            <a:t>Limited resources</a:t>
          </a:r>
        </a:p>
      </dgm:t>
    </dgm:pt>
    <dgm:pt modelId="{4BCD0EE8-B70E-4084-BFEA-CA9446676E77}" type="parTrans" cxnId="{AABB7B29-D4FA-4B8B-A1F1-FDD84DB944E3}">
      <dgm:prSet/>
      <dgm:spPr/>
      <dgm:t>
        <a:bodyPr/>
        <a:lstStyle/>
        <a:p>
          <a:endParaRPr lang="pt-PT"/>
        </a:p>
      </dgm:t>
    </dgm:pt>
    <dgm:pt modelId="{1227AA70-8464-4927-A042-C22BBDDF078A}" type="sibTrans" cxnId="{AABB7B29-D4FA-4B8B-A1F1-FDD84DB944E3}">
      <dgm:prSet/>
      <dgm:spPr/>
      <dgm:t>
        <a:bodyPr/>
        <a:lstStyle/>
        <a:p>
          <a:endParaRPr lang="pt-PT"/>
        </a:p>
      </dgm:t>
    </dgm:pt>
    <dgm:pt modelId="{4397DFD3-D8D2-461A-8619-C49ACC2C6BB7}">
      <dgm:prSet phldrT="[Text]"/>
      <dgm:spPr/>
      <dgm:t>
        <a:bodyPr/>
        <a:lstStyle/>
        <a:p>
          <a:r>
            <a:rPr lang="pt-PT" noProof="0" dirty="0"/>
            <a:t>Multi and interdisciplinary</a:t>
          </a:r>
        </a:p>
      </dgm:t>
    </dgm:pt>
    <dgm:pt modelId="{71595C36-2450-4826-95FA-FAF6680D5A67}" type="parTrans" cxnId="{25864A79-4CC8-4554-90DF-32BF50BD096E}">
      <dgm:prSet/>
      <dgm:spPr/>
      <dgm:t>
        <a:bodyPr/>
        <a:lstStyle/>
        <a:p>
          <a:endParaRPr lang="pt-PT"/>
        </a:p>
      </dgm:t>
    </dgm:pt>
    <dgm:pt modelId="{BA24C3DF-3094-4963-81D9-EB39018E7084}" type="sibTrans" cxnId="{25864A79-4CC8-4554-90DF-32BF50BD096E}">
      <dgm:prSet/>
      <dgm:spPr/>
      <dgm:t>
        <a:bodyPr/>
        <a:lstStyle/>
        <a:p>
          <a:endParaRPr lang="pt-PT"/>
        </a:p>
      </dgm:t>
    </dgm:pt>
    <dgm:pt modelId="{16D16C45-55A0-44B1-AB43-6ECAE9902931}">
      <dgm:prSet phldrT="[Text]"/>
      <dgm:spPr/>
      <dgm:t>
        <a:bodyPr/>
        <a:lstStyle/>
        <a:p>
          <a:r>
            <a:rPr lang="pt-PT" noProof="0" dirty="0"/>
            <a:t>Complex</a:t>
          </a:r>
        </a:p>
      </dgm:t>
    </dgm:pt>
    <dgm:pt modelId="{6B5EFF2F-E7B8-4DDE-8FCB-5A735A6169C5}" type="parTrans" cxnId="{D845F3D8-9908-4DC5-8C66-4104D6714137}">
      <dgm:prSet/>
      <dgm:spPr/>
      <dgm:t>
        <a:bodyPr/>
        <a:lstStyle/>
        <a:p>
          <a:endParaRPr lang="pt-PT"/>
        </a:p>
      </dgm:t>
    </dgm:pt>
    <dgm:pt modelId="{24F76AAC-1B9C-452F-918C-81128C21C5AB}" type="sibTrans" cxnId="{D845F3D8-9908-4DC5-8C66-4104D6714137}">
      <dgm:prSet/>
      <dgm:spPr/>
      <dgm:t>
        <a:bodyPr/>
        <a:lstStyle/>
        <a:p>
          <a:endParaRPr lang="pt-PT"/>
        </a:p>
      </dgm:t>
    </dgm:pt>
    <dgm:pt modelId="{1A0F034D-F4AE-4D8C-A4A9-849E488F8297}">
      <dgm:prSet phldrT="[Text]"/>
      <dgm:spPr/>
      <dgm:t>
        <a:bodyPr/>
        <a:lstStyle/>
        <a:p>
          <a:r>
            <a:rPr lang="pt-PT" noProof="0" dirty="0"/>
            <a:t>Team</a:t>
          </a:r>
        </a:p>
      </dgm:t>
    </dgm:pt>
    <dgm:pt modelId="{41A1F589-8CFC-4E4A-A40E-38B5F334DA13}" type="parTrans" cxnId="{8199B745-BD61-483A-B0B4-5E7AD0599121}">
      <dgm:prSet/>
      <dgm:spPr/>
      <dgm:t>
        <a:bodyPr/>
        <a:lstStyle/>
        <a:p>
          <a:endParaRPr lang="en-GB"/>
        </a:p>
      </dgm:t>
    </dgm:pt>
    <dgm:pt modelId="{B8E9422E-9553-4875-8918-3353EAADA5CD}" type="sibTrans" cxnId="{8199B745-BD61-483A-B0B4-5E7AD0599121}">
      <dgm:prSet/>
      <dgm:spPr/>
      <dgm:t>
        <a:bodyPr/>
        <a:lstStyle/>
        <a:p>
          <a:endParaRPr lang="en-GB"/>
        </a:p>
      </dgm:t>
    </dgm:pt>
    <dgm:pt modelId="{584BFA9E-95C8-49C8-8BD9-0D8C48296776}" type="pres">
      <dgm:prSet presAssocID="{81A1FB74-0CE0-45ED-B49C-130FD286AF00}" presName="cycle" presStyleCnt="0">
        <dgm:presLayoutVars>
          <dgm:chMax val="1"/>
          <dgm:dir/>
          <dgm:animLvl val="ctr"/>
          <dgm:resizeHandles val="exact"/>
        </dgm:presLayoutVars>
      </dgm:prSet>
      <dgm:spPr/>
    </dgm:pt>
    <dgm:pt modelId="{93746EC5-A279-4C4E-BF10-020C01D2B8B6}" type="pres">
      <dgm:prSet presAssocID="{8A2E0EAE-9442-4C93-8B39-596705A21FBE}" presName="centerShape" presStyleLbl="node0" presStyleIdx="0" presStyleCnt="1"/>
      <dgm:spPr/>
    </dgm:pt>
    <dgm:pt modelId="{82B02940-F20A-46FD-9EA5-FD6C2D24E37B}" type="pres">
      <dgm:prSet presAssocID="{17357DD1-D20A-4730-8DA8-4BBEE3D3356B}" presName="Name9" presStyleLbl="parChTrans1D2" presStyleIdx="0" presStyleCnt="7"/>
      <dgm:spPr/>
    </dgm:pt>
    <dgm:pt modelId="{DEC64F9F-0095-47A1-888D-98875C3E06A6}" type="pres">
      <dgm:prSet presAssocID="{17357DD1-D20A-4730-8DA8-4BBEE3D3356B}" presName="connTx" presStyleLbl="parChTrans1D2" presStyleIdx="0" presStyleCnt="7"/>
      <dgm:spPr/>
    </dgm:pt>
    <dgm:pt modelId="{D210D281-DE86-4774-8DF0-35E9A06B907D}" type="pres">
      <dgm:prSet presAssocID="{FC0FCA4F-5B65-46A8-BBB4-3DDF76EF32E9}" presName="node" presStyleLbl="node1" presStyleIdx="0" presStyleCnt="7">
        <dgm:presLayoutVars>
          <dgm:bulletEnabled val="1"/>
        </dgm:presLayoutVars>
      </dgm:prSet>
      <dgm:spPr/>
    </dgm:pt>
    <dgm:pt modelId="{5F0A6F8B-18D6-4E29-B8D5-619D5079B433}" type="pres">
      <dgm:prSet presAssocID="{F82EBB4A-7091-41BD-A9D7-A38B11216753}" presName="Name9" presStyleLbl="parChTrans1D2" presStyleIdx="1" presStyleCnt="7"/>
      <dgm:spPr/>
    </dgm:pt>
    <dgm:pt modelId="{6B1A766B-757C-46A1-A439-176C38A916E3}" type="pres">
      <dgm:prSet presAssocID="{F82EBB4A-7091-41BD-A9D7-A38B11216753}" presName="connTx" presStyleLbl="parChTrans1D2" presStyleIdx="1" presStyleCnt="7"/>
      <dgm:spPr/>
    </dgm:pt>
    <dgm:pt modelId="{07F571C5-7009-4D65-9292-B613D79F767C}" type="pres">
      <dgm:prSet presAssocID="{F9E5FB74-9BD8-4DE3-BECD-4B1433625D3F}" presName="node" presStyleLbl="node1" presStyleIdx="1" presStyleCnt="7">
        <dgm:presLayoutVars>
          <dgm:bulletEnabled val="1"/>
        </dgm:presLayoutVars>
      </dgm:prSet>
      <dgm:spPr/>
    </dgm:pt>
    <dgm:pt modelId="{679A7DFD-7A71-4A20-AFD7-8E9CC30E36D8}" type="pres">
      <dgm:prSet presAssocID="{EE4072FC-8EF8-4356-BF26-179ECB42DE79}" presName="Name9" presStyleLbl="parChTrans1D2" presStyleIdx="2" presStyleCnt="7"/>
      <dgm:spPr/>
    </dgm:pt>
    <dgm:pt modelId="{525A0C7B-1250-43D7-83E0-732E8E15B34F}" type="pres">
      <dgm:prSet presAssocID="{EE4072FC-8EF8-4356-BF26-179ECB42DE79}" presName="connTx" presStyleLbl="parChTrans1D2" presStyleIdx="2" presStyleCnt="7"/>
      <dgm:spPr/>
    </dgm:pt>
    <dgm:pt modelId="{64AF7890-D546-447B-BE69-2AD0B6C901AE}" type="pres">
      <dgm:prSet presAssocID="{98A78EE7-08BC-4EB6-B77E-8EC59E97ED2C}" presName="node" presStyleLbl="node1" presStyleIdx="2" presStyleCnt="7">
        <dgm:presLayoutVars>
          <dgm:bulletEnabled val="1"/>
        </dgm:presLayoutVars>
      </dgm:prSet>
      <dgm:spPr/>
    </dgm:pt>
    <dgm:pt modelId="{E6408E6E-28AB-4B45-8AFF-2B89F00BDEAA}" type="pres">
      <dgm:prSet presAssocID="{4BCD0EE8-B70E-4084-BFEA-CA9446676E77}" presName="Name9" presStyleLbl="parChTrans1D2" presStyleIdx="3" presStyleCnt="7"/>
      <dgm:spPr/>
    </dgm:pt>
    <dgm:pt modelId="{E316F66A-13E8-41DE-813E-BC489B02407C}" type="pres">
      <dgm:prSet presAssocID="{4BCD0EE8-B70E-4084-BFEA-CA9446676E77}" presName="connTx" presStyleLbl="parChTrans1D2" presStyleIdx="3" presStyleCnt="7"/>
      <dgm:spPr/>
    </dgm:pt>
    <dgm:pt modelId="{A7126361-E59F-4755-AB35-3FCB8EC5C3DF}" type="pres">
      <dgm:prSet presAssocID="{61FD778F-8EAE-4F63-B95B-88997AD1C50D}" presName="node" presStyleLbl="node1" presStyleIdx="3" presStyleCnt="7">
        <dgm:presLayoutVars>
          <dgm:bulletEnabled val="1"/>
        </dgm:presLayoutVars>
      </dgm:prSet>
      <dgm:spPr/>
    </dgm:pt>
    <dgm:pt modelId="{CB9D8E8D-67AC-4ABC-B377-01B05FE8E8C1}" type="pres">
      <dgm:prSet presAssocID="{71595C36-2450-4826-95FA-FAF6680D5A67}" presName="Name9" presStyleLbl="parChTrans1D2" presStyleIdx="4" presStyleCnt="7"/>
      <dgm:spPr/>
    </dgm:pt>
    <dgm:pt modelId="{239D9ADF-2122-4C3C-9A87-FCA0388BBC6B}" type="pres">
      <dgm:prSet presAssocID="{71595C36-2450-4826-95FA-FAF6680D5A67}" presName="connTx" presStyleLbl="parChTrans1D2" presStyleIdx="4" presStyleCnt="7"/>
      <dgm:spPr/>
    </dgm:pt>
    <dgm:pt modelId="{D79F1D66-2A06-405F-B962-AD34A06814B6}" type="pres">
      <dgm:prSet presAssocID="{4397DFD3-D8D2-461A-8619-C49ACC2C6BB7}" presName="node" presStyleLbl="node1" presStyleIdx="4" presStyleCnt="7">
        <dgm:presLayoutVars>
          <dgm:bulletEnabled val="1"/>
        </dgm:presLayoutVars>
      </dgm:prSet>
      <dgm:spPr/>
    </dgm:pt>
    <dgm:pt modelId="{51998FFC-7AE1-44FC-B6DA-06764B9410C1}" type="pres">
      <dgm:prSet presAssocID="{6B5EFF2F-E7B8-4DDE-8FCB-5A735A6169C5}" presName="Name9" presStyleLbl="parChTrans1D2" presStyleIdx="5" presStyleCnt="7"/>
      <dgm:spPr/>
    </dgm:pt>
    <dgm:pt modelId="{2D046A14-6106-403C-98CC-1AE9A2B0DBA3}" type="pres">
      <dgm:prSet presAssocID="{6B5EFF2F-E7B8-4DDE-8FCB-5A735A6169C5}" presName="connTx" presStyleLbl="parChTrans1D2" presStyleIdx="5" presStyleCnt="7"/>
      <dgm:spPr/>
    </dgm:pt>
    <dgm:pt modelId="{04537127-BEE7-42AF-9359-2201F7DB6401}" type="pres">
      <dgm:prSet presAssocID="{16D16C45-55A0-44B1-AB43-6ECAE9902931}" presName="node" presStyleLbl="node1" presStyleIdx="5" presStyleCnt="7">
        <dgm:presLayoutVars>
          <dgm:bulletEnabled val="1"/>
        </dgm:presLayoutVars>
      </dgm:prSet>
      <dgm:spPr/>
    </dgm:pt>
    <dgm:pt modelId="{777BAE56-6C5A-4D50-953E-D48C5E3F1229}" type="pres">
      <dgm:prSet presAssocID="{41A1F589-8CFC-4E4A-A40E-38B5F334DA13}" presName="Name9" presStyleLbl="parChTrans1D2" presStyleIdx="6" presStyleCnt="7"/>
      <dgm:spPr/>
    </dgm:pt>
    <dgm:pt modelId="{CCCFCB89-4504-4C1C-AF60-3F3B3C2C7DB6}" type="pres">
      <dgm:prSet presAssocID="{41A1F589-8CFC-4E4A-A40E-38B5F334DA13}" presName="connTx" presStyleLbl="parChTrans1D2" presStyleIdx="6" presStyleCnt="7"/>
      <dgm:spPr/>
    </dgm:pt>
    <dgm:pt modelId="{3654C182-0FA0-45C0-BBBC-A9069292207C}" type="pres">
      <dgm:prSet presAssocID="{1A0F034D-F4AE-4D8C-A4A9-849E488F8297}" presName="node" presStyleLbl="node1" presStyleIdx="6" presStyleCnt="7">
        <dgm:presLayoutVars>
          <dgm:bulletEnabled val="1"/>
        </dgm:presLayoutVars>
      </dgm:prSet>
      <dgm:spPr/>
    </dgm:pt>
  </dgm:ptLst>
  <dgm:cxnLst>
    <dgm:cxn modelId="{76902C06-257F-4B98-8D52-63CB5B1FF243}" type="presOf" srcId="{4BCD0EE8-B70E-4084-BFEA-CA9446676E77}" destId="{E6408E6E-28AB-4B45-8AFF-2B89F00BDEAA}" srcOrd="0" destOrd="0" presId="urn:microsoft.com/office/officeart/2005/8/layout/radial1"/>
    <dgm:cxn modelId="{9C33890D-0100-406B-8664-49EE4C30D30B}" type="presOf" srcId="{F82EBB4A-7091-41BD-A9D7-A38B11216753}" destId="{6B1A766B-757C-46A1-A439-176C38A916E3}" srcOrd="1" destOrd="0" presId="urn:microsoft.com/office/officeart/2005/8/layout/radial1"/>
    <dgm:cxn modelId="{3A98FB1E-5F69-4497-B2FE-1B950A88E808}" type="presOf" srcId="{71595C36-2450-4826-95FA-FAF6680D5A67}" destId="{CB9D8E8D-67AC-4ABC-B377-01B05FE8E8C1}" srcOrd="0" destOrd="0" presId="urn:microsoft.com/office/officeart/2005/8/layout/radial1"/>
    <dgm:cxn modelId="{C4A9D227-B675-4B19-BFE7-F507ACA2F190}" type="presOf" srcId="{17357DD1-D20A-4730-8DA8-4BBEE3D3356B}" destId="{82B02940-F20A-46FD-9EA5-FD6C2D24E37B}" srcOrd="0" destOrd="0" presId="urn:microsoft.com/office/officeart/2005/8/layout/radial1"/>
    <dgm:cxn modelId="{AABB7B29-D4FA-4B8B-A1F1-FDD84DB944E3}" srcId="{8A2E0EAE-9442-4C93-8B39-596705A21FBE}" destId="{61FD778F-8EAE-4F63-B95B-88997AD1C50D}" srcOrd="3" destOrd="0" parTransId="{4BCD0EE8-B70E-4084-BFEA-CA9446676E77}" sibTransId="{1227AA70-8464-4927-A042-C22BBDDF078A}"/>
    <dgm:cxn modelId="{60358D2D-CE02-40BB-8751-C4E9C3F04130}" type="presOf" srcId="{41A1F589-8CFC-4E4A-A40E-38B5F334DA13}" destId="{CCCFCB89-4504-4C1C-AF60-3F3B3C2C7DB6}" srcOrd="1" destOrd="0" presId="urn:microsoft.com/office/officeart/2005/8/layout/radial1"/>
    <dgm:cxn modelId="{3FC65E32-835C-4004-8702-FA79854BAFA7}" type="presOf" srcId="{41A1F589-8CFC-4E4A-A40E-38B5F334DA13}" destId="{777BAE56-6C5A-4D50-953E-D48C5E3F1229}" srcOrd="0" destOrd="0" presId="urn:microsoft.com/office/officeart/2005/8/layout/radial1"/>
    <dgm:cxn modelId="{101EFA39-C64E-461F-B692-242E408FC22A}" srcId="{8A2E0EAE-9442-4C93-8B39-596705A21FBE}" destId="{98A78EE7-08BC-4EB6-B77E-8EC59E97ED2C}" srcOrd="2" destOrd="0" parTransId="{EE4072FC-8EF8-4356-BF26-179ECB42DE79}" sibTransId="{AF3B4B39-7728-45B7-B45B-C1CFF6D19AD5}"/>
    <dgm:cxn modelId="{172DA640-904F-410F-9EB5-55790A2D9D07}" type="presOf" srcId="{16D16C45-55A0-44B1-AB43-6ECAE9902931}" destId="{04537127-BEE7-42AF-9359-2201F7DB6401}" srcOrd="0" destOrd="0" presId="urn:microsoft.com/office/officeart/2005/8/layout/radial1"/>
    <dgm:cxn modelId="{25A64160-E2AF-4D3F-B40C-A36C2BBF6A04}" type="presOf" srcId="{6B5EFF2F-E7B8-4DDE-8FCB-5A735A6169C5}" destId="{51998FFC-7AE1-44FC-B6DA-06764B9410C1}" srcOrd="0" destOrd="0" presId="urn:microsoft.com/office/officeart/2005/8/layout/radial1"/>
    <dgm:cxn modelId="{26916260-8479-49DB-8E43-B1EB40CA15C3}" type="presOf" srcId="{F9E5FB74-9BD8-4DE3-BECD-4B1433625D3F}" destId="{07F571C5-7009-4D65-9292-B613D79F767C}" srcOrd="0" destOrd="0" presId="urn:microsoft.com/office/officeart/2005/8/layout/radial1"/>
    <dgm:cxn modelId="{8199B745-BD61-483A-B0B4-5E7AD0599121}" srcId="{8A2E0EAE-9442-4C93-8B39-596705A21FBE}" destId="{1A0F034D-F4AE-4D8C-A4A9-849E488F8297}" srcOrd="6" destOrd="0" parTransId="{41A1F589-8CFC-4E4A-A40E-38B5F334DA13}" sibTransId="{B8E9422E-9553-4875-8918-3353EAADA5CD}"/>
    <dgm:cxn modelId="{5F1F1366-BFE7-44B4-9703-E9A3FA17A59D}" type="presOf" srcId="{81A1FB74-0CE0-45ED-B49C-130FD286AF00}" destId="{584BFA9E-95C8-49C8-8BD9-0D8C48296776}" srcOrd="0" destOrd="0" presId="urn:microsoft.com/office/officeart/2005/8/layout/radial1"/>
    <dgm:cxn modelId="{918A1767-3B09-4396-8A91-BFDE8F7F099C}" type="presOf" srcId="{17357DD1-D20A-4730-8DA8-4BBEE3D3356B}" destId="{DEC64F9F-0095-47A1-888D-98875C3E06A6}" srcOrd="1" destOrd="0" presId="urn:microsoft.com/office/officeart/2005/8/layout/radial1"/>
    <dgm:cxn modelId="{A7D2CA68-CA31-464C-BE78-72A0C811944A}" srcId="{8A2E0EAE-9442-4C93-8B39-596705A21FBE}" destId="{F9E5FB74-9BD8-4DE3-BECD-4B1433625D3F}" srcOrd="1" destOrd="0" parTransId="{F82EBB4A-7091-41BD-A9D7-A38B11216753}" sibTransId="{4AA89064-48A0-4C76-B139-A85DC2404D54}"/>
    <dgm:cxn modelId="{6880816F-D386-48E7-A992-318C1FD7463C}" type="presOf" srcId="{61FD778F-8EAE-4F63-B95B-88997AD1C50D}" destId="{A7126361-E59F-4755-AB35-3FCB8EC5C3DF}" srcOrd="0" destOrd="0" presId="urn:microsoft.com/office/officeart/2005/8/layout/radial1"/>
    <dgm:cxn modelId="{BE965F58-A7F3-4858-B6DD-B3CCEC3A6542}" type="presOf" srcId="{4BCD0EE8-B70E-4084-BFEA-CA9446676E77}" destId="{E316F66A-13E8-41DE-813E-BC489B02407C}" srcOrd="1" destOrd="0" presId="urn:microsoft.com/office/officeart/2005/8/layout/radial1"/>
    <dgm:cxn modelId="{25864A79-4CC8-4554-90DF-32BF50BD096E}" srcId="{8A2E0EAE-9442-4C93-8B39-596705A21FBE}" destId="{4397DFD3-D8D2-461A-8619-C49ACC2C6BB7}" srcOrd="4" destOrd="0" parTransId="{71595C36-2450-4826-95FA-FAF6680D5A67}" sibTransId="{BA24C3DF-3094-4963-81D9-EB39018E7084}"/>
    <dgm:cxn modelId="{63BEFB81-49AA-413C-BA62-3ADF962E86EF}" type="presOf" srcId="{98A78EE7-08BC-4EB6-B77E-8EC59E97ED2C}" destId="{64AF7890-D546-447B-BE69-2AD0B6C901AE}" srcOrd="0" destOrd="0" presId="urn:microsoft.com/office/officeart/2005/8/layout/radial1"/>
    <dgm:cxn modelId="{04B92F90-0826-4546-8E64-4834D8E5FC9C}" type="presOf" srcId="{EE4072FC-8EF8-4356-BF26-179ECB42DE79}" destId="{679A7DFD-7A71-4A20-AFD7-8E9CC30E36D8}" srcOrd="0" destOrd="0" presId="urn:microsoft.com/office/officeart/2005/8/layout/radial1"/>
    <dgm:cxn modelId="{CD7BC592-6F0E-4780-8415-00833E4EF7D8}" type="presOf" srcId="{FC0FCA4F-5B65-46A8-BBB4-3DDF76EF32E9}" destId="{D210D281-DE86-4774-8DF0-35E9A06B907D}" srcOrd="0" destOrd="0" presId="urn:microsoft.com/office/officeart/2005/8/layout/radial1"/>
    <dgm:cxn modelId="{1515E594-40CE-4A04-8581-974B67EB9CAC}" type="presOf" srcId="{8A2E0EAE-9442-4C93-8B39-596705A21FBE}" destId="{93746EC5-A279-4C4E-BF10-020C01D2B8B6}" srcOrd="0" destOrd="0" presId="urn:microsoft.com/office/officeart/2005/8/layout/radial1"/>
    <dgm:cxn modelId="{2E835696-B79F-4C2C-B5A3-DB7ED7B1BA92}" srcId="{81A1FB74-0CE0-45ED-B49C-130FD286AF00}" destId="{8A2E0EAE-9442-4C93-8B39-596705A21FBE}" srcOrd="0" destOrd="0" parTransId="{5DCEC4EC-D5D8-42C0-9AB9-D412A271E820}" sibTransId="{1BEDF106-07F0-4024-BB9F-52D969B73EB6}"/>
    <dgm:cxn modelId="{1F5F5AAF-C6B1-4BE7-AEC5-C1A40271E4C8}" type="presOf" srcId="{1A0F034D-F4AE-4D8C-A4A9-849E488F8297}" destId="{3654C182-0FA0-45C0-BBBC-A9069292207C}" srcOrd="0" destOrd="0" presId="urn:microsoft.com/office/officeart/2005/8/layout/radial1"/>
    <dgm:cxn modelId="{E286DDB7-1423-4876-92ED-AB4568376FED}" type="presOf" srcId="{F82EBB4A-7091-41BD-A9D7-A38B11216753}" destId="{5F0A6F8B-18D6-4E29-B8D5-619D5079B433}" srcOrd="0" destOrd="0" presId="urn:microsoft.com/office/officeart/2005/8/layout/radial1"/>
    <dgm:cxn modelId="{B33BE8B8-1424-4EE1-ACD1-DD7A23D23A18}" type="presOf" srcId="{4397DFD3-D8D2-461A-8619-C49ACC2C6BB7}" destId="{D79F1D66-2A06-405F-B962-AD34A06814B6}" srcOrd="0" destOrd="0" presId="urn:microsoft.com/office/officeart/2005/8/layout/radial1"/>
    <dgm:cxn modelId="{D34688D0-3A5A-4928-A988-B47CFA5F210D}" type="presOf" srcId="{71595C36-2450-4826-95FA-FAF6680D5A67}" destId="{239D9ADF-2122-4C3C-9A87-FCA0388BBC6B}" srcOrd="1" destOrd="0" presId="urn:microsoft.com/office/officeart/2005/8/layout/radial1"/>
    <dgm:cxn modelId="{85416ED5-26C4-47BD-B9C2-4FCF3B5B647F}" type="presOf" srcId="{6B5EFF2F-E7B8-4DDE-8FCB-5A735A6169C5}" destId="{2D046A14-6106-403C-98CC-1AE9A2B0DBA3}" srcOrd="1" destOrd="0" presId="urn:microsoft.com/office/officeart/2005/8/layout/radial1"/>
    <dgm:cxn modelId="{D845F3D8-9908-4DC5-8C66-4104D6714137}" srcId="{8A2E0EAE-9442-4C93-8B39-596705A21FBE}" destId="{16D16C45-55A0-44B1-AB43-6ECAE9902931}" srcOrd="5" destOrd="0" parTransId="{6B5EFF2F-E7B8-4DDE-8FCB-5A735A6169C5}" sibTransId="{24F76AAC-1B9C-452F-918C-81128C21C5AB}"/>
    <dgm:cxn modelId="{5DAE15E9-8156-4921-81FE-434C74507007}" srcId="{8A2E0EAE-9442-4C93-8B39-596705A21FBE}" destId="{FC0FCA4F-5B65-46A8-BBB4-3DDF76EF32E9}" srcOrd="0" destOrd="0" parTransId="{17357DD1-D20A-4730-8DA8-4BBEE3D3356B}" sibTransId="{93169357-E9F4-4846-89D1-FA041A7E070D}"/>
    <dgm:cxn modelId="{D56712F4-2934-4EB1-8202-CEA17F9A4673}" type="presOf" srcId="{EE4072FC-8EF8-4356-BF26-179ECB42DE79}" destId="{525A0C7B-1250-43D7-83E0-732E8E15B34F}" srcOrd="1" destOrd="0" presId="urn:microsoft.com/office/officeart/2005/8/layout/radial1"/>
    <dgm:cxn modelId="{94250CBD-A774-4FB6-B1CE-AFDABD79EB4E}" type="presParOf" srcId="{584BFA9E-95C8-49C8-8BD9-0D8C48296776}" destId="{93746EC5-A279-4C4E-BF10-020C01D2B8B6}" srcOrd="0" destOrd="0" presId="urn:microsoft.com/office/officeart/2005/8/layout/radial1"/>
    <dgm:cxn modelId="{1ED648CD-6D02-4C61-81A5-7329C29A7474}" type="presParOf" srcId="{584BFA9E-95C8-49C8-8BD9-0D8C48296776}" destId="{82B02940-F20A-46FD-9EA5-FD6C2D24E37B}" srcOrd="1" destOrd="0" presId="urn:microsoft.com/office/officeart/2005/8/layout/radial1"/>
    <dgm:cxn modelId="{0C0A2649-9EFF-40DC-8893-57E3D51FAD82}" type="presParOf" srcId="{82B02940-F20A-46FD-9EA5-FD6C2D24E37B}" destId="{DEC64F9F-0095-47A1-888D-98875C3E06A6}" srcOrd="0" destOrd="0" presId="urn:microsoft.com/office/officeart/2005/8/layout/radial1"/>
    <dgm:cxn modelId="{2A96F45F-4417-4CE4-AE55-DD9A8A41A1E4}" type="presParOf" srcId="{584BFA9E-95C8-49C8-8BD9-0D8C48296776}" destId="{D210D281-DE86-4774-8DF0-35E9A06B907D}" srcOrd="2" destOrd="0" presId="urn:microsoft.com/office/officeart/2005/8/layout/radial1"/>
    <dgm:cxn modelId="{881EC1D5-E514-4212-93E7-CFF7EE96D509}" type="presParOf" srcId="{584BFA9E-95C8-49C8-8BD9-0D8C48296776}" destId="{5F0A6F8B-18D6-4E29-B8D5-619D5079B433}" srcOrd="3" destOrd="0" presId="urn:microsoft.com/office/officeart/2005/8/layout/radial1"/>
    <dgm:cxn modelId="{3DA2F5F4-5780-4798-A31C-A149B3CC1D62}" type="presParOf" srcId="{5F0A6F8B-18D6-4E29-B8D5-619D5079B433}" destId="{6B1A766B-757C-46A1-A439-176C38A916E3}" srcOrd="0" destOrd="0" presId="urn:microsoft.com/office/officeart/2005/8/layout/radial1"/>
    <dgm:cxn modelId="{6346F861-9BAB-4D0B-BB8C-2426C3E214A4}" type="presParOf" srcId="{584BFA9E-95C8-49C8-8BD9-0D8C48296776}" destId="{07F571C5-7009-4D65-9292-B613D79F767C}" srcOrd="4" destOrd="0" presId="urn:microsoft.com/office/officeart/2005/8/layout/radial1"/>
    <dgm:cxn modelId="{ECC3601C-ACF3-43AD-AFDA-763A30EB5D5D}" type="presParOf" srcId="{584BFA9E-95C8-49C8-8BD9-0D8C48296776}" destId="{679A7DFD-7A71-4A20-AFD7-8E9CC30E36D8}" srcOrd="5" destOrd="0" presId="urn:microsoft.com/office/officeart/2005/8/layout/radial1"/>
    <dgm:cxn modelId="{F171E5E3-9A0F-4E6E-B58B-7549664A0DCB}" type="presParOf" srcId="{679A7DFD-7A71-4A20-AFD7-8E9CC30E36D8}" destId="{525A0C7B-1250-43D7-83E0-732E8E15B34F}" srcOrd="0" destOrd="0" presId="urn:microsoft.com/office/officeart/2005/8/layout/radial1"/>
    <dgm:cxn modelId="{57EEC0C3-2042-4B22-9700-463F15420855}" type="presParOf" srcId="{584BFA9E-95C8-49C8-8BD9-0D8C48296776}" destId="{64AF7890-D546-447B-BE69-2AD0B6C901AE}" srcOrd="6" destOrd="0" presId="urn:microsoft.com/office/officeart/2005/8/layout/radial1"/>
    <dgm:cxn modelId="{0AE8A24D-9259-4036-9C37-9E542F1099A8}" type="presParOf" srcId="{584BFA9E-95C8-49C8-8BD9-0D8C48296776}" destId="{E6408E6E-28AB-4B45-8AFF-2B89F00BDEAA}" srcOrd="7" destOrd="0" presId="urn:microsoft.com/office/officeart/2005/8/layout/radial1"/>
    <dgm:cxn modelId="{C8C23003-7A9F-484D-B421-2D2E0E5241E8}" type="presParOf" srcId="{E6408E6E-28AB-4B45-8AFF-2B89F00BDEAA}" destId="{E316F66A-13E8-41DE-813E-BC489B02407C}" srcOrd="0" destOrd="0" presId="urn:microsoft.com/office/officeart/2005/8/layout/radial1"/>
    <dgm:cxn modelId="{47C38275-E322-42DD-BE85-5450BB04F24E}" type="presParOf" srcId="{584BFA9E-95C8-49C8-8BD9-0D8C48296776}" destId="{A7126361-E59F-4755-AB35-3FCB8EC5C3DF}" srcOrd="8" destOrd="0" presId="urn:microsoft.com/office/officeart/2005/8/layout/radial1"/>
    <dgm:cxn modelId="{109C5598-9F42-4165-815D-84F04BEC5612}" type="presParOf" srcId="{584BFA9E-95C8-49C8-8BD9-0D8C48296776}" destId="{CB9D8E8D-67AC-4ABC-B377-01B05FE8E8C1}" srcOrd="9" destOrd="0" presId="urn:microsoft.com/office/officeart/2005/8/layout/radial1"/>
    <dgm:cxn modelId="{9D0BE94C-C783-4AA2-9CEF-5BB107FAD23A}" type="presParOf" srcId="{CB9D8E8D-67AC-4ABC-B377-01B05FE8E8C1}" destId="{239D9ADF-2122-4C3C-9A87-FCA0388BBC6B}" srcOrd="0" destOrd="0" presId="urn:microsoft.com/office/officeart/2005/8/layout/radial1"/>
    <dgm:cxn modelId="{4F642A82-698D-4375-9C99-C2D64A804904}" type="presParOf" srcId="{584BFA9E-95C8-49C8-8BD9-0D8C48296776}" destId="{D79F1D66-2A06-405F-B962-AD34A06814B6}" srcOrd="10" destOrd="0" presId="urn:microsoft.com/office/officeart/2005/8/layout/radial1"/>
    <dgm:cxn modelId="{E67F3CDC-9520-4E7E-9FD1-9B72065EB6C6}" type="presParOf" srcId="{584BFA9E-95C8-49C8-8BD9-0D8C48296776}" destId="{51998FFC-7AE1-44FC-B6DA-06764B9410C1}" srcOrd="11" destOrd="0" presId="urn:microsoft.com/office/officeart/2005/8/layout/radial1"/>
    <dgm:cxn modelId="{F198AE35-C941-4920-891D-042EE6555A67}" type="presParOf" srcId="{51998FFC-7AE1-44FC-B6DA-06764B9410C1}" destId="{2D046A14-6106-403C-98CC-1AE9A2B0DBA3}" srcOrd="0" destOrd="0" presId="urn:microsoft.com/office/officeart/2005/8/layout/radial1"/>
    <dgm:cxn modelId="{3944F61A-6501-47AE-8E2F-6C758B92EB0A}" type="presParOf" srcId="{584BFA9E-95C8-49C8-8BD9-0D8C48296776}" destId="{04537127-BEE7-42AF-9359-2201F7DB6401}" srcOrd="12" destOrd="0" presId="urn:microsoft.com/office/officeart/2005/8/layout/radial1"/>
    <dgm:cxn modelId="{22F7F74D-1C80-4DFD-AD08-68459A46E884}" type="presParOf" srcId="{584BFA9E-95C8-49C8-8BD9-0D8C48296776}" destId="{777BAE56-6C5A-4D50-953E-D48C5E3F1229}" srcOrd="13" destOrd="0" presId="urn:microsoft.com/office/officeart/2005/8/layout/radial1"/>
    <dgm:cxn modelId="{DE80DE7D-F0FE-4BC1-8D67-425C71D6E338}" type="presParOf" srcId="{777BAE56-6C5A-4D50-953E-D48C5E3F1229}" destId="{CCCFCB89-4504-4C1C-AF60-3F3B3C2C7DB6}" srcOrd="0" destOrd="0" presId="urn:microsoft.com/office/officeart/2005/8/layout/radial1"/>
    <dgm:cxn modelId="{5B15C74C-BE57-4DB7-B664-C24669265C9C}" type="presParOf" srcId="{584BFA9E-95C8-49C8-8BD9-0D8C48296776}" destId="{3654C182-0FA0-45C0-BBBC-A9069292207C}"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9749E-73AC-42AF-A16D-C7BF419B67E9}" type="doc">
      <dgm:prSet loTypeId="urn:microsoft.com/office/officeart/2005/8/layout/arrow2" loCatId="process" qsTypeId="urn:microsoft.com/office/officeart/2005/8/quickstyle/simple1" qsCatId="simple" csTypeId="urn:microsoft.com/office/officeart/2005/8/colors/accent1_2" csCatId="accent1" phldr="1"/>
      <dgm:spPr/>
    </dgm:pt>
    <dgm:pt modelId="{5B1C03F3-24FD-4EEE-ADAC-09C95FFBEACC}">
      <dgm:prSet phldrT="[Text]" custT="1"/>
      <dgm:spPr/>
      <dgm:t>
        <a:bodyPr/>
        <a:lstStyle/>
        <a:p>
          <a:r>
            <a:rPr lang="pt-PT" sz="1400" b="1" dirty="0"/>
            <a:t>Forming </a:t>
          </a:r>
          <a:endParaRPr lang="pt-PT" sz="1600" b="1" dirty="0"/>
        </a:p>
      </dgm:t>
    </dgm:pt>
    <dgm:pt modelId="{9FD06095-3EA9-4377-A44D-789D01E91C5B}" type="parTrans" cxnId="{1389DEA9-8BBA-469A-B2EE-0DE47693ABD9}">
      <dgm:prSet/>
      <dgm:spPr/>
      <dgm:t>
        <a:bodyPr/>
        <a:lstStyle/>
        <a:p>
          <a:endParaRPr lang="pt-PT" sz="1600"/>
        </a:p>
      </dgm:t>
    </dgm:pt>
    <dgm:pt modelId="{5B2C1998-4111-4C34-A1A9-F05BEB66918A}" type="sibTrans" cxnId="{1389DEA9-8BBA-469A-B2EE-0DE47693ABD9}">
      <dgm:prSet/>
      <dgm:spPr/>
      <dgm:t>
        <a:bodyPr/>
        <a:lstStyle/>
        <a:p>
          <a:endParaRPr lang="pt-PT" sz="1600"/>
        </a:p>
      </dgm:t>
    </dgm:pt>
    <dgm:pt modelId="{B242B9CA-DF3E-4A9E-B938-5D1EEE90435B}">
      <dgm:prSet phldrT="[Text]" custT="1"/>
      <dgm:spPr/>
      <dgm:t>
        <a:bodyPr/>
        <a:lstStyle/>
        <a:p>
          <a:r>
            <a:rPr lang="pt-PT" sz="1400" b="1" dirty="0"/>
            <a:t>Storming</a:t>
          </a:r>
        </a:p>
      </dgm:t>
    </dgm:pt>
    <dgm:pt modelId="{F4AB4D20-93BC-49D8-AFEF-9F7D1DC87E58}" type="parTrans" cxnId="{2C96E8C4-79EE-49C1-96C5-BFA555C6C3AA}">
      <dgm:prSet/>
      <dgm:spPr/>
      <dgm:t>
        <a:bodyPr/>
        <a:lstStyle/>
        <a:p>
          <a:endParaRPr lang="pt-PT" sz="1600"/>
        </a:p>
      </dgm:t>
    </dgm:pt>
    <dgm:pt modelId="{C489E01F-8356-4AD4-9E2F-A7812D920E2F}" type="sibTrans" cxnId="{2C96E8C4-79EE-49C1-96C5-BFA555C6C3AA}">
      <dgm:prSet/>
      <dgm:spPr/>
      <dgm:t>
        <a:bodyPr/>
        <a:lstStyle/>
        <a:p>
          <a:endParaRPr lang="pt-PT" sz="1600"/>
        </a:p>
      </dgm:t>
    </dgm:pt>
    <dgm:pt modelId="{EACF2D4C-FCD5-4762-B9E7-DF0A337B0EF6}">
      <dgm:prSet phldrT="[Text]" custT="1"/>
      <dgm:spPr/>
      <dgm:t>
        <a:bodyPr/>
        <a:lstStyle/>
        <a:p>
          <a:r>
            <a:rPr lang="pt-PT" sz="1400" b="1" dirty="0"/>
            <a:t>Norming</a:t>
          </a:r>
        </a:p>
      </dgm:t>
    </dgm:pt>
    <dgm:pt modelId="{64981EF8-F753-4EE9-A076-866F51F4A9A2}" type="parTrans" cxnId="{20DE4CAC-585B-4B5B-8514-D3DA53E728BE}">
      <dgm:prSet/>
      <dgm:spPr/>
      <dgm:t>
        <a:bodyPr/>
        <a:lstStyle/>
        <a:p>
          <a:endParaRPr lang="pt-PT" sz="1600"/>
        </a:p>
      </dgm:t>
    </dgm:pt>
    <dgm:pt modelId="{55546583-FA14-41FF-8ED7-9D628211B60D}" type="sibTrans" cxnId="{20DE4CAC-585B-4B5B-8514-D3DA53E728BE}">
      <dgm:prSet/>
      <dgm:spPr/>
      <dgm:t>
        <a:bodyPr/>
        <a:lstStyle/>
        <a:p>
          <a:endParaRPr lang="pt-PT" sz="1600"/>
        </a:p>
      </dgm:t>
    </dgm:pt>
    <dgm:pt modelId="{03D301CB-C668-4290-B396-81A5F0BCAB38}">
      <dgm:prSet phldrT="[Text]" custT="1"/>
      <dgm:spPr/>
      <dgm:t>
        <a:bodyPr/>
        <a:lstStyle/>
        <a:p>
          <a:r>
            <a:rPr lang="pt-PT" sz="1400" b="1" dirty="0"/>
            <a:t>Performing</a:t>
          </a:r>
          <a:endParaRPr lang="pt-PT" sz="1600" b="1" dirty="0"/>
        </a:p>
      </dgm:t>
    </dgm:pt>
    <dgm:pt modelId="{93AFF6DA-BBEC-419C-A1F0-21BC6C9DCA24}" type="parTrans" cxnId="{253A396C-4EA3-434C-BDA1-9BF6867B99BB}">
      <dgm:prSet/>
      <dgm:spPr/>
      <dgm:t>
        <a:bodyPr/>
        <a:lstStyle/>
        <a:p>
          <a:endParaRPr lang="pt-PT" sz="1200"/>
        </a:p>
      </dgm:t>
    </dgm:pt>
    <dgm:pt modelId="{F2D16659-58CC-46A0-A01B-0EFBBD1177F4}" type="sibTrans" cxnId="{253A396C-4EA3-434C-BDA1-9BF6867B99BB}">
      <dgm:prSet/>
      <dgm:spPr/>
      <dgm:t>
        <a:bodyPr/>
        <a:lstStyle/>
        <a:p>
          <a:endParaRPr lang="pt-PT" sz="1200"/>
        </a:p>
      </dgm:t>
    </dgm:pt>
    <dgm:pt modelId="{7885FDC5-75D1-4DAC-A661-6D865FFEC282}" type="pres">
      <dgm:prSet presAssocID="{8BC9749E-73AC-42AF-A16D-C7BF419B67E9}" presName="arrowDiagram" presStyleCnt="0">
        <dgm:presLayoutVars>
          <dgm:chMax val="5"/>
          <dgm:dir/>
          <dgm:resizeHandles val="exact"/>
        </dgm:presLayoutVars>
      </dgm:prSet>
      <dgm:spPr/>
    </dgm:pt>
    <dgm:pt modelId="{948A6AE1-A32A-4C63-8366-115FB99E8E68}" type="pres">
      <dgm:prSet presAssocID="{8BC9749E-73AC-42AF-A16D-C7BF419B67E9}" presName="arrow" presStyleLbl="bgShp" presStyleIdx="0" presStyleCnt="1"/>
      <dgm:spPr/>
    </dgm:pt>
    <dgm:pt modelId="{B7D4E4FD-7C29-4368-B883-137926198228}" type="pres">
      <dgm:prSet presAssocID="{8BC9749E-73AC-42AF-A16D-C7BF419B67E9}" presName="arrowDiagram4" presStyleCnt="0"/>
      <dgm:spPr/>
    </dgm:pt>
    <dgm:pt modelId="{9707E893-A5DE-479C-BC2B-A3A636C5012B}" type="pres">
      <dgm:prSet presAssocID="{5B1C03F3-24FD-4EEE-ADAC-09C95FFBEACC}" presName="bullet4a" presStyleLbl="node1" presStyleIdx="0" presStyleCnt="4"/>
      <dgm:spPr/>
    </dgm:pt>
    <dgm:pt modelId="{C20037BD-C594-45EF-AC0E-9203221C0186}" type="pres">
      <dgm:prSet presAssocID="{5B1C03F3-24FD-4EEE-ADAC-09C95FFBEACC}" presName="textBox4a" presStyleLbl="revTx" presStyleIdx="0" presStyleCnt="4">
        <dgm:presLayoutVars>
          <dgm:bulletEnabled val="1"/>
        </dgm:presLayoutVars>
      </dgm:prSet>
      <dgm:spPr/>
    </dgm:pt>
    <dgm:pt modelId="{A1F4568B-6A2C-4633-82F8-5092348C963D}" type="pres">
      <dgm:prSet presAssocID="{B242B9CA-DF3E-4A9E-B938-5D1EEE90435B}" presName="bullet4b" presStyleLbl="node1" presStyleIdx="1" presStyleCnt="4"/>
      <dgm:spPr/>
    </dgm:pt>
    <dgm:pt modelId="{B1CF74E9-7D78-4D6F-93F0-B7174F6A6597}" type="pres">
      <dgm:prSet presAssocID="{B242B9CA-DF3E-4A9E-B938-5D1EEE90435B}" presName="textBox4b" presStyleLbl="revTx" presStyleIdx="1" presStyleCnt="4">
        <dgm:presLayoutVars>
          <dgm:bulletEnabled val="1"/>
        </dgm:presLayoutVars>
      </dgm:prSet>
      <dgm:spPr/>
    </dgm:pt>
    <dgm:pt modelId="{E009F871-968F-4EC1-A368-B7E6828E51D9}" type="pres">
      <dgm:prSet presAssocID="{EACF2D4C-FCD5-4762-B9E7-DF0A337B0EF6}" presName="bullet4c" presStyleLbl="node1" presStyleIdx="2" presStyleCnt="4"/>
      <dgm:spPr/>
    </dgm:pt>
    <dgm:pt modelId="{518BE278-3C9E-4E9E-A029-3972636F9D7F}" type="pres">
      <dgm:prSet presAssocID="{EACF2D4C-FCD5-4762-B9E7-DF0A337B0EF6}" presName="textBox4c" presStyleLbl="revTx" presStyleIdx="2" presStyleCnt="4" custScaleX="133635" custLinFactNeighborX="17728">
        <dgm:presLayoutVars>
          <dgm:bulletEnabled val="1"/>
        </dgm:presLayoutVars>
      </dgm:prSet>
      <dgm:spPr/>
    </dgm:pt>
    <dgm:pt modelId="{BB8967F4-D187-441B-8059-DAD1DB22BF2B}" type="pres">
      <dgm:prSet presAssocID="{03D301CB-C668-4290-B396-81A5F0BCAB38}" presName="bullet4d" presStyleLbl="node1" presStyleIdx="3" presStyleCnt="4"/>
      <dgm:spPr/>
    </dgm:pt>
    <dgm:pt modelId="{B3E9F0A4-0F77-428C-A95E-EF54D559A71C}" type="pres">
      <dgm:prSet presAssocID="{03D301CB-C668-4290-B396-81A5F0BCAB38}" presName="textBox4d" presStyleLbl="revTx" presStyleIdx="3" presStyleCnt="4" custScaleX="127129" custLinFactNeighborX="15417">
        <dgm:presLayoutVars>
          <dgm:bulletEnabled val="1"/>
        </dgm:presLayoutVars>
      </dgm:prSet>
      <dgm:spPr/>
    </dgm:pt>
  </dgm:ptLst>
  <dgm:cxnLst>
    <dgm:cxn modelId="{2FB27134-C3DA-46F3-9AE2-88F402929DB4}" type="presOf" srcId="{5B1C03F3-24FD-4EEE-ADAC-09C95FFBEACC}" destId="{C20037BD-C594-45EF-AC0E-9203221C0186}" srcOrd="0" destOrd="0" presId="urn:microsoft.com/office/officeart/2005/8/layout/arrow2"/>
    <dgm:cxn modelId="{44A43637-90AF-4A9C-992F-3A8025706234}" type="presOf" srcId="{B242B9CA-DF3E-4A9E-B938-5D1EEE90435B}" destId="{B1CF74E9-7D78-4D6F-93F0-B7174F6A6597}" srcOrd="0" destOrd="0" presId="urn:microsoft.com/office/officeart/2005/8/layout/arrow2"/>
    <dgm:cxn modelId="{253A396C-4EA3-434C-BDA1-9BF6867B99BB}" srcId="{8BC9749E-73AC-42AF-A16D-C7BF419B67E9}" destId="{03D301CB-C668-4290-B396-81A5F0BCAB38}" srcOrd="3" destOrd="0" parTransId="{93AFF6DA-BBEC-419C-A1F0-21BC6C9DCA24}" sibTransId="{F2D16659-58CC-46A0-A01B-0EFBBD1177F4}"/>
    <dgm:cxn modelId="{4258F856-899F-4BB3-8C6E-0443182F592D}" type="presOf" srcId="{03D301CB-C668-4290-B396-81A5F0BCAB38}" destId="{B3E9F0A4-0F77-428C-A95E-EF54D559A71C}" srcOrd="0" destOrd="0" presId="urn:microsoft.com/office/officeart/2005/8/layout/arrow2"/>
    <dgm:cxn modelId="{1389DEA9-8BBA-469A-B2EE-0DE47693ABD9}" srcId="{8BC9749E-73AC-42AF-A16D-C7BF419B67E9}" destId="{5B1C03F3-24FD-4EEE-ADAC-09C95FFBEACC}" srcOrd="0" destOrd="0" parTransId="{9FD06095-3EA9-4377-A44D-789D01E91C5B}" sibTransId="{5B2C1998-4111-4C34-A1A9-F05BEB66918A}"/>
    <dgm:cxn modelId="{20DE4CAC-585B-4B5B-8514-D3DA53E728BE}" srcId="{8BC9749E-73AC-42AF-A16D-C7BF419B67E9}" destId="{EACF2D4C-FCD5-4762-B9E7-DF0A337B0EF6}" srcOrd="2" destOrd="0" parTransId="{64981EF8-F753-4EE9-A076-866F51F4A9A2}" sibTransId="{55546583-FA14-41FF-8ED7-9D628211B60D}"/>
    <dgm:cxn modelId="{2E3C4CB6-8B35-4334-908C-EB9E6C11C8BF}" type="presOf" srcId="{EACF2D4C-FCD5-4762-B9E7-DF0A337B0EF6}" destId="{518BE278-3C9E-4E9E-A029-3972636F9D7F}" srcOrd="0" destOrd="0" presId="urn:microsoft.com/office/officeart/2005/8/layout/arrow2"/>
    <dgm:cxn modelId="{B1FB1DC2-3698-4DAC-A567-50DB69663AD0}" type="presOf" srcId="{8BC9749E-73AC-42AF-A16D-C7BF419B67E9}" destId="{7885FDC5-75D1-4DAC-A661-6D865FFEC282}" srcOrd="0" destOrd="0" presId="urn:microsoft.com/office/officeart/2005/8/layout/arrow2"/>
    <dgm:cxn modelId="{2C96E8C4-79EE-49C1-96C5-BFA555C6C3AA}" srcId="{8BC9749E-73AC-42AF-A16D-C7BF419B67E9}" destId="{B242B9CA-DF3E-4A9E-B938-5D1EEE90435B}" srcOrd="1" destOrd="0" parTransId="{F4AB4D20-93BC-49D8-AFEF-9F7D1DC87E58}" sibTransId="{C489E01F-8356-4AD4-9E2F-A7812D920E2F}"/>
    <dgm:cxn modelId="{7C68370B-96E6-4B8D-8545-871BEDCFA292}" type="presParOf" srcId="{7885FDC5-75D1-4DAC-A661-6D865FFEC282}" destId="{948A6AE1-A32A-4C63-8366-115FB99E8E68}" srcOrd="0" destOrd="0" presId="urn:microsoft.com/office/officeart/2005/8/layout/arrow2"/>
    <dgm:cxn modelId="{B08ED796-14E4-4734-8E66-91A0867C27B5}" type="presParOf" srcId="{7885FDC5-75D1-4DAC-A661-6D865FFEC282}" destId="{B7D4E4FD-7C29-4368-B883-137926198228}" srcOrd="1" destOrd="0" presId="urn:microsoft.com/office/officeart/2005/8/layout/arrow2"/>
    <dgm:cxn modelId="{1DCA6E96-A43A-4243-8B40-17271E5CF91D}" type="presParOf" srcId="{B7D4E4FD-7C29-4368-B883-137926198228}" destId="{9707E893-A5DE-479C-BC2B-A3A636C5012B}" srcOrd="0" destOrd="0" presId="urn:microsoft.com/office/officeart/2005/8/layout/arrow2"/>
    <dgm:cxn modelId="{515FA1A9-7B87-480E-AD82-0BFEA0FC411E}" type="presParOf" srcId="{B7D4E4FD-7C29-4368-B883-137926198228}" destId="{C20037BD-C594-45EF-AC0E-9203221C0186}" srcOrd="1" destOrd="0" presId="urn:microsoft.com/office/officeart/2005/8/layout/arrow2"/>
    <dgm:cxn modelId="{08022F48-53FA-4B4A-B63F-8A892A2D20E9}" type="presParOf" srcId="{B7D4E4FD-7C29-4368-B883-137926198228}" destId="{A1F4568B-6A2C-4633-82F8-5092348C963D}" srcOrd="2" destOrd="0" presId="urn:microsoft.com/office/officeart/2005/8/layout/arrow2"/>
    <dgm:cxn modelId="{B0C79382-E51E-494A-9469-4F4E0A869205}" type="presParOf" srcId="{B7D4E4FD-7C29-4368-B883-137926198228}" destId="{B1CF74E9-7D78-4D6F-93F0-B7174F6A6597}" srcOrd="3" destOrd="0" presId="urn:microsoft.com/office/officeart/2005/8/layout/arrow2"/>
    <dgm:cxn modelId="{A87C6430-20D3-4E00-9CF8-51D9CC890782}" type="presParOf" srcId="{B7D4E4FD-7C29-4368-B883-137926198228}" destId="{E009F871-968F-4EC1-A368-B7E6828E51D9}" srcOrd="4" destOrd="0" presId="urn:microsoft.com/office/officeart/2005/8/layout/arrow2"/>
    <dgm:cxn modelId="{94191904-6D18-4E3F-9163-9C5F8962C624}" type="presParOf" srcId="{B7D4E4FD-7C29-4368-B883-137926198228}" destId="{518BE278-3C9E-4E9E-A029-3972636F9D7F}" srcOrd="5" destOrd="0" presId="urn:microsoft.com/office/officeart/2005/8/layout/arrow2"/>
    <dgm:cxn modelId="{20B71A87-4911-4DC9-A9D9-1A2E1CA4A965}" type="presParOf" srcId="{B7D4E4FD-7C29-4368-B883-137926198228}" destId="{BB8967F4-D187-441B-8059-DAD1DB22BF2B}" srcOrd="6" destOrd="0" presId="urn:microsoft.com/office/officeart/2005/8/layout/arrow2"/>
    <dgm:cxn modelId="{DF6B0A0B-3B1B-43E4-BEFD-CBFEC933CB4B}" type="presParOf" srcId="{B7D4E4FD-7C29-4368-B883-137926198228}" destId="{B3E9F0A4-0F77-428C-A95E-EF54D559A71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9749E-73AC-42AF-A16D-C7BF419B67E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pt-PT"/>
        </a:p>
      </dgm:t>
    </dgm:pt>
    <dgm:pt modelId="{5B1C03F3-24FD-4EEE-ADAC-09C95FFBEACC}">
      <dgm:prSet phldrT="[Text]" custT="1"/>
      <dgm:spPr/>
      <dgm:t>
        <a:bodyPr/>
        <a:lstStyle/>
        <a:p>
          <a:r>
            <a:rPr lang="pt-PT" sz="2000" b="1" dirty="0"/>
            <a:t>Forming </a:t>
          </a:r>
          <a:endParaRPr lang="pt-PT" sz="2400" b="1" dirty="0"/>
        </a:p>
      </dgm:t>
    </dgm:pt>
    <dgm:pt modelId="{9FD06095-3EA9-4377-A44D-789D01E91C5B}" type="parTrans" cxnId="{1389DEA9-8BBA-469A-B2EE-0DE47693ABD9}">
      <dgm:prSet/>
      <dgm:spPr/>
      <dgm:t>
        <a:bodyPr/>
        <a:lstStyle/>
        <a:p>
          <a:endParaRPr lang="pt-PT" sz="2400"/>
        </a:p>
      </dgm:t>
    </dgm:pt>
    <dgm:pt modelId="{5B2C1998-4111-4C34-A1A9-F05BEB66918A}" type="sibTrans" cxnId="{1389DEA9-8BBA-469A-B2EE-0DE47693ABD9}">
      <dgm:prSet/>
      <dgm:spPr/>
      <dgm:t>
        <a:bodyPr/>
        <a:lstStyle/>
        <a:p>
          <a:endParaRPr lang="pt-PT" sz="2400"/>
        </a:p>
      </dgm:t>
    </dgm:pt>
    <dgm:pt modelId="{B242B9CA-DF3E-4A9E-B938-5D1EEE90435B}">
      <dgm:prSet phldrT="[Text]" custT="1"/>
      <dgm:spPr/>
      <dgm:t>
        <a:bodyPr/>
        <a:lstStyle/>
        <a:p>
          <a:r>
            <a:rPr lang="pt-PT" sz="2000" b="0" dirty="0"/>
            <a:t>Storming</a:t>
          </a:r>
        </a:p>
      </dgm:t>
    </dgm:pt>
    <dgm:pt modelId="{F4AB4D20-93BC-49D8-AFEF-9F7D1DC87E58}" type="parTrans" cxnId="{2C96E8C4-79EE-49C1-96C5-BFA555C6C3AA}">
      <dgm:prSet/>
      <dgm:spPr/>
      <dgm:t>
        <a:bodyPr/>
        <a:lstStyle/>
        <a:p>
          <a:endParaRPr lang="pt-PT" sz="2400"/>
        </a:p>
      </dgm:t>
    </dgm:pt>
    <dgm:pt modelId="{C489E01F-8356-4AD4-9E2F-A7812D920E2F}" type="sibTrans" cxnId="{2C96E8C4-79EE-49C1-96C5-BFA555C6C3AA}">
      <dgm:prSet/>
      <dgm:spPr/>
      <dgm:t>
        <a:bodyPr/>
        <a:lstStyle/>
        <a:p>
          <a:endParaRPr lang="pt-PT" sz="2400"/>
        </a:p>
      </dgm:t>
    </dgm:pt>
    <dgm:pt modelId="{EACF2D4C-FCD5-4762-B9E7-DF0A337B0EF6}">
      <dgm:prSet phldrT="[Text]" custT="1"/>
      <dgm:spPr/>
      <dgm:t>
        <a:bodyPr/>
        <a:lstStyle/>
        <a:p>
          <a:r>
            <a:rPr lang="pt-PT" sz="2000" b="0" dirty="0"/>
            <a:t>Norming</a:t>
          </a:r>
        </a:p>
      </dgm:t>
    </dgm:pt>
    <dgm:pt modelId="{64981EF8-F753-4EE9-A076-866F51F4A9A2}" type="parTrans" cxnId="{20DE4CAC-585B-4B5B-8514-D3DA53E728BE}">
      <dgm:prSet/>
      <dgm:spPr/>
      <dgm:t>
        <a:bodyPr/>
        <a:lstStyle/>
        <a:p>
          <a:endParaRPr lang="pt-PT" sz="2400"/>
        </a:p>
      </dgm:t>
    </dgm:pt>
    <dgm:pt modelId="{55546583-FA14-41FF-8ED7-9D628211B60D}" type="sibTrans" cxnId="{20DE4CAC-585B-4B5B-8514-D3DA53E728BE}">
      <dgm:prSet/>
      <dgm:spPr/>
      <dgm:t>
        <a:bodyPr/>
        <a:lstStyle/>
        <a:p>
          <a:endParaRPr lang="pt-PT" sz="2400"/>
        </a:p>
      </dgm:t>
    </dgm:pt>
    <dgm:pt modelId="{03D301CB-C668-4290-B396-81A5F0BCAB38}">
      <dgm:prSet phldrT="[Text]" custT="1"/>
      <dgm:spPr/>
      <dgm:t>
        <a:bodyPr/>
        <a:lstStyle/>
        <a:p>
          <a:r>
            <a:rPr lang="pt-PT" sz="2000" b="0" dirty="0"/>
            <a:t>Performing</a:t>
          </a:r>
          <a:endParaRPr lang="pt-PT" sz="2400" b="0" dirty="0"/>
        </a:p>
      </dgm:t>
    </dgm:pt>
    <dgm:pt modelId="{93AFF6DA-BBEC-419C-A1F0-21BC6C9DCA24}" type="parTrans" cxnId="{253A396C-4EA3-434C-BDA1-9BF6867B99BB}">
      <dgm:prSet/>
      <dgm:spPr/>
      <dgm:t>
        <a:bodyPr/>
        <a:lstStyle/>
        <a:p>
          <a:endParaRPr lang="pt-PT"/>
        </a:p>
      </dgm:t>
    </dgm:pt>
    <dgm:pt modelId="{F2D16659-58CC-46A0-A01B-0EFBBD1177F4}" type="sibTrans" cxnId="{253A396C-4EA3-434C-BDA1-9BF6867B99BB}">
      <dgm:prSet/>
      <dgm:spPr/>
      <dgm:t>
        <a:bodyPr/>
        <a:lstStyle/>
        <a:p>
          <a:endParaRPr lang="pt-PT"/>
        </a:p>
      </dgm:t>
    </dgm:pt>
    <dgm:pt modelId="{7885FDC5-75D1-4DAC-A661-6D865FFEC282}" type="pres">
      <dgm:prSet presAssocID="{8BC9749E-73AC-42AF-A16D-C7BF419B67E9}" presName="arrowDiagram" presStyleCnt="0">
        <dgm:presLayoutVars>
          <dgm:chMax val="5"/>
          <dgm:dir/>
          <dgm:resizeHandles val="exact"/>
        </dgm:presLayoutVars>
      </dgm:prSet>
      <dgm:spPr/>
    </dgm:pt>
    <dgm:pt modelId="{948A6AE1-A32A-4C63-8366-115FB99E8E68}" type="pres">
      <dgm:prSet presAssocID="{8BC9749E-73AC-42AF-A16D-C7BF419B67E9}" presName="arrow" presStyleLbl="bgShp" presStyleIdx="0" presStyleCnt="1" custLinFactNeighborY="391"/>
      <dgm:spPr/>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7D4E4FD-7C29-4368-B883-137926198228}" type="pres">
      <dgm:prSet presAssocID="{8BC9749E-73AC-42AF-A16D-C7BF419B67E9}" presName="arrowDiagram4" presStyleCnt="0"/>
      <dgm:spPr/>
    </dgm:pt>
    <dgm:pt modelId="{9707E893-A5DE-479C-BC2B-A3A636C5012B}" type="pres">
      <dgm:prSet presAssocID="{5B1C03F3-24FD-4EEE-ADAC-09C95FFBEACC}" presName="bullet4a" presStyleLbl="node1" presStyleIdx="0" presStyleCnt="4"/>
      <dgm:spPr>
        <a:solidFill>
          <a:schemeClr val="accent2"/>
        </a:solidFill>
      </dgm:spPr>
      <dgm:extLst>
        <a:ext uri="{E40237B7-FDA0-4F09-8148-C483321AD2D9}">
          <dgm14:cNvPr xmlns:dgm14="http://schemas.microsoft.com/office/drawing/2010/diagram" id="0" name="">
            <a:hlinkClick xmlns:r="http://schemas.openxmlformats.org/officeDocument/2006/relationships" r:id="rId2" action="ppaction://hlinkpres?slideindex=1&amp;slidetitle=FORMING - https://youtu.be/sYlzSymbjwA"/>
          </dgm14:cNvPr>
        </a:ext>
      </dgm:extLst>
    </dgm:pt>
    <dgm:pt modelId="{C20037BD-C594-45EF-AC0E-9203221C0186}" type="pres">
      <dgm:prSet presAssocID="{5B1C03F3-24FD-4EEE-ADAC-09C95FFBEACC}" presName="textBox4a" presStyleLbl="revTx" presStyleIdx="0" presStyleCnt="4">
        <dgm:presLayoutVars>
          <dgm:bulletEnabled val="1"/>
        </dgm:presLayoutVars>
      </dgm:prSet>
      <dgm:spPr/>
    </dgm:pt>
    <dgm:pt modelId="{A1F4568B-6A2C-4633-82F8-5092348C963D}" type="pres">
      <dgm:prSet presAssocID="{B242B9CA-DF3E-4A9E-B938-5D1EEE90435B}" presName="bullet4b" presStyleLbl="node1" presStyleIdx="1" presStyleCnt="4"/>
      <dgm:spPr/>
    </dgm:pt>
    <dgm:pt modelId="{B1CF74E9-7D78-4D6F-93F0-B7174F6A6597}" type="pres">
      <dgm:prSet presAssocID="{B242B9CA-DF3E-4A9E-B938-5D1EEE90435B}" presName="textBox4b" presStyleLbl="revTx" presStyleIdx="1" presStyleCnt="4">
        <dgm:presLayoutVars>
          <dgm:bulletEnabled val="1"/>
        </dgm:presLayoutVars>
      </dgm:prSet>
      <dgm:spPr/>
    </dgm:pt>
    <dgm:pt modelId="{E009F871-968F-4EC1-A368-B7E6828E51D9}" type="pres">
      <dgm:prSet presAssocID="{EACF2D4C-FCD5-4762-B9E7-DF0A337B0EF6}" presName="bullet4c" presStyleLbl="node1" presStyleIdx="2" presStyleCnt="4"/>
      <dgm:spPr/>
    </dgm:pt>
    <dgm:pt modelId="{518BE278-3C9E-4E9E-A029-3972636F9D7F}" type="pres">
      <dgm:prSet presAssocID="{EACF2D4C-FCD5-4762-B9E7-DF0A337B0EF6}" presName="textBox4c" presStyleLbl="revTx" presStyleIdx="2" presStyleCnt="4" custScaleX="133635" custLinFactNeighborX="17728">
        <dgm:presLayoutVars>
          <dgm:bulletEnabled val="1"/>
        </dgm:presLayoutVars>
      </dgm:prSet>
      <dgm:spPr/>
    </dgm:pt>
    <dgm:pt modelId="{BB8967F4-D187-441B-8059-DAD1DB22BF2B}" type="pres">
      <dgm:prSet presAssocID="{03D301CB-C668-4290-B396-81A5F0BCAB38}" presName="bullet4d" presStyleLbl="node1" presStyleIdx="3" presStyleCnt="4"/>
      <dgm:spPr/>
    </dgm:pt>
    <dgm:pt modelId="{B3E9F0A4-0F77-428C-A95E-EF54D559A71C}" type="pres">
      <dgm:prSet presAssocID="{03D301CB-C668-4290-B396-81A5F0BCAB38}" presName="textBox4d" presStyleLbl="revTx" presStyleIdx="3" presStyleCnt="4" custScaleX="127129" custLinFactNeighborX="15417">
        <dgm:presLayoutVars>
          <dgm:bulletEnabled val="1"/>
        </dgm:presLayoutVars>
      </dgm:prSet>
      <dgm:spPr/>
    </dgm:pt>
  </dgm:ptLst>
  <dgm:cxnLst>
    <dgm:cxn modelId="{253A396C-4EA3-434C-BDA1-9BF6867B99BB}" srcId="{8BC9749E-73AC-42AF-A16D-C7BF419B67E9}" destId="{03D301CB-C668-4290-B396-81A5F0BCAB38}" srcOrd="3" destOrd="0" parTransId="{93AFF6DA-BBEC-419C-A1F0-21BC6C9DCA24}" sibTransId="{F2D16659-58CC-46A0-A01B-0EFBBD1177F4}"/>
    <dgm:cxn modelId="{091C0F8D-14B9-4ED3-AF77-7AB56135B8B0}" type="presOf" srcId="{5B1C03F3-24FD-4EEE-ADAC-09C95FFBEACC}" destId="{C20037BD-C594-45EF-AC0E-9203221C0186}" srcOrd="0" destOrd="0" presId="urn:microsoft.com/office/officeart/2005/8/layout/arrow2"/>
    <dgm:cxn modelId="{B90CF08D-EF4F-46EA-B59E-594C34F8F05B}" type="presOf" srcId="{03D301CB-C668-4290-B396-81A5F0BCAB38}" destId="{B3E9F0A4-0F77-428C-A95E-EF54D559A71C}" srcOrd="0" destOrd="0" presId="urn:microsoft.com/office/officeart/2005/8/layout/arrow2"/>
    <dgm:cxn modelId="{1389DEA9-8BBA-469A-B2EE-0DE47693ABD9}" srcId="{8BC9749E-73AC-42AF-A16D-C7BF419B67E9}" destId="{5B1C03F3-24FD-4EEE-ADAC-09C95FFBEACC}" srcOrd="0" destOrd="0" parTransId="{9FD06095-3EA9-4377-A44D-789D01E91C5B}" sibTransId="{5B2C1998-4111-4C34-A1A9-F05BEB66918A}"/>
    <dgm:cxn modelId="{20DE4CAC-585B-4B5B-8514-D3DA53E728BE}" srcId="{8BC9749E-73AC-42AF-A16D-C7BF419B67E9}" destId="{EACF2D4C-FCD5-4762-B9E7-DF0A337B0EF6}" srcOrd="2" destOrd="0" parTransId="{64981EF8-F753-4EE9-A076-866F51F4A9A2}" sibTransId="{55546583-FA14-41FF-8ED7-9D628211B60D}"/>
    <dgm:cxn modelId="{5C9D50BC-BC2A-42EA-9B62-DDDEB4CFB559}" type="presOf" srcId="{8BC9749E-73AC-42AF-A16D-C7BF419B67E9}" destId="{7885FDC5-75D1-4DAC-A661-6D865FFEC282}" srcOrd="0" destOrd="0" presId="urn:microsoft.com/office/officeart/2005/8/layout/arrow2"/>
    <dgm:cxn modelId="{430D80BE-5356-463C-8680-028B319BF1A5}" type="presOf" srcId="{EACF2D4C-FCD5-4762-B9E7-DF0A337B0EF6}" destId="{518BE278-3C9E-4E9E-A029-3972636F9D7F}" srcOrd="0" destOrd="0" presId="urn:microsoft.com/office/officeart/2005/8/layout/arrow2"/>
    <dgm:cxn modelId="{2C96E8C4-79EE-49C1-96C5-BFA555C6C3AA}" srcId="{8BC9749E-73AC-42AF-A16D-C7BF419B67E9}" destId="{B242B9CA-DF3E-4A9E-B938-5D1EEE90435B}" srcOrd="1" destOrd="0" parTransId="{F4AB4D20-93BC-49D8-AFEF-9F7D1DC87E58}" sibTransId="{C489E01F-8356-4AD4-9E2F-A7812D920E2F}"/>
    <dgm:cxn modelId="{9B0742F6-4402-4FC3-9F54-919CE8B71CA3}" type="presOf" srcId="{B242B9CA-DF3E-4A9E-B938-5D1EEE90435B}" destId="{B1CF74E9-7D78-4D6F-93F0-B7174F6A6597}" srcOrd="0" destOrd="0" presId="urn:microsoft.com/office/officeart/2005/8/layout/arrow2"/>
    <dgm:cxn modelId="{0092ECD1-208B-4716-A327-55BBDDFED4AE}" type="presParOf" srcId="{7885FDC5-75D1-4DAC-A661-6D865FFEC282}" destId="{948A6AE1-A32A-4C63-8366-115FB99E8E68}" srcOrd="0" destOrd="0" presId="urn:microsoft.com/office/officeart/2005/8/layout/arrow2"/>
    <dgm:cxn modelId="{5F6E3601-9D0C-4517-B8A3-2EBB35A9000D}" type="presParOf" srcId="{7885FDC5-75D1-4DAC-A661-6D865FFEC282}" destId="{B7D4E4FD-7C29-4368-B883-137926198228}" srcOrd="1" destOrd="0" presId="urn:microsoft.com/office/officeart/2005/8/layout/arrow2"/>
    <dgm:cxn modelId="{82235EC8-C69E-4C1F-90BE-EB1D49E26FC5}" type="presParOf" srcId="{B7D4E4FD-7C29-4368-B883-137926198228}" destId="{9707E893-A5DE-479C-BC2B-A3A636C5012B}" srcOrd="0" destOrd="0" presId="urn:microsoft.com/office/officeart/2005/8/layout/arrow2"/>
    <dgm:cxn modelId="{75B228B9-33FB-417C-A288-08EF328AF24E}" type="presParOf" srcId="{B7D4E4FD-7C29-4368-B883-137926198228}" destId="{C20037BD-C594-45EF-AC0E-9203221C0186}" srcOrd="1" destOrd="0" presId="urn:microsoft.com/office/officeart/2005/8/layout/arrow2"/>
    <dgm:cxn modelId="{6F177961-6E3B-4654-AB63-C70DB0C14640}" type="presParOf" srcId="{B7D4E4FD-7C29-4368-B883-137926198228}" destId="{A1F4568B-6A2C-4633-82F8-5092348C963D}" srcOrd="2" destOrd="0" presId="urn:microsoft.com/office/officeart/2005/8/layout/arrow2"/>
    <dgm:cxn modelId="{2B13F969-7B9F-41EB-AC18-7C311B44D7B3}" type="presParOf" srcId="{B7D4E4FD-7C29-4368-B883-137926198228}" destId="{B1CF74E9-7D78-4D6F-93F0-B7174F6A6597}" srcOrd="3" destOrd="0" presId="urn:microsoft.com/office/officeart/2005/8/layout/arrow2"/>
    <dgm:cxn modelId="{588DE165-F59A-48C1-A0B1-A003E9AC5561}" type="presParOf" srcId="{B7D4E4FD-7C29-4368-B883-137926198228}" destId="{E009F871-968F-4EC1-A368-B7E6828E51D9}" srcOrd="4" destOrd="0" presId="urn:microsoft.com/office/officeart/2005/8/layout/arrow2"/>
    <dgm:cxn modelId="{9496E41A-7C58-4021-AF6B-94D273F5300B}" type="presParOf" srcId="{B7D4E4FD-7C29-4368-B883-137926198228}" destId="{518BE278-3C9E-4E9E-A029-3972636F9D7F}" srcOrd="5" destOrd="0" presId="urn:microsoft.com/office/officeart/2005/8/layout/arrow2"/>
    <dgm:cxn modelId="{096F38D1-55B2-46C7-BB1F-7E6479917B9F}" type="presParOf" srcId="{B7D4E4FD-7C29-4368-B883-137926198228}" destId="{BB8967F4-D187-441B-8059-DAD1DB22BF2B}" srcOrd="6" destOrd="0" presId="urn:microsoft.com/office/officeart/2005/8/layout/arrow2"/>
    <dgm:cxn modelId="{921164CC-FE5E-4327-89AC-E434D99F08E9}" type="presParOf" srcId="{B7D4E4FD-7C29-4368-B883-137926198228}" destId="{B3E9F0A4-0F77-428C-A95E-EF54D559A71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9749E-73AC-42AF-A16D-C7BF419B67E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pt-PT"/>
        </a:p>
      </dgm:t>
    </dgm:pt>
    <dgm:pt modelId="{5B1C03F3-24FD-4EEE-ADAC-09C95FFBEACC}">
      <dgm:prSet phldrT="[Text]" custT="1"/>
      <dgm:spPr/>
      <dgm:t>
        <a:bodyPr/>
        <a:lstStyle/>
        <a:p>
          <a:r>
            <a:rPr lang="pt-PT" sz="2000" b="0" dirty="0"/>
            <a:t>Forming</a:t>
          </a:r>
          <a:endParaRPr lang="pt-PT" sz="2400" b="0" dirty="0"/>
        </a:p>
      </dgm:t>
    </dgm:pt>
    <dgm:pt modelId="{9FD06095-3EA9-4377-A44D-789D01E91C5B}" type="parTrans" cxnId="{1389DEA9-8BBA-469A-B2EE-0DE47693ABD9}">
      <dgm:prSet/>
      <dgm:spPr/>
      <dgm:t>
        <a:bodyPr/>
        <a:lstStyle/>
        <a:p>
          <a:endParaRPr lang="pt-PT" sz="2400"/>
        </a:p>
      </dgm:t>
    </dgm:pt>
    <dgm:pt modelId="{5B2C1998-4111-4C34-A1A9-F05BEB66918A}" type="sibTrans" cxnId="{1389DEA9-8BBA-469A-B2EE-0DE47693ABD9}">
      <dgm:prSet/>
      <dgm:spPr/>
      <dgm:t>
        <a:bodyPr/>
        <a:lstStyle/>
        <a:p>
          <a:endParaRPr lang="pt-PT" sz="2400"/>
        </a:p>
      </dgm:t>
    </dgm:pt>
    <dgm:pt modelId="{B242B9CA-DF3E-4A9E-B938-5D1EEE90435B}">
      <dgm:prSet phldrT="[Text]" custT="1"/>
      <dgm:spPr/>
      <dgm:t>
        <a:bodyPr/>
        <a:lstStyle/>
        <a:p>
          <a:r>
            <a:rPr lang="pt-PT" sz="2000" b="1" dirty="0"/>
            <a:t>Storming</a:t>
          </a:r>
        </a:p>
      </dgm:t>
    </dgm:pt>
    <dgm:pt modelId="{F4AB4D20-93BC-49D8-AFEF-9F7D1DC87E58}" type="parTrans" cxnId="{2C96E8C4-79EE-49C1-96C5-BFA555C6C3AA}">
      <dgm:prSet/>
      <dgm:spPr/>
      <dgm:t>
        <a:bodyPr/>
        <a:lstStyle/>
        <a:p>
          <a:endParaRPr lang="pt-PT" sz="2400"/>
        </a:p>
      </dgm:t>
    </dgm:pt>
    <dgm:pt modelId="{C489E01F-8356-4AD4-9E2F-A7812D920E2F}" type="sibTrans" cxnId="{2C96E8C4-79EE-49C1-96C5-BFA555C6C3AA}">
      <dgm:prSet/>
      <dgm:spPr/>
      <dgm:t>
        <a:bodyPr/>
        <a:lstStyle/>
        <a:p>
          <a:endParaRPr lang="pt-PT" sz="2400"/>
        </a:p>
      </dgm:t>
    </dgm:pt>
    <dgm:pt modelId="{EACF2D4C-FCD5-4762-B9E7-DF0A337B0EF6}">
      <dgm:prSet phldrT="[Text]" custT="1"/>
      <dgm:spPr/>
      <dgm:t>
        <a:bodyPr/>
        <a:lstStyle/>
        <a:p>
          <a:r>
            <a:rPr lang="pt-PT" sz="2000" b="0" dirty="0"/>
            <a:t>Norming</a:t>
          </a:r>
        </a:p>
      </dgm:t>
    </dgm:pt>
    <dgm:pt modelId="{64981EF8-F753-4EE9-A076-866F51F4A9A2}" type="parTrans" cxnId="{20DE4CAC-585B-4B5B-8514-D3DA53E728BE}">
      <dgm:prSet/>
      <dgm:spPr/>
      <dgm:t>
        <a:bodyPr/>
        <a:lstStyle/>
        <a:p>
          <a:endParaRPr lang="pt-PT" sz="2400"/>
        </a:p>
      </dgm:t>
    </dgm:pt>
    <dgm:pt modelId="{55546583-FA14-41FF-8ED7-9D628211B60D}" type="sibTrans" cxnId="{20DE4CAC-585B-4B5B-8514-D3DA53E728BE}">
      <dgm:prSet/>
      <dgm:spPr/>
      <dgm:t>
        <a:bodyPr/>
        <a:lstStyle/>
        <a:p>
          <a:endParaRPr lang="pt-PT" sz="2400"/>
        </a:p>
      </dgm:t>
    </dgm:pt>
    <dgm:pt modelId="{03D301CB-C668-4290-B396-81A5F0BCAB38}">
      <dgm:prSet phldrT="[Text]" custT="1"/>
      <dgm:spPr/>
      <dgm:t>
        <a:bodyPr/>
        <a:lstStyle/>
        <a:p>
          <a:r>
            <a:rPr lang="pt-PT" sz="2000" b="0" dirty="0"/>
            <a:t>Performing</a:t>
          </a:r>
          <a:endParaRPr lang="pt-PT" sz="2400" b="0" dirty="0"/>
        </a:p>
      </dgm:t>
    </dgm:pt>
    <dgm:pt modelId="{93AFF6DA-BBEC-419C-A1F0-21BC6C9DCA24}" type="parTrans" cxnId="{253A396C-4EA3-434C-BDA1-9BF6867B99BB}">
      <dgm:prSet/>
      <dgm:spPr/>
      <dgm:t>
        <a:bodyPr/>
        <a:lstStyle/>
        <a:p>
          <a:endParaRPr lang="pt-PT"/>
        </a:p>
      </dgm:t>
    </dgm:pt>
    <dgm:pt modelId="{F2D16659-58CC-46A0-A01B-0EFBBD1177F4}" type="sibTrans" cxnId="{253A396C-4EA3-434C-BDA1-9BF6867B99BB}">
      <dgm:prSet/>
      <dgm:spPr/>
      <dgm:t>
        <a:bodyPr/>
        <a:lstStyle/>
        <a:p>
          <a:endParaRPr lang="pt-PT"/>
        </a:p>
      </dgm:t>
    </dgm:pt>
    <dgm:pt modelId="{7885FDC5-75D1-4DAC-A661-6D865FFEC282}" type="pres">
      <dgm:prSet presAssocID="{8BC9749E-73AC-42AF-A16D-C7BF419B67E9}" presName="arrowDiagram" presStyleCnt="0">
        <dgm:presLayoutVars>
          <dgm:chMax val="5"/>
          <dgm:dir/>
          <dgm:resizeHandles val="exact"/>
        </dgm:presLayoutVars>
      </dgm:prSet>
      <dgm:spPr/>
    </dgm:pt>
    <dgm:pt modelId="{948A6AE1-A32A-4C63-8366-115FB99E8E68}" type="pres">
      <dgm:prSet presAssocID="{8BC9749E-73AC-42AF-A16D-C7BF419B67E9}" presName="arrow" presStyleLbl="bgShp" presStyleIdx="0" presStyleCnt="1" custScaleX="96205" custScaleY="87750" custLinFactNeighborY="-718"/>
      <dgm:spPr/>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7D4E4FD-7C29-4368-B883-137926198228}" type="pres">
      <dgm:prSet presAssocID="{8BC9749E-73AC-42AF-A16D-C7BF419B67E9}" presName="arrowDiagram4" presStyleCnt="0"/>
      <dgm:spPr/>
    </dgm:pt>
    <dgm:pt modelId="{9707E893-A5DE-479C-BC2B-A3A636C5012B}" type="pres">
      <dgm:prSet presAssocID="{5B1C03F3-24FD-4EEE-ADAC-09C95FFBEACC}" presName="bullet4a" presStyleLbl="node1" presStyleIdx="0" presStyleCnt="4"/>
      <dgm:spPr>
        <a:solidFill>
          <a:schemeClr val="tx2"/>
        </a:solidFill>
      </dgm:spPr>
    </dgm:pt>
    <dgm:pt modelId="{C20037BD-C594-45EF-AC0E-9203221C0186}" type="pres">
      <dgm:prSet presAssocID="{5B1C03F3-24FD-4EEE-ADAC-09C95FFBEACC}" presName="textBox4a" presStyleLbl="revTx" presStyleIdx="0" presStyleCnt="4">
        <dgm:presLayoutVars>
          <dgm:bulletEnabled val="1"/>
        </dgm:presLayoutVars>
      </dgm:prSet>
      <dgm:spPr/>
    </dgm:pt>
    <dgm:pt modelId="{A1F4568B-6A2C-4633-82F8-5092348C963D}" type="pres">
      <dgm:prSet presAssocID="{B242B9CA-DF3E-4A9E-B938-5D1EEE90435B}" presName="bullet4b" presStyleLbl="node1" presStyleIdx="1" presStyleCnt="4"/>
      <dgm:spPr>
        <a:solidFill>
          <a:schemeClr val="accent2"/>
        </a:solidFill>
      </dgm:spPr>
      <dgm:extLst>
        <a:ext uri="{E40237B7-FDA0-4F09-8148-C483321AD2D9}">
          <dgm14:cNvPr xmlns:dgm14="http://schemas.microsoft.com/office/drawing/2010/diagram" id="0" name="">
            <a:hlinkClick xmlns:r="http://schemas.openxmlformats.org/officeDocument/2006/relationships" r:id="rId2" action="ppaction://hlinkpres?slideindex=2&amp;slidetitle=STORMING - https://youtu.be/sYlzSymbjwA"/>
          </dgm14:cNvPr>
        </a:ext>
      </dgm:extLst>
    </dgm:pt>
    <dgm:pt modelId="{B1CF74E9-7D78-4D6F-93F0-B7174F6A6597}" type="pres">
      <dgm:prSet presAssocID="{B242B9CA-DF3E-4A9E-B938-5D1EEE90435B}" presName="textBox4b" presStyleLbl="revTx" presStyleIdx="1" presStyleCnt="4">
        <dgm:presLayoutVars>
          <dgm:bulletEnabled val="1"/>
        </dgm:presLayoutVars>
      </dgm:prSet>
      <dgm:spPr/>
    </dgm:pt>
    <dgm:pt modelId="{E009F871-968F-4EC1-A368-B7E6828E51D9}" type="pres">
      <dgm:prSet presAssocID="{EACF2D4C-FCD5-4762-B9E7-DF0A337B0EF6}" presName="bullet4c" presStyleLbl="node1" presStyleIdx="2" presStyleCnt="4"/>
      <dgm:spPr/>
    </dgm:pt>
    <dgm:pt modelId="{518BE278-3C9E-4E9E-A029-3972636F9D7F}" type="pres">
      <dgm:prSet presAssocID="{EACF2D4C-FCD5-4762-B9E7-DF0A337B0EF6}" presName="textBox4c" presStyleLbl="revTx" presStyleIdx="2" presStyleCnt="4" custScaleX="133635" custLinFactNeighborX="17728">
        <dgm:presLayoutVars>
          <dgm:bulletEnabled val="1"/>
        </dgm:presLayoutVars>
      </dgm:prSet>
      <dgm:spPr/>
    </dgm:pt>
    <dgm:pt modelId="{BB8967F4-D187-441B-8059-DAD1DB22BF2B}" type="pres">
      <dgm:prSet presAssocID="{03D301CB-C668-4290-B396-81A5F0BCAB38}" presName="bullet4d" presStyleLbl="node1" presStyleIdx="3" presStyleCnt="4"/>
      <dgm:spPr/>
    </dgm:pt>
    <dgm:pt modelId="{B3E9F0A4-0F77-428C-A95E-EF54D559A71C}" type="pres">
      <dgm:prSet presAssocID="{03D301CB-C668-4290-B396-81A5F0BCAB38}" presName="textBox4d" presStyleLbl="revTx" presStyleIdx="3" presStyleCnt="4" custScaleX="127129" custLinFactNeighborX="15417">
        <dgm:presLayoutVars>
          <dgm:bulletEnabled val="1"/>
        </dgm:presLayoutVars>
      </dgm:prSet>
      <dgm:spPr/>
    </dgm:pt>
  </dgm:ptLst>
  <dgm:cxnLst>
    <dgm:cxn modelId="{6365BD01-66D7-4266-AEDD-B0CD6107A7F3}" type="presOf" srcId="{EACF2D4C-FCD5-4762-B9E7-DF0A337B0EF6}" destId="{518BE278-3C9E-4E9E-A029-3972636F9D7F}" srcOrd="0" destOrd="0" presId="urn:microsoft.com/office/officeart/2005/8/layout/arrow2"/>
    <dgm:cxn modelId="{FF4F085D-7CBA-48EE-9008-D6335300BCB8}" type="presOf" srcId="{5B1C03F3-24FD-4EEE-ADAC-09C95FFBEACC}" destId="{C20037BD-C594-45EF-AC0E-9203221C0186}" srcOrd="0" destOrd="0" presId="urn:microsoft.com/office/officeart/2005/8/layout/arrow2"/>
    <dgm:cxn modelId="{253A396C-4EA3-434C-BDA1-9BF6867B99BB}" srcId="{8BC9749E-73AC-42AF-A16D-C7BF419B67E9}" destId="{03D301CB-C668-4290-B396-81A5F0BCAB38}" srcOrd="3" destOrd="0" parTransId="{93AFF6DA-BBEC-419C-A1F0-21BC6C9DCA24}" sibTransId="{F2D16659-58CC-46A0-A01B-0EFBBD1177F4}"/>
    <dgm:cxn modelId="{711E4A50-E59A-41E3-B76D-AC19066C37B5}" type="presOf" srcId="{03D301CB-C668-4290-B396-81A5F0BCAB38}" destId="{B3E9F0A4-0F77-428C-A95E-EF54D559A71C}" srcOrd="0" destOrd="0" presId="urn:microsoft.com/office/officeart/2005/8/layout/arrow2"/>
    <dgm:cxn modelId="{DCFA5288-A2B0-4541-A0BF-2AA99B8CB4B5}" type="presOf" srcId="{B242B9CA-DF3E-4A9E-B938-5D1EEE90435B}" destId="{B1CF74E9-7D78-4D6F-93F0-B7174F6A6597}" srcOrd="0" destOrd="0" presId="urn:microsoft.com/office/officeart/2005/8/layout/arrow2"/>
    <dgm:cxn modelId="{1389DEA9-8BBA-469A-B2EE-0DE47693ABD9}" srcId="{8BC9749E-73AC-42AF-A16D-C7BF419B67E9}" destId="{5B1C03F3-24FD-4EEE-ADAC-09C95FFBEACC}" srcOrd="0" destOrd="0" parTransId="{9FD06095-3EA9-4377-A44D-789D01E91C5B}" sibTransId="{5B2C1998-4111-4C34-A1A9-F05BEB66918A}"/>
    <dgm:cxn modelId="{20DE4CAC-585B-4B5B-8514-D3DA53E728BE}" srcId="{8BC9749E-73AC-42AF-A16D-C7BF419B67E9}" destId="{EACF2D4C-FCD5-4762-B9E7-DF0A337B0EF6}" srcOrd="2" destOrd="0" parTransId="{64981EF8-F753-4EE9-A076-866F51F4A9A2}" sibTransId="{55546583-FA14-41FF-8ED7-9D628211B60D}"/>
    <dgm:cxn modelId="{2C96E8C4-79EE-49C1-96C5-BFA555C6C3AA}" srcId="{8BC9749E-73AC-42AF-A16D-C7BF419B67E9}" destId="{B242B9CA-DF3E-4A9E-B938-5D1EEE90435B}" srcOrd="1" destOrd="0" parTransId="{F4AB4D20-93BC-49D8-AFEF-9F7D1DC87E58}" sibTransId="{C489E01F-8356-4AD4-9E2F-A7812D920E2F}"/>
    <dgm:cxn modelId="{5D899EE4-DC1E-48F3-88D3-AF0D1F1DCCFC}" type="presOf" srcId="{8BC9749E-73AC-42AF-A16D-C7BF419B67E9}" destId="{7885FDC5-75D1-4DAC-A661-6D865FFEC282}" srcOrd="0" destOrd="0" presId="urn:microsoft.com/office/officeart/2005/8/layout/arrow2"/>
    <dgm:cxn modelId="{F7F4F539-9DE9-4357-8E6B-D78AE8509F3E}" type="presParOf" srcId="{7885FDC5-75D1-4DAC-A661-6D865FFEC282}" destId="{948A6AE1-A32A-4C63-8366-115FB99E8E68}" srcOrd="0" destOrd="0" presId="urn:microsoft.com/office/officeart/2005/8/layout/arrow2"/>
    <dgm:cxn modelId="{E3256CF3-7A69-4C5A-B5DC-4D3902552BF7}" type="presParOf" srcId="{7885FDC5-75D1-4DAC-A661-6D865FFEC282}" destId="{B7D4E4FD-7C29-4368-B883-137926198228}" srcOrd="1" destOrd="0" presId="urn:microsoft.com/office/officeart/2005/8/layout/arrow2"/>
    <dgm:cxn modelId="{F8387236-F6AB-4028-A8F4-3ABB0DC16015}" type="presParOf" srcId="{B7D4E4FD-7C29-4368-B883-137926198228}" destId="{9707E893-A5DE-479C-BC2B-A3A636C5012B}" srcOrd="0" destOrd="0" presId="urn:microsoft.com/office/officeart/2005/8/layout/arrow2"/>
    <dgm:cxn modelId="{01E8D609-F0DC-44F5-9BD7-D9ACAD9613B3}" type="presParOf" srcId="{B7D4E4FD-7C29-4368-B883-137926198228}" destId="{C20037BD-C594-45EF-AC0E-9203221C0186}" srcOrd="1" destOrd="0" presId="urn:microsoft.com/office/officeart/2005/8/layout/arrow2"/>
    <dgm:cxn modelId="{58F211BA-7D5B-459A-AA8A-46774EF442BE}" type="presParOf" srcId="{B7D4E4FD-7C29-4368-B883-137926198228}" destId="{A1F4568B-6A2C-4633-82F8-5092348C963D}" srcOrd="2" destOrd="0" presId="urn:microsoft.com/office/officeart/2005/8/layout/arrow2"/>
    <dgm:cxn modelId="{51A2C7DB-0B12-4824-A168-5B53267EEB21}" type="presParOf" srcId="{B7D4E4FD-7C29-4368-B883-137926198228}" destId="{B1CF74E9-7D78-4D6F-93F0-B7174F6A6597}" srcOrd="3" destOrd="0" presId="urn:microsoft.com/office/officeart/2005/8/layout/arrow2"/>
    <dgm:cxn modelId="{982BB1F1-2284-441F-B1DF-E5F48A7BCA71}" type="presParOf" srcId="{B7D4E4FD-7C29-4368-B883-137926198228}" destId="{E009F871-968F-4EC1-A368-B7E6828E51D9}" srcOrd="4" destOrd="0" presId="urn:microsoft.com/office/officeart/2005/8/layout/arrow2"/>
    <dgm:cxn modelId="{5ACEE598-470F-43DF-8BFE-FE6425AD23D3}" type="presParOf" srcId="{B7D4E4FD-7C29-4368-B883-137926198228}" destId="{518BE278-3C9E-4E9E-A029-3972636F9D7F}" srcOrd="5" destOrd="0" presId="urn:microsoft.com/office/officeart/2005/8/layout/arrow2"/>
    <dgm:cxn modelId="{767B6C93-90D1-4F88-AAAE-BB63D9EE364E}" type="presParOf" srcId="{B7D4E4FD-7C29-4368-B883-137926198228}" destId="{BB8967F4-D187-441B-8059-DAD1DB22BF2B}" srcOrd="6" destOrd="0" presId="urn:microsoft.com/office/officeart/2005/8/layout/arrow2"/>
    <dgm:cxn modelId="{1150873F-6F8C-4650-9B51-DD4FC719124B}" type="presParOf" srcId="{B7D4E4FD-7C29-4368-B883-137926198228}" destId="{B3E9F0A4-0F77-428C-A95E-EF54D559A71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9749E-73AC-42AF-A16D-C7BF419B67E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pt-PT"/>
        </a:p>
      </dgm:t>
    </dgm:pt>
    <dgm:pt modelId="{5B1C03F3-24FD-4EEE-ADAC-09C95FFBEACC}">
      <dgm:prSet phldrT="[Text]" custT="1"/>
      <dgm:spPr/>
      <dgm:t>
        <a:bodyPr/>
        <a:lstStyle/>
        <a:p>
          <a:r>
            <a:rPr lang="pt-PT" sz="2000" b="0" dirty="0"/>
            <a:t>Forming</a:t>
          </a:r>
          <a:endParaRPr lang="pt-PT" sz="2400" b="0" dirty="0"/>
        </a:p>
      </dgm:t>
    </dgm:pt>
    <dgm:pt modelId="{9FD06095-3EA9-4377-A44D-789D01E91C5B}" type="parTrans" cxnId="{1389DEA9-8BBA-469A-B2EE-0DE47693ABD9}">
      <dgm:prSet/>
      <dgm:spPr/>
      <dgm:t>
        <a:bodyPr/>
        <a:lstStyle/>
        <a:p>
          <a:endParaRPr lang="pt-PT" sz="2400"/>
        </a:p>
      </dgm:t>
    </dgm:pt>
    <dgm:pt modelId="{5B2C1998-4111-4C34-A1A9-F05BEB66918A}" type="sibTrans" cxnId="{1389DEA9-8BBA-469A-B2EE-0DE47693ABD9}">
      <dgm:prSet/>
      <dgm:spPr/>
      <dgm:t>
        <a:bodyPr/>
        <a:lstStyle/>
        <a:p>
          <a:endParaRPr lang="pt-PT" sz="2400"/>
        </a:p>
      </dgm:t>
    </dgm:pt>
    <dgm:pt modelId="{B242B9CA-DF3E-4A9E-B938-5D1EEE90435B}">
      <dgm:prSet phldrT="[Text]" custT="1"/>
      <dgm:spPr/>
      <dgm:t>
        <a:bodyPr/>
        <a:lstStyle/>
        <a:p>
          <a:r>
            <a:rPr lang="pt-PT" sz="2000" b="0" dirty="0"/>
            <a:t>Stormin</a:t>
          </a:r>
        </a:p>
      </dgm:t>
    </dgm:pt>
    <dgm:pt modelId="{F4AB4D20-93BC-49D8-AFEF-9F7D1DC87E58}" type="parTrans" cxnId="{2C96E8C4-79EE-49C1-96C5-BFA555C6C3AA}">
      <dgm:prSet/>
      <dgm:spPr/>
      <dgm:t>
        <a:bodyPr/>
        <a:lstStyle/>
        <a:p>
          <a:endParaRPr lang="pt-PT" sz="2400"/>
        </a:p>
      </dgm:t>
    </dgm:pt>
    <dgm:pt modelId="{C489E01F-8356-4AD4-9E2F-A7812D920E2F}" type="sibTrans" cxnId="{2C96E8C4-79EE-49C1-96C5-BFA555C6C3AA}">
      <dgm:prSet/>
      <dgm:spPr/>
      <dgm:t>
        <a:bodyPr/>
        <a:lstStyle/>
        <a:p>
          <a:endParaRPr lang="pt-PT" sz="2400"/>
        </a:p>
      </dgm:t>
    </dgm:pt>
    <dgm:pt modelId="{EACF2D4C-FCD5-4762-B9E7-DF0A337B0EF6}">
      <dgm:prSet phldrT="[Text]" custT="1"/>
      <dgm:spPr/>
      <dgm:t>
        <a:bodyPr/>
        <a:lstStyle/>
        <a:p>
          <a:r>
            <a:rPr lang="pt-PT" sz="2000" b="1" dirty="0"/>
            <a:t>Norming</a:t>
          </a:r>
        </a:p>
      </dgm:t>
    </dgm:pt>
    <dgm:pt modelId="{64981EF8-F753-4EE9-A076-866F51F4A9A2}" type="parTrans" cxnId="{20DE4CAC-585B-4B5B-8514-D3DA53E728BE}">
      <dgm:prSet/>
      <dgm:spPr/>
      <dgm:t>
        <a:bodyPr/>
        <a:lstStyle/>
        <a:p>
          <a:endParaRPr lang="pt-PT" sz="2400"/>
        </a:p>
      </dgm:t>
    </dgm:pt>
    <dgm:pt modelId="{55546583-FA14-41FF-8ED7-9D628211B60D}" type="sibTrans" cxnId="{20DE4CAC-585B-4B5B-8514-D3DA53E728BE}">
      <dgm:prSet/>
      <dgm:spPr/>
      <dgm:t>
        <a:bodyPr/>
        <a:lstStyle/>
        <a:p>
          <a:endParaRPr lang="pt-PT" sz="2400"/>
        </a:p>
      </dgm:t>
    </dgm:pt>
    <dgm:pt modelId="{03D301CB-C668-4290-B396-81A5F0BCAB38}">
      <dgm:prSet phldrT="[Text]" custT="1"/>
      <dgm:spPr/>
      <dgm:t>
        <a:bodyPr/>
        <a:lstStyle/>
        <a:p>
          <a:r>
            <a:rPr lang="pt-PT" sz="2000" b="0" dirty="0"/>
            <a:t>Performing</a:t>
          </a:r>
          <a:endParaRPr lang="pt-PT" sz="2400" b="0" dirty="0"/>
        </a:p>
      </dgm:t>
    </dgm:pt>
    <dgm:pt modelId="{93AFF6DA-BBEC-419C-A1F0-21BC6C9DCA24}" type="parTrans" cxnId="{253A396C-4EA3-434C-BDA1-9BF6867B99BB}">
      <dgm:prSet/>
      <dgm:spPr/>
      <dgm:t>
        <a:bodyPr/>
        <a:lstStyle/>
        <a:p>
          <a:endParaRPr lang="pt-PT"/>
        </a:p>
      </dgm:t>
    </dgm:pt>
    <dgm:pt modelId="{F2D16659-58CC-46A0-A01B-0EFBBD1177F4}" type="sibTrans" cxnId="{253A396C-4EA3-434C-BDA1-9BF6867B99BB}">
      <dgm:prSet/>
      <dgm:spPr/>
      <dgm:t>
        <a:bodyPr/>
        <a:lstStyle/>
        <a:p>
          <a:endParaRPr lang="pt-PT"/>
        </a:p>
      </dgm:t>
    </dgm:pt>
    <dgm:pt modelId="{7885FDC5-75D1-4DAC-A661-6D865FFEC282}" type="pres">
      <dgm:prSet presAssocID="{8BC9749E-73AC-42AF-A16D-C7BF419B67E9}" presName="arrowDiagram" presStyleCnt="0">
        <dgm:presLayoutVars>
          <dgm:chMax val="5"/>
          <dgm:dir/>
          <dgm:resizeHandles val="exact"/>
        </dgm:presLayoutVars>
      </dgm:prSet>
      <dgm:spPr/>
    </dgm:pt>
    <dgm:pt modelId="{948A6AE1-A32A-4C63-8366-115FB99E8E68}" type="pres">
      <dgm:prSet presAssocID="{8BC9749E-73AC-42AF-A16D-C7BF419B67E9}" presName="arrow" presStyleLbl="bgShp" presStyleIdx="0" presStyleCnt="1" custLinFactNeighborX="1122"/>
      <dgm:spPr/>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7D4E4FD-7C29-4368-B883-137926198228}" type="pres">
      <dgm:prSet presAssocID="{8BC9749E-73AC-42AF-A16D-C7BF419B67E9}" presName="arrowDiagram4" presStyleCnt="0"/>
      <dgm:spPr/>
    </dgm:pt>
    <dgm:pt modelId="{9707E893-A5DE-479C-BC2B-A3A636C5012B}" type="pres">
      <dgm:prSet presAssocID="{5B1C03F3-24FD-4EEE-ADAC-09C95FFBEACC}" presName="bullet4a" presStyleLbl="node1" presStyleIdx="0" presStyleCnt="4"/>
      <dgm:spPr>
        <a:solidFill>
          <a:schemeClr val="tx2"/>
        </a:solidFill>
      </dgm:spPr>
    </dgm:pt>
    <dgm:pt modelId="{C20037BD-C594-45EF-AC0E-9203221C0186}" type="pres">
      <dgm:prSet presAssocID="{5B1C03F3-24FD-4EEE-ADAC-09C95FFBEACC}" presName="textBox4a" presStyleLbl="revTx" presStyleIdx="0" presStyleCnt="4">
        <dgm:presLayoutVars>
          <dgm:bulletEnabled val="1"/>
        </dgm:presLayoutVars>
      </dgm:prSet>
      <dgm:spPr/>
    </dgm:pt>
    <dgm:pt modelId="{A1F4568B-6A2C-4633-82F8-5092348C963D}" type="pres">
      <dgm:prSet presAssocID="{B242B9CA-DF3E-4A9E-B938-5D1EEE90435B}" presName="bullet4b" presStyleLbl="node1" presStyleIdx="1" presStyleCnt="4"/>
      <dgm:spPr>
        <a:solidFill>
          <a:schemeClr val="accent1"/>
        </a:solidFill>
      </dgm:spPr>
    </dgm:pt>
    <dgm:pt modelId="{B1CF74E9-7D78-4D6F-93F0-B7174F6A6597}" type="pres">
      <dgm:prSet presAssocID="{B242B9CA-DF3E-4A9E-B938-5D1EEE90435B}" presName="textBox4b" presStyleLbl="revTx" presStyleIdx="1" presStyleCnt="4">
        <dgm:presLayoutVars>
          <dgm:bulletEnabled val="1"/>
        </dgm:presLayoutVars>
      </dgm:prSet>
      <dgm:spPr/>
    </dgm:pt>
    <dgm:pt modelId="{E009F871-968F-4EC1-A368-B7E6828E51D9}" type="pres">
      <dgm:prSet presAssocID="{EACF2D4C-FCD5-4762-B9E7-DF0A337B0EF6}" presName="bullet4c" presStyleLbl="node1" presStyleIdx="2" presStyleCnt="4"/>
      <dgm:spPr>
        <a:solidFill>
          <a:schemeClr val="accent2"/>
        </a:solidFill>
      </dgm:spPr>
      <dgm:extLst>
        <a:ext uri="{E40237B7-FDA0-4F09-8148-C483321AD2D9}">
          <dgm14:cNvPr xmlns:dgm14="http://schemas.microsoft.com/office/drawing/2010/diagram" id="0" name="">
            <a:hlinkClick xmlns:r="http://schemas.openxmlformats.org/officeDocument/2006/relationships" r:id="rId2" action="ppaction://hlinkpres?slideindex=3&amp;slidetitle=NOrming - https://youtu.be/sYlzSymbjwA"/>
          </dgm14:cNvPr>
        </a:ext>
      </dgm:extLst>
    </dgm:pt>
    <dgm:pt modelId="{518BE278-3C9E-4E9E-A029-3972636F9D7F}" type="pres">
      <dgm:prSet presAssocID="{EACF2D4C-FCD5-4762-B9E7-DF0A337B0EF6}" presName="textBox4c" presStyleLbl="revTx" presStyleIdx="2" presStyleCnt="4" custScaleX="133635" custLinFactNeighborX="17728">
        <dgm:presLayoutVars>
          <dgm:bulletEnabled val="1"/>
        </dgm:presLayoutVars>
      </dgm:prSet>
      <dgm:spPr/>
    </dgm:pt>
    <dgm:pt modelId="{BB8967F4-D187-441B-8059-DAD1DB22BF2B}" type="pres">
      <dgm:prSet presAssocID="{03D301CB-C668-4290-B396-81A5F0BCAB38}" presName="bullet4d" presStyleLbl="node1" presStyleIdx="3" presStyleCnt="4"/>
      <dgm:spPr/>
    </dgm:pt>
    <dgm:pt modelId="{B3E9F0A4-0F77-428C-A95E-EF54D559A71C}" type="pres">
      <dgm:prSet presAssocID="{03D301CB-C668-4290-B396-81A5F0BCAB38}" presName="textBox4d" presStyleLbl="revTx" presStyleIdx="3" presStyleCnt="4" custScaleX="127129" custLinFactNeighborX="15417">
        <dgm:presLayoutVars>
          <dgm:bulletEnabled val="1"/>
        </dgm:presLayoutVars>
      </dgm:prSet>
      <dgm:spPr/>
    </dgm:pt>
  </dgm:ptLst>
  <dgm:cxnLst>
    <dgm:cxn modelId="{B87CC81B-E800-4709-B160-C8FACF7F5E49}" type="presOf" srcId="{EACF2D4C-FCD5-4762-B9E7-DF0A337B0EF6}" destId="{518BE278-3C9E-4E9E-A029-3972636F9D7F}" srcOrd="0" destOrd="0" presId="urn:microsoft.com/office/officeart/2005/8/layout/arrow2"/>
    <dgm:cxn modelId="{BD3F1F37-0608-49BB-8B73-FEF66716279D}" type="presOf" srcId="{B242B9CA-DF3E-4A9E-B938-5D1EEE90435B}" destId="{B1CF74E9-7D78-4D6F-93F0-B7174F6A6597}" srcOrd="0" destOrd="0" presId="urn:microsoft.com/office/officeart/2005/8/layout/arrow2"/>
    <dgm:cxn modelId="{253A396C-4EA3-434C-BDA1-9BF6867B99BB}" srcId="{8BC9749E-73AC-42AF-A16D-C7BF419B67E9}" destId="{03D301CB-C668-4290-B396-81A5F0BCAB38}" srcOrd="3" destOrd="0" parTransId="{93AFF6DA-BBEC-419C-A1F0-21BC6C9DCA24}" sibTransId="{F2D16659-58CC-46A0-A01B-0EFBBD1177F4}"/>
    <dgm:cxn modelId="{8A55727F-B3B7-4D9F-8FE9-3A239B328748}" type="presOf" srcId="{8BC9749E-73AC-42AF-A16D-C7BF419B67E9}" destId="{7885FDC5-75D1-4DAC-A661-6D865FFEC282}" srcOrd="0" destOrd="0" presId="urn:microsoft.com/office/officeart/2005/8/layout/arrow2"/>
    <dgm:cxn modelId="{1D0A9591-2CA3-4D40-926C-C086CBAB6F11}" type="presOf" srcId="{5B1C03F3-24FD-4EEE-ADAC-09C95FFBEACC}" destId="{C20037BD-C594-45EF-AC0E-9203221C0186}" srcOrd="0" destOrd="0" presId="urn:microsoft.com/office/officeart/2005/8/layout/arrow2"/>
    <dgm:cxn modelId="{1389DEA9-8BBA-469A-B2EE-0DE47693ABD9}" srcId="{8BC9749E-73AC-42AF-A16D-C7BF419B67E9}" destId="{5B1C03F3-24FD-4EEE-ADAC-09C95FFBEACC}" srcOrd="0" destOrd="0" parTransId="{9FD06095-3EA9-4377-A44D-789D01E91C5B}" sibTransId="{5B2C1998-4111-4C34-A1A9-F05BEB66918A}"/>
    <dgm:cxn modelId="{20DE4CAC-585B-4B5B-8514-D3DA53E728BE}" srcId="{8BC9749E-73AC-42AF-A16D-C7BF419B67E9}" destId="{EACF2D4C-FCD5-4762-B9E7-DF0A337B0EF6}" srcOrd="2" destOrd="0" parTransId="{64981EF8-F753-4EE9-A076-866F51F4A9A2}" sibTransId="{55546583-FA14-41FF-8ED7-9D628211B60D}"/>
    <dgm:cxn modelId="{9440D2B3-575B-4C11-B11D-F8DE20E9235A}" type="presOf" srcId="{03D301CB-C668-4290-B396-81A5F0BCAB38}" destId="{B3E9F0A4-0F77-428C-A95E-EF54D559A71C}" srcOrd="0" destOrd="0" presId="urn:microsoft.com/office/officeart/2005/8/layout/arrow2"/>
    <dgm:cxn modelId="{2C96E8C4-79EE-49C1-96C5-BFA555C6C3AA}" srcId="{8BC9749E-73AC-42AF-A16D-C7BF419B67E9}" destId="{B242B9CA-DF3E-4A9E-B938-5D1EEE90435B}" srcOrd="1" destOrd="0" parTransId="{F4AB4D20-93BC-49D8-AFEF-9F7D1DC87E58}" sibTransId="{C489E01F-8356-4AD4-9E2F-A7812D920E2F}"/>
    <dgm:cxn modelId="{11997FA5-20BF-4A0D-B95A-073329AB85B5}" type="presParOf" srcId="{7885FDC5-75D1-4DAC-A661-6D865FFEC282}" destId="{948A6AE1-A32A-4C63-8366-115FB99E8E68}" srcOrd="0" destOrd="0" presId="urn:microsoft.com/office/officeart/2005/8/layout/arrow2"/>
    <dgm:cxn modelId="{B0DD0784-3356-4A49-B598-EED1D0E9FE86}" type="presParOf" srcId="{7885FDC5-75D1-4DAC-A661-6D865FFEC282}" destId="{B7D4E4FD-7C29-4368-B883-137926198228}" srcOrd="1" destOrd="0" presId="urn:microsoft.com/office/officeart/2005/8/layout/arrow2"/>
    <dgm:cxn modelId="{A9B87EEB-525E-4118-B6ED-6417836D85FB}" type="presParOf" srcId="{B7D4E4FD-7C29-4368-B883-137926198228}" destId="{9707E893-A5DE-479C-BC2B-A3A636C5012B}" srcOrd="0" destOrd="0" presId="urn:microsoft.com/office/officeart/2005/8/layout/arrow2"/>
    <dgm:cxn modelId="{BCE8995C-DCF4-4355-A486-92B883F64E45}" type="presParOf" srcId="{B7D4E4FD-7C29-4368-B883-137926198228}" destId="{C20037BD-C594-45EF-AC0E-9203221C0186}" srcOrd="1" destOrd="0" presId="urn:microsoft.com/office/officeart/2005/8/layout/arrow2"/>
    <dgm:cxn modelId="{9ADE31E6-BDB0-4592-81A8-433819B4BC2B}" type="presParOf" srcId="{B7D4E4FD-7C29-4368-B883-137926198228}" destId="{A1F4568B-6A2C-4633-82F8-5092348C963D}" srcOrd="2" destOrd="0" presId="urn:microsoft.com/office/officeart/2005/8/layout/arrow2"/>
    <dgm:cxn modelId="{B6E0E4BF-727B-41EC-80EF-A991AEBE1410}" type="presParOf" srcId="{B7D4E4FD-7C29-4368-B883-137926198228}" destId="{B1CF74E9-7D78-4D6F-93F0-B7174F6A6597}" srcOrd="3" destOrd="0" presId="urn:microsoft.com/office/officeart/2005/8/layout/arrow2"/>
    <dgm:cxn modelId="{BCBF3486-1221-4C0E-9A84-56156A4ED8BE}" type="presParOf" srcId="{B7D4E4FD-7C29-4368-B883-137926198228}" destId="{E009F871-968F-4EC1-A368-B7E6828E51D9}" srcOrd="4" destOrd="0" presId="urn:microsoft.com/office/officeart/2005/8/layout/arrow2"/>
    <dgm:cxn modelId="{A4F36EE8-3360-4322-87A6-DBAE8E83456E}" type="presParOf" srcId="{B7D4E4FD-7C29-4368-B883-137926198228}" destId="{518BE278-3C9E-4E9E-A029-3972636F9D7F}" srcOrd="5" destOrd="0" presId="urn:microsoft.com/office/officeart/2005/8/layout/arrow2"/>
    <dgm:cxn modelId="{BA515041-7F06-43F0-BF2F-41C1CB64921E}" type="presParOf" srcId="{B7D4E4FD-7C29-4368-B883-137926198228}" destId="{BB8967F4-D187-441B-8059-DAD1DB22BF2B}" srcOrd="6" destOrd="0" presId="urn:microsoft.com/office/officeart/2005/8/layout/arrow2"/>
    <dgm:cxn modelId="{319C927A-9DCC-43BA-856F-048811ACA050}" type="presParOf" srcId="{B7D4E4FD-7C29-4368-B883-137926198228}" destId="{B3E9F0A4-0F77-428C-A95E-EF54D559A71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C9749E-73AC-42AF-A16D-C7BF419B67E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pt-PT"/>
        </a:p>
      </dgm:t>
    </dgm:pt>
    <dgm:pt modelId="{5B1C03F3-24FD-4EEE-ADAC-09C95FFBEACC}">
      <dgm:prSet phldrT="[Text]" custT="1"/>
      <dgm:spPr/>
      <dgm:t>
        <a:bodyPr/>
        <a:lstStyle/>
        <a:p>
          <a:r>
            <a:rPr lang="pt-PT" sz="2000" b="0" dirty="0"/>
            <a:t>Forming</a:t>
          </a:r>
          <a:endParaRPr lang="pt-PT" sz="2400" b="0" dirty="0"/>
        </a:p>
      </dgm:t>
    </dgm:pt>
    <dgm:pt modelId="{9FD06095-3EA9-4377-A44D-789D01E91C5B}" type="parTrans" cxnId="{1389DEA9-8BBA-469A-B2EE-0DE47693ABD9}">
      <dgm:prSet/>
      <dgm:spPr/>
      <dgm:t>
        <a:bodyPr/>
        <a:lstStyle/>
        <a:p>
          <a:endParaRPr lang="pt-PT" sz="2400"/>
        </a:p>
      </dgm:t>
    </dgm:pt>
    <dgm:pt modelId="{5B2C1998-4111-4C34-A1A9-F05BEB66918A}" type="sibTrans" cxnId="{1389DEA9-8BBA-469A-B2EE-0DE47693ABD9}">
      <dgm:prSet/>
      <dgm:spPr/>
      <dgm:t>
        <a:bodyPr/>
        <a:lstStyle/>
        <a:p>
          <a:endParaRPr lang="pt-PT" sz="2400"/>
        </a:p>
      </dgm:t>
    </dgm:pt>
    <dgm:pt modelId="{B242B9CA-DF3E-4A9E-B938-5D1EEE90435B}">
      <dgm:prSet phldrT="[Text]" custT="1"/>
      <dgm:spPr/>
      <dgm:t>
        <a:bodyPr/>
        <a:lstStyle/>
        <a:p>
          <a:r>
            <a:rPr lang="pt-PT" sz="2000" b="0" dirty="0"/>
            <a:t>Stormin</a:t>
          </a:r>
        </a:p>
      </dgm:t>
    </dgm:pt>
    <dgm:pt modelId="{F4AB4D20-93BC-49D8-AFEF-9F7D1DC87E58}" type="parTrans" cxnId="{2C96E8C4-79EE-49C1-96C5-BFA555C6C3AA}">
      <dgm:prSet/>
      <dgm:spPr/>
      <dgm:t>
        <a:bodyPr/>
        <a:lstStyle/>
        <a:p>
          <a:endParaRPr lang="pt-PT" sz="2400"/>
        </a:p>
      </dgm:t>
    </dgm:pt>
    <dgm:pt modelId="{C489E01F-8356-4AD4-9E2F-A7812D920E2F}" type="sibTrans" cxnId="{2C96E8C4-79EE-49C1-96C5-BFA555C6C3AA}">
      <dgm:prSet/>
      <dgm:spPr/>
      <dgm:t>
        <a:bodyPr/>
        <a:lstStyle/>
        <a:p>
          <a:endParaRPr lang="pt-PT" sz="2400"/>
        </a:p>
      </dgm:t>
    </dgm:pt>
    <dgm:pt modelId="{EACF2D4C-FCD5-4762-B9E7-DF0A337B0EF6}">
      <dgm:prSet phldrT="[Text]" custT="1"/>
      <dgm:spPr/>
      <dgm:t>
        <a:bodyPr/>
        <a:lstStyle/>
        <a:p>
          <a:r>
            <a:rPr lang="pt-PT" sz="2000" b="1" dirty="0"/>
            <a:t>Norming</a:t>
          </a:r>
        </a:p>
      </dgm:t>
    </dgm:pt>
    <dgm:pt modelId="{64981EF8-F753-4EE9-A076-866F51F4A9A2}" type="parTrans" cxnId="{20DE4CAC-585B-4B5B-8514-D3DA53E728BE}">
      <dgm:prSet/>
      <dgm:spPr/>
      <dgm:t>
        <a:bodyPr/>
        <a:lstStyle/>
        <a:p>
          <a:endParaRPr lang="pt-PT" sz="2400"/>
        </a:p>
      </dgm:t>
    </dgm:pt>
    <dgm:pt modelId="{55546583-FA14-41FF-8ED7-9D628211B60D}" type="sibTrans" cxnId="{20DE4CAC-585B-4B5B-8514-D3DA53E728BE}">
      <dgm:prSet/>
      <dgm:spPr/>
      <dgm:t>
        <a:bodyPr/>
        <a:lstStyle/>
        <a:p>
          <a:endParaRPr lang="pt-PT" sz="2400"/>
        </a:p>
      </dgm:t>
    </dgm:pt>
    <dgm:pt modelId="{03D301CB-C668-4290-B396-81A5F0BCAB38}">
      <dgm:prSet phldrT="[Text]" custT="1"/>
      <dgm:spPr/>
      <dgm:t>
        <a:bodyPr/>
        <a:lstStyle/>
        <a:p>
          <a:r>
            <a:rPr lang="pt-PT" sz="2000" b="0" dirty="0"/>
            <a:t>Performing</a:t>
          </a:r>
          <a:endParaRPr lang="pt-PT" sz="2400" b="0" dirty="0"/>
        </a:p>
      </dgm:t>
    </dgm:pt>
    <dgm:pt modelId="{93AFF6DA-BBEC-419C-A1F0-21BC6C9DCA24}" type="parTrans" cxnId="{253A396C-4EA3-434C-BDA1-9BF6867B99BB}">
      <dgm:prSet/>
      <dgm:spPr/>
      <dgm:t>
        <a:bodyPr/>
        <a:lstStyle/>
        <a:p>
          <a:endParaRPr lang="pt-PT"/>
        </a:p>
      </dgm:t>
    </dgm:pt>
    <dgm:pt modelId="{F2D16659-58CC-46A0-A01B-0EFBBD1177F4}" type="sibTrans" cxnId="{253A396C-4EA3-434C-BDA1-9BF6867B99BB}">
      <dgm:prSet/>
      <dgm:spPr/>
      <dgm:t>
        <a:bodyPr/>
        <a:lstStyle/>
        <a:p>
          <a:endParaRPr lang="pt-PT"/>
        </a:p>
      </dgm:t>
    </dgm:pt>
    <dgm:pt modelId="{7885FDC5-75D1-4DAC-A661-6D865FFEC282}" type="pres">
      <dgm:prSet presAssocID="{8BC9749E-73AC-42AF-A16D-C7BF419B67E9}" presName="arrowDiagram" presStyleCnt="0">
        <dgm:presLayoutVars>
          <dgm:chMax val="5"/>
          <dgm:dir/>
          <dgm:resizeHandles val="exact"/>
        </dgm:presLayoutVars>
      </dgm:prSet>
      <dgm:spPr/>
    </dgm:pt>
    <dgm:pt modelId="{948A6AE1-A32A-4C63-8366-115FB99E8E68}" type="pres">
      <dgm:prSet presAssocID="{8BC9749E-73AC-42AF-A16D-C7BF419B67E9}" presName="arrow" presStyleLbl="bgShp" presStyleIdx="0" presStyleCnt="1" custLinFactNeighborX="1122"/>
      <dgm:spPr/>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7D4E4FD-7C29-4368-B883-137926198228}" type="pres">
      <dgm:prSet presAssocID="{8BC9749E-73AC-42AF-A16D-C7BF419B67E9}" presName="arrowDiagram4" presStyleCnt="0"/>
      <dgm:spPr/>
    </dgm:pt>
    <dgm:pt modelId="{9707E893-A5DE-479C-BC2B-A3A636C5012B}" type="pres">
      <dgm:prSet presAssocID="{5B1C03F3-24FD-4EEE-ADAC-09C95FFBEACC}" presName="bullet4a" presStyleLbl="node1" presStyleIdx="0" presStyleCnt="4"/>
      <dgm:spPr>
        <a:solidFill>
          <a:schemeClr val="tx2"/>
        </a:solidFill>
      </dgm:spPr>
    </dgm:pt>
    <dgm:pt modelId="{C20037BD-C594-45EF-AC0E-9203221C0186}" type="pres">
      <dgm:prSet presAssocID="{5B1C03F3-24FD-4EEE-ADAC-09C95FFBEACC}" presName="textBox4a" presStyleLbl="revTx" presStyleIdx="0" presStyleCnt="4">
        <dgm:presLayoutVars>
          <dgm:bulletEnabled val="1"/>
        </dgm:presLayoutVars>
      </dgm:prSet>
      <dgm:spPr/>
    </dgm:pt>
    <dgm:pt modelId="{A1F4568B-6A2C-4633-82F8-5092348C963D}" type="pres">
      <dgm:prSet presAssocID="{B242B9CA-DF3E-4A9E-B938-5D1EEE90435B}" presName="bullet4b" presStyleLbl="node1" presStyleIdx="1" presStyleCnt="4"/>
      <dgm:spPr>
        <a:solidFill>
          <a:schemeClr val="accent1"/>
        </a:solidFill>
      </dgm:spPr>
    </dgm:pt>
    <dgm:pt modelId="{B1CF74E9-7D78-4D6F-93F0-B7174F6A6597}" type="pres">
      <dgm:prSet presAssocID="{B242B9CA-DF3E-4A9E-B938-5D1EEE90435B}" presName="textBox4b" presStyleLbl="revTx" presStyleIdx="1" presStyleCnt="4">
        <dgm:presLayoutVars>
          <dgm:bulletEnabled val="1"/>
        </dgm:presLayoutVars>
      </dgm:prSet>
      <dgm:spPr/>
    </dgm:pt>
    <dgm:pt modelId="{E009F871-968F-4EC1-A368-B7E6828E51D9}" type="pres">
      <dgm:prSet presAssocID="{EACF2D4C-FCD5-4762-B9E7-DF0A337B0EF6}" presName="bullet4c" presStyleLbl="node1" presStyleIdx="2" presStyleCnt="4"/>
      <dgm:spPr>
        <a:solidFill>
          <a:schemeClr val="accent2"/>
        </a:solidFill>
      </dgm:spPr>
      <dgm:extLst>
        <a:ext uri="{E40237B7-FDA0-4F09-8148-C483321AD2D9}">
          <dgm14:cNvPr xmlns:dgm14="http://schemas.microsoft.com/office/drawing/2010/diagram" id="0" name="">
            <a:hlinkClick xmlns:r="http://schemas.openxmlformats.org/officeDocument/2006/relationships" r:id="rId2" action="ppaction://hlinkpres?slideindex=3&amp;slidetitle=NOrming - https://youtu.be/sYlzSymbjwA"/>
          </dgm14:cNvPr>
        </a:ext>
      </dgm:extLst>
    </dgm:pt>
    <dgm:pt modelId="{518BE278-3C9E-4E9E-A029-3972636F9D7F}" type="pres">
      <dgm:prSet presAssocID="{EACF2D4C-FCD5-4762-B9E7-DF0A337B0EF6}" presName="textBox4c" presStyleLbl="revTx" presStyleIdx="2" presStyleCnt="4" custScaleX="133635" custLinFactNeighborX="17728">
        <dgm:presLayoutVars>
          <dgm:bulletEnabled val="1"/>
        </dgm:presLayoutVars>
      </dgm:prSet>
      <dgm:spPr/>
    </dgm:pt>
    <dgm:pt modelId="{BB8967F4-D187-441B-8059-DAD1DB22BF2B}" type="pres">
      <dgm:prSet presAssocID="{03D301CB-C668-4290-B396-81A5F0BCAB38}" presName="bullet4d" presStyleLbl="node1" presStyleIdx="3" presStyleCnt="4"/>
      <dgm:spPr/>
    </dgm:pt>
    <dgm:pt modelId="{B3E9F0A4-0F77-428C-A95E-EF54D559A71C}" type="pres">
      <dgm:prSet presAssocID="{03D301CB-C668-4290-B396-81A5F0BCAB38}" presName="textBox4d" presStyleLbl="revTx" presStyleIdx="3" presStyleCnt="4" custScaleX="127129" custLinFactNeighborX="15417">
        <dgm:presLayoutVars>
          <dgm:bulletEnabled val="1"/>
        </dgm:presLayoutVars>
      </dgm:prSet>
      <dgm:spPr/>
    </dgm:pt>
  </dgm:ptLst>
  <dgm:cxnLst>
    <dgm:cxn modelId="{B87CC81B-E800-4709-B160-C8FACF7F5E49}" type="presOf" srcId="{EACF2D4C-FCD5-4762-B9E7-DF0A337B0EF6}" destId="{518BE278-3C9E-4E9E-A029-3972636F9D7F}" srcOrd="0" destOrd="0" presId="urn:microsoft.com/office/officeart/2005/8/layout/arrow2"/>
    <dgm:cxn modelId="{BD3F1F37-0608-49BB-8B73-FEF66716279D}" type="presOf" srcId="{B242B9CA-DF3E-4A9E-B938-5D1EEE90435B}" destId="{B1CF74E9-7D78-4D6F-93F0-B7174F6A6597}" srcOrd="0" destOrd="0" presId="urn:microsoft.com/office/officeart/2005/8/layout/arrow2"/>
    <dgm:cxn modelId="{253A396C-4EA3-434C-BDA1-9BF6867B99BB}" srcId="{8BC9749E-73AC-42AF-A16D-C7BF419B67E9}" destId="{03D301CB-C668-4290-B396-81A5F0BCAB38}" srcOrd="3" destOrd="0" parTransId="{93AFF6DA-BBEC-419C-A1F0-21BC6C9DCA24}" sibTransId="{F2D16659-58CC-46A0-A01B-0EFBBD1177F4}"/>
    <dgm:cxn modelId="{8A55727F-B3B7-4D9F-8FE9-3A239B328748}" type="presOf" srcId="{8BC9749E-73AC-42AF-A16D-C7BF419B67E9}" destId="{7885FDC5-75D1-4DAC-A661-6D865FFEC282}" srcOrd="0" destOrd="0" presId="urn:microsoft.com/office/officeart/2005/8/layout/arrow2"/>
    <dgm:cxn modelId="{1D0A9591-2CA3-4D40-926C-C086CBAB6F11}" type="presOf" srcId="{5B1C03F3-24FD-4EEE-ADAC-09C95FFBEACC}" destId="{C20037BD-C594-45EF-AC0E-9203221C0186}" srcOrd="0" destOrd="0" presId="urn:microsoft.com/office/officeart/2005/8/layout/arrow2"/>
    <dgm:cxn modelId="{1389DEA9-8BBA-469A-B2EE-0DE47693ABD9}" srcId="{8BC9749E-73AC-42AF-A16D-C7BF419B67E9}" destId="{5B1C03F3-24FD-4EEE-ADAC-09C95FFBEACC}" srcOrd="0" destOrd="0" parTransId="{9FD06095-3EA9-4377-A44D-789D01E91C5B}" sibTransId="{5B2C1998-4111-4C34-A1A9-F05BEB66918A}"/>
    <dgm:cxn modelId="{20DE4CAC-585B-4B5B-8514-D3DA53E728BE}" srcId="{8BC9749E-73AC-42AF-A16D-C7BF419B67E9}" destId="{EACF2D4C-FCD5-4762-B9E7-DF0A337B0EF6}" srcOrd="2" destOrd="0" parTransId="{64981EF8-F753-4EE9-A076-866F51F4A9A2}" sibTransId="{55546583-FA14-41FF-8ED7-9D628211B60D}"/>
    <dgm:cxn modelId="{9440D2B3-575B-4C11-B11D-F8DE20E9235A}" type="presOf" srcId="{03D301CB-C668-4290-B396-81A5F0BCAB38}" destId="{B3E9F0A4-0F77-428C-A95E-EF54D559A71C}" srcOrd="0" destOrd="0" presId="urn:microsoft.com/office/officeart/2005/8/layout/arrow2"/>
    <dgm:cxn modelId="{2C96E8C4-79EE-49C1-96C5-BFA555C6C3AA}" srcId="{8BC9749E-73AC-42AF-A16D-C7BF419B67E9}" destId="{B242B9CA-DF3E-4A9E-B938-5D1EEE90435B}" srcOrd="1" destOrd="0" parTransId="{F4AB4D20-93BC-49D8-AFEF-9F7D1DC87E58}" sibTransId="{C489E01F-8356-4AD4-9E2F-A7812D920E2F}"/>
    <dgm:cxn modelId="{11997FA5-20BF-4A0D-B95A-073329AB85B5}" type="presParOf" srcId="{7885FDC5-75D1-4DAC-A661-6D865FFEC282}" destId="{948A6AE1-A32A-4C63-8366-115FB99E8E68}" srcOrd="0" destOrd="0" presId="urn:microsoft.com/office/officeart/2005/8/layout/arrow2"/>
    <dgm:cxn modelId="{B0DD0784-3356-4A49-B598-EED1D0E9FE86}" type="presParOf" srcId="{7885FDC5-75D1-4DAC-A661-6D865FFEC282}" destId="{B7D4E4FD-7C29-4368-B883-137926198228}" srcOrd="1" destOrd="0" presId="urn:microsoft.com/office/officeart/2005/8/layout/arrow2"/>
    <dgm:cxn modelId="{A9B87EEB-525E-4118-B6ED-6417836D85FB}" type="presParOf" srcId="{B7D4E4FD-7C29-4368-B883-137926198228}" destId="{9707E893-A5DE-479C-BC2B-A3A636C5012B}" srcOrd="0" destOrd="0" presId="urn:microsoft.com/office/officeart/2005/8/layout/arrow2"/>
    <dgm:cxn modelId="{BCE8995C-DCF4-4355-A486-92B883F64E45}" type="presParOf" srcId="{B7D4E4FD-7C29-4368-B883-137926198228}" destId="{C20037BD-C594-45EF-AC0E-9203221C0186}" srcOrd="1" destOrd="0" presId="urn:microsoft.com/office/officeart/2005/8/layout/arrow2"/>
    <dgm:cxn modelId="{9ADE31E6-BDB0-4592-81A8-433819B4BC2B}" type="presParOf" srcId="{B7D4E4FD-7C29-4368-B883-137926198228}" destId="{A1F4568B-6A2C-4633-82F8-5092348C963D}" srcOrd="2" destOrd="0" presId="urn:microsoft.com/office/officeart/2005/8/layout/arrow2"/>
    <dgm:cxn modelId="{B6E0E4BF-727B-41EC-80EF-A991AEBE1410}" type="presParOf" srcId="{B7D4E4FD-7C29-4368-B883-137926198228}" destId="{B1CF74E9-7D78-4D6F-93F0-B7174F6A6597}" srcOrd="3" destOrd="0" presId="urn:microsoft.com/office/officeart/2005/8/layout/arrow2"/>
    <dgm:cxn modelId="{BCBF3486-1221-4C0E-9A84-56156A4ED8BE}" type="presParOf" srcId="{B7D4E4FD-7C29-4368-B883-137926198228}" destId="{E009F871-968F-4EC1-A368-B7E6828E51D9}" srcOrd="4" destOrd="0" presId="urn:microsoft.com/office/officeart/2005/8/layout/arrow2"/>
    <dgm:cxn modelId="{A4F36EE8-3360-4322-87A6-DBAE8E83456E}" type="presParOf" srcId="{B7D4E4FD-7C29-4368-B883-137926198228}" destId="{518BE278-3C9E-4E9E-A029-3972636F9D7F}" srcOrd="5" destOrd="0" presId="urn:microsoft.com/office/officeart/2005/8/layout/arrow2"/>
    <dgm:cxn modelId="{BA515041-7F06-43F0-BF2F-41C1CB64921E}" type="presParOf" srcId="{B7D4E4FD-7C29-4368-B883-137926198228}" destId="{BB8967F4-D187-441B-8059-DAD1DB22BF2B}" srcOrd="6" destOrd="0" presId="urn:microsoft.com/office/officeart/2005/8/layout/arrow2"/>
    <dgm:cxn modelId="{319C927A-9DCC-43BA-856F-048811ACA050}" type="presParOf" srcId="{B7D4E4FD-7C29-4368-B883-137926198228}" destId="{B3E9F0A4-0F77-428C-A95E-EF54D559A71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27768-F285-4A38-8FEC-1521183D326E}">
      <dsp:nvSpPr>
        <dsp:cNvPr id="0" name=""/>
        <dsp:cNvSpPr/>
      </dsp:nvSpPr>
      <dsp:spPr>
        <a:xfrm>
          <a:off x="0" y="0"/>
          <a:ext cx="11228388" cy="69682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t>Commitment - </a:t>
          </a:r>
          <a:r>
            <a:rPr lang="en-US" sz="1400" b="0" kern="1200" dirty="0"/>
            <a:t>established towards the team, in order to achieve the goals shared by all its elements.</a:t>
          </a:r>
          <a:endParaRPr lang="pt-PT" sz="1400" b="0" kern="1200" dirty="0"/>
        </a:p>
      </dsp:txBody>
      <dsp:txXfrm>
        <a:off x="2315360" y="0"/>
        <a:ext cx="8913027" cy="696829"/>
      </dsp:txXfrm>
    </dsp:sp>
    <dsp:sp modelId="{B1E4E896-8E77-4DB2-A99D-82642A7B6A0B}">
      <dsp:nvSpPr>
        <dsp:cNvPr id="0" name=""/>
        <dsp:cNvSpPr/>
      </dsp:nvSpPr>
      <dsp:spPr>
        <a:xfrm>
          <a:off x="565640" y="116331"/>
          <a:ext cx="1202605" cy="55746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92498-EA3E-4F45-A4F2-DAC98F7C680D}">
      <dsp:nvSpPr>
        <dsp:cNvPr id="0" name=""/>
        <dsp:cNvSpPr/>
      </dsp:nvSpPr>
      <dsp:spPr>
        <a:xfrm>
          <a:off x="0" y="766512"/>
          <a:ext cx="11228388" cy="69682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t>Interdependence - </a:t>
          </a:r>
          <a:r>
            <a:rPr lang="en-US" sz="1400" b="0" kern="1200" dirty="0"/>
            <a:t>the team members have to ensure conditions to work effectively as a team, with each other and not each in isolation. The contributions generated, when integrated and combined as a whole, allow to reach higher levels of performance.</a:t>
          </a:r>
          <a:endParaRPr lang="pt-PT" sz="1400" b="0" kern="1200" dirty="0"/>
        </a:p>
      </dsp:txBody>
      <dsp:txXfrm>
        <a:off x="2315360" y="766512"/>
        <a:ext cx="8913027" cy="696829"/>
      </dsp:txXfrm>
    </dsp:sp>
    <dsp:sp modelId="{A0E47CD4-4D51-450E-A031-460ACF847947}">
      <dsp:nvSpPr>
        <dsp:cNvPr id="0" name=""/>
        <dsp:cNvSpPr/>
      </dsp:nvSpPr>
      <dsp:spPr>
        <a:xfrm>
          <a:off x="578104" y="836195"/>
          <a:ext cx="1228834" cy="55746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5000" b="-5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B6090-7E51-42F4-BB16-5E0BC0021A6F}">
      <dsp:nvSpPr>
        <dsp:cNvPr id="0" name=""/>
        <dsp:cNvSpPr/>
      </dsp:nvSpPr>
      <dsp:spPr>
        <a:xfrm>
          <a:off x="0" y="1533024"/>
          <a:ext cx="11228388" cy="69682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t>Interpersonal relationships - </a:t>
          </a:r>
          <a:r>
            <a:rPr lang="en-US" sz="1400" b="0" kern="1200" dirty="0"/>
            <a:t>interactions should be developed based on trust, respect, and honesty in individual sense (each element) and collective (the team). The creation of group identity and sense of belonging depends, particularly on this factor.</a:t>
          </a:r>
          <a:endParaRPr lang="pt-PT" sz="1400" b="0" kern="1200" dirty="0"/>
        </a:p>
      </dsp:txBody>
      <dsp:txXfrm>
        <a:off x="2315360" y="1533024"/>
        <a:ext cx="8913027" cy="696829"/>
      </dsp:txXfrm>
    </dsp:sp>
    <dsp:sp modelId="{84CB2722-C0E2-4E70-A739-8F9D31670C3A}">
      <dsp:nvSpPr>
        <dsp:cNvPr id="0" name=""/>
        <dsp:cNvSpPr/>
      </dsp:nvSpPr>
      <dsp:spPr>
        <a:xfrm>
          <a:off x="551886" y="1602707"/>
          <a:ext cx="1281271" cy="55746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57CDF-3877-4AAE-8A74-49C6F6B135D0}">
      <dsp:nvSpPr>
        <dsp:cNvPr id="0" name=""/>
        <dsp:cNvSpPr/>
      </dsp:nvSpPr>
      <dsp:spPr>
        <a:xfrm>
          <a:off x="0" y="2299536"/>
          <a:ext cx="11228388" cy="69682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Communication - </a:t>
          </a:r>
          <a:r>
            <a:rPr lang="en-US" sz="1400" b="0" kern="1200" dirty="0"/>
            <a:t>the nature of the dialogue produced is decisive for the success of the team, as it is essential to know how to listen to the concerns and needs of each element, as well as how to accept the criticisms and suggestions given. Open communication produces positive and constructive feedback and is essential for conflict resolution and decision making</a:t>
          </a:r>
          <a:r>
            <a:rPr lang="en-US" sz="1400" b="1" kern="1200" dirty="0"/>
            <a:t>.</a:t>
          </a:r>
          <a:endParaRPr lang="pt-PT" sz="1400" b="1" kern="1200" dirty="0"/>
        </a:p>
      </dsp:txBody>
      <dsp:txXfrm>
        <a:off x="2315360" y="2299536"/>
        <a:ext cx="8913027" cy="696829"/>
      </dsp:txXfrm>
    </dsp:sp>
    <dsp:sp modelId="{75C13885-706F-4BD2-AAF7-B18516F1CE0D}">
      <dsp:nvSpPr>
        <dsp:cNvPr id="0" name=""/>
        <dsp:cNvSpPr/>
      </dsp:nvSpPr>
      <dsp:spPr>
        <a:xfrm>
          <a:off x="551886" y="2369219"/>
          <a:ext cx="1281271" cy="55746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0DB56C-856A-486D-B26A-93FC3A169E9C}">
      <dsp:nvSpPr>
        <dsp:cNvPr id="0" name=""/>
        <dsp:cNvSpPr/>
      </dsp:nvSpPr>
      <dsp:spPr>
        <a:xfrm>
          <a:off x="0" y="3066049"/>
          <a:ext cx="11228388" cy="69682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Group composition - </a:t>
          </a:r>
          <a:r>
            <a:rPr lang="en-US" sz="1400" b="0" kern="1200" dirty="0"/>
            <a:t>the team must be properly formed so that rules, positions, tasks, and responsibilities are clarified beforehand.</a:t>
          </a:r>
          <a:endParaRPr lang="pt-PT" sz="1400" b="0" kern="1200" dirty="0"/>
        </a:p>
      </dsp:txBody>
      <dsp:txXfrm>
        <a:off x="2315360" y="3066049"/>
        <a:ext cx="8913027" cy="696829"/>
      </dsp:txXfrm>
    </dsp:sp>
    <dsp:sp modelId="{7F77B032-B588-4573-B71E-C4106109F6BA}">
      <dsp:nvSpPr>
        <dsp:cNvPr id="0" name=""/>
        <dsp:cNvSpPr/>
      </dsp:nvSpPr>
      <dsp:spPr>
        <a:xfrm>
          <a:off x="551886" y="3135732"/>
          <a:ext cx="1281271" cy="55746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5000" b="-3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13986-AB66-42FF-93F7-E8DA3FAFF945}">
      <dsp:nvSpPr>
        <dsp:cNvPr id="0" name=""/>
        <dsp:cNvSpPr/>
      </dsp:nvSpPr>
      <dsp:spPr>
        <a:xfrm>
          <a:off x="0" y="3832561"/>
          <a:ext cx="11228388" cy="69682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Leadership and Responsibility - </a:t>
          </a:r>
          <a:r>
            <a:rPr lang="en-US" sz="1400" b="0" kern="1200" dirty="0"/>
            <a:t>the elements must be individually responsible for the team's performance and the quality of the tasks performed. During the process it is crucial to maintain effective leadership, capable of guaranteeing a position in problem solving and decision making.</a:t>
          </a:r>
          <a:endParaRPr lang="pt-PT" sz="1400" b="0" kern="1200" dirty="0"/>
        </a:p>
      </dsp:txBody>
      <dsp:txXfrm>
        <a:off x="2315360" y="3832561"/>
        <a:ext cx="8913027" cy="696829"/>
      </dsp:txXfrm>
    </dsp:sp>
    <dsp:sp modelId="{19F97D41-C164-46C0-9F98-1105D6A74822}">
      <dsp:nvSpPr>
        <dsp:cNvPr id="0" name=""/>
        <dsp:cNvSpPr/>
      </dsp:nvSpPr>
      <dsp:spPr>
        <a:xfrm>
          <a:off x="578104" y="3902244"/>
          <a:ext cx="1228834" cy="557463"/>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50000" b="-5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46EC5-A279-4C4E-BF10-020C01D2B8B6}">
      <dsp:nvSpPr>
        <dsp:cNvPr id="0" name=""/>
        <dsp:cNvSpPr/>
      </dsp:nvSpPr>
      <dsp:spPr>
        <a:xfrm>
          <a:off x="3446284" y="2299826"/>
          <a:ext cx="1532367" cy="153236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PT" sz="2800" kern="1200" noProof="0" dirty="0"/>
            <a:t>Project</a:t>
          </a:r>
        </a:p>
      </dsp:txBody>
      <dsp:txXfrm>
        <a:off x="3670694" y="2524236"/>
        <a:ext cx="1083547" cy="1083547"/>
      </dsp:txXfrm>
    </dsp:sp>
    <dsp:sp modelId="{82B02940-F20A-46FD-9EA5-FD6C2D24E37B}">
      <dsp:nvSpPr>
        <dsp:cNvPr id="0" name=""/>
        <dsp:cNvSpPr/>
      </dsp:nvSpPr>
      <dsp:spPr>
        <a:xfrm rot="16200000">
          <a:off x="3830711" y="1901700"/>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193380" y="1898981"/>
        <a:ext cx="38175" cy="38175"/>
      </dsp:txXfrm>
    </dsp:sp>
    <dsp:sp modelId="{D210D281-DE86-4774-8DF0-35E9A06B907D}">
      <dsp:nvSpPr>
        <dsp:cNvPr id="0" name=""/>
        <dsp:cNvSpPr/>
      </dsp:nvSpPr>
      <dsp:spPr>
        <a:xfrm>
          <a:off x="3446284" y="3945"/>
          <a:ext cx="1532367" cy="153236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Unrepeatable</a:t>
          </a:r>
        </a:p>
      </dsp:txBody>
      <dsp:txXfrm>
        <a:off x="3670694" y="228355"/>
        <a:ext cx="1083547" cy="1083547"/>
      </dsp:txXfrm>
    </dsp:sp>
    <dsp:sp modelId="{5F0A6F8B-18D6-4E29-B8D5-619D5079B433}">
      <dsp:nvSpPr>
        <dsp:cNvPr id="0" name=""/>
        <dsp:cNvSpPr/>
      </dsp:nvSpPr>
      <dsp:spPr>
        <a:xfrm rot="19285714">
          <a:off x="4728207" y="2333911"/>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5090875" y="2331193"/>
        <a:ext cx="38175" cy="38175"/>
      </dsp:txXfrm>
    </dsp:sp>
    <dsp:sp modelId="{07F571C5-7009-4D65-9292-B613D79F767C}">
      <dsp:nvSpPr>
        <dsp:cNvPr id="0" name=""/>
        <dsp:cNvSpPr/>
      </dsp:nvSpPr>
      <dsp:spPr>
        <a:xfrm>
          <a:off x="5241275" y="868368"/>
          <a:ext cx="1532367" cy="1532367"/>
        </a:xfrm>
        <a:prstGeom prst="ellipse">
          <a:avLst/>
        </a:prstGeom>
        <a:solidFill>
          <a:schemeClr val="accent1">
            <a:shade val="80000"/>
            <a:hueOff val="58214"/>
            <a:satOff val="-1043"/>
            <a:lumOff val="4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Limited time</a:t>
          </a:r>
        </a:p>
      </dsp:txBody>
      <dsp:txXfrm>
        <a:off x="5465685" y="1092778"/>
        <a:ext cx="1083547" cy="1083547"/>
      </dsp:txXfrm>
    </dsp:sp>
    <dsp:sp modelId="{679A7DFD-7A71-4A20-AFD7-8E9CC30E36D8}">
      <dsp:nvSpPr>
        <dsp:cNvPr id="0" name=""/>
        <dsp:cNvSpPr/>
      </dsp:nvSpPr>
      <dsp:spPr>
        <a:xfrm rot="771429">
          <a:off x="4949870" y="3305080"/>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5312539" y="3302362"/>
        <a:ext cx="38175" cy="38175"/>
      </dsp:txXfrm>
    </dsp:sp>
    <dsp:sp modelId="{64AF7890-D546-447B-BE69-2AD0B6C901AE}">
      <dsp:nvSpPr>
        <dsp:cNvPr id="0" name=""/>
        <dsp:cNvSpPr/>
      </dsp:nvSpPr>
      <dsp:spPr>
        <a:xfrm>
          <a:off x="5684601" y="2810707"/>
          <a:ext cx="1532367" cy="1532367"/>
        </a:xfrm>
        <a:prstGeom prst="ellipse">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Limited capital</a:t>
          </a:r>
        </a:p>
      </dsp:txBody>
      <dsp:txXfrm>
        <a:off x="5909011" y="3035117"/>
        <a:ext cx="1083547" cy="1083547"/>
      </dsp:txXfrm>
    </dsp:sp>
    <dsp:sp modelId="{E6408E6E-28AB-4B45-8AFF-2B89F00BDEAA}">
      <dsp:nvSpPr>
        <dsp:cNvPr id="0" name=""/>
        <dsp:cNvSpPr/>
      </dsp:nvSpPr>
      <dsp:spPr>
        <a:xfrm rot="3857143">
          <a:off x="4328784" y="4083898"/>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691452" y="4081180"/>
        <a:ext cx="38175" cy="38175"/>
      </dsp:txXfrm>
    </dsp:sp>
    <dsp:sp modelId="{A7126361-E59F-4755-AB35-3FCB8EC5C3DF}">
      <dsp:nvSpPr>
        <dsp:cNvPr id="0" name=""/>
        <dsp:cNvSpPr/>
      </dsp:nvSpPr>
      <dsp:spPr>
        <a:xfrm>
          <a:off x="4442429" y="4368342"/>
          <a:ext cx="1532367" cy="1532367"/>
        </a:xfrm>
        <a:prstGeom prst="ellipse">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Limited resources</a:t>
          </a:r>
        </a:p>
      </dsp:txBody>
      <dsp:txXfrm>
        <a:off x="4666839" y="4592752"/>
        <a:ext cx="1083547" cy="1083547"/>
      </dsp:txXfrm>
    </dsp:sp>
    <dsp:sp modelId="{CB9D8E8D-67AC-4ABC-B377-01B05FE8E8C1}">
      <dsp:nvSpPr>
        <dsp:cNvPr id="0" name=""/>
        <dsp:cNvSpPr/>
      </dsp:nvSpPr>
      <dsp:spPr>
        <a:xfrm rot="6942857">
          <a:off x="3332639" y="4083898"/>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rot="10800000">
        <a:off x="3695307" y="4081180"/>
        <a:ext cx="38175" cy="38175"/>
      </dsp:txXfrm>
    </dsp:sp>
    <dsp:sp modelId="{D79F1D66-2A06-405F-B962-AD34A06814B6}">
      <dsp:nvSpPr>
        <dsp:cNvPr id="0" name=""/>
        <dsp:cNvSpPr/>
      </dsp:nvSpPr>
      <dsp:spPr>
        <a:xfrm>
          <a:off x="2450139" y="4368342"/>
          <a:ext cx="1532367" cy="1532367"/>
        </a:xfrm>
        <a:prstGeom prst="ellipse">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Multi and interdisciplinary</a:t>
          </a:r>
        </a:p>
      </dsp:txBody>
      <dsp:txXfrm>
        <a:off x="2674549" y="4592752"/>
        <a:ext cx="1083547" cy="1083547"/>
      </dsp:txXfrm>
    </dsp:sp>
    <dsp:sp modelId="{51998FFC-7AE1-44FC-B6DA-06764B9410C1}">
      <dsp:nvSpPr>
        <dsp:cNvPr id="0" name=""/>
        <dsp:cNvSpPr/>
      </dsp:nvSpPr>
      <dsp:spPr>
        <a:xfrm rot="10028571">
          <a:off x="2711552" y="3305080"/>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rot="10800000">
        <a:off x="3074221" y="3302362"/>
        <a:ext cx="38175" cy="38175"/>
      </dsp:txXfrm>
    </dsp:sp>
    <dsp:sp modelId="{04537127-BEE7-42AF-9359-2201F7DB6401}">
      <dsp:nvSpPr>
        <dsp:cNvPr id="0" name=""/>
        <dsp:cNvSpPr/>
      </dsp:nvSpPr>
      <dsp:spPr>
        <a:xfrm>
          <a:off x="1207966" y="2810707"/>
          <a:ext cx="1532367" cy="1532367"/>
        </a:xfrm>
        <a:prstGeom prst="ellipse">
          <a:avLst/>
        </a:prstGeom>
        <a:solidFill>
          <a:schemeClr val="accent1">
            <a:shade val="80000"/>
            <a:hueOff val="291069"/>
            <a:satOff val="-5213"/>
            <a:lumOff val="22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Complex</a:t>
          </a:r>
        </a:p>
      </dsp:txBody>
      <dsp:txXfrm>
        <a:off x="1432376" y="3035117"/>
        <a:ext cx="1083547" cy="1083547"/>
      </dsp:txXfrm>
    </dsp:sp>
    <dsp:sp modelId="{777BAE56-6C5A-4D50-953E-D48C5E3F1229}">
      <dsp:nvSpPr>
        <dsp:cNvPr id="0" name=""/>
        <dsp:cNvSpPr/>
      </dsp:nvSpPr>
      <dsp:spPr>
        <a:xfrm rot="13114286">
          <a:off x="2933215" y="2333911"/>
          <a:ext cx="763512" cy="32739"/>
        </a:xfrm>
        <a:custGeom>
          <a:avLst/>
          <a:gdLst/>
          <a:ahLst/>
          <a:cxnLst/>
          <a:rect l="0" t="0" r="0" b="0"/>
          <a:pathLst>
            <a:path>
              <a:moveTo>
                <a:pt x="0" y="16369"/>
              </a:moveTo>
              <a:lnTo>
                <a:pt x="763512" y="1636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95884" y="2331193"/>
        <a:ext cx="38175" cy="38175"/>
      </dsp:txXfrm>
    </dsp:sp>
    <dsp:sp modelId="{3654C182-0FA0-45C0-BBBC-A9069292207C}">
      <dsp:nvSpPr>
        <dsp:cNvPr id="0" name=""/>
        <dsp:cNvSpPr/>
      </dsp:nvSpPr>
      <dsp:spPr>
        <a:xfrm>
          <a:off x="1651292" y="868368"/>
          <a:ext cx="1532367" cy="1532367"/>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noProof="0" dirty="0"/>
            <a:t>Team</a:t>
          </a:r>
        </a:p>
      </dsp:txBody>
      <dsp:txXfrm>
        <a:off x="1875702" y="1092778"/>
        <a:ext cx="1083547" cy="1083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6AE1-A32A-4C63-8366-115FB99E8E68}">
      <dsp:nvSpPr>
        <dsp:cNvPr id="0" name=""/>
        <dsp:cNvSpPr/>
      </dsp:nvSpPr>
      <dsp:spPr>
        <a:xfrm>
          <a:off x="1311164" y="0"/>
          <a:ext cx="5517118" cy="34481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7E893-A5DE-479C-BC2B-A3A636C5012B}">
      <dsp:nvSpPr>
        <dsp:cNvPr id="0" name=""/>
        <dsp:cNvSpPr/>
      </dsp:nvSpPr>
      <dsp:spPr>
        <a:xfrm>
          <a:off x="1854600" y="2564080"/>
          <a:ext cx="126893" cy="1268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037BD-C594-45EF-AC0E-9203221C0186}">
      <dsp:nvSpPr>
        <dsp:cNvPr id="0" name=""/>
        <dsp:cNvSpPr/>
      </dsp:nvSpPr>
      <dsp:spPr>
        <a:xfrm>
          <a:off x="1918047" y="2627527"/>
          <a:ext cx="943427" cy="82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38" tIns="0" rIns="0" bIns="0" numCol="1" spcCol="1270" anchor="t" anchorCtr="0">
          <a:noAutofit/>
        </a:bodyPr>
        <a:lstStyle/>
        <a:p>
          <a:pPr marL="0" lvl="0" indent="0" algn="l" defTabSz="622300">
            <a:lnSpc>
              <a:spcPct val="90000"/>
            </a:lnSpc>
            <a:spcBef>
              <a:spcPct val="0"/>
            </a:spcBef>
            <a:spcAft>
              <a:spcPct val="35000"/>
            </a:spcAft>
            <a:buNone/>
          </a:pPr>
          <a:r>
            <a:rPr lang="pt-PT" sz="1400" b="1" kern="1200" dirty="0"/>
            <a:t>Forming </a:t>
          </a:r>
          <a:endParaRPr lang="pt-PT" sz="1600" b="1" kern="1200" dirty="0"/>
        </a:p>
      </dsp:txBody>
      <dsp:txXfrm>
        <a:off x="1918047" y="2627527"/>
        <a:ext cx="943427" cy="820671"/>
      </dsp:txXfrm>
    </dsp:sp>
    <dsp:sp modelId="{A1F4568B-6A2C-4633-82F8-5092348C963D}">
      <dsp:nvSpPr>
        <dsp:cNvPr id="0" name=""/>
        <dsp:cNvSpPr/>
      </dsp:nvSpPr>
      <dsp:spPr>
        <a:xfrm>
          <a:off x="2751132" y="1762029"/>
          <a:ext cx="220684" cy="2206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F74E9-7D78-4D6F-93F0-B7174F6A6597}">
      <dsp:nvSpPr>
        <dsp:cNvPr id="0" name=""/>
        <dsp:cNvSpPr/>
      </dsp:nvSpPr>
      <dsp:spPr>
        <a:xfrm>
          <a:off x="2861475" y="1872372"/>
          <a:ext cx="1158594" cy="157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36" tIns="0" rIns="0" bIns="0" numCol="1" spcCol="1270" anchor="t" anchorCtr="0">
          <a:noAutofit/>
        </a:bodyPr>
        <a:lstStyle/>
        <a:p>
          <a:pPr marL="0" lvl="0" indent="0" algn="l" defTabSz="622300">
            <a:lnSpc>
              <a:spcPct val="90000"/>
            </a:lnSpc>
            <a:spcBef>
              <a:spcPct val="0"/>
            </a:spcBef>
            <a:spcAft>
              <a:spcPct val="35000"/>
            </a:spcAft>
            <a:buNone/>
          </a:pPr>
          <a:r>
            <a:rPr lang="pt-PT" sz="1400" b="1" kern="1200" dirty="0"/>
            <a:t>Storming</a:t>
          </a:r>
        </a:p>
      </dsp:txBody>
      <dsp:txXfrm>
        <a:off x="2861475" y="1872372"/>
        <a:ext cx="1158594" cy="1575826"/>
      </dsp:txXfrm>
    </dsp:sp>
    <dsp:sp modelId="{E009F871-968F-4EC1-A368-B7E6828E51D9}">
      <dsp:nvSpPr>
        <dsp:cNvPr id="0" name=""/>
        <dsp:cNvSpPr/>
      </dsp:nvSpPr>
      <dsp:spPr>
        <a:xfrm>
          <a:off x="3895934" y="1171008"/>
          <a:ext cx="292407" cy="292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BE278-3C9E-4E9E-A029-3972636F9D7F}">
      <dsp:nvSpPr>
        <dsp:cNvPr id="0" name=""/>
        <dsp:cNvSpPr/>
      </dsp:nvSpPr>
      <dsp:spPr>
        <a:xfrm>
          <a:off x="4052687" y="1317212"/>
          <a:ext cx="1548288" cy="213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41" tIns="0" rIns="0" bIns="0" numCol="1" spcCol="1270" anchor="t" anchorCtr="0">
          <a:noAutofit/>
        </a:bodyPr>
        <a:lstStyle/>
        <a:p>
          <a:pPr marL="0" lvl="0" indent="0" algn="l" defTabSz="622300">
            <a:lnSpc>
              <a:spcPct val="90000"/>
            </a:lnSpc>
            <a:spcBef>
              <a:spcPct val="0"/>
            </a:spcBef>
            <a:spcAft>
              <a:spcPct val="35000"/>
            </a:spcAft>
            <a:buNone/>
          </a:pPr>
          <a:r>
            <a:rPr lang="pt-PT" sz="1400" b="1" kern="1200" dirty="0"/>
            <a:t>Norming</a:t>
          </a:r>
        </a:p>
      </dsp:txBody>
      <dsp:txXfrm>
        <a:off x="4052687" y="1317212"/>
        <a:ext cx="1548288" cy="2130986"/>
      </dsp:txXfrm>
    </dsp:sp>
    <dsp:sp modelId="{BB8967F4-D187-441B-8059-DAD1DB22BF2B}">
      <dsp:nvSpPr>
        <dsp:cNvPr id="0" name=""/>
        <dsp:cNvSpPr/>
      </dsp:nvSpPr>
      <dsp:spPr>
        <a:xfrm>
          <a:off x="5142803" y="779982"/>
          <a:ext cx="391715" cy="3917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9F0A4-0F77-428C-A95E-EF54D559A71C}">
      <dsp:nvSpPr>
        <dsp:cNvPr id="0" name=""/>
        <dsp:cNvSpPr/>
      </dsp:nvSpPr>
      <dsp:spPr>
        <a:xfrm>
          <a:off x="5360124" y="975840"/>
          <a:ext cx="1472910" cy="247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562" tIns="0" rIns="0" bIns="0" numCol="1" spcCol="1270" anchor="t" anchorCtr="0">
          <a:noAutofit/>
        </a:bodyPr>
        <a:lstStyle/>
        <a:p>
          <a:pPr marL="0" lvl="0" indent="0" algn="l" defTabSz="622300">
            <a:lnSpc>
              <a:spcPct val="90000"/>
            </a:lnSpc>
            <a:spcBef>
              <a:spcPct val="0"/>
            </a:spcBef>
            <a:spcAft>
              <a:spcPct val="35000"/>
            </a:spcAft>
            <a:buNone/>
          </a:pPr>
          <a:r>
            <a:rPr lang="pt-PT" sz="1400" b="1" kern="1200" dirty="0"/>
            <a:t>Performing</a:t>
          </a:r>
          <a:endParaRPr lang="pt-PT" sz="1600" b="1" kern="1200" dirty="0"/>
        </a:p>
      </dsp:txBody>
      <dsp:txXfrm>
        <a:off x="5360124" y="975840"/>
        <a:ext cx="1472910" cy="2472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6AE1-A32A-4C63-8366-115FB99E8E68}">
      <dsp:nvSpPr>
        <dsp:cNvPr id="0" name=""/>
        <dsp:cNvSpPr/>
      </dsp:nvSpPr>
      <dsp:spPr>
        <a:xfrm>
          <a:off x="1293109" y="0"/>
          <a:ext cx="7951988" cy="496999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7E893-A5DE-479C-BC2B-A3A636C5012B}">
      <dsp:nvSpPr>
        <dsp:cNvPr id="0" name=""/>
        <dsp:cNvSpPr/>
      </dsp:nvSpPr>
      <dsp:spPr>
        <a:xfrm>
          <a:off x="2076379" y="3695686"/>
          <a:ext cx="182895" cy="18289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037BD-C594-45EF-AC0E-9203221C0186}">
      <dsp:nvSpPr>
        <dsp:cNvPr id="0" name=""/>
        <dsp:cNvSpPr/>
      </dsp:nvSpPr>
      <dsp:spPr>
        <a:xfrm>
          <a:off x="2167827" y="3787134"/>
          <a:ext cx="1359790" cy="1182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0" rIns="0" bIns="0" numCol="1" spcCol="1270" anchor="t" anchorCtr="0">
          <a:noAutofit/>
        </a:bodyPr>
        <a:lstStyle/>
        <a:p>
          <a:pPr marL="0" lvl="0" indent="0" algn="l" defTabSz="889000">
            <a:lnSpc>
              <a:spcPct val="90000"/>
            </a:lnSpc>
            <a:spcBef>
              <a:spcPct val="0"/>
            </a:spcBef>
            <a:spcAft>
              <a:spcPct val="35000"/>
            </a:spcAft>
            <a:buNone/>
          </a:pPr>
          <a:r>
            <a:rPr lang="pt-PT" sz="2000" b="1" kern="1200" dirty="0"/>
            <a:t>Forming </a:t>
          </a:r>
          <a:endParaRPr lang="pt-PT" sz="2400" b="1" kern="1200" dirty="0"/>
        </a:p>
      </dsp:txBody>
      <dsp:txXfrm>
        <a:off x="2167827" y="3787134"/>
        <a:ext cx="1359790" cy="1182858"/>
      </dsp:txXfrm>
    </dsp:sp>
    <dsp:sp modelId="{A1F4568B-6A2C-4633-82F8-5092348C963D}">
      <dsp:nvSpPr>
        <dsp:cNvPr id="0" name=""/>
        <dsp:cNvSpPr/>
      </dsp:nvSpPr>
      <dsp:spPr>
        <a:xfrm>
          <a:off x="3368578" y="2539666"/>
          <a:ext cx="318079" cy="3180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F74E9-7D78-4D6F-93F0-B7174F6A6597}">
      <dsp:nvSpPr>
        <dsp:cNvPr id="0" name=""/>
        <dsp:cNvSpPr/>
      </dsp:nvSpPr>
      <dsp:spPr>
        <a:xfrm>
          <a:off x="3527617" y="2698706"/>
          <a:ext cx="1669917" cy="227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544"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Storming</a:t>
          </a:r>
        </a:p>
      </dsp:txBody>
      <dsp:txXfrm>
        <a:off x="3527617" y="2698706"/>
        <a:ext cx="1669917" cy="2271286"/>
      </dsp:txXfrm>
    </dsp:sp>
    <dsp:sp modelId="{E009F871-968F-4EC1-A368-B7E6828E51D9}">
      <dsp:nvSpPr>
        <dsp:cNvPr id="0" name=""/>
        <dsp:cNvSpPr/>
      </dsp:nvSpPr>
      <dsp:spPr>
        <a:xfrm>
          <a:off x="5018615" y="1687809"/>
          <a:ext cx="421455" cy="4214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BE278-3C9E-4E9E-A029-3972636F9D7F}">
      <dsp:nvSpPr>
        <dsp:cNvPr id="0" name=""/>
        <dsp:cNvSpPr/>
      </dsp:nvSpPr>
      <dsp:spPr>
        <a:xfrm>
          <a:off x="5244548" y="1898537"/>
          <a:ext cx="2231594" cy="307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20"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Norming</a:t>
          </a:r>
        </a:p>
      </dsp:txBody>
      <dsp:txXfrm>
        <a:off x="5244548" y="1898537"/>
        <a:ext cx="2231594" cy="3071455"/>
      </dsp:txXfrm>
    </dsp:sp>
    <dsp:sp modelId="{BB8967F4-D187-441B-8059-DAD1DB22BF2B}">
      <dsp:nvSpPr>
        <dsp:cNvPr id="0" name=""/>
        <dsp:cNvSpPr/>
      </dsp:nvSpPr>
      <dsp:spPr>
        <a:xfrm>
          <a:off x="6815765" y="1124212"/>
          <a:ext cx="564591" cy="564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9F0A4-0F77-428C-A95E-EF54D559A71C}">
      <dsp:nvSpPr>
        <dsp:cNvPr id="0" name=""/>
        <dsp:cNvSpPr/>
      </dsp:nvSpPr>
      <dsp:spPr>
        <a:xfrm>
          <a:off x="7128996" y="1406508"/>
          <a:ext cx="2122949" cy="356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165"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Performing</a:t>
          </a:r>
          <a:endParaRPr lang="pt-PT" sz="2400" b="0" kern="1200" dirty="0"/>
        </a:p>
      </dsp:txBody>
      <dsp:txXfrm>
        <a:off x="7128996" y="1406508"/>
        <a:ext cx="2122949" cy="3563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6AE1-A32A-4C63-8366-115FB99E8E68}">
      <dsp:nvSpPr>
        <dsp:cNvPr id="0" name=""/>
        <dsp:cNvSpPr/>
      </dsp:nvSpPr>
      <dsp:spPr>
        <a:xfrm>
          <a:off x="1399689" y="127040"/>
          <a:ext cx="8340845" cy="475488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7E893-A5DE-479C-BC2B-A3A636C5012B}">
      <dsp:nvSpPr>
        <dsp:cNvPr id="0" name=""/>
        <dsp:cNvSpPr/>
      </dsp:nvSpPr>
      <dsp:spPr>
        <a:xfrm>
          <a:off x="2089160" y="3863374"/>
          <a:ext cx="199406" cy="19940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037BD-C594-45EF-AC0E-9203221C0186}">
      <dsp:nvSpPr>
        <dsp:cNvPr id="0" name=""/>
        <dsp:cNvSpPr/>
      </dsp:nvSpPr>
      <dsp:spPr>
        <a:xfrm>
          <a:off x="2188864" y="3963077"/>
          <a:ext cx="1482547" cy="128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Forming</a:t>
          </a:r>
          <a:endParaRPr lang="pt-PT" sz="2400" b="0" kern="1200" dirty="0"/>
        </a:p>
      </dsp:txBody>
      <dsp:txXfrm>
        <a:off x="2188864" y="3963077"/>
        <a:ext cx="1482547" cy="1289642"/>
      </dsp:txXfrm>
    </dsp:sp>
    <dsp:sp modelId="{A1F4568B-6A2C-4633-82F8-5092348C963D}">
      <dsp:nvSpPr>
        <dsp:cNvPr id="0" name=""/>
        <dsp:cNvSpPr/>
      </dsp:nvSpPr>
      <dsp:spPr>
        <a:xfrm>
          <a:off x="3498014" y="2602992"/>
          <a:ext cx="346794" cy="34679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F74E9-7D78-4D6F-93F0-B7174F6A6597}">
      <dsp:nvSpPr>
        <dsp:cNvPr id="0" name=""/>
        <dsp:cNvSpPr/>
      </dsp:nvSpPr>
      <dsp:spPr>
        <a:xfrm>
          <a:off x="3671411" y="2776389"/>
          <a:ext cx="1820672" cy="247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59" tIns="0" rIns="0" bIns="0" numCol="1" spcCol="1270" anchor="t" anchorCtr="0">
          <a:noAutofit/>
        </a:bodyPr>
        <a:lstStyle/>
        <a:p>
          <a:pPr marL="0" lvl="0" indent="0" algn="l" defTabSz="889000">
            <a:lnSpc>
              <a:spcPct val="90000"/>
            </a:lnSpc>
            <a:spcBef>
              <a:spcPct val="0"/>
            </a:spcBef>
            <a:spcAft>
              <a:spcPct val="35000"/>
            </a:spcAft>
            <a:buNone/>
          </a:pPr>
          <a:r>
            <a:rPr lang="pt-PT" sz="2000" b="1" kern="1200" dirty="0"/>
            <a:t>Storming</a:t>
          </a:r>
        </a:p>
      </dsp:txBody>
      <dsp:txXfrm>
        <a:off x="3671411" y="2776389"/>
        <a:ext cx="1820672" cy="2476330"/>
      </dsp:txXfrm>
    </dsp:sp>
    <dsp:sp modelId="{E009F871-968F-4EC1-A368-B7E6828E51D9}">
      <dsp:nvSpPr>
        <dsp:cNvPr id="0" name=""/>
        <dsp:cNvSpPr/>
      </dsp:nvSpPr>
      <dsp:spPr>
        <a:xfrm>
          <a:off x="5297011" y="1674232"/>
          <a:ext cx="459502" cy="459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BE278-3C9E-4E9E-A029-3972636F9D7F}">
      <dsp:nvSpPr>
        <dsp:cNvPr id="0" name=""/>
        <dsp:cNvSpPr/>
      </dsp:nvSpPr>
      <dsp:spPr>
        <a:xfrm>
          <a:off x="5543340" y="1903984"/>
          <a:ext cx="2433055" cy="334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481"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Norming</a:t>
          </a:r>
        </a:p>
      </dsp:txBody>
      <dsp:txXfrm>
        <a:off x="5543340" y="1903984"/>
        <a:ext cx="2433055" cy="3348736"/>
      </dsp:txXfrm>
    </dsp:sp>
    <dsp:sp modelId="{BB8967F4-D187-441B-8059-DAD1DB22BF2B}">
      <dsp:nvSpPr>
        <dsp:cNvPr id="0" name=""/>
        <dsp:cNvSpPr/>
      </dsp:nvSpPr>
      <dsp:spPr>
        <a:xfrm>
          <a:off x="7256401" y="1059755"/>
          <a:ext cx="615560" cy="615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9F0A4-0F77-428C-A95E-EF54D559A71C}">
      <dsp:nvSpPr>
        <dsp:cNvPr id="0" name=""/>
        <dsp:cNvSpPr/>
      </dsp:nvSpPr>
      <dsp:spPr>
        <a:xfrm>
          <a:off x="7597909" y="1367536"/>
          <a:ext cx="2314602" cy="3885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73"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Performing</a:t>
          </a:r>
          <a:endParaRPr lang="pt-PT" sz="2400" b="0" kern="1200" dirty="0"/>
        </a:p>
      </dsp:txBody>
      <dsp:txXfrm>
        <a:off x="7597909" y="1367536"/>
        <a:ext cx="2314602" cy="3885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6AE1-A32A-4C63-8366-115FB99E8E68}">
      <dsp:nvSpPr>
        <dsp:cNvPr id="0" name=""/>
        <dsp:cNvSpPr/>
      </dsp:nvSpPr>
      <dsp:spPr>
        <a:xfrm>
          <a:off x="1213786" y="0"/>
          <a:ext cx="7918179" cy="49488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7E893-A5DE-479C-BC2B-A3A636C5012B}">
      <dsp:nvSpPr>
        <dsp:cNvPr id="0" name=""/>
        <dsp:cNvSpPr/>
      </dsp:nvSpPr>
      <dsp:spPr>
        <a:xfrm>
          <a:off x="1904885" y="3679973"/>
          <a:ext cx="182118" cy="182118"/>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037BD-C594-45EF-AC0E-9203221C0186}">
      <dsp:nvSpPr>
        <dsp:cNvPr id="0" name=""/>
        <dsp:cNvSpPr/>
      </dsp:nvSpPr>
      <dsp:spPr>
        <a:xfrm>
          <a:off x="1995944" y="3771032"/>
          <a:ext cx="1354008" cy="117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01"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Forming</a:t>
          </a:r>
          <a:endParaRPr lang="pt-PT" sz="2400" b="0" kern="1200" dirty="0"/>
        </a:p>
      </dsp:txBody>
      <dsp:txXfrm>
        <a:off x="1995944" y="3771032"/>
        <a:ext cx="1354008" cy="1177829"/>
      </dsp:txXfrm>
    </dsp:sp>
    <dsp:sp modelId="{A1F4568B-6A2C-4633-82F8-5092348C963D}">
      <dsp:nvSpPr>
        <dsp:cNvPr id="0" name=""/>
        <dsp:cNvSpPr/>
      </dsp:nvSpPr>
      <dsp:spPr>
        <a:xfrm>
          <a:off x="3191589" y="2528868"/>
          <a:ext cx="316727" cy="31672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F74E9-7D78-4D6F-93F0-B7174F6A6597}">
      <dsp:nvSpPr>
        <dsp:cNvPr id="0" name=""/>
        <dsp:cNvSpPr/>
      </dsp:nvSpPr>
      <dsp:spPr>
        <a:xfrm>
          <a:off x="3349953" y="2687232"/>
          <a:ext cx="1662817" cy="22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27"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Stormin</a:t>
          </a:r>
        </a:p>
      </dsp:txBody>
      <dsp:txXfrm>
        <a:off x="3349953" y="2687232"/>
        <a:ext cx="1662817" cy="2261629"/>
      </dsp:txXfrm>
    </dsp:sp>
    <dsp:sp modelId="{E009F871-968F-4EC1-A368-B7E6828E51D9}">
      <dsp:nvSpPr>
        <dsp:cNvPr id="0" name=""/>
        <dsp:cNvSpPr/>
      </dsp:nvSpPr>
      <dsp:spPr>
        <a:xfrm>
          <a:off x="4834611" y="1680633"/>
          <a:ext cx="419663" cy="41966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BE278-3C9E-4E9E-A029-3972636F9D7F}">
      <dsp:nvSpPr>
        <dsp:cNvPr id="0" name=""/>
        <dsp:cNvSpPr/>
      </dsp:nvSpPr>
      <dsp:spPr>
        <a:xfrm>
          <a:off x="5059583" y="1890465"/>
          <a:ext cx="2222106" cy="305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71" tIns="0" rIns="0" bIns="0" numCol="1" spcCol="1270" anchor="t" anchorCtr="0">
          <a:noAutofit/>
        </a:bodyPr>
        <a:lstStyle/>
        <a:p>
          <a:pPr marL="0" lvl="0" indent="0" algn="l" defTabSz="889000">
            <a:lnSpc>
              <a:spcPct val="90000"/>
            </a:lnSpc>
            <a:spcBef>
              <a:spcPct val="0"/>
            </a:spcBef>
            <a:spcAft>
              <a:spcPct val="35000"/>
            </a:spcAft>
            <a:buNone/>
          </a:pPr>
          <a:r>
            <a:rPr lang="pt-PT" sz="2000" b="1" kern="1200" dirty="0"/>
            <a:t>Norming</a:t>
          </a:r>
        </a:p>
      </dsp:txBody>
      <dsp:txXfrm>
        <a:off x="5059583" y="1890465"/>
        <a:ext cx="2222106" cy="3058396"/>
      </dsp:txXfrm>
    </dsp:sp>
    <dsp:sp modelId="{BB8967F4-D187-441B-8059-DAD1DB22BF2B}">
      <dsp:nvSpPr>
        <dsp:cNvPr id="0" name=""/>
        <dsp:cNvSpPr/>
      </dsp:nvSpPr>
      <dsp:spPr>
        <a:xfrm>
          <a:off x="6624120" y="1119432"/>
          <a:ext cx="562190" cy="56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9F0A4-0F77-428C-A95E-EF54D559A71C}">
      <dsp:nvSpPr>
        <dsp:cNvPr id="0" name=""/>
        <dsp:cNvSpPr/>
      </dsp:nvSpPr>
      <dsp:spPr>
        <a:xfrm>
          <a:off x="6936019" y="1400527"/>
          <a:ext cx="2113923" cy="3548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893"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Performing</a:t>
          </a:r>
          <a:endParaRPr lang="pt-PT" sz="2400" b="0" kern="1200" dirty="0"/>
        </a:p>
      </dsp:txBody>
      <dsp:txXfrm>
        <a:off x="6936019" y="1400527"/>
        <a:ext cx="2113923" cy="35483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6AE1-A32A-4C63-8366-115FB99E8E68}">
      <dsp:nvSpPr>
        <dsp:cNvPr id="0" name=""/>
        <dsp:cNvSpPr/>
      </dsp:nvSpPr>
      <dsp:spPr>
        <a:xfrm>
          <a:off x="1213786" y="0"/>
          <a:ext cx="7918179" cy="49488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7E893-A5DE-479C-BC2B-A3A636C5012B}">
      <dsp:nvSpPr>
        <dsp:cNvPr id="0" name=""/>
        <dsp:cNvSpPr/>
      </dsp:nvSpPr>
      <dsp:spPr>
        <a:xfrm>
          <a:off x="1904885" y="3679973"/>
          <a:ext cx="182118" cy="182118"/>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037BD-C594-45EF-AC0E-9203221C0186}">
      <dsp:nvSpPr>
        <dsp:cNvPr id="0" name=""/>
        <dsp:cNvSpPr/>
      </dsp:nvSpPr>
      <dsp:spPr>
        <a:xfrm>
          <a:off x="1995944" y="3771032"/>
          <a:ext cx="1354008" cy="117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01"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Forming</a:t>
          </a:r>
          <a:endParaRPr lang="pt-PT" sz="2400" b="0" kern="1200" dirty="0"/>
        </a:p>
      </dsp:txBody>
      <dsp:txXfrm>
        <a:off x="1995944" y="3771032"/>
        <a:ext cx="1354008" cy="1177829"/>
      </dsp:txXfrm>
    </dsp:sp>
    <dsp:sp modelId="{A1F4568B-6A2C-4633-82F8-5092348C963D}">
      <dsp:nvSpPr>
        <dsp:cNvPr id="0" name=""/>
        <dsp:cNvSpPr/>
      </dsp:nvSpPr>
      <dsp:spPr>
        <a:xfrm>
          <a:off x="3191589" y="2528868"/>
          <a:ext cx="316727" cy="31672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F74E9-7D78-4D6F-93F0-B7174F6A6597}">
      <dsp:nvSpPr>
        <dsp:cNvPr id="0" name=""/>
        <dsp:cNvSpPr/>
      </dsp:nvSpPr>
      <dsp:spPr>
        <a:xfrm>
          <a:off x="3349953" y="2687232"/>
          <a:ext cx="1662817" cy="22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27"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Stormin</a:t>
          </a:r>
        </a:p>
      </dsp:txBody>
      <dsp:txXfrm>
        <a:off x="3349953" y="2687232"/>
        <a:ext cx="1662817" cy="2261629"/>
      </dsp:txXfrm>
    </dsp:sp>
    <dsp:sp modelId="{E009F871-968F-4EC1-A368-B7E6828E51D9}">
      <dsp:nvSpPr>
        <dsp:cNvPr id="0" name=""/>
        <dsp:cNvSpPr/>
      </dsp:nvSpPr>
      <dsp:spPr>
        <a:xfrm>
          <a:off x="4834611" y="1680633"/>
          <a:ext cx="419663" cy="41966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BE278-3C9E-4E9E-A029-3972636F9D7F}">
      <dsp:nvSpPr>
        <dsp:cNvPr id="0" name=""/>
        <dsp:cNvSpPr/>
      </dsp:nvSpPr>
      <dsp:spPr>
        <a:xfrm>
          <a:off x="5059583" y="1890465"/>
          <a:ext cx="2222106" cy="305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71" tIns="0" rIns="0" bIns="0" numCol="1" spcCol="1270" anchor="t" anchorCtr="0">
          <a:noAutofit/>
        </a:bodyPr>
        <a:lstStyle/>
        <a:p>
          <a:pPr marL="0" lvl="0" indent="0" algn="l" defTabSz="889000">
            <a:lnSpc>
              <a:spcPct val="90000"/>
            </a:lnSpc>
            <a:spcBef>
              <a:spcPct val="0"/>
            </a:spcBef>
            <a:spcAft>
              <a:spcPct val="35000"/>
            </a:spcAft>
            <a:buNone/>
          </a:pPr>
          <a:r>
            <a:rPr lang="pt-PT" sz="2000" b="1" kern="1200" dirty="0"/>
            <a:t>Norming</a:t>
          </a:r>
        </a:p>
      </dsp:txBody>
      <dsp:txXfrm>
        <a:off x="5059583" y="1890465"/>
        <a:ext cx="2222106" cy="3058396"/>
      </dsp:txXfrm>
    </dsp:sp>
    <dsp:sp modelId="{BB8967F4-D187-441B-8059-DAD1DB22BF2B}">
      <dsp:nvSpPr>
        <dsp:cNvPr id="0" name=""/>
        <dsp:cNvSpPr/>
      </dsp:nvSpPr>
      <dsp:spPr>
        <a:xfrm>
          <a:off x="6624120" y="1119432"/>
          <a:ext cx="562190" cy="56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9F0A4-0F77-428C-A95E-EF54D559A71C}">
      <dsp:nvSpPr>
        <dsp:cNvPr id="0" name=""/>
        <dsp:cNvSpPr/>
      </dsp:nvSpPr>
      <dsp:spPr>
        <a:xfrm>
          <a:off x="6936019" y="1400527"/>
          <a:ext cx="2113923" cy="3548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893" tIns="0" rIns="0" bIns="0" numCol="1" spcCol="1270" anchor="t" anchorCtr="0">
          <a:noAutofit/>
        </a:bodyPr>
        <a:lstStyle/>
        <a:p>
          <a:pPr marL="0" lvl="0" indent="0" algn="l" defTabSz="889000">
            <a:lnSpc>
              <a:spcPct val="90000"/>
            </a:lnSpc>
            <a:spcBef>
              <a:spcPct val="0"/>
            </a:spcBef>
            <a:spcAft>
              <a:spcPct val="35000"/>
            </a:spcAft>
            <a:buNone/>
          </a:pPr>
          <a:r>
            <a:rPr lang="pt-PT" sz="2000" b="0" kern="1200" dirty="0"/>
            <a:t>Performing</a:t>
          </a:r>
          <a:endParaRPr lang="pt-PT" sz="2400" b="0" kern="1200" dirty="0"/>
        </a:p>
      </dsp:txBody>
      <dsp:txXfrm>
        <a:off x="6936019" y="1400527"/>
        <a:ext cx="2113923" cy="354833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are the slides for the class dedicated to teams in project management. Some slides could be delivered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319620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deliver this slide later to students.</a:t>
            </a:r>
            <a:endParaRPr lang="pt-PT" dirty="0"/>
          </a:p>
          <a:p>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22</a:t>
            </a:fld>
            <a:endParaRPr lang="pt-PT"/>
          </a:p>
        </p:txBody>
      </p:sp>
    </p:spTree>
    <p:extLst>
      <p:ext uri="{BB962C8B-B14F-4D97-AF65-F5344CB8AC3E}">
        <p14:creationId xmlns:p14="http://schemas.microsoft.com/office/powerpoint/2010/main" val="335780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23</a:t>
            </a:fld>
            <a:endParaRPr lang="pt-PT"/>
          </a:p>
        </p:txBody>
      </p:sp>
    </p:spTree>
    <p:extLst>
      <p:ext uri="{BB962C8B-B14F-4D97-AF65-F5344CB8AC3E}">
        <p14:creationId xmlns:p14="http://schemas.microsoft.com/office/powerpoint/2010/main" val="325942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24</a:t>
            </a:fld>
            <a:endParaRPr lang="pt-PT"/>
          </a:p>
        </p:txBody>
      </p:sp>
    </p:spTree>
    <p:extLst>
      <p:ext uri="{BB962C8B-B14F-4D97-AF65-F5344CB8AC3E}">
        <p14:creationId xmlns:p14="http://schemas.microsoft.com/office/powerpoint/2010/main" val="97439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25</a:t>
            </a:fld>
            <a:endParaRPr lang="pt-PT"/>
          </a:p>
        </p:txBody>
      </p:sp>
    </p:spTree>
    <p:extLst>
      <p:ext uri="{BB962C8B-B14F-4D97-AF65-F5344CB8AC3E}">
        <p14:creationId xmlns:p14="http://schemas.microsoft.com/office/powerpoint/2010/main" val="52769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26</a:t>
            </a:fld>
            <a:endParaRPr lang="pt-PT"/>
          </a:p>
        </p:txBody>
      </p:sp>
    </p:spTree>
    <p:extLst>
      <p:ext uri="{BB962C8B-B14F-4D97-AF65-F5344CB8AC3E}">
        <p14:creationId xmlns:p14="http://schemas.microsoft.com/office/powerpoint/2010/main" val="64387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27</a:t>
            </a:fld>
            <a:endParaRPr lang="pt-PT"/>
          </a:p>
        </p:txBody>
      </p:sp>
    </p:spTree>
    <p:extLst>
      <p:ext uri="{BB962C8B-B14F-4D97-AF65-F5344CB8AC3E}">
        <p14:creationId xmlns:p14="http://schemas.microsoft.com/office/powerpoint/2010/main" val="120963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28</a:t>
            </a:fld>
            <a:endParaRPr lang="pt-PT"/>
          </a:p>
        </p:txBody>
      </p:sp>
    </p:spTree>
    <p:extLst>
      <p:ext uri="{BB962C8B-B14F-4D97-AF65-F5344CB8AC3E}">
        <p14:creationId xmlns:p14="http://schemas.microsoft.com/office/powerpoint/2010/main" val="100137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deliver this slide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29</a:t>
            </a:fld>
            <a:endParaRPr lang="pt-PT"/>
          </a:p>
        </p:txBody>
      </p:sp>
    </p:spTree>
    <p:extLst>
      <p:ext uri="{BB962C8B-B14F-4D97-AF65-F5344CB8AC3E}">
        <p14:creationId xmlns:p14="http://schemas.microsoft.com/office/powerpoint/2010/main" val="39068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 to students, discuss these concepts.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159935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Think-pair share activity.</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6</a:t>
            </a:fld>
            <a:endParaRPr lang="pt-PT"/>
          </a:p>
        </p:txBody>
      </p:sp>
    </p:spTree>
    <p:extLst>
      <p:ext uri="{BB962C8B-B14F-4D97-AF65-F5344CB8AC3E}">
        <p14:creationId xmlns:p14="http://schemas.microsoft.com/office/powerpoint/2010/main" val="189299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showing to students, discuss these concepts.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7</a:t>
            </a:fld>
            <a:endParaRPr lang="pt-PT"/>
          </a:p>
        </p:txBody>
      </p:sp>
    </p:spTree>
    <p:extLst>
      <p:ext uri="{BB962C8B-B14F-4D97-AF65-F5344CB8AC3E}">
        <p14:creationId xmlns:p14="http://schemas.microsoft.com/office/powerpoint/2010/main" val="418630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11</a:t>
            </a:fld>
            <a:endParaRPr lang="pt-PT"/>
          </a:p>
        </p:txBody>
      </p:sp>
    </p:spTree>
    <p:extLst>
      <p:ext uri="{BB962C8B-B14F-4D97-AF65-F5344CB8AC3E}">
        <p14:creationId xmlns:p14="http://schemas.microsoft.com/office/powerpoint/2010/main" val="122771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14</a:t>
            </a:fld>
            <a:endParaRPr lang="pt-PT"/>
          </a:p>
        </p:txBody>
      </p:sp>
    </p:spTree>
    <p:extLst>
      <p:ext uri="{BB962C8B-B14F-4D97-AF65-F5344CB8AC3E}">
        <p14:creationId xmlns:p14="http://schemas.microsoft.com/office/powerpoint/2010/main" val="277325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teachers: link to the pptx of Avengers team stages - Tuckman</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16</a:t>
            </a:fld>
            <a:endParaRPr lang="pt-PT"/>
          </a:p>
        </p:txBody>
      </p:sp>
    </p:spTree>
    <p:extLst>
      <p:ext uri="{BB962C8B-B14F-4D97-AF65-F5344CB8AC3E}">
        <p14:creationId xmlns:p14="http://schemas.microsoft.com/office/powerpoint/2010/main" val="62695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answer to the self perception inventory grid and discover </a:t>
            </a:r>
            <a:r>
              <a:rPr lang="en-US"/>
              <a:t>their roles</a:t>
            </a:r>
            <a:endParaRPr lang="pt-PT"/>
          </a:p>
        </p:txBody>
      </p:sp>
      <p:sp>
        <p:nvSpPr>
          <p:cNvPr id="4" name="Slide Number Placeholder 3"/>
          <p:cNvSpPr>
            <a:spLocks noGrp="1"/>
          </p:cNvSpPr>
          <p:nvPr>
            <p:ph type="sldNum" sz="quarter" idx="5"/>
          </p:nvPr>
        </p:nvSpPr>
        <p:spPr/>
        <p:txBody>
          <a:bodyPr/>
          <a:lstStyle/>
          <a:p>
            <a:fld id="{676927FA-9838-49F9-BC71-C65DD91E4A98}" type="slidenum">
              <a:rPr lang="pt-PT" smtClean="0"/>
              <a:t>19</a:t>
            </a:fld>
            <a:endParaRPr lang="pt-PT"/>
          </a:p>
        </p:txBody>
      </p:sp>
    </p:spTree>
    <p:extLst>
      <p:ext uri="{BB962C8B-B14F-4D97-AF65-F5344CB8AC3E}">
        <p14:creationId xmlns:p14="http://schemas.microsoft.com/office/powerpoint/2010/main" val="12984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deliver this slide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21</a:t>
            </a:fld>
            <a:endParaRPr lang="pt-PT"/>
          </a:p>
        </p:txBody>
      </p:sp>
    </p:spTree>
    <p:extLst>
      <p:ext uri="{BB962C8B-B14F-4D97-AF65-F5344CB8AC3E}">
        <p14:creationId xmlns:p14="http://schemas.microsoft.com/office/powerpoint/2010/main" val="407216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eFsA4wUf3I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belbin.ie/wp-content/uploads/2014/08/BELBINUK-Self-PerceptionInventory+CompletionGrid.pdf"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youtube.com/watch?v=eFsA4wUf3I0" TargetMode="Externa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ideo" Target="https://www.youtube.com/embed/fCGRSQXLTaQ" TargetMode="Externa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Tuckman_team_development_AVENGERS.pptx#-1,5,Adjourning - https://youtu.be/sYlzSymbjwA"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pt-PT" dirty="0"/>
              <a:t>Rui M. </a:t>
            </a:r>
            <a:r>
              <a:rPr lang="pt-PT"/>
              <a:t>Lima</a:t>
            </a:r>
          </a:p>
          <a:p>
            <a:r>
              <a:rPr lang="en-US"/>
              <a:t>(</a:t>
            </a:r>
            <a:r>
              <a:rPr lang="en-US" dirty="0"/>
              <a:t>School of Engineering of University of Minho)</a:t>
            </a:r>
            <a:endParaRPr lang="pt-PT" dirty="0"/>
          </a:p>
        </p:txBody>
      </p:sp>
      <p:sp>
        <p:nvSpPr>
          <p:cNvPr id="3" name="Title 2">
            <a:extLst>
              <a:ext uri="{FF2B5EF4-FFF2-40B4-BE49-F238E27FC236}">
                <a16:creationId xmlns:a16="http://schemas.microsoft.com/office/drawing/2014/main" id="{5D60C0E8-738B-49FE-B22C-D057EE668646}"/>
              </a:ext>
            </a:extLst>
          </p:cNvPr>
          <p:cNvSpPr>
            <a:spLocks noGrp="1"/>
          </p:cNvSpPr>
          <p:nvPr>
            <p:ph type="ctrTitle"/>
          </p:nvPr>
        </p:nvSpPr>
        <p:spPr/>
        <p:txBody>
          <a:bodyPr/>
          <a:lstStyle/>
          <a:p>
            <a:r>
              <a:rPr lang="en-US" dirty="0"/>
              <a:t>Project team management in a new era of digitalization</a:t>
            </a:r>
          </a:p>
        </p:txBody>
      </p:sp>
    </p:spTree>
    <p:extLst>
      <p:ext uri="{BB962C8B-B14F-4D97-AF65-F5344CB8AC3E}">
        <p14:creationId xmlns:p14="http://schemas.microsoft.com/office/powerpoint/2010/main" val="189564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638A-121D-40A0-8B71-357ED66C6EAA}"/>
              </a:ext>
            </a:extLst>
          </p:cNvPr>
          <p:cNvSpPr>
            <a:spLocks noGrp="1"/>
          </p:cNvSpPr>
          <p:nvPr>
            <p:ph type="title"/>
          </p:nvPr>
        </p:nvSpPr>
        <p:spPr/>
        <p:txBody>
          <a:bodyPr/>
          <a:lstStyle/>
          <a:p>
            <a:r>
              <a:rPr lang="pt-BR" dirty="0"/>
              <a:t>PROJECT</a:t>
            </a:r>
            <a:endParaRPr lang="pt-PT" dirty="0"/>
          </a:p>
        </p:txBody>
      </p:sp>
      <p:sp>
        <p:nvSpPr>
          <p:cNvPr id="3" name="Content Placeholder 2">
            <a:extLst>
              <a:ext uri="{FF2B5EF4-FFF2-40B4-BE49-F238E27FC236}">
                <a16:creationId xmlns:a16="http://schemas.microsoft.com/office/drawing/2014/main" id="{3C8FB8D4-D634-4615-A08E-887C7E37FA9A}"/>
              </a:ext>
            </a:extLst>
          </p:cNvPr>
          <p:cNvSpPr>
            <a:spLocks noGrp="1"/>
          </p:cNvSpPr>
          <p:nvPr>
            <p:ph idx="1"/>
          </p:nvPr>
        </p:nvSpPr>
        <p:spPr/>
        <p:txBody>
          <a:bodyPr/>
          <a:lstStyle/>
          <a:p>
            <a:r>
              <a:rPr lang="pt-PT" dirty="0"/>
              <a:t>Features?</a:t>
            </a:r>
          </a:p>
          <a:p>
            <a:pPr marL="0" indent="0">
              <a:buNone/>
            </a:pPr>
            <a:endParaRPr lang="pt-PT" dirty="0"/>
          </a:p>
          <a:p>
            <a:endParaRPr lang="pt-PT" dirty="0"/>
          </a:p>
        </p:txBody>
      </p:sp>
      <p:graphicFrame>
        <p:nvGraphicFramePr>
          <p:cNvPr id="5" name="Diagram 4">
            <a:extLst>
              <a:ext uri="{FF2B5EF4-FFF2-40B4-BE49-F238E27FC236}">
                <a16:creationId xmlns:a16="http://schemas.microsoft.com/office/drawing/2014/main" id="{DD34D22B-80CB-4315-BA2E-ED99C6C41769}"/>
              </a:ext>
            </a:extLst>
          </p:cNvPr>
          <p:cNvGraphicFramePr/>
          <p:nvPr>
            <p:extLst>
              <p:ext uri="{D42A27DB-BD31-4B8C-83A1-F6EECF244321}">
                <p14:modId xmlns:p14="http://schemas.microsoft.com/office/powerpoint/2010/main" val="3071185887"/>
              </p:ext>
            </p:extLst>
          </p:nvPr>
        </p:nvGraphicFramePr>
        <p:xfrm>
          <a:off x="3767064" y="276977"/>
          <a:ext cx="842493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56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7927-DA65-432F-B618-B58595E0BFA4}"/>
              </a:ext>
            </a:extLst>
          </p:cNvPr>
          <p:cNvSpPr>
            <a:spLocks noGrp="1"/>
          </p:cNvSpPr>
          <p:nvPr>
            <p:ph type="title"/>
          </p:nvPr>
        </p:nvSpPr>
        <p:spPr/>
        <p:txBody>
          <a:bodyPr>
            <a:normAutofit fontScale="90000"/>
          </a:bodyPr>
          <a:lstStyle/>
          <a:p>
            <a:r>
              <a:rPr lang="en-US" dirty="0"/>
              <a:t>PMBOK – </a:t>
            </a:r>
            <a:r>
              <a:rPr lang="pt-PT" dirty="0"/>
              <a:t>Processes</a:t>
            </a:r>
            <a:br>
              <a:rPr lang="pt-PT" dirty="0"/>
            </a:br>
            <a:r>
              <a:rPr lang="en-US" dirty="0"/>
              <a:t>Project Management Process Groups</a:t>
            </a:r>
            <a:endParaRPr lang="pt-PT" dirty="0"/>
          </a:p>
        </p:txBody>
      </p:sp>
      <p:pic>
        <p:nvPicPr>
          <p:cNvPr id="6" name="Picture 5">
            <a:extLst>
              <a:ext uri="{FF2B5EF4-FFF2-40B4-BE49-F238E27FC236}">
                <a16:creationId xmlns:a16="http://schemas.microsoft.com/office/drawing/2014/main" id="{82AAC341-7F32-4573-A0EA-E7F5627A7325}"/>
              </a:ext>
            </a:extLst>
          </p:cNvPr>
          <p:cNvPicPr>
            <a:picLocks noChangeAspect="1"/>
          </p:cNvPicPr>
          <p:nvPr/>
        </p:nvPicPr>
        <p:blipFill>
          <a:blip r:embed="rId3"/>
          <a:stretch>
            <a:fillRect/>
          </a:stretch>
        </p:blipFill>
        <p:spPr>
          <a:xfrm>
            <a:off x="1006206" y="1511784"/>
            <a:ext cx="10179587" cy="4712747"/>
          </a:xfrm>
          <a:prstGeom prst="rect">
            <a:avLst/>
          </a:prstGeom>
        </p:spPr>
      </p:pic>
    </p:spTree>
    <p:extLst>
      <p:ext uri="{BB962C8B-B14F-4D97-AF65-F5344CB8AC3E}">
        <p14:creationId xmlns:p14="http://schemas.microsoft.com/office/powerpoint/2010/main" val="40137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2254-FAEF-41C5-BD6C-742BFA5ACEEB}"/>
              </a:ext>
            </a:extLst>
          </p:cNvPr>
          <p:cNvSpPr>
            <a:spLocks noGrp="1"/>
          </p:cNvSpPr>
          <p:nvPr>
            <p:ph type="title"/>
          </p:nvPr>
        </p:nvSpPr>
        <p:spPr/>
        <p:txBody>
          <a:bodyPr/>
          <a:lstStyle/>
          <a:p>
            <a:r>
              <a:rPr lang="en-US" dirty="0"/>
              <a:t>PMBOK – </a:t>
            </a:r>
            <a:r>
              <a:rPr lang="pt-PT" dirty="0"/>
              <a:t>Processes</a:t>
            </a:r>
          </a:p>
        </p:txBody>
      </p:sp>
      <p:graphicFrame>
        <p:nvGraphicFramePr>
          <p:cNvPr id="4" name="Table 3">
            <a:extLst>
              <a:ext uri="{FF2B5EF4-FFF2-40B4-BE49-F238E27FC236}">
                <a16:creationId xmlns:a16="http://schemas.microsoft.com/office/drawing/2014/main" id="{22B31155-4F49-44D0-8350-2FF4C7AE61A9}"/>
              </a:ext>
            </a:extLst>
          </p:cNvPr>
          <p:cNvGraphicFramePr>
            <a:graphicFrameLocks noGrp="1"/>
          </p:cNvGraphicFramePr>
          <p:nvPr>
            <p:extLst>
              <p:ext uri="{D42A27DB-BD31-4B8C-83A1-F6EECF244321}">
                <p14:modId xmlns:p14="http://schemas.microsoft.com/office/powerpoint/2010/main" val="3116832634"/>
              </p:ext>
            </p:extLst>
          </p:nvPr>
        </p:nvGraphicFramePr>
        <p:xfrm>
          <a:off x="492868" y="2490587"/>
          <a:ext cx="11206264" cy="1876826"/>
        </p:xfrm>
        <a:graphic>
          <a:graphicData uri="http://schemas.openxmlformats.org/drawingml/2006/table">
            <a:tbl>
              <a:tblPr firstRow="1" firstCol="1" bandRow="1">
                <a:tableStyleId>{5C22544A-7EE6-4342-B048-85BDC9FD1C3A}</a:tableStyleId>
              </a:tblPr>
              <a:tblGrid>
                <a:gridCol w="2023109">
                  <a:extLst>
                    <a:ext uri="{9D8B030D-6E8A-4147-A177-3AD203B41FA5}">
                      <a16:colId xmlns:a16="http://schemas.microsoft.com/office/drawing/2014/main" val="1833289394"/>
                    </a:ext>
                  </a:extLst>
                </a:gridCol>
                <a:gridCol w="3149013">
                  <a:extLst>
                    <a:ext uri="{9D8B030D-6E8A-4147-A177-3AD203B41FA5}">
                      <a16:colId xmlns:a16="http://schemas.microsoft.com/office/drawing/2014/main" val="2617700896"/>
                    </a:ext>
                  </a:extLst>
                </a:gridCol>
                <a:gridCol w="3043460">
                  <a:extLst>
                    <a:ext uri="{9D8B030D-6E8A-4147-A177-3AD203B41FA5}">
                      <a16:colId xmlns:a16="http://schemas.microsoft.com/office/drawing/2014/main" val="323900389"/>
                    </a:ext>
                  </a:extLst>
                </a:gridCol>
                <a:gridCol w="2990682">
                  <a:extLst>
                    <a:ext uri="{9D8B030D-6E8A-4147-A177-3AD203B41FA5}">
                      <a16:colId xmlns:a16="http://schemas.microsoft.com/office/drawing/2014/main" val="2177175897"/>
                    </a:ext>
                  </a:extLst>
                </a:gridCol>
              </a:tblGrid>
              <a:tr h="752186">
                <a:tc>
                  <a:txBody>
                    <a:bodyPr/>
                    <a:lstStyle/>
                    <a:p>
                      <a:pPr algn="l" fontAlgn="b"/>
                      <a:r>
                        <a:rPr lang="en-US" sz="1600" u="none" strike="noStrike" dirty="0">
                          <a:effectLst/>
                        </a:rPr>
                        <a:t>Knowledge Area Processes</a:t>
                      </a:r>
                      <a:endParaRPr lang="en-US" sz="1600" b="1" i="0" u="none" strike="noStrike" dirty="0">
                        <a:solidFill>
                          <a:srgbClr val="000000"/>
                        </a:solidFill>
                        <a:effectLst/>
                        <a:latin typeface="Calibri" panose="020F0502020204030204" pitchFamily="34" charset="0"/>
                      </a:endParaRPr>
                    </a:p>
                  </a:txBody>
                  <a:tcPr marL="4764" marR="4764" marT="4764" marB="0" anchor="b"/>
                </a:tc>
                <a:tc>
                  <a:txBody>
                    <a:bodyPr/>
                    <a:lstStyle/>
                    <a:p>
                      <a:pPr algn="l" fontAlgn="b"/>
                      <a:r>
                        <a:rPr lang="en-US" sz="1600" u="none" strike="noStrike" dirty="0">
                          <a:effectLst/>
                        </a:rPr>
                        <a:t>Planning</a:t>
                      </a:r>
                      <a:endParaRPr lang="en-US" sz="1600" b="1" i="0" u="none" strike="noStrike" dirty="0">
                        <a:solidFill>
                          <a:srgbClr val="000000"/>
                        </a:solidFill>
                        <a:effectLst/>
                        <a:latin typeface="Calibri" panose="020F0502020204030204" pitchFamily="34" charset="0"/>
                      </a:endParaRPr>
                    </a:p>
                  </a:txBody>
                  <a:tcPr marL="4764" marR="4764" marT="4764" marB="0" anchor="b"/>
                </a:tc>
                <a:tc>
                  <a:txBody>
                    <a:bodyPr/>
                    <a:lstStyle/>
                    <a:p>
                      <a:pPr algn="l" fontAlgn="b"/>
                      <a:r>
                        <a:rPr lang="en-US" sz="1600" u="none" strike="noStrike" dirty="0">
                          <a:effectLst/>
                        </a:rPr>
                        <a:t>Execution</a:t>
                      </a:r>
                      <a:endParaRPr lang="en-US" sz="1600" b="1" i="0" u="none" strike="noStrike" dirty="0">
                        <a:solidFill>
                          <a:srgbClr val="000000"/>
                        </a:solidFill>
                        <a:effectLst/>
                        <a:latin typeface="Calibri" panose="020F0502020204030204" pitchFamily="34" charset="0"/>
                      </a:endParaRPr>
                    </a:p>
                  </a:txBody>
                  <a:tcPr marL="4764" marR="4764" marT="4764" marB="0" anchor="b"/>
                </a:tc>
                <a:tc>
                  <a:txBody>
                    <a:bodyPr/>
                    <a:lstStyle/>
                    <a:p>
                      <a:pPr algn="l" fontAlgn="b"/>
                      <a:r>
                        <a:rPr lang="en-US" sz="1600" u="none" strike="noStrike" dirty="0">
                          <a:effectLst/>
                        </a:rPr>
                        <a:t>Monitoring and </a:t>
                      </a:r>
                      <a:r>
                        <a:rPr lang="en-US" sz="1600" u="none" strike="noStrike" dirty="0" err="1">
                          <a:effectLst/>
                        </a:rPr>
                        <a:t>Controling</a:t>
                      </a:r>
                      <a:endParaRPr lang="en-US" sz="1600" b="1" i="0" u="none" strike="noStrike" dirty="0">
                        <a:solidFill>
                          <a:srgbClr val="000000"/>
                        </a:solidFill>
                        <a:effectLst/>
                        <a:latin typeface="Calibri" panose="020F0502020204030204" pitchFamily="34" charset="0"/>
                      </a:endParaRPr>
                    </a:p>
                  </a:txBody>
                  <a:tcPr marL="4764" marR="4764" marT="4764" marB="0" anchor="b"/>
                </a:tc>
                <a:extLst>
                  <a:ext uri="{0D108BD9-81ED-4DB2-BD59-A6C34878D82A}">
                    <a16:rowId xmlns:a16="http://schemas.microsoft.com/office/drawing/2014/main" val="1640482344"/>
                  </a:ext>
                </a:extLst>
              </a:tr>
              <a:tr h="1124640">
                <a:tc>
                  <a:txBody>
                    <a:bodyPr/>
                    <a:lstStyle/>
                    <a:p>
                      <a:pPr algn="l" fontAlgn="ctr"/>
                      <a:r>
                        <a:rPr lang="en-US" sz="1600" u="none" strike="noStrike" dirty="0">
                          <a:effectLst/>
                        </a:rPr>
                        <a:t>Project Resource Management</a:t>
                      </a:r>
                      <a:endParaRPr lang="en-US" sz="1600" b="1" i="0" u="none" strike="noStrike" dirty="0">
                        <a:solidFill>
                          <a:srgbClr val="000000"/>
                        </a:solidFill>
                        <a:effectLst/>
                        <a:latin typeface="Calibri" panose="020F0502020204030204" pitchFamily="34" charset="0"/>
                      </a:endParaRPr>
                    </a:p>
                  </a:txBody>
                  <a:tcPr marL="4764" marR="4764" marT="4764" marB="0" anchor="ctr"/>
                </a:tc>
                <a:tc>
                  <a:txBody>
                    <a:bodyPr/>
                    <a:lstStyle/>
                    <a:p>
                      <a:pPr algn="l" fontAlgn="ctr"/>
                      <a:r>
                        <a:rPr lang="en-US" sz="1600" u="none" strike="noStrike" dirty="0">
                          <a:effectLst/>
                        </a:rPr>
                        <a:t>Plan Resource Management; </a:t>
                      </a:r>
                      <a:br>
                        <a:rPr lang="en-US" sz="1600" u="none" strike="noStrike" dirty="0">
                          <a:effectLst/>
                        </a:rPr>
                      </a:br>
                      <a:r>
                        <a:rPr lang="en-US" sz="1600" u="none" strike="noStrike" dirty="0">
                          <a:effectLst/>
                        </a:rPr>
                        <a:t>Estimate Activity Resources.</a:t>
                      </a:r>
                      <a:endParaRPr lang="en-US" sz="1600" b="0" i="0" u="none" strike="noStrike" dirty="0">
                        <a:solidFill>
                          <a:srgbClr val="000000"/>
                        </a:solidFill>
                        <a:effectLst/>
                        <a:latin typeface="Calibri" panose="020F0502020204030204" pitchFamily="34" charset="0"/>
                      </a:endParaRPr>
                    </a:p>
                  </a:txBody>
                  <a:tcPr marL="4764" marR="4764" marT="4764" marB="0" anchor="ctr"/>
                </a:tc>
                <a:tc>
                  <a:txBody>
                    <a:bodyPr/>
                    <a:lstStyle/>
                    <a:p>
                      <a:pPr algn="l" fontAlgn="ctr"/>
                      <a:r>
                        <a:rPr lang="en-US" sz="1600" u="none" strike="noStrike">
                          <a:effectLst/>
                        </a:rPr>
                        <a:t>Acquire Resources;</a:t>
                      </a:r>
                      <a:br>
                        <a:rPr lang="en-US" sz="1600" u="none" strike="noStrike">
                          <a:effectLst/>
                        </a:rPr>
                      </a:br>
                      <a:r>
                        <a:rPr lang="en-US" sz="1600" u="none" strike="noStrike">
                          <a:effectLst/>
                        </a:rPr>
                        <a:t>Develop Team;</a:t>
                      </a:r>
                      <a:br>
                        <a:rPr lang="en-US" sz="1600" u="none" strike="noStrike">
                          <a:effectLst/>
                        </a:rPr>
                      </a:br>
                      <a:r>
                        <a:rPr lang="en-US" sz="1600" u="none" strike="noStrike">
                          <a:effectLst/>
                        </a:rPr>
                        <a:t>Manage Team.</a:t>
                      </a:r>
                      <a:endParaRPr lang="en-US" sz="1600" b="0" i="0" u="none" strike="noStrike">
                        <a:solidFill>
                          <a:srgbClr val="000000"/>
                        </a:solidFill>
                        <a:effectLst/>
                        <a:latin typeface="Calibri" panose="020F0502020204030204" pitchFamily="34" charset="0"/>
                      </a:endParaRPr>
                    </a:p>
                  </a:txBody>
                  <a:tcPr marL="4764" marR="4764" marT="4764" marB="0" anchor="ctr"/>
                </a:tc>
                <a:tc>
                  <a:txBody>
                    <a:bodyPr/>
                    <a:lstStyle/>
                    <a:p>
                      <a:pPr algn="l" fontAlgn="ctr"/>
                      <a:r>
                        <a:rPr lang="en-US" sz="1600" u="none" strike="noStrike" dirty="0">
                          <a:effectLst/>
                        </a:rPr>
                        <a:t>Control Resources</a:t>
                      </a:r>
                      <a:endParaRPr lang="en-US" sz="1600" b="0" i="0" u="none" strike="noStrike" dirty="0">
                        <a:solidFill>
                          <a:srgbClr val="000000"/>
                        </a:solidFill>
                        <a:effectLst/>
                        <a:latin typeface="Calibri" panose="020F0502020204030204" pitchFamily="34" charset="0"/>
                      </a:endParaRPr>
                    </a:p>
                  </a:txBody>
                  <a:tcPr marL="4764" marR="4764" marT="4764" marB="0" anchor="ctr"/>
                </a:tc>
                <a:extLst>
                  <a:ext uri="{0D108BD9-81ED-4DB2-BD59-A6C34878D82A}">
                    <a16:rowId xmlns:a16="http://schemas.microsoft.com/office/drawing/2014/main" val="964129444"/>
                  </a:ext>
                </a:extLst>
              </a:tr>
            </a:tbl>
          </a:graphicData>
        </a:graphic>
      </p:graphicFrame>
    </p:spTree>
    <p:extLst>
      <p:ext uri="{BB962C8B-B14F-4D97-AF65-F5344CB8AC3E}">
        <p14:creationId xmlns:p14="http://schemas.microsoft.com/office/powerpoint/2010/main" val="365210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719B-2229-41E5-9E00-781536A09DF1}"/>
              </a:ext>
            </a:extLst>
          </p:cNvPr>
          <p:cNvSpPr>
            <a:spLocks noGrp="1"/>
          </p:cNvSpPr>
          <p:nvPr>
            <p:ph type="title"/>
          </p:nvPr>
        </p:nvSpPr>
        <p:spPr/>
        <p:txBody>
          <a:bodyPr>
            <a:normAutofit fontScale="90000"/>
          </a:bodyPr>
          <a:lstStyle/>
          <a:p>
            <a:pPr algn="l"/>
            <a:r>
              <a:rPr lang="en-US" dirty="0"/>
              <a:t>Project Resource Management, including Team Management </a:t>
            </a:r>
            <a:r>
              <a:rPr lang="pt-PT" sz="2000" dirty="0"/>
              <a:t>(project management)</a:t>
            </a:r>
          </a:p>
        </p:txBody>
      </p:sp>
      <p:sp>
        <p:nvSpPr>
          <p:cNvPr id="4" name="Marcador de Posição de Conteúdo 4">
            <a:extLst>
              <a:ext uri="{FF2B5EF4-FFF2-40B4-BE49-F238E27FC236}">
                <a16:creationId xmlns:a16="http://schemas.microsoft.com/office/drawing/2014/main" id="{25960F6C-17CB-4CDD-BC68-8464FE02DB42}"/>
              </a:ext>
            </a:extLst>
          </p:cNvPr>
          <p:cNvSpPr>
            <a:spLocks noGrp="1"/>
          </p:cNvSpPr>
          <p:nvPr>
            <p:ph idx="1"/>
          </p:nvPr>
        </p:nvSpPr>
        <p:spPr>
          <a:xfrm>
            <a:off x="875488" y="2861838"/>
            <a:ext cx="11055955" cy="2247863"/>
          </a:xfrm>
        </p:spPr>
        <p:txBody>
          <a:bodyPr>
            <a:normAutofit fontScale="92500" lnSpcReduction="20000"/>
          </a:bodyPr>
          <a:lstStyle/>
          <a:p>
            <a:pPr marL="0" indent="0">
              <a:buNone/>
            </a:pPr>
            <a:endParaRPr lang="pt-BR" b="1" dirty="0">
              <a:solidFill>
                <a:srgbClr val="000000"/>
              </a:solidFill>
              <a:latin typeface="Calibri" panose="020F0502020204030204" pitchFamily="34" charset="0"/>
            </a:endParaRPr>
          </a:p>
          <a:p>
            <a:pPr>
              <a:buClr>
                <a:srgbClr val="0070C0"/>
              </a:buClr>
            </a:pPr>
            <a:r>
              <a:rPr lang="en-US" b="1" dirty="0">
                <a:solidFill>
                  <a:srgbClr val="000000"/>
                </a:solidFill>
                <a:latin typeface="Calibri" panose="020F0502020204030204" pitchFamily="34" charset="0"/>
              </a:rPr>
              <a:t>Resource Planning;</a:t>
            </a:r>
          </a:p>
          <a:p>
            <a:pPr>
              <a:buClr>
                <a:srgbClr val="0070C0"/>
              </a:buClr>
            </a:pPr>
            <a:r>
              <a:rPr lang="en-US" b="1" dirty="0">
                <a:solidFill>
                  <a:srgbClr val="000000"/>
                </a:solidFill>
                <a:latin typeface="Calibri" panose="020F0502020204030204" pitchFamily="34" charset="0"/>
              </a:rPr>
              <a:t>Get the project team;</a:t>
            </a:r>
          </a:p>
          <a:p>
            <a:pPr>
              <a:buClr>
                <a:srgbClr val="0070C0"/>
              </a:buClr>
            </a:pPr>
            <a:r>
              <a:rPr lang="en-US" b="1" dirty="0">
                <a:solidFill>
                  <a:srgbClr val="000000"/>
                </a:solidFill>
                <a:latin typeface="Calibri" panose="020F0502020204030204" pitchFamily="34" charset="0"/>
              </a:rPr>
              <a:t>Develop the project team;</a:t>
            </a:r>
          </a:p>
          <a:p>
            <a:pPr>
              <a:buClr>
                <a:srgbClr val="0070C0"/>
              </a:buClr>
            </a:pPr>
            <a:r>
              <a:rPr lang="en-US" b="1" dirty="0">
                <a:solidFill>
                  <a:srgbClr val="000000"/>
                </a:solidFill>
                <a:latin typeface="Calibri" panose="020F0502020204030204" pitchFamily="34" charset="0"/>
              </a:rPr>
              <a:t>Manage the project team.</a:t>
            </a:r>
            <a:endParaRPr lang="pt-BR" dirty="0"/>
          </a:p>
        </p:txBody>
      </p:sp>
      <p:sp>
        <p:nvSpPr>
          <p:cNvPr id="5" name="CaixaDeTexto 6">
            <a:extLst>
              <a:ext uri="{FF2B5EF4-FFF2-40B4-BE49-F238E27FC236}">
                <a16:creationId xmlns:a16="http://schemas.microsoft.com/office/drawing/2014/main" id="{3A603985-7A15-4EC7-98A1-237A540191A1}"/>
              </a:ext>
            </a:extLst>
          </p:cNvPr>
          <p:cNvSpPr txBox="1"/>
          <p:nvPr/>
        </p:nvSpPr>
        <p:spPr>
          <a:xfrm>
            <a:off x="444260" y="1637607"/>
            <a:ext cx="11487183" cy="923330"/>
          </a:xfrm>
          <a:prstGeom prst="rect">
            <a:avLst/>
          </a:prstGeom>
          <a:noFill/>
        </p:spPr>
        <p:txBody>
          <a:bodyPr wrap="square" rtlCol="0">
            <a:spAutoFit/>
          </a:bodyPr>
          <a:lstStyle/>
          <a:p>
            <a:r>
              <a:rPr lang="en-US" dirty="0"/>
              <a:t>Project resource management includes processes to identify, acquire and manage resources necessary for the successful completion of the project. These processes help to ensure that the right resources will be available to the project manager and his team at the right time and place.</a:t>
            </a:r>
            <a:endParaRPr lang="pt-BR" i="1" dirty="0"/>
          </a:p>
        </p:txBody>
      </p:sp>
      <p:graphicFrame>
        <p:nvGraphicFramePr>
          <p:cNvPr id="6" name="Diagram 5">
            <a:extLst>
              <a:ext uri="{FF2B5EF4-FFF2-40B4-BE49-F238E27FC236}">
                <a16:creationId xmlns:a16="http://schemas.microsoft.com/office/drawing/2014/main" id="{3DD518A3-10A0-427E-B9DC-4FCBEE8B3825}"/>
              </a:ext>
            </a:extLst>
          </p:cNvPr>
          <p:cNvGraphicFramePr/>
          <p:nvPr>
            <p:extLst>
              <p:ext uri="{D42A27DB-BD31-4B8C-83A1-F6EECF244321}">
                <p14:modId xmlns:p14="http://schemas.microsoft.com/office/powerpoint/2010/main" val="1942293916"/>
              </p:ext>
            </p:extLst>
          </p:nvPr>
        </p:nvGraphicFramePr>
        <p:xfrm>
          <a:off x="4050248" y="2572964"/>
          <a:ext cx="8139448" cy="34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318627-B18B-4911-9AE7-D77A8AFCEEC2}"/>
              </a:ext>
            </a:extLst>
          </p:cNvPr>
          <p:cNvSpPr/>
          <p:nvPr/>
        </p:nvSpPr>
        <p:spPr>
          <a:xfrm>
            <a:off x="8988540" y="5273045"/>
            <a:ext cx="2408544"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pt-PT" sz="1600" dirty="0"/>
              <a:t>Team Development Phases</a:t>
            </a:r>
          </a:p>
          <a:p>
            <a:r>
              <a:rPr lang="pt-PT" sz="1600" dirty="0"/>
              <a:t>Bruce W. </a:t>
            </a:r>
            <a:r>
              <a:rPr lang="pt-PT" sz="1600" dirty="0" err="1"/>
              <a:t>Tuckman</a:t>
            </a:r>
            <a:r>
              <a:rPr lang="pt-PT" sz="1600" dirty="0"/>
              <a:t> (2001)</a:t>
            </a:r>
          </a:p>
        </p:txBody>
      </p:sp>
    </p:spTree>
    <p:extLst>
      <p:ext uri="{BB962C8B-B14F-4D97-AF65-F5344CB8AC3E}">
        <p14:creationId xmlns:p14="http://schemas.microsoft.com/office/powerpoint/2010/main" val="17044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772D-FFDE-4B3B-9841-1474589168B3}"/>
              </a:ext>
            </a:extLst>
          </p:cNvPr>
          <p:cNvSpPr>
            <a:spLocks noGrp="1"/>
          </p:cNvSpPr>
          <p:nvPr>
            <p:ph type="title"/>
          </p:nvPr>
        </p:nvSpPr>
        <p:spPr/>
        <p:txBody>
          <a:bodyPr/>
          <a:lstStyle/>
          <a:p>
            <a:r>
              <a:rPr lang="pt-BR" dirty="0"/>
              <a:t>PROCESS: Resource Planning</a:t>
            </a:r>
            <a:endParaRPr lang="pt-PT" dirty="0"/>
          </a:p>
        </p:txBody>
      </p:sp>
      <p:sp>
        <p:nvSpPr>
          <p:cNvPr id="3" name="Content Placeholder 2">
            <a:extLst>
              <a:ext uri="{FF2B5EF4-FFF2-40B4-BE49-F238E27FC236}">
                <a16:creationId xmlns:a16="http://schemas.microsoft.com/office/drawing/2014/main" id="{F63E0777-4B18-4C48-8104-52EBF88C2D3D}"/>
              </a:ext>
            </a:extLst>
          </p:cNvPr>
          <p:cNvSpPr>
            <a:spLocks noGrp="1"/>
          </p:cNvSpPr>
          <p:nvPr>
            <p:ph idx="1"/>
          </p:nvPr>
        </p:nvSpPr>
        <p:spPr>
          <a:xfrm>
            <a:off x="475815" y="1576013"/>
            <a:ext cx="11229516" cy="2276140"/>
          </a:xfrm>
        </p:spPr>
        <p:txBody>
          <a:bodyPr>
            <a:normAutofit fontScale="85000" lnSpcReduction="20000"/>
          </a:bodyPr>
          <a:lstStyle/>
          <a:p>
            <a:pPr>
              <a:buClr>
                <a:srgbClr val="0070C0"/>
              </a:buClr>
            </a:pPr>
            <a:r>
              <a:rPr lang="en-US" dirty="0"/>
              <a:t>Planning Resource Management is the process of defining how to estimate, acquire, manage and use physical and team resources. It may include the identification and documentation of the following items in a project:</a:t>
            </a:r>
            <a:endParaRPr lang="pt-BR" dirty="0"/>
          </a:p>
          <a:p>
            <a:pPr lvl="1">
              <a:buClr>
                <a:srgbClr val="0070C0"/>
              </a:buClr>
            </a:pPr>
            <a:r>
              <a:rPr lang="en-US" dirty="0"/>
              <a:t>Skills and competencies required</a:t>
            </a:r>
          </a:p>
          <a:p>
            <a:pPr lvl="1">
              <a:buClr>
                <a:srgbClr val="0070C0"/>
              </a:buClr>
            </a:pPr>
            <a:r>
              <a:rPr lang="en-US" dirty="0"/>
              <a:t>Roles (functions)</a:t>
            </a:r>
          </a:p>
          <a:p>
            <a:pPr lvl="1">
              <a:buClr>
                <a:srgbClr val="0070C0"/>
              </a:buClr>
            </a:pPr>
            <a:r>
              <a:rPr lang="en-US" dirty="0"/>
              <a:t>Responsibilities</a:t>
            </a:r>
          </a:p>
          <a:p>
            <a:pPr lvl="1">
              <a:buClr>
                <a:srgbClr val="0070C0"/>
              </a:buClr>
            </a:pPr>
            <a:r>
              <a:rPr lang="en-US" dirty="0"/>
              <a:t>Hierarchies</a:t>
            </a:r>
            <a:endParaRPr lang="pt-PT" dirty="0"/>
          </a:p>
          <a:p>
            <a:endParaRPr lang="pt-PT" dirty="0"/>
          </a:p>
        </p:txBody>
      </p:sp>
      <p:pic>
        <p:nvPicPr>
          <p:cNvPr id="26" name="Picture 25">
            <a:extLst>
              <a:ext uri="{FF2B5EF4-FFF2-40B4-BE49-F238E27FC236}">
                <a16:creationId xmlns:a16="http://schemas.microsoft.com/office/drawing/2014/main" id="{FE9172D9-FDF5-42EE-9428-6061663C8A71}"/>
              </a:ext>
            </a:extLst>
          </p:cNvPr>
          <p:cNvPicPr>
            <a:picLocks noChangeAspect="1"/>
          </p:cNvPicPr>
          <p:nvPr/>
        </p:nvPicPr>
        <p:blipFill>
          <a:blip r:embed="rId3"/>
          <a:stretch>
            <a:fillRect/>
          </a:stretch>
        </p:blipFill>
        <p:spPr>
          <a:xfrm>
            <a:off x="3554746" y="2714083"/>
            <a:ext cx="8161439" cy="3394581"/>
          </a:xfrm>
          <a:prstGeom prst="rect">
            <a:avLst/>
          </a:prstGeom>
        </p:spPr>
      </p:pic>
      <p:sp>
        <p:nvSpPr>
          <p:cNvPr id="4" name="TextBox 3">
            <a:extLst>
              <a:ext uri="{FF2B5EF4-FFF2-40B4-BE49-F238E27FC236}">
                <a16:creationId xmlns:a16="http://schemas.microsoft.com/office/drawing/2014/main" id="{17A35B9E-75E1-4A73-9BFB-6C78C4669DAC}"/>
              </a:ext>
            </a:extLst>
          </p:cNvPr>
          <p:cNvSpPr txBox="1"/>
          <p:nvPr/>
        </p:nvSpPr>
        <p:spPr>
          <a:xfrm>
            <a:off x="9036996" y="5797685"/>
            <a:ext cx="1401346" cy="276999"/>
          </a:xfrm>
          <a:prstGeom prst="rect">
            <a:avLst/>
          </a:prstGeom>
          <a:noFill/>
        </p:spPr>
        <p:txBody>
          <a:bodyPr wrap="none" rtlCol="0">
            <a:spAutoFit/>
          </a:bodyPr>
          <a:lstStyle/>
          <a:p>
            <a:r>
              <a:rPr lang="en-US" sz="1200" dirty="0"/>
              <a:t>PMI-PMBOK (2017)</a:t>
            </a:r>
            <a:endParaRPr lang="pt-PT" sz="1200" dirty="0"/>
          </a:p>
        </p:txBody>
      </p:sp>
    </p:spTree>
    <p:extLst>
      <p:ext uri="{BB962C8B-B14F-4D97-AF65-F5344CB8AC3E}">
        <p14:creationId xmlns:p14="http://schemas.microsoft.com/office/powerpoint/2010/main" val="36795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451-FBDE-4F04-8795-31ADD1454B2A}"/>
              </a:ext>
            </a:extLst>
          </p:cNvPr>
          <p:cNvSpPr>
            <a:spLocks noGrp="1"/>
          </p:cNvSpPr>
          <p:nvPr>
            <p:ph type="title"/>
          </p:nvPr>
        </p:nvSpPr>
        <p:spPr/>
        <p:txBody>
          <a:bodyPr/>
          <a:lstStyle/>
          <a:p>
            <a:r>
              <a:rPr lang="en-US" dirty="0"/>
              <a:t>PROCESS: Obtain the Project Team</a:t>
            </a:r>
            <a:endParaRPr lang="pt-PT" dirty="0"/>
          </a:p>
        </p:txBody>
      </p:sp>
      <p:sp>
        <p:nvSpPr>
          <p:cNvPr id="3" name="Content Placeholder 2">
            <a:extLst>
              <a:ext uri="{FF2B5EF4-FFF2-40B4-BE49-F238E27FC236}">
                <a16:creationId xmlns:a16="http://schemas.microsoft.com/office/drawing/2014/main" id="{8AB505E2-E13A-4B2C-AD01-6A0A201F1695}"/>
              </a:ext>
            </a:extLst>
          </p:cNvPr>
          <p:cNvSpPr>
            <a:spLocks noGrp="1"/>
          </p:cNvSpPr>
          <p:nvPr>
            <p:ph idx="1"/>
          </p:nvPr>
        </p:nvSpPr>
        <p:spPr/>
        <p:txBody>
          <a:bodyPr/>
          <a:lstStyle/>
          <a:p>
            <a:pPr>
              <a:buClr>
                <a:srgbClr val="0070C0"/>
              </a:buClr>
            </a:pPr>
            <a:r>
              <a:rPr lang="pt-PT" dirty="0"/>
              <a:t>Process responsible for:</a:t>
            </a:r>
          </a:p>
          <a:p>
            <a:pPr lvl="1">
              <a:buClr>
                <a:srgbClr val="0070C0"/>
              </a:buClr>
            </a:pPr>
            <a:r>
              <a:rPr lang="en-US" dirty="0"/>
              <a:t>Confirmation of availability of human resources to carry out the activities related to the project.</a:t>
            </a:r>
          </a:p>
          <a:p>
            <a:pPr lvl="1">
              <a:buClr>
                <a:srgbClr val="0070C0"/>
              </a:buClr>
            </a:pPr>
            <a:r>
              <a:rPr lang="en-US" dirty="0"/>
              <a:t>Obtaining the necessary team to complete the project activities.</a:t>
            </a:r>
            <a:endParaRPr lang="pt-BR" dirty="0"/>
          </a:p>
          <a:p>
            <a:endParaRPr lang="pt-PT" dirty="0"/>
          </a:p>
        </p:txBody>
      </p:sp>
      <p:pic>
        <p:nvPicPr>
          <p:cNvPr id="4" name="Imagem 2">
            <a:extLst>
              <a:ext uri="{FF2B5EF4-FFF2-40B4-BE49-F238E27FC236}">
                <a16:creationId xmlns:a16="http://schemas.microsoft.com/office/drawing/2014/main" id="{60A33A48-EDA8-4806-AF75-48E7A6E0C36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92291" y="3429000"/>
            <a:ext cx="9001125" cy="2362200"/>
          </a:xfrm>
          <a:prstGeom prst="rect">
            <a:avLst/>
          </a:prstGeom>
        </p:spPr>
      </p:pic>
      <p:sp>
        <p:nvSpPr>
          <p:cNvPr id="5" name="TextBox 4">
            <a:extLst>
              <a:ext uri="{FF2B5EF4-FFF2-40B4-BE49-F238E27FC236}">
                <a16:creationId xmlns:a16="http://schemas.microsoft.com/office/drawing/2014/main" id="{AEE83F02-9B11-42FB-99BF-5D7727AB64EF}"/>
              </a:ext>
            </a:extLst>
          </p:cNvPr>
          <p:cNvSpPr txBox="1"/>
          <p:nvPr/>
        </p:nvSpPr>
        <p:spPr>
          <a:xfrm>
            <a:off x="9036996" y="5797685"/>
            <a:ext cx="1401346" cy="276999"/>
          </a:xfrm>
          <a:prstGeom prst="rect">
            <a:avLst/>
          </a:prstGeom>
          <a:noFill/>
        </p:spPr>
        <p:txBody>
          <a:bodyPr wrap="none" rtlCol="0">
            <a:spAutoFit/>
          </a:bodyPr>
          <a:lstStyle/>
          <a:p>
            <a:r>
              <a:rPr lang="en-US" sz="1200" dirty="0"/>
              <a:t>PMI-PMBOK (2017)</a:t>
            </a:r>
            <a:endParaRPr lang="pt-PT" sz="1200" dirty="0"/>
          </a:p>
        </p:txBody>
      </p:sp>
    </p:spTree>
    <p:extLst>
      <p:ext uri="{BB962C8B-B14F-4D97-AF65-F5344CB8AC3E}">
        <p14:creationId xmlns:p14="http://schemas.microsoft.com/office/powerpoint/2010/main" val="34311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7A5C-A7A8-49B2-B1E7-D6DA99B39297}"/>
              </a:ext>
            </a:extLst>
          </p:cNvPr>
          <p:cNvSpPr>
            <a:spLocks noGrp="1"/>
          </p:cNvSpPr>
          <p:nvPr>
            <p:ph type="title"/>
          </p:nvPr>
        </p:nvSpPr>
        <p:spPr/>
        <p:txBody>
          <a:bodyPr/>
          <a:lstStyle/>
          <a:p>
            <a:r>
              <a:rPr lang="pt-PT" dirty="0"/>
              <a:t>Team </a:t>
            </a:r>
            <a:r>
              <a:rPr lang="pt-PT" dirty="0" err="1"/>
              <a:t>Development</a:t>
            </a:r>
            <a:r>
              <a:rPr lang="pt-PT" dirty="0"/>
              <a:t> </a:t>
            </a:r>
            <a:r>
              <a:rPr lang="pt-PT" dirty="0" err="1"/>
              <a:t>phases</a:t>
            </a:r>
            <a:endParaRPr lang="pt-PT" dirty="0"/>
          </a:p>
        </p:txBody>
      </p:sp>
      <p:graphicFrame>
        <p:nvGraphicFramePr>
          <p:cNvPr id="4" name="Diagram 3">
            <a:extLst>
              <a:ext uri="{FF2B5EF4-FFF2-40B4-BE49-F238E27FC236}">
                <a16:creationId xmlns:a16="http://schemas.microsoft.com/office/drawing/2014/main" id="{ECADDF72-5AB3-4DA8-8158-369C7BB14EF2}"/>
              </a:ext>
            </a:extLst>
          </p:cNvPr>
          <p:cNvGraphicFramePr/>
          <p:nvPr>
            <p:extLst>
              <p:ext uri="{D42A27DB-BD31-4B8C-83A1-F6EECF244321}">
                <p14:modId xmlns:p14="http://schemas.microsoft.com/office/powerpoint/2010/main" val="2762976592"/>
              </p:ext>
            </p:extLst>
          </p:nvPr>
        </p:nvGraphicFramePr>
        <p:xfrm>
          <a:off x="1361871" y="1571440"/>
          <a:ext cx="10538207" cy="4969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a:extLst>
              <a:ext uri="{FF2B5EF4-FFF2-40B4-BE49-F238E27FC236}">
                <a16:creationId xmlns:a16="http://schemas.microsoft.com/office/drawing/2014/main" id="{DE5B40EE-A428-4B13-A1A7-D81918CCFF74}"/>
              </a:ext>
            </a:extLst>
          </p:cNvPr>
          <p:cNvGraphicFramePr>
            <a:graphicFrameLocks noGrp="1"/>
          </p:cNvGraphicFramePr>
          <p:nvPr>
            <p:extLst>
              <p:ext uri="{D42A27DB-BD31-4B8C-83A1-F6EECF244321}">
                <p14:modId xmlns:p14="http://schemas.microsoft.com/office/powerpoint/2010/main" val="2812380413"/>
              </p:ext>
            </p:extLst>
          </p:nvPr>
        </p:nvGraphicFramePr>
        <p:xfrm>
          <a:off x="657190" y="2059069"/>
          <a:ext cx="3889052" cy="1554480"/>
        </p:xfrm>
        <a:graphic>
          <a:graphicData uri="http://schemas.openxmlformats.org/drawingml/2006/table">
            <a:tbl>
              <a:tblPr firstRow="1" bandRow="1">
                <a:tableStyleId>{72833802-FEF1-4C79-8D5D-14CF1EAF98D9}</a:tableStyleId>
              </a:tblPr>
              <a:tblGrid>
                <a:gridCol w="3889052">
                  <a:extLst>
                    <a:ext uri="{9D8B030D-6E8A-4147-A177-3AD203B41FA5}">
                      <a16:colId xmlns:a16="http://schemas.microsoft.com/office/drawing/2014/main" val="20000"/>
                    </a:ext>
                  </a:extLst>
                </a:gridCol>
              </a:tblGrid>
              <a:tr h="353899">
                <a:tc>
                  <a:txBody>
                    <a:bodyPr/>
                    <a:lstStyle/>
                    <a:p>
                      <a:r>
                        <a:rPr lang="pt-PT" dirty="0"/>
                        <a:t>Team Symptoms</a:t>
                      </a:r>
                    </a:p>
                  </a:txBody>
                  <a:tcPr/>
                </a:tc>
                <a:extLst>
                  <a:ext uri="{0D108BD9-81ED-4DB2-BD59-A6C34878D82A}">
                    <a16:rowId xmlns:a16="http://schemas.microsoft.com/office/drawing/2014/main" val="10000"/>
                  </a:ext>
                </a:extLst>
              </a:tr>
              <a:tr h="1150171">
                <a:tc>
                  <a:txBody>
                    <a:bodyPr/>
                    <a:lstStyle/>
                    <a:p>
                      <a:pPr marL="285750" indent="-285750">
                        <a:buFontTx/>
                        <a:buChar char="-"/>
                      </a:pPr>
                      <a:r>
                        <a:rPr lang="en-US" dirty="0"/>
                        <a:t>Reduced trust and involvement</a:t>
                      </a:r>
                    </a:p>
                    <a:p>
                      <a:pPr marL="285750" indent="-285750">
                        <a:buFontTx/>
                        <a:buChar char="-"/>
                      </a:pPr>
                      <a:r>
                        <a:rPr lang="en-US" dirty="0"/>
                        <a:t>Socialization of members</a:t>
                      </a:r>
                    </a:p>
                    <a:p>
                      <a:pPr marL="285750" indent="-285750">
                        <a:buFontTx/>
                        <a:buChar char="-"/>
                      </a:pPr>
                      <a:r>
                        <a:rPr lang="en-US" dirty="0"/>
                        <a:t>There will be many issues</a:t>
                      </a:r>
                    </a:p>
                    <a:p>
                      <a:pPr marL="285750" indent="-285750">
                        <a:buFontTx/>
                        <a:buChar char="-"/>
                      </a:pPr>
                      <a:r>
                        <a:rPr lang="pt-PT" dirty="0"/>
                        <a:t>…</a:t>
                      </a:r>
                    </a:p>
                  </a:txBody>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B2224367-3002-4807-BC1C-43B5CFF2C5EF}"/>
              </a:ext>
            </a:extLst>
          </p:cNvPr>
          <p:cNvGraphicFramePr>
            <a:graphicFrameLocks noGrp="1"/>
          </p:cNvGraphicFramePr>
          <p:nvPr>
            <p:extLst>
              <p:ext uri="{D42A27DB-BD31-4B8C-83A1-F6EECF244321}">
                <p14:modId xmlns:p14="http://schemas.microsoft.com/office/powerpoint/2010/main" val="1848382997"/>
              </p:ext>
            </p:extLst>
          </p:nvPr>
        </p:nvGraphicFramePr>
        <p:xfrm>
          <a:off x="7316710" y="4173169"/>
          <a:ext cx="3889052" cy="1828800"/>
        </p:xfrm>
        <a:graphic>
          <a:graphicData uri="http://schemas.openxmlformats.org/drawingml/2006/table">
            <a:tbl>
              <a:tblPr firstRow="1" bandRow="1">
                <a:tableStyleId>{72833802-FEF1-4C79-8D5D-14CF1EAF98D9}</a:tableStyleId>
              </a:tblPr>
              <a:tblGrid>
                <a:gridCol w="3889052">
                  <a:extLst>
                    <a:ext uri="{9D8B030D-6E8A-4147-A177-3AD203B41FA5}">
                      <a16:colId xmlns:a16="http://schemas.microsoft.com/office/drawing/2014/main" val="20000"/>
                    </a:ext>
                  </a:extLst>
                </a:gridCol>
              </a:tblGrid>
              <a:tr h="353899">
                <a:tc>
                  <a:txBody>
                    <a:bodyPr/>
                    <a:lstStyle/>
                    <a:p>
                      <a:r>
                        <a:rPr lang="pt-PT" dirty="0"/>
                        <a:t>Project Manager Actions</a:t>
                      </a:r>
                    </a:p>
                  </a:txBody>
                  <a:tcPr/>
                </a:tc>
                <a:extLst>
                  <a:ext uri="{0D108BD9-81ED-4DB2-BD59-A6C34878D82A}">
                    <a16:rowId xmlns:a16="http://schemas.microsoft.com/office/drawing/2014/main" val="10000"/>
                  </a:ext>
                </a:extLst>
              </a:tr>
              <a:tr h="1415595">
                <a:tc>
                  <a:txBody>
                    <a:bodyPr/>
                    <a:lstStyle/>
                    <a:p>
                      <a:pPr marL="285750" indent="-285750">
                        <a:buFontTx/>
                        <a:buChar char="-"/>
                      </a:pPr>
                      <a:r>
                        <a:rPr lang="en-US" dirty="0"/>
                        <a:t>Select team members</a:t>
                      </a:r>
                    </a:p>
                    <a:p>
                      <a:pPr marL="285750" indent="-285750">
                        <a:buFontTx/>
                        <a:buChar char="-"/>
                      </a:pPr>
                      <a:r>
                        <a:rPr lang="en-US" dirty="0"/>
                        <a:t>Explain the team's purposes</a:t>
                      </a:r>
                    </a:p>
                    <a:p>
                      <a:pPr marL="285750" indent="-285750">
                        <a:buFontTx/>
                        <a:buChar char="-"/>
                      </a:pPr>
                      <a:r>
                        <a:rPr lang="en-US" dirty="0"/>
                        <a:t>Present problems clearly</a:t>
                      </a:r>
                    </a:p>
                    <a:p>
                      <a:pPr marL="285750" indent="-285750">
                        <a:buFontTx/>
                        <a:buChar char="-"/>
                      </a:pPr>
                      <a:r>
                        <a:rPr lang="en-US" dirty="0"/>
                        <a:t>Establish objectives and strategies</a:t>
                      </a:r>
                    </a:p>
                    <a:p>
                      <a:pPr marL="285750" indent="-285750">
                        <a:buFontTx/>
                        <a:buChar char="-"/>
                      </a:pPr>
                      <a:r>
                        <a:rPr lang="pt-PT" dirty="0"/>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64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1E0D-42FC-4A90-97A4-DD27EC6F9802}"/>
              </a:ext>
            </a:extLst>
          </p:cNvPr>
          <p:cNvSpPr>
            <a:spLocks noGrp="1"/>
          </p:cNvSpPr>
          <p:nvPr>
            <p:ph type="title"/>
          </p:nvPr>
        </p:nvSpPr>
        <p:spPr/>
        <p:txBody>
          <a:bodyPr/>
          <a:lstStyle/>
          <a:p>
            <a:r>
              <a:rPr lang="en-US" dirty="0"/>
              <a:t>PROCESS: Develop the Project Team</a:t>
            </a:r>
            <a:endParaRPr lang="pt-PT" dirty="0"/>
          </a:p>
        </p:txBody>
      </p:sp>
      <p:sp>
        <p:nvSpPr>
          <p:cNvPr id="3" name="Content Placeholder 2">
            <a:extLst>
              <a:ext uri="{FF2B5EF4-FFF2-40B4-BE49-F238E27FC236}">
                <a16:creationId xmlns:a16="http://schemas.microsoft.com/office/drawing/2014/main" id="{1EE1BF16-A5CB-4B03-9F4E-EFF46F692A13}"/>
              </a:ext>
            </a:extLst>
          </p:cNvPr>
          <p:cNvSpPr>
            <a:spLocks noGrp="1"/>
          </p:cNvSpPr>
          <p:nvPr>
            <p:ph idx="1"/>
          </p:nvPr>
        </p:nvSpPr>
        <p:spPr/>
        <p:txBody>
          <a:bodyPr/>
          <a:lstStyle/>
          <a:p>
            <a:pPr>
              <a:buClr>
                <a:srgbClr val="0070C0"/>
              </a:buClr>
            </a:pPr>
            <a:r>
              <a:rPr lang="pt-PT" dirty="0"/>
              <a:t>Process responsible for improvement:</a:t>
            </a:r>
          </a:p>
          <a:p>
            <a:pPr lvl="1">
              <a:buClr>
                <a:srgbClr val="0070C0"/>
              </a:buClr>
            </a:pPr>
            <a:r>
              <a:rPr lang="en-US" dirty="0"/>
              <a:t>skills.</a:t>
            </a:r>
          </a:p>
          <a:p>
            <a:pPr lvl="1">
              <a:buClr>
                <a:srgbClr val="0070C0"/>
              </a:buClr>
            </a:pPr>
            <a:r>
              <a:rPr lang="en-US" dirty="0"/>
              <a:t>interaction between team members.</a:t>
            </a:r>
          </a:p>
          <a:p>
            <a:pPr lvl="1">
              <a:buClr>
                <a:srgbClr val="0070C0"/>
              </a:buClr>
            </a:pPr>
            <a:r>
              <a:rPr lang="en-US" dirty="0"/>
              <a:t>of the team's global environment to improve project performance.</a:t>
            </a:r>
            <a:endParaRPr lang="pt-BR" dirty="0"/>
          </a:p>
          <a:p>
            <a:endParaRPr lang="pt-PT" dirty="0"/>
          </a:p>
        </p:txBody>
      </p:sp>
      <p:pic>
        <p:nvPicPr>
          <p:cNvPr id="4" name="Imagem 4">
            <a:extLst>
              <a:ext uri="{FF2B5EF4-FFF2-40B4-BE49-F238E27FC236}">
                <a16:creationId xmlns:a16="http://schemas.microsoft.com/office/drawing/2014/main" id="{DBAA1B1B-82FE-486E-8EF2-23B614423DB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92291" y="3429000"/>
            <a:ext cx="8782050" cy="2695575"/>
          </a:xfrm>
          <a:prstGeom prst="rect">
            <a:avLst/>
          </a:prstGeom>
        </p:spPr>
      </p:pic>
      <p:sp>
        <p:nvSpPr>
          <p:cNvPr id="5" name="TextBox 4">
            <a:extLst>
              <a:ext uri="{FF2B5EF4-FFF2-40B4-BE49-F238E27FC236}">
                <a16:creationId xmlns:a16="http://schemas.microsoft.com/office/drawing/2014/main" id="{47ADBC71-3D52-43D7-B409-CAD5DE2F4290}"/>
              </a:ext>
            </a:extLst>
          </p:cNvPr>
          <p:cNvSpPr txBox="1"/>
          <p:nvPr/>
        </p:nvSpPr>
        <p:spPr>
          <a:xfrm>
            <a:off x="9036996" y="5797685"/>
            <a:ext cx="1401346" cy="276999"/>
          </a:xfrm>
          <a:prstGeom prst="rect">
            <a:avLst/>
          </a:prstGeom>
          <a:noFill/>
        </p:spPr>
        <p:txBody>
          <a:bodyPr wrap="none" rtlCol="0">
            <a:spAutoFit/>
          </a:bodyPr>
          <a:lstStyle/>
          <a:p>
            <a:r>
              <a:rPr lang="en-US" sz="1200" dirty="0"/>
              <a:t>PMI-PMBOK (2017)</a:t>
            </a:r>
            <a:endParaRPr lang="pt-PT" sz="1200" dirty="0"/>
          </a:p>
        </p:txBody>
      </p:sp>
    </p:spTree>
    <p:extLst>
      <p:ext uri="{BB962C8B-B14F-4D97-AF65-F5344CB8AC3E}">
        <p14:creationId xmlns:p14="http://schemas.microsoft.com/office/powerpoint/2010/main" val="272832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06D5-5D0A-486C-9B9E-35E89B7C11DF}"/>
              </a:ext>
            </a:extLst>
          </p:cNvPr>
          <p:cNvSpPr>
            <a:spLocks noGrp="1"/>
          </p:cNvSpPr>
          <p:nvPr>
            <p:ph type="title"/>
          </p:nvPr>
        </p:nvSpPr>
        <p:spPr/>
        <p:txBody>
          <a:bodyPr/>
          <a:lstStyle/>
          <a:p>
            <a:r>
              <a:rPr lang="pt-PT" dirty="0"/>
              <a:t>Team </a:t>
            </a:r>
            <a:r>
              <a:rPr lang="pt-PT" dirty="0" err="1"/>
              <a:t>Development</a:t>
            </a:r>
            <a:r>
              <a:rPr lang="pt-PT" dirty="0"/>
              <a:t> </a:t>
            </a:r>
            <a:r>
              <a:rPr lang="pt-PT" dirty="0" err="1"/>
              <a:t>phases</a:t>
            </a:r>
            <a:endParaRPr lang="pt-PT" dirty="0"/>
          </a:p>
        </p:txBody>
      </p:sp>
      <p:graphicFrame>
        <p:nvGraphicFramePr>
          <p:cNvPr id="4" name="Diagram 3">
            <a:extLst>
              <a:ext uri="{FF2B5EF4-FFF2-40B4-BE49-F238E27FC236}">
                <a16:creationId xmlns:a16="http://schemas.microsoft.com/office/drawing/2014/main" id="{5C226240-4D69-4660-BB35-B31E7B682295}"/>
              </a:ext>
            </a:extLst>
          </p:cNvPr>
          <p:cNvGraphicFramePr/>
          <p:nvPr>
            <p:extLst>
              <p:ext uri="{D42A27DB-BD31-4B8C-83A1-F6EECF244321}">
                <p14:modId xmlns:p14="http://schemas.microsoft.com/office/powerpoint/2010/main" val="3381450920"/>
              </p:ext>
            </p:extLst>
          </p:nvPr>
        </p:nvGraphicFramePr>
        <p:xfrm>
          <a:off x="759854" y="1439333"/>
          <a:ext cx="111402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a:extLst>
              <a:ext uri="{FF2B5EF4-FFF2-40B4-BE49-F238E27FC236}">
                <a16:creationId xmlns:a16="http://schemas.microsoft.com/office/drawing/2014/main" id="{2A016DBB-25A0-496A-9788-7940FAB23232}"/>
              </a:ext>
            </a:extLst>
          </p:cNvPr>
          <p:cNvGraphicFramePr>
            <a:graphicFrameLocks noGrp="1"/>
          </p:cNvGraphicFramePr>
          <p:nvPr>
            <p:extLst>
              <p:ext uri="{D42A27DB-BD31-4B8C-83A1-F6EECF244321}">
                <p14:modId xmlns:p14="http://schemas.microsoft.com/office/powerpoint/2010/main" val="870927106"/>
              </p:ext>
            </p:extLst>
          </p:nvPr>
        </p:nvGraphicFramePr>
        <p:xfrm>
          <a:off x="610119" y="1786694"/>
          <a:ext cx="4111222" cy="1833880"/>
        </p:xfrm>
        <a:graphic>
          <a:graphicData uri="http://schemas.openxmlformats.org/drawingml/2006/table">
            <a:tbl>
              <a:tblPr firstRow="1" bandRow="1">
                <a:tableStyleId>{72833802-FEF1-4C79-8D5D-14CF1EAF98D9}</a:tableStyleId>
              </a:tblPr>
              <a:tblGrid>
                <a:gridCol w="4111222">
                  <a:extLst>
                    <a:ext uri="{9D8B030D-6E8A-4147-A177-3AD203B41FA5}">
                      <a16:colId xmlns:a16="http://schemas.microsoft.com/office/drawing/2014/main" val="20000"/>
                    </a:ext>
                  </a:extLst>
                </a:gridCol>
              </a:tblGrid>
              <a:tr h="370840">
                <a:tc>
                  <a:txBody>
                    <a:bodyPr/>
                    <a:lstStyle/>
                    <a:p>
                      <a:r>
                        <a:rPr lang="pt-PT" dirty="0"/>
                        <a:t>Sintomas</a:t>
                      </a:r>
                      <a:r>
                        <a:rPr lang="pt-PT" baseline="0" dirty="0"/>
                        <a:t> na Equipa</a:t>
                      </a:r>
                      <a:endParaRPr lang="pt-PT" dirty="0"/>
                    </a:p>
                  </a:txBody>
                  <a:tcPr/>
                </a:tc>
                <a:extLst>
                  <a:ext uri="{0D108BD9-81ED-4DB2-BD59-A6C34878D82A}">
                    <a16:rowId xmlns:a16="http://schemas.microsoft.com/office/drawing/2014/main" val="10000"/>
                  </a:ext>
                </a:extLst>
              </a:tr>
              <a:tr h="370840">
                <a:tc>
                  <a:txBody>
                    <a:bodyPr/>
                    <a:lstStyle/>
                    <a:p>
                      <a:pPr marL="285750" indent="-285750">
                        <a:buFontTx/>
                        <a:buChar char="-"/>
                      </a:pPr>
                      <a:r>
                        <a:rPr lang="en-US" dirty="0"/>
                        <a:t>“Selected Groups” begin to form</a:t>
                      </a:r>
                    </a:p>
                    <a:p>
                      <a:pPr marL="285750" indent="-285750">
                        <a:buFontTx/>
                        <a:buChar char="-"/>
                      </a:pPr>
                      <a:r>
                        <a:rPr lang="en-US" dirty="0"/>
                        <a:t>Avoid conflict or challenge</a:t>
                      </a:r>
                    </a:p>
                    <a:p>
                      <a:pPr marL="285750" indent="-285750">
                        <a:buFontTx/>
                        <a:buChar char="-"/>
                      </a:pPr>
                      <a:r>
                        <a:rPr lang="en-US" dirty="0"/>
                        <a:t>Externalization of difficulties and problems</a:t>
                      </a:r>
                    </a:p>
                    <a:p>
                      <a:pPr marL="285750" indent="-285750">
                        <a:buFontTx/>
                        <a:buChar char="-"/>
                      </a:pPr>
                      <a:r>
                        <a:rPr lang="pt-PT" baseline="0" dirty="0"/>
                        <a:t>…</a:t>
                      </a:r>
                      <a:endParaRPr lang="pt-PT" dirty="0"/>
                    </a:p>
                  </a:txBody>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E12CF8DF-BED0-4F6D-B835-DA18EDD03831}"/>
              </a:ext>
            </a:extLst>
          </p:cNvPr>
          <p:cNvGraphicFramePr>
            <a:graphicFrameLocks noGrp="1"/>
          </p:cNvGraphicFramePr>
          <p:nvPr>
            <p:extLst>
              <p:ext uri="{D42A27DB-BD31-4B8C-83A1-F6EECF244321}">
                <p14:modId xmlns:p14="http://schemas.microsoft.com/office/powerpoint/2010/main" val="2217610335"/>
              </p:ext>
            </p:extLst>
          </p:nvPr>
        </p:nvGraphicFramePr>
        <p:xfrm>
          <a:off x="7762672" y="3993026"/>
          <a:ext cx="3611107" cy="2377440"/>
        </p:xfrm>
        <a:graphic>
          <a:graphicData uri="http://schemas.openxmlformats.org/drawingml/2006/table">
            <a:tbl>
              <a:tblPr firstRow="1" bandRow="1">
                <a:tableStyleId>{72833802-FEF1-4C79-8D5D-14CF1EAF98D9}</a:tableStyleId>
              </a:tblPr>
              <a:tblGrid>
                <a:gridCol w="3611107">
                  <a:extLst>
                    <a:ext uri="{9D8B030D-6E8A-4147-A177-3AD203B41FA5}">
                      <a16:colId xmlns:a16="http://schemas.microsoft.com/office/drawing/2014/main" val="20000"/>
                    </a:ext>
                  </a:extLst>
                </a:gridCol>
              </a:tblGrid>
              <a:tr h="347794">
                <a:tc>
                  <a:txBody>
                    <a:bodyPr/>
                    <a:lstStyle/>
                    <a:p>
                      <a:r>
                        <a:rPr lang="pt-PT" dirty="0"/>
                        <a:t>Project Manager Actions</a:t>
                      </a:r>
                    </a:p>
                  </a:txBody>
                  <a:tcPr/>
                </a:tc>
                <a:extLst>
                  <a:ext uri="{0D108BD9-81ED-4DB2-BD59-A6C34878D82A}">
                    <a16:rowId xmlns:a16="http://schemas.microsoft.com/office/drawing/2014/main" val="10000"/>
                  </a:ext>
                </a:extLst>
              </a:tr>
              <a:tr h="1912866">
                <a:tc>
                  <a:txBody>
                    <a:bodyPr/>
                    <a:lstStyle/>
                    <a:p>
                      <a:pPr marL="285750" indent="-285750">
                        <a:buFontTx/>
                        <a:buChar char="-"/>
                      </a:pPr>
                      <a:r>
                        <a:rPr lang="en-US" dirty="0"/>
                        <a:t>Maintain focus on defined objectives and strategies</a:t>
                      </a:r>
                    </a:p>
                    <a:p>
                      <a:pPr marL="285750" indent="-285750">
                        <a:buFontTx/>
                        <a:buChar char="-"/>
                      </a:pPr>
                      <a:r>
                        <a:rPr lang="en-US" dirty="0"/>
                        <a:t>Clarify each other's roles and responsibilities</a:t>
                      </a:r>
                    </a:p>
                    <a:p>
                      <a:pPr marL="285750" indent="-285750">
                        <a:buFontTx/>
                        <a:buChar char="-"/>
                      </a:pPr>
                      <a:r>
                        <a:rPr lang="en-US" dirty="0"/>
                        <a:t>Train the elements individually</a:t>
                      </a:r>
                    </a:p>
                    <a:p>
                      <a:pPr marL="285750" indent="-285750">
                        <a:buFontTx/>
                        <a:buChar char="-"/>
                      </a:pPr>
                      <a:r>
                        <a:rPr lang="en-US" dirty="0"/>
                        <a:t>Let the conflict unfold</a:t>
                      </a:r>
                    </a:p>
                    <a:p>
                      <a:pPr marL="285750" indent="-285750">
                        <a:buFontTx/>
                        <a:buChar char="-"/>
                      </a:pPr>
                      <a:r>
                        <a:rPr lang="pt-PT" baseline="0" dirty="0"/>
                        <a:t>…</a:t>
                      </a:r>
                      <a:endParaRPr lang="pt-PT"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64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2BA5-C397-4A9B-9533-010F9AB1FA43}"/>
              </a:ext>
            </a:extLst>
          </p:cNvPr>
          <p:cNvSpPr>
            <a:spLocks noGrp="1"/>
          </p:cNvSpPr>
          <p:nvPr>
            <p:ph type="title"/>
          </p:nvPr>
        </p:nvSpPr>
        <p:spPr/>
        <p:txBody>
          <a:bodyPr/>
          <a:lstStyle/>
          <a:p>
            <a:r>
              <a:rPr lang="pt-PT" noProof="0" dirty="0"/>
              <a:t>Belbin Team Roles</a:t>
            </a:r>
            <a:endParaRPr lang="pt-PT" dirty="0"/>
          </a:p>
        </p:txBody>
      </p:sp>
      <p:sp>
        <p:nvSpPr>
          <p:cNvPr id="4" name="Rectangle 3">
            <a:extLst>
              <a:ext uri="{FF2B5EF4-FFF2-40B4-BE49-F238E27FC236}">
                <a16:creationId xmlns:a16="http://schemas.microsoft.com/office/drawing/2014/main" id="{61979ECD-1E39-4768-8B17-484FF0AB4FED}"/>
              </a:ext>
            </a:extLst>
          </p:cNvPr>
          <p:cNvSpPr/>
          <p:nvPr/>
        </p:nvSpPr>
        <p:spPr>
          <a:xfrm>
            <a:off x="4197509" y="2600748"/>
            <a:ext cx="3668044" cy="8886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What is my role in the team</a:t>
            </a:r>
            <a:r>
              <a:rPr lang="pt-PT" b="1" dirty="0"/>
              <a:t>?</a:t>
            </a:r>
          </a:p>
        </p:txBody>
      </p:sp>
      <p:pic>
        <p:nvPicPr>
          <p:cNvPr id="5" name="Picture 2" descr="http://www.belbin.com/content/images/1/1/466/1043.jpg">
            <a:hlinkClick r:id="rId3"/>
            <a:extLst>
              <a:ext uri="{FF2B5EF4-FFF2-40B4-BE49-F238E27FC236}">
                <a16:creationId xmlns:a16="http://schemas.microsoft.com/office/drawing/2014/main" id="{19E9D832-8209-40E9-8286-F32C22484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209" y="4262116"/>
            <a:ext cx="5514975" cy="1400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B52D70-B0CC-4D06-81C2-DB6E96DFCA60}"/>
              </a:ext>
            </a:extLst>
          </p:cNvPr>
          <p:cNvSpPr txBox="1"/>
          <p:nvPr/>
        </p:nvSpPr>
        <p:spPr>
          <a:xfrm>
            <a:off x="614464" y="2245412"/>
            <a:ext cx="10963072" cy="369332"/>
          </a:xfrm>
          <a:prstGeom prst="rect">
            <a:avLst/>
          </a:prstGeom>
          <a:noFill/>
        </p:spPr>
        <p:txBody>
          <a:bodyPr wrap="square">
            <a:spAutoFit/>
          </a:bodyPr>
          <a:lstStyle/>
          <a:p>
            <a:pPr algn="ctr"/>
            <a:r>
              <a:rPr lang="pt-PT" dirty="0">
                <a:hlinkClick r:id="rId5"/>
              </a:rPr>
              <a:t>http://www.belbin.ie/wp-content/uploads/2014/08/BELBINUK-Self-PerceptionInventory+CompletionGrid.pdf</a:t>
            </a:r>
            <a:r>
              <a:rPr lang="pt-PT" dirty="0"/>
              <a:t> </a:t>
            </a:r>
          </a:p>
        </p:txBody>
      </p:sp>
    </p:spTree>
    <p:extLst>
      <p:ext uri="{BB962C8B-B14F-4D97-AF65-F5344CB8AC3E}">
        <p14:creationId xmlns:p14="http://schemas.microsoft.com/office/powerpoint/2010/main" val="30379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B6CA-F601-474B-B75C-ADC1D171A17C}"/>
              </a:ext>
            </a:extLst>
          </p:cNvPr>
          <p:cNvSpPr>
            <a:spLocks noGrp="1"/>
          </p:cNvSpPr>
          <p:nvPr>
            <p:ph type="title"/>
          </p:nvPr>
        </p:nvSpPr>
        <p:spPr/>
        <p:txBody>
          <a:bodyPr/>
          <a:lstStyle/>
          <a:p>
            <a:r>
              <a:rPr lang="pt-PT" sz="3200" dirty="0"/>
              <a:t>LESSON PLAN</a:t>
            </a:r>
            <a:endParaRPr lang="pt-PT" dirty="0"/>
          </a:p>
        </p:txBody>
      </p:sp>
      <p:graphicFrame>
        <p:nvGraphicFramePr>
          <p:cNvPr id="4" name="Table 3">
            <a:extLst>
              <a:ext uri="{FF2B5EF4-FFF2-40B4-BE49-F238E27FC236}">
                <a16:creationId xmlns:a16="http://schemas.microsoft.com/office/drawing/2014/main" id="{0A789F3F-E34C-418C-AB12-4EB305A196CE}"/>
              </a:ext>
            </a:extLst>
          </p:cNvPr>
          <p:cNvGraphicFramePr>
            <a:graphicFrameLocks noGrp="1"/>
          </p:cNvGraphicFramePr>
          <p:nvPr>
            <p:extLst>
              <p:ext uri="{D42A27DB-BD31-4B8C-83A1-F6EECF244321}">
                <p14:modId xmlns:p14="http://schemas.microsoft.com/office/powerpoint/2010/main" val="1182237634"/>
              </p:ext>
            </p:extLst>
          </p:nvPr>
        </p:nvGraphicFramePr>
        <p:xfrm>
          <a:off x="581192" y="2187856"/>
          <a:ext cx="11029615" cy="3399667"/>
        </p:xfrm>
        <a:graphic>
          <a:graphicData uri="http://schemas.openxmlformats.org/drawingml/2006/table">
            <a:tbl>
              <a:tblPr firstRow="1" bandRow="1">
                <a:tableStyleId>{5C22544A-7EE6-4342-B048-85BDC9FD1C3A}</a:tableStyleId>
              </a:tblPr>
              <a:tblGrid>
                <a:gridCol w="11029615">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kern="1200" baseline="0" dirty="0">
                          <a:solidFill>
                            <a:schemeClr val="bg1"/>
                          </a:solidFill>
                          <a:latin typeface="+mn-lt"/>
                          <a:ea typeface="+mn-ea"/>
                          <a:cs typeface="+mn-cs"/>
                        </a:rPr>
                        <a:t>Introduction to Teamwork</a:t>
                      </a:r>
                    </a:p>
                  </a:txBody>
                  <a:tcPr>
                    <a:solidFill>
                      <a:schemeClr val="accent1"/>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kern="1200" baseline="0" dirty="0">
                          <a:solidFill>
                            <a:schemeClr val="dk1"/>
                          </a:solidFill>
                          <a:latin typeface="+mn-lt"/>
                          <a:ea typeface="+mn-ea"/>
                          <a:cs typeface="+mn-cs"/>
                        </a:rPr>
                        <a:t>What is a team?</a:t>
                      </a:r>
                    </a:p>
                  </a:txBody>
                  <a:tcPr>
                    <a:solidFill>
                      <a:schemeClr val="bg2"/>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kern="1200" baseline="0" dirty="0">
                          <a:solidFill>
                            <a:schemeClr val="dk1"/>
                          </a:solidFill>
                          <a:latin typeface="+mn-lt"/>
                          <a:ea typeface="+mn-ea"/>
                          <a:cs typeface="+mn-cs"/>
                        </a:rPr>
                        <a:t>Team Game</a:t>
                      </a:r>
                    </a:p>
                  </a:txBody>
                  <a:tcPr>
                    <a:solidFill>
                      <a:schemeClr val="bg2"/>
                    </a:solidFill>
                  </a:tcPr>
                </a:tc>
                <a:extLst>
                  <a:ext uri="{0D108BD9-81ED-4DB2-BD59-A6C34878D82A}">
                    <a16:rowId xmlns:a16="http://schemas.microsoft.com/office/drawing/2014/main" val="10002"/>
                  </a:ext>
                </a:extLst>
              </a:tr>
              <a:tr h="4329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baseline="0" dirty="0"/>
                        <a:t>Advantages and Difficulties</a:t>
                      </a:r>
                    </a:p>
                  </a:txBody>
                  <a:tcPr>
                    <a:solidFill>
                      <a:schemeClr val="bg2"/>
                    </a:solid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kern="1200" dirty="0">
                          <a:solidFill>
                            <a:schemeClr val="dk1"/>
                          </a:solidFill>
                          <a:latin typeface="+mn-lt"/>
                          <a:ea typeface="+mn-ea"/>
                          <a:cs typeface="+mn-cs"/>
                        </a:rPr>
                        <a:t>Success factors</a:t>
                      </a:r>
                    </a:p>
                  </a:txBody>
                  <a:tcPr>
                    <a:solidFill>
                      <a:schemeClr val="bg2"/>
                    </a:solid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kern="1200" dirty="0">
                          <a:solidFill>
                            <a:schemeClr val="bg1"/>
                          </a:solidFill>
                          <a:latin typeface="+mn-lt"/>
                          <a:ea typeface="+mn-ea"/>
                          <a:cs typeface="+mn-cs"/>
                        </a:rPr>
                        <a:t>Project management</a:t>
                      </a:r>
                    </a:p>
                  </a:txBody>
                  <a:tcPr>
                    <a:solidFill>
                      <a:schemeClr val="accent1"/>
                    </a:solid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kern="1200" dirty="0">
                          <a:solidFill>
                            <a:schemeClr val="dk1"/>
                          </a:solidFill>
                          <a:latin typeface="+mn-lt"/>
                          <a:ea typeface="+mn-ea"/>
                          <a:cs typeface="+mn-cs"/>
                        </a:rPr>
                        <a:t>Knowledge Area Resources </a:t>
                      </a:r>
                      <a:r>
                        <a:rPr lang="pt-PT" sz="1800" kern="1200" baseline="0" dirty="0">
                          <a:solidFill>
                            <a:schemeClr val="dk1"/>
                          </a:solidFill>
                          <a:latin typeface="+mn-lt"/>
                          <a:ea typeface="+mn-ea"/>
                          <a:cs typeface="+mn-cs"/>
                        </a:rPr>
                        <a:t>(H) - </a:t>
                      </a:r>
                      <a:r>
                        <a:rPr lang="pt-PT" sz="1800" kern="1200" dirty="0">
                          <a:solidFill>
                            <a:schemeClr val="dk1"/>
                          </a:solidFill>
                          <a:latin typeface="+mn-lt"/>
                          <a:ea typeface="+mn-ea"/>
                          <a:cs typeface="+mn-cs"/>
                        </a:rPr>
                        <a:t>Processes</a:t>
                      </a:r>
                      <a:r>
                        <a:rPr lang="pt-PT" sz="1800" kern="1200" baseline="0" dirty="0">
                          <a:solidFill>
                            <a:schemeClr val="dk1"/>
                          </a:solidFill>
                          <a:latin typeface="+mn-lt"/>
                          <a:ea typeface="+mn-ea"/>
                          <a:cs typeface="+mn-cs"/>
                        </a:rPr>
                        <a:t> (PMBOK)</a:t>
                      </a:r>
                      <a:endParaRPr lang="pt-PT" sz="1800" kern="1200" dirty="0">
                        <a:solidFill>
                          <a:schemeClr val="dk1"/>
                        </a:solidFill>
                        <a:latin typeface="+mn-lt"/>
                        <a:ea typeface="+mn-ea"/>
                        <a:cs typeface="+mn-cs"/>
                      </a:endParaRPr>
                    </a:p>
                  </a:txBody>
                  <a:tcPr>
                    <a:solidFill>
                      <a:schemeClr val="bg2"/>
                    </a:solidFill>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dirty="0"/>
                        <a:t>Team </a:t>
                      </a:r>
                      <a:r>
                        <a:rPr lang="pt-PT" dirty="0" err="1"/>
                        <a:t>Development</a:t>
                      </a:r>
                      <a:r>
                        <a:rPr lang="pt-PT" dirty="0"/>
                        <a:t> </a:t>
                      </a:r>
                      <a:r>
                        <a:rPr lang="pt-PT" dirty="0" err="1"/>
                        <a:t>phases</a:t>
                      </a:r>
                      <a:endParaRPr lang="pt-PT" dirty="0"/>
                    </a:p>
                  </a:txBody>
                  <a:tcPr>
                    <a:solidFill>
                      <a:schemeClr val="bg2"/>
                    </a:solidFill>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noProof="0" dirty="0"/>
                        <a:t>Belbin Team Roles</a:t>
                      </a:r>
                    </a:p>
                  </a:txBody>
                  <a:tcPr>
                    <a:solidFill>
                      <a:schemeClr val="bg2"/>
                    </a:solidFill>
                  </a:tcPr>
                </a:tc>
                <a:extLst>
                  <a:ext uri="{0D108BD9-81ED-4DB2-BD59-A6C34878D82A}">
                    <a16:rowId xmlns:a16="http://schemas.microsoft.com/office/drawing/2014/main" val="838575862"/>
                  </a:ext>
                </a:extLst>
              </a:tr>
            </a:tbl>
          </a:graphicData>
        </a:graphic>
      </p:graphicFrame>
    </p:spTree>
    <p:extLst>
      <p:ext uri="{BB962C8B-B14F-4D97-AF65-F5344CB8AC3E}">
        <p14:creationId xmlns:p14="http://schemas.microsoft.com/office/powerpoint/2010/main" val="308603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C943-079D-4FE8-A676-5F63B0719C45}"/>
              </a:ext>
            </a:extLst>
          </p:cNvPr>
          <p:cNvSpPr>
            <a:spLocks noGrp="1"/>
          </p:cNvSpPr>
          <p:nvPr>
            <p:ph type="title"/>
          </p:nvPr>
        </p:nvSpPr>
        <p:spPr/>
        <p:txBody>
          <a:bodyPr/>
          <a:lstStyle/>
          <a:p>
            <a:r>
              <a:rPr lang="pt-PT" noProof="0" dirty="0"/>
              <a:t>Belbin Team Roles</a:t>
            </a:r>
            <a:endParaRPr lang="pt-PT" dirty="0"/>
          </a:p>
        </p:txBody>
      </p:sp>
      <p:pic>
        <p:nvPicPr>
          <p:cNvPr id="4" name="Picture 2" descr="http://www.belbin.com/content/images/1/1/466/1043.jpg">
            <a:hlinkClick r:id="rId2"/>
            <a:extLst>
              <a:ext uri="{FF2B5EF4-FFF2-40B4-BE49-F238E27FC236}">
                <a16:creationId xmlns:a16="http://schemas.microsoft.com/office/drawing/2014/main" id="{8CF59A45-2AA9-45C8-8429-9AA7E1052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209" y="4281571"/>
            <a:ext cx="5514975" cy="1400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621417-0B07-4E3A-A3B9-06F0EA4C275C}"/>
              </a:ext>
            </a:extLst>
          </p:cNvPr>
          <p:cNvSpPr/>
          <p:nvPr/>
        </p:nvSpPr>
        <p:spPr>
          <a:xfrm>
            <a:off x="2896725" y="1962233"/>
            <a:ext cx="6269609" cy="1850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sz="1600" dirty="0"/>
              <a:t>Raymond Meredith Belbin (1926) – Psychology research</a:t>
            </a:r>
          </a:p>
          <a:p>
            <a:r>
              <a:rPr lang="pt-PT" sz="1600" dirty="0"/>
              <a:t>Teamwork – Belbin Associates (1988)  - http://www.belbin.com/</a:t>
            </a:r>
          </a:p>
          <a:p>
            <a:endParaRPr lang="pt-PT" sz="1600" dirty="0"/>
          </a:p>
          <a:p>
            <a:r>
              <a:rPr lang="en-US" sz="1600" i="1" dirty="0"/>
              <a:t>Management Teams: Why They Succeed or Fail</a:t>
            </a:r>
          </a:p>
          <a:p>
            <a:endParaRPr lang="en-US" sz="1600" i="1" dirty="0"/>
          </a:p>
          <a:p>
            <a:r>
              <a:rPr lang="pt-PT" sz="1600" dirty="0"/>
              <a:t>Nine roles - team dynamics</a:t>
            </a:r>
          </a:p>
        </p:txBody>
      </p:sp>
      <p:pic>
        <p:nvPicPr>
          <p:cNvPr id="6" name="Picture 2" descr="http://www.belbin.com/content/images/1/1/15/204.jpg">
            <a:extLst>
              <a:ext uri="{FF2B5EF4-FFF2-40B4-BE49-F238E27FC236}">
                <a16:creationId xmlns:a16="http://schemas.microsoft.com/office/drawing/2014/main" id="{76AFD548-5196-476A-9FE8-C83FB457A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2" y="1962232"/>
            <a:ext cx="1727724" cy="185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0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A756-0C01-42F6-8311-57E5C04E5584}"/>
              </a:ext>
            </a:extLst>
          </p:cNvPr>
          <p:cNvSpPr>
            <a:spLocks noGrp="1"/>
          </p:cNvSpPr>
          <p:nvPr>
            <p:ph type="title"/>
          </p:nvPr>
        </p:nvSpPr>
        <p:spPr/>
        <p:txBody>
          <a:bodyPr/>
          <a:lstStyle/>
          <a:p>
            <a:r>
              <a:rPr lang="pt-PT" noProof="0" dirty="0"/>
              <a:t>Team Roles</a:t>
            </a:r>
            <a:r>
              <a:rPr lang="pt-PT" dirty="0"/>
              <a:t> – </a:t>
            </a:r>
            <a:r>
              <a:rPr lang="pt-PT" noProof="0" dirty="0"/>
              <a:t>BELBIN</a:t>
            </a:r>
            <a:endParaRPr lang="pt-PT" dirty="0"/>
          </a:p>
        </p:txBody>
      </p:sp>
      <p:sp>
        <p:nvSpPr>
          <p:cNvPr id="4" name="Rectangle 3">
            <a:extLst>
              <a:ext uri="{FF2B5EF4-FFF2-40B4-BE49-F238E27FC236}">
                <a16:creationId xmlns:a16="http://schemas.microsoft.com/office/drawing/2014/main" id="{AA9C67C7-FF2B-4E8D-83BC-0EDC1EBCB035}"/>
              </a:ext>
            </a:extLst>
          </p:cNvPr>
          <p:cNvSpPr/>
          <p:nvPr/>
        </p:nvSpPr>
        <p:spPr>
          <a:xfrm>
            <a:off x="8621376" y="6070772"/>
            <a:ext cx="2123210"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pt-PT" sz="1600" dirty="0"/>
              <a:t>http://www.belbin.com/</a:t>
            </a:r>
          </a:p>
        </p:txBody>
      </p:sp>
      <p:graphicFrame>
        <p:nvGraphicFramePr>
          <p:cNvPr id="6" name="Table 5">
            <a:extLst>
              <a:ext uri="{FF2B5EF4-FFF2-40B4-BE49-F238E27FC236}">
                <a16:creationId xmlns:a16="http://schemas.microsoft.com/office/drawing/2014/main" id="{57ACEB9C-DCBF-410A-AA23-F1FA36E2A8E2}"/>
              </a:ext>
            </a:extLst>
          </p:cNvPr>
          <p:cNvGraphicFramePr>
            <a:graphicFrameLocks noGrp="1"/>
          </p:cNvGraphicFramePr>
          <p:nvPr>
            <p:extLst>
              <p:ext uri="{D42A27DB-BD31-4B8C-83A1-F6EECF244321}">
                <p14:modId xmlns:p14="http://schemas.microsoft.com/office/powerpoint/2010/main" val="2919406267"/>
              </p:ext>
            </p:extLst>
          </p:nvPr>
        </p:nvGraphicFramePr>
        <p:xfrm>
          <a:off x="3551706" y="2791468"/>
          <a:ext cx="8128000" cy="128524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rPr>
                        <a:t>Creative, imaginative, think outside the box, generate ideas and solve complex problems.</a:t>
                      </a:r>
                      <a:endParaRPr lang="pt-PT" dirty="0"/>
                    </a:p>
                  </a:txBody>
                  <a:tcPr/>
                </a:tc>
                <a:tc>
                  <a:txBody>
                    <a:bodyPr/>
                    <a:lstStyle/>
                    <a:p>
                      <a:r>
                        <a:rPr lang="pt-PT" sz="1800" kern="1200" dirty="0">
                          <a:solidFill>
                            <a:schemeClr val="tx1"/>
                          </a:solidFill>
                          <a:effectLst/>
                        </a:rPr>
                        <a:t>Ignores procedures, weak communication.</a:t>
                      </a:r>
                      <a:endParaRPr lang="pt-PT" dirty="0"/>
                    </a:p>
                  </a:txBody>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86DEDBB2-AD35-455C-BDAB-F93EFE3FC9D5}"/>
              </a:ext>
            </a:extLst>
          </p:cNvPr>
          <p:cNvSpPr/>
          <p:nvPr/>
        </p:nvSpPr>
        <p:spPr>
          <a:xfrm>
            <a:off x="507961" y="2791468"/>
            <a:ext cx="2686000" cy="4443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Plant</a:t>
            </a:r>
          </a:p>
        </p:txBody>
      </p:sp>
    </p:spTree>
    <p:extLst>
      <p:ext uri="{BB962C8B-B14F-4D97-AF65-F5344CB8AC3E}">
        <p14:creationId xmlns:p14="http://schemas.microsoft.com/office/powerpoint/2010/main" val="226402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9784-F006-4BD2-AB36-F234000DD523}"/>
              </a:ext>
            </a:extLst>
          </p:cNvPr>
          <p:cNvSpPr>
            <a:spLocks noGrp="1"/>
          </p:cNvSpPr>
          <p:nvPr>
            <p:ph type="title"/>
          </p:nvPr>
        </p:nvSpPr>
        <p:spPr/>
        <p:txBody>
          <a:bodyPr/>
          <a:lstStyle/>
          <a:p>
            <a:r>
              <a:rPr lang="pt-PT" dirty="0"/>
              <a:t>Team Roles – BELBIN</a:t>
            </a:r>
          </a:p>
        </p:txBody>
      </p:sp>
      <p:graphicFrame>
        <p:nvGraphicFramePr>
          <p:cNvPr id="5" name="Table 4">
            <a:extLst>
              <a:ext uri="{FF2B5EF4-FFF2-40B4-BE49-F238E27FC236}">
                <a16:creationId xmlns:a16="http://schemas.microsoft.com/office/drawing/2014/main" id="{30C70FC4-EDD2-4B19-B1AD-AD75C93AF857}"/>
              </a:ext>
            </a:extLst>
          </p:cNvPr>
          <p:cNvGraphicFramePr>
            <a:graphicFrameLocks noGrp="1"/>
          </p:cNvGraphicFramePr>
          <p:nvPr>
            <p:extLst>
              <p:ext uri="{D42A27DB-BD31-4B8C-83A1-F6EECF244321}">
                <p14:modId xmlns:p14="http://schemas.microsoft.com/office/powerpoint/2010/main" val="3122374059"/>
              </p:ext>
            </p:extLst>
          </p:nvPr>
        </p:nvGraphicFramePr>
        <p:xfrm>
          <a:off x="3551706" y="2791468"/>
          <a:ext cx="8128000" cy="101092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rPr>
                        <a:t>Enthusiastic, communicative, explores the possibilities and creates a network.</a:t>
                      </a:r>
                      <a:endParaRPr lang="pt-PT" dirty="0"/>
                    </a:p>
                  </a:txBody>
                  <a:tcPr/>
                </a:tc>
                <a:tc>
                  <a:txBody>
                    <a:bodyPr/>
                    <a:lstStyle/>
                    <a:p>
                      <a:r>
                        <a:rPr lang="en-US" sz="1800" kern="1200" dirty="0">
                          <a:solidFill>
                            <a:schemeClr val="tx1"/>
                          </a:solidFill>
                          <a:effectLst/>
                        </a:rPr>
                        <a:t>Very optimistic, he loses interest when the initial enthusiasm passes.</a:t>
                      </a:r>
                      <a:endParaRPr lang="pt-PT" dirty="0"/>
                    </a:p>
                  </a:txBody>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7DB5A92E-53D2-4E93-8193-AA4813CB7E5E}"/>
              </a:ext>
            </a:extLst>
          </p:cNvPr>
          <p:cNvSpPr/>
          <p:nvPr/>
        </p:nvSpPr>
        <p:spPr>
          <a:xfrm>
            <a:off x="507961" y="2791468"/>
            <a:ext cx="2686000" cy="6497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Resource Investigator</a:t>
            </a:r>
          </a:p>
        </p:txBody>
      </p:sp>
    </p:spTree>
    <p:extLst>
      <p:ext uri="{BB962C8B-B14F-4D97-AF65-F5344CB8AC3E}">
        <p14:creationId xmlns:p14="http://schemas.microsoft.com/office/powerpoint/2010/main" val="287205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6ACF-6DCE-41F1-9F14-26BA66603BAD}"/>
              </a:ext>
            </a:extLst>
          </p:cNvPr>
          <p:cNvSpPr>
            <a:spLocks noGrp="1"/>
          </p:cNvSpPr>
          <p:nvPr>
            <p:ph type="title"/>
          </p:nvPr>
        </p:nvSpPr>
        <p:spPr/>
        <p:txBody>
          <a:bodyPr/>
          <a:lstStyle/>
          <a:p>
            <a:r>
              <a:rPr lang="pt-PT" dirty="0"/>
              <a:t>Team Roles – BELBIN</a:t>
            </a:r>
          </a:p>
        </p:txBody>
      </p:sp>
      <p:graphicFrame>
        <p:nvGraphicFramePr>
          <p:cNvPr id="4" name="Table 3">
            <a:extLst>
              <a:ext uri="{FF2B5EF4-FFF2-40B4-BE49-F238E27FC236}">
                <a16:creationId xmlns:a16="http://schemas.microsoft.com/office/drawing/2014/main" id="{3F6982AC-0AE7-461A-A2E8-2FB8A4ECB941}"/>
              </a:ext>
            </a:extLst>
          </p:cNvPr>
          <p:cNvGraphicFramePr>
            <a:graphicFrameLocks noGrp="1"/>
          </p:cNvGraphicFramePr>
          <p:nvPr>
            <p:extLst>
              <p:ext uri="{D42A27DB-BD31-4B8C-83A1-F6EECF244321}">
                <p14:modId xmlns:p14="http://schemas.microsoft.com/office/powerpoint/2010/main" val="456448556"/>
              </p:ext>
            </p:extLst>
          </p:nvPr>
        </p:nvGraphicFramePr>
        <p:xfrm>
          <a:off x="3551706" y="2791468"/>
          <a:ext cx="8128000" cy="101092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0">
                <a:tc>
                  <a:txBody>
                    <a:bodyPr/>
                    <a:lstStyle/>
                    <a:p>
                      <a:r>
                        <a:rPr lang="pt-PT" sz="1800" kern="1200" dirty="0">
                          <a:solidFill>
                            <a:schemeClr val="tx1"/>
                          </a:solidFill>
                          <a:effectLst/>
                        </a:rPr>
                        <a:t>Mature, confident, identifies talents, clarifies objectives, delegates efficiently.</a:t>
                      </a:r>
                      <a:endParaRPr lang="pt-PT" dirty="0"/>
                    </a:p>
                  </a:txBody>
                  <a:tcPr/>
                </a:tc>
                <a:tc>
                  <a:txBody>
                    <a:bodyPr/>
                    <a:lstStyle/>
                    <a:p>
                      <a:r>
                        <a:rPr lang="en-US" sz="1800" kern="1200" dirty="0">
                          <a:solidFill>
                            <a:schemeClr val="tx1"/>
                          </a:solidFill>
                          <a:effectLst/>
                        </a:rPr>
                        <a:t>It can be manipulative, it tends to reduce its own workload.</a:t>
                      </a:r>
                      <a:endParaRPr lang="pt-PT" dirty="0"/>
                    </a:p>
                  </a:txBody>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30343F64-3455-47F3-8080-7D4D3C7BE3AD}"/>
              </a:ext>
            </a:extLst>
          </p:cNvPr>
          <p:cNvSpPr/>
          <p:nvPr/>
        </p:nvSpPr>
        <p:spPr>
          <a:xfrm>
            <a:off x="507961" y="2791468"/>
            <a:ext cx="2686000" cy="6085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Co-ordinator</a:t>
            </a:r>
          </a:p>
        </p:txBody>
      </p:sp>
    </p:spTree>
    <p:extLst>
      <p:ext uri="{BB962C8B-B14F-4D97-AF65-F5344CB8AC3E}">
        <p14:creationId xmlns:p14="http://schemas.microsoft.com/office/powerpoint/2010/main" val="164576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43CB-138B-41F7-9991-94EF52B8EF74}"/>
              </a:ext>
            </a:extLst>
          </p:cNvPr>
          <p:cNvSpPr>
            <a:spLocks noGrp="1"/>
          </p:cNvSpPr>
          <p:nvPr>
            <p:ph type="title"/>
          </p:nvPr>
        </p:nvSpPr>
        <p:spPr/>
        <p:txBody>
          <a:bodyPr/>
          <a:lstStyle/>
          <a:p>
            <a:r>
              <a:rPr lang="pt-PT" dirty="0"/>
              <a:t>Team Roles – BELBIN</a:t>
            </a:r>
          </a:p>
        </p:txBody>
      </p:sp>
      <p:graphicFrame>
        <p:nvGraphicFramePr>
          <p:cNvPr id="4" name="Table 3">
            <a:extLst>
              <a:ext uri="{FF2B5EF4-FFF2-40B4-BE49-F238E27FC236}">
                <a16:creationId xmlns:a16="http://schemas.microsoft.com/office/drawing/2014/main" id="{FEA6C31F-6E19-4F62-ACBC-EE4E88A01805}"/>
              </a:ext>
            </a:extLst>
          </p:cNvPr>
          <p:cNvGraphicFramePr>
            <a:graphicFrameLocks noGrp="1"/>
          </p:cNvGraphicFramePr>
          <p:nvPr>
            <p:extLst>
              <p:ext uri="{D42A27DB-BD31-4B8C-83A1-F6EECF244321}">
                <p14:modId xmlns:p14="http://schemas.microsoft.com/office/powerpoint/2010/main" val="1923286310"/>
              </p:ext>
            </p:extLst>
          </p:nvPr>
        </p:nvGraphicFramePr>
        <p:xfrm>
          <a:off x="3551706" y="2791468"/>
          <a:ext cx="8128000" cy="128524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rPr>
                        <a:t>Challenging, dynamic, reacts well under pressure, has the courage to lead and overcome obstacles.</a:t>
                      </a:r>
                      <a:endParaRPr lang="pt-PT" dirty="0"/>
                    </a:p>
                  </a:txBody>
                  <a:tcPr/>
                </a:tc>
                <a:tc>
                  <a:txBody>
                    <a:bodyPr/>
                    <a:lstStyle/>
                    <a:p>
                      <a:r>
                        <a:rPr lang="en-US" sz="1800" kern="1200" dirty="0">
                          <a:solidFill>
                            <a:schemeClr val="tx1"/>
                          </a:solidFill>
                          <a:effectLst/>
                        </a:rPr>
                        <a:t>It is authoritarian, provocative and hurts people's feelings.</a:t>
                      </a:r>
                      <a:endParaRPr lang="pt-PT" dirty="0"/>
                    </a:p>
                  </a:txBody>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F084D16C-E9B9-450A-BFB7-6C32A85612F2}"/>
              </a:ext>
            </a:extLst>
          </p:cNvPr>
          <p:cNvSpPr/>
          <p:nvPr/>
        </p:nvSpPr>
        <p:spPr>
          <a:xfrm>
            <a:off x="507961" y="2791468"/>
            <a:ext cx="2686000" cy="4443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Shaper</a:t>
            </a:r>
          </a:p>
        </p:txBody>
      </p:sp>
    </p:spTree>
    <p:extLst>
      <p:ext uri="{BB962C8B-B14F-4D97-AF65-F5344CB8AC3E}">
        <p14:creationId xmlns:p14="http://schemas.microsoft.com/office/powerpoint/2010/main" val="20540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62D2-BAB3-4459-A0C0-F341BD29EC3B}"/>
              </a:ext>
            </a:extLst>
          </p:cNvPr>
          <p:cNvSpPr>
            <a:spLocks noGrp="1"/>
          </p:cNvSpPr>
          <p:nvPr>
            <p:ph type="title"/>
          </p:nvPr>
        </p:nvSpPr>
        <p:spPr/>
        <p:txBody>
          <a:bodyPr/>
          <a:lstStyle/>
          <a:p>
            <a:r>
              <a:rPr lang="pt-PT" dirty="0"/>
              <a:t>Team Roles – BELBIN</a:t>
            </a:r>
          </a:p>
        </p:txBody>
      </p:sp>
      <p:graphicFrame>
        <p:nvGraphicFramePr>
          <p:cNvPr id="4" name="Table 3">
            <a:extLst>
              <a:ext uri="{FF2B5EF4-FFF2-40B4-BE49-F238E27FC236}">
                <a16:creationId xmlns:a16="http://schemas.microsoft.com/office/drawing/2014/main" id="{BAD060CA-F5D0-4709-B0B4-7E4E70F1B21F}"/>
              </a:ext>
            </a:extLst>
          </p:cNvPr>
          <p:cNvGraphicFramePr>
            <a:graphicFrameLocks noGrp="1"/>
          </p:cNvGraphicFramePr>
          <p:nvPr>
            <p:extLst>
              <p:ext uri="{D42A27DB-BD31-4B8C-83A1-F6EECF244321}">
                <p14:modId xmlns:p14="http://schemas.microsoft.com/office/powerpoint/2010/main" val="3038936278"/>
              </p:ext>
            </p:extLst>
          </p:nvPr>
        </p:nvGraphicFramePr>
        <p:xfrm>
          <a:off x="3551706" y="2791468"/>
          <a:ext cx="8128000" cy="101092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193032">
                <a:tc>
                  <a:txBody>
                    <a:bodyPr/>
                    <a:lstStyle/>
                    <a:p>
                      <a:r>
                        <a:rPr lang="en-US" sz="1800" kern="1200" dirty="0">
                          <a:solidFill>
                            <a:schemeClr val="tx1"/>
                          </a:solidFill>
                          <a:effectLst/>
                        </a:rPr>
                        <a:t>Sober, strategist and discernment. Analyze all options and judge accurately.</a:t>
                      </a:r>
                      <a:endParaRPr lang="pt-PT" dirty="0"/>
                    </a:p>
                  </a:txBody>
                  <a:tcPr/>
                </a:tc>
                <a:tc>
                  <a:txBody>
                    <a:bodyPr/>
                    <a:lstStyle/>
                    <a:p>
                      <a:r>
                        <a:rPr lang="en-US" sz="1800" kern="1200" dirty="0">
                          <a:solidFill>
                            <a:schemeClr val="tx1"/>
                          </a:solidFill>
                          <a:effectLst/>
                        </a:rPr>
                        <a:t>Problems to lead and inspire people. It can be too critical.</a:t>
                      </a:r>
                      <a:endParaRPr lang="pt-PT" dirty="0"/>
                    </a:p>
                  </a:txBody>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3621EA5B-51DA-4091-9C38-C8B3E765E2FA}"/>
              </a:ext>
            </a:extLst>
          </p:cNvPr>
          <p:cNvSpPr/>
          <p:nvPr/>
        </p:nvSpPr>
        <p:spPr>
          <a:xfrm>
            <a:off x="507961" y="2791468"/>
            <a:ext cx="2686000" cy="5570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Monitor Evaluator</a:t>
            </a:r>
          </a:p>
        </p:txBody>
      </p:sp>
    </p:spTree>
    <p:extLst>
      <p:ext uri="{BB962C8B-B14F-4D97-AF65-F5344CB8AC3E}">
        <p14:creationId xmlns:p14="http://schemas.microsoft.com/office/powerpoint/2010/main" val="205925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C42-0F7A-4CB0-BE05-E88BFFEC052C}"/>
              </a:ext>
            </a:extLst>
          </p:cNvPr>
          <p:cNvSpPr>
            <a:spLocks noGrp="1"/>
          </p:cNvSpPr>
          <p:nvPr>
            <p:ph type="title"/>
          </p:nvPr>
        </p:nvSpPr>
        <p:spPr/>
        <p:txBody>
          <a:bodyPr/>
          <a:lstStyle/>
          <a:p>
            <a:r>
              <a:rPr lang="pt-PT" dirty="0"/>
              <a:t>Team Roles – BELBIN</a:t>
            </a:r>
          </a:p>
        </p:txBody>
      </p:sp>
      <p:graphicFrame>
        <p:nvGraphicFramePr>
          <p:cNvPr id="4" name="Table 3">
            <a:extLst>
              <a:ext uri="{FF2B5EF4-FFF2-40B4-BE49-F238E27FC236}">
                <a16:creationId xmlns:a16="http://schemas.microsoft.com/office/drawing/2014/main" id="{6B631899-9960-48CD-BE5D-372B8A88E275}"/>
              </a:ext>
            </a:extLst>
          </p:cNvPr>
          <p:cNvGraphicFramePr>
            <a:graphicFrameLocks noGrp="1"/>
          </p:cNvGraphicFramePr>
          <p:nvPr>
            <p:extLst>
              <p:ext uri="{D42A27DB-BD31-4B8C-83A1-F6EECF244321}">
                <p14:modId xmlns:p14="http://schemas.microsoft.com/office/powerpoint/2010/main" val="2417541913"/>
              </p:ext>
            </p:extLst>
          </p:nvPr>
        </p:nvGraphicFramePr>
        <p:xfrm>
          <a:off x="3551706" y="2791468"/>
          <a:ext cx="8128000" cy="101092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rPr>
                        <a:t>Cooperative, perceptive and diplomatic. Listens and resolves conflicts.</a:t>
                      </a:r>
                      <a:endParaRPr lang="pt-PT" dirty="0"/>
                    </a:p>
                  </a:txBody>
                  <a:tcPr/>
                </a:tc>
                <a:tc>
                  <a:txBody>
                    <a:bodyPr/>
                    <a:lstStyle/>
                    <a:p>
                      <a:r>
                        <a:rPr lang="pt-PT" sz="1800" kern="1200" dirty="0">
                          <a:solidFill>
                            <a:schemeClr val="tx1"/>
                          </a:solidFill>
                          <a:effectLst/>
                        </a:rPr>
                        <a:t>Undecided in confrontational situations. Avoid direct confrontations.</a:t>
                      </a:r>
                      <a:endParaRPr lang="pt-PT" dirty="0"/>
                    </a:p>
                  </a:txBody>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E04E7E92-70E5-4839-9D54-AC6B500E75FB}"/>
              </a:ext>
            </a:extLst>
          </p:cNvPr>
          <p:cNvSpPr/>
          <p:nvPr/>
        </p:nvSpPr>
        <p:spPr>
          <a:xfrm>
            <a:off x="507961" y="2791468"/>
            <a:ext cx="2686000" cy="4443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Teamworker</a:t>
            </a:r>
          </a:p>
        </p:txBody>
      </p:sp>
    </p:spTree>
    <p:extLst>
      <p:ext uri="{BB962C8B-B14F-4D97-AF65-F5344CB8AC3E}">
        <p14:creationId xmlns:p14="http://schemas.microsoft.com/office/powerpoint/2010/main" val="406179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9997-034C-4396-8F34-D83572A3CD7E}"/>
              </a:ext>
            </a:extLst>
          </p:cNvPr>
          <p:cNvSpPr>
            <a:spLocks noGrp="1"/>
          </p:cNvSpPr>
          <p:nvPr>
            <p:ph type="title"/>
          </p:nvPr>
        </p:nvSpPr>
        <p:spPr/>
        <p:txBody>
          <a:bodyPr/>
          <a:lstStyle/>
          <a:p>
            <a:r>
              <a:rPr lang="pt-PT" dirty="0"/>
              <a:t>Team Roles – BELBIN</a:t>
            </a:r>
          </a:p>
        </p:txBody>
      </p:sp>
      <p:graphicFrame>
        <p:nvGraphicFramePr>
          <p:cNvPr id="4" name="Table 3">
            <a:extLst>
              <a:ext uri="{FF2B5EF4-FFF2-40B4-BE49-F238E27FC236}">
                <a16:creationId xmlns:a16="http://schemas.microsoft.com/office/drawing/2014/main" id="{BC0962CB-2C2C-42D7-B547-4E4431E16493}"/>
              </a:ext>
            </a:extLst>
          </p:cNvPr>
          <p:cNvGraphicFramePr>
            <a:graphicFrameLocks noGrp="1"/>
          </p:cNvGraphicFramePr>
          <p:nvPr>
            <p:extLst>
              <p:ext uri="{D42A27DB-BD31-4B8C-83A1-F6EECF244321}">
                <p14:modId xmlns:p14="http://schemas.microsoft.com/office/powerpoint/2010/main" val="2929737328"/>
              </p:ext>
            </p:extLst>
          </p:nvPr>
        </p:nvGraphicFramePr>
        <p:xfrm>
          <a:off x="3551706" y="2791468"/>
          <a:ext cx="8128000" cy="128524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rPr>
                        <a:t>Efficient, reliable, tactical. It transforms ideas into actions and organizes the work that must be done.</a:t>
                      </a:r>
                      <a:endParaRPr lang="pt-PT" dirty="0"/>
                    </a:p>
                  </a:txBody>
                  <a:tcPr/>
                </a:tc>
                <a:tc>
                  <a:txBody>
                    <a:bodyPr/>
                    <a:lstStyle/>
                    <a:p>
                      <a:r>
                        <a:rPr lang="en-US" sz="1800" kern="1200" dirty="0">
                          <a:solidFill>
                            <a:schemeClr val="tx1"/>
                          </a:solidFill>
                          <a:effectLst/>
                        </a:rPr>
                        <a:t>Sometimes it can be inflexible and slow to respond to change.</a:t>
                      </a:r>
                      <a:endParaRPr lang="pt-PT" dirty="0"/>
                    </a:p>
                  </a:txBody>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8C47B1B5-4D27-40C2-93F4-54D086E8F136}"/>
              </a:ext>
            </a:extLst>
          </p:cNvPr>
          <p:cNvSpPr/>
          <p:nvPr/>
        </p:nvSpPr>
        <p:spPr>
          <a:xfrm>
            <a:off x="507961" y="2791468"/>
            <a:ext cx="2686000" cy="5699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Implementer</a:t>
            </a:r>
          </a:p>
        </p:txBody>
      </p:sp>
    </p:spTree>
    <p:extLst>
      <p:ext uri="{BB962C8B-B14F-4D97-AF65-F5344CB8AC3E}">
        <p14:creationId xmlns:p14="http://schemas.microsoft.com/office/powerpoint/2010/main" val="140316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0E0-6D17-405B-8E33-11999F7DC4FD}"/>
              </a:ext>
            </a:extLst>
          </p:cNvPr>
          <p:cNvSpPr>
            <a:spLocks noGrp="1"/>
          </p:cNvSpPr>
          <p:nvPr>
            <p:ph type="title"/>
          </p:nvPr>
        </p:nvSpPr>
        <p:spPr/>
        <p:txBody>
          <a:bodyPr/>
          <a:lstStyle/>
          <a:p>
            <a:r>
              <a:rPr lang="pt-PT" dirty="0"/>
              <a:t>Team Roles – BELBIN</a:t>
            </a:r>
          </a:p>
        </p:txBody>
      </p:sp>
      <p:graphicFrame>
        <p:nvGraphicFramePr>
          <p:cNvPr id="4" name="Table 3">
            <a:extLst>
              <a:ext uri="{FF2B5EF4-FFF2-40B4-BE49-F238E27FC236}">
                <a16:creationId xmlns:a16="http://schemas.microsoft.com/office/drawing/2014/main" id="{7A93CC9D-0B93-47B0-9429-7A286C9B76D3}"/>
              </a:ext>
            </a:extLst>
          </p:cNvPr>
          <p:cNvGraphicFramePr>
            <a:graphicFrameLocks noGrp="1"/>
          </p:cNvGraphicFramePr>
          <p:nvPr>
            <p:extLst>
              <p:ext uri="{D42A27DB-BD31-4B8C-83A1-F6EECF244321}">
                <p14:modId xmlns:p14="http://schemas.microsoft.com/office/powerpoint/2010/main" val="3731727268"/>
              </p:ext>
            </p:extLst>
          </p:nvPr>
        </p:nvGraphicFramePr>
        <p:xfrm>
          <a:off x="3551706" y="2791468"/>
          <a:ext cx="8128000" cy="101092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rPr>
                        <a:t>Careful, anxious, contentious. Search for errors, polished and perfectionist.</a:t>
                      </a:r>
                      <a:endParaRPr lang="pt-PT" dirty="0"/>
                    </a:p>
                  </a:txBody>
                  <a:tcPr/>
                </a:tc>
                <a:tc>
                  <a:txBody>
                    <a:bodyPr/>
                    <a:lstStyle/>
                    <a:p>
                      <a:r>
                        <a:rPr lang="en-US" sz="1800" kern="1200" dirty="0">
                          <a:solidFill>
                            <a:schemeClr val="tx1"/>
                          </a:solidFill>
                          <a:effectLst/>
                        </a:rPr>
                        <a:t>You may have difficulty completing the activities.</a:t>
                      </a:r>
                      <a:endParaRPr lang="pt-PT" dirty="0"/>
                    </a:p>
                  </a:txBody>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917EE8FA-3CE2-4004-A638-9DD20436356C}"/>
              </a:ext>
            </a:extLst>
          </p:cNvPr>
          <p:cNvSpPr/>
          <p:nvPr/>
        </p:nvSpPr>
        <p:spPr>
          <a:xfrm>
            <a:off x="507961" y="2791468"/>
            <a:ext cx="2686000" cy="621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Completer Finisher</a:t>
            </a:r>
          </a:p>
        </p:txBody>
      </p:sp>
    </p:spTree>
    <p:extLst>
      <p:ext uri="{BB962C8B-B14F-4D97-AF65-F5344CB8AC3E}">
        <p14:creationId xmlns:p14="http://schemas.microsoft.com/office/powerpoint/2010/main" val="203824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B10E-7834-417D-9156-9C3CF8816690}"/>
              </a:ext>
            </a:extLst>
          </p:cNvPr>
          <p:cNvSpPr>
            <a:spLocks noGrp="1"/>
          </p:cNvSpPr>
          <p:nvPr>
            <p:ph type="title"/>
          </p:nvPr>
        </p:nvSpPr>
        <p:spPr/>
        <p:txBody>
          <a:bodyPr/>
          <a:lstStyle/>
          <a:p>
            <a:r>
              <a:rPr lang="pt-PT" dirty="0"/>
              <a:t>Team Roles – BELBIN</a:t>
            </a:r>
          </a:p>
        </p:txBody>
      </p:sp>
      <p:graphicFrame>
        <p:nvGraphicFramePr>
          <p:cNvPr id="7" name="Table 6">
            <a:extLst>
              <a:ext uri="{FF2B5EF4-FFF2-40B4-BE49-F238E27FC236}">
                <a16:creationId xmlns:a16="http://schemas.microsoft.com/office/drawing/2014/main" id="{DC1233E8-CEFC-4E28-A95E-BB8FDC72F689}"/>
              </a:ext>
            </a:extLst>
          </p:cNvPr>
          <p:cNvGraphicFramePr>
            <a:graphicFrameLocks noGrp="1"/>
          </p:cNvGraphicFramePr>
          <p:nvPr>
            <p:extLst>
              <p:ext uri="{D42A27DB-BD31-4B8C-83A1-F6EECF244321}">
                <p14:modId xmlns:p14="http://schemas.microsoft.com/office/powerpoint/2010/main" val="3413482921"/>
              </p:ext>
            </p:extLst>
          </p:nvPr>
        </p:nvGraphicFramePr>
        <p:xfrm>
          <a:off x="3551706" y="2791468"/>
          <a:ext cx="8128000" cy="155956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pt-PT" dirty="0"/>
                        <a:t>Contribution</a:t>
                      </a:r>
                    </a:p>
                  </a:txBody>
                  <a:tcPr/>
                </a:tc>
                <a:tc>
                  <a:txBody>
                    <a:bodyPr/>
                    <a:lstStyle/>
                    <a:p>
                      <a:r>
                        <a:rPr lang="pt-PT" dirty="0"/>
                        <a:t>Possible Limitations</a:t>
                      </a:r>
                    </a:p>
                  </a:txBody>
                  <a:tcPr/>
                </a:tc>
                <a:extLst>
                  <a:ext uri="{0D108BD9-81ED-4DB2-BD59-A6C34878D82A}">
                    <a16:rowId xmlns:a16="http://schemas.microsoft.com/office/drawing/2014/main" val="10000"/>
                  </a:ext>
                </a:extLst>
              </a:tr>
              <a:tr h="370840">
                <a:tc>
                  <a:txBody>
                    <a:bodyPr/>
                    <a:lstStyle/>
                    <a:p>
                      <a:r>
                        <a:rPr lang="en-US" dirty="0"/>
                        <a:t>Resolute, dedicated. Likes the learning process and gathers knowledge and experience, being able to solve</a:t>
                      </a:r>
                    </a:p>
                    <a:p>
                      <a:r>
                        <a:rPr lang="en-US" dirty="0"/>
                        <a:t>problems in key areas (expert).</a:t>
                      </a:r>
                      <a:endParaRPr lang="pt-PT" sz="1800" kern="1200" dirty="0">
                        <a:solidFill>
                          <a:schemeClr val="tx1"/>
                        </a:solidFill>
                        <a:effectLst/>
                        <a:latin typeface="+mn-lt"/>
                        <a:ea typeface="+mn-ea"/>
                        <a:cs typeface="+mn-cs"/>
                      </a:endParaRPr>
                    </a:p>
                  </a:txBody>
                  <a:tcPr/>
                </a:tc>
                <a:tc>
                  <a:txBody>
                    <a:bodyPr/>
                    <a:lstStyle/>
                    <a:p>
                      <a:r>
                        <a:rPr lang="en-US" sz="1800" kern="1200" dirty="0">
                          <a:solidFill>
                            <a:schemeClr val="tx1"/>
                          </a:solidFill>
                          <a:effectLst/>
                        </a:rPr>
                        <a:t>Tendency to be extremely technical.</a:t>
                      </a:r>
                      <a:endParaRPr lang="pt-PT" dirty="0"/>
                    </a:p>
                  </a:txBody>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CF2592BB-5A7B-4FFF-8456-4399E4FA18B8}"/>
              </a:ext>
            </a:extLst>
          </p:cNvPr>
          <p:cNvSpPr/>
          <p:nvPr/>
        </p:nvSpPr>
        <p:spPr>
          <a:xfrm>
            <a:off x="507961" y="2791468"/>
            <a:ext cx="2686000" cy="4443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Specialist</a:t>
            </a:r>
          </a:p>
        </p:txBody>
      </p:sp>
    </p:spTree>
    <p:extLst>
      <p:ext uri="{BB962C8B-B14F-4D97-AF65-F5344CB8AC3E}">
        <p14:creationId xmlns:p14="http://schemas.microsoft.com/office/powerpoint/2010/main" val="39241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8E33-67E4-43D6-9B11-EBE42A52F3A2}"/>
              </a:ext>
            </a:extLst>
          </p:cNvPr>
          <p:cNvSpPr>
            <a:spLocks noGrp="1"/>
          </p:cNvSpPr>
          <p:nvPr>
            <p:ph type="title"/>
          </p:nvPr>
        </p:nvSpPr>
        <p:spPr/>
        <p:txBody>
          <a:bodyPr/>
          <a:lstStyle/>
          <a:p>
            <a:r>
              <a:rPr lang="pt-PT" dirty="0"/>
              <a:t>What is a Team?</a:t>
            </a:r>
          </a:p>
        </p:txBody>
      </p:sp>
      <p:sp>
        <p:nvSpPr>
          <p:cNvPr id="4" name="Rectangle 3">
            <a:extLst>
              <a:ext uri="{FF2B5EF4-FFF2-40B4-BE49-F238E27FC236}">
                <a16:creationId xmlns:a16="http://schemas.microsoft.com/office/drawing/2014/main" id="{1E0857B4-C09F-4040-8FB2-8D080918E991}"/>
              </a:ext>
            </a:extLst>
          </p:cNvPr>
          <p:cNvSpPr/>
          <p:nvPr/>
        </p:nvSpPr>
        <p:spPr>
          <a:xfrm>
            <a:off x="1792290" y="1639541"/>
            <a:ext cx="8706812" cy="6777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b="1" dirty="0"/>
              <a:t>Cooperative process </a:t>
            </a:r>
            <a:r>
              <a:rPr lang="en-US" dirty="0"/>
              <a:t>that develops from a </a:t>
            </a:r>
            <a:r>
              <a:rPr lang="en-US" b="1" dirty="0"/>
              <a:t>common and shared objective.</a:t>
            </a:r>
          </a:p>
          <a:p>
            <a:r>
              <a:rPr lang="pt-PT" sz="1400" dirty="0"/>
              <a:t>(Harris &amp; Harris, 1996)</a:t>
            </a:r>
          </a:p>
        </p:txBody>
      </p:sp>
      <p:pic>
        <p:nvPicPr>
          <p:cNvPr id="7" name="fCGRSQXLTaQ">
            <a:extLst>
              <a:ext uri="{FF2B5EF4-FFF2-40B4-BE49-F238E27FC236}">
                <a16:creationId xmlns:a16="http://schemas.microsoft.com/office/drawing/2014/main" id="{5E95F74B-B753-4359-A9A7-2F3F5C3F5E34}"/>
              </a:ext>
            </a:extLst>
          </p:cNvPr>
          <p:cNvPicPr>
            <a:picLocks noRot="1" noChangeAspect="1"/>
          </p:cNvPicPr>
          <p:nvPr>
            <a:videoFile r:link="rId1"/>
          </p:nvPr>
        </p:nvPicPr>
        <p:blipFill rotWithShape="1">
          <a:blip r:embed="rId3"/>
          <a:srcRect t="12528" b="12391"/>
          <a:stretch/>
        </p:blipFill>
        <p:spPr>
          <a:xfrm>
            <a:off x="1792290" y="2432960"/>
            <a:ext cx="8706812" cy="3677140"/>
          </a:xfrm>
          <a:prstGeom prst="rect">
            <a:avLst/>
          </a:prstGeom>
        </p:spPr>
      </p:pic>
      <p:sp>
        <p:nvSpPr>
          <p:cNvPr id="8" name="Rectangle 7">
            <a:hlinkClick r:id="rId4" action="ppaction://hlinksldjump"/>
            <a:extLst>
              <a:ext uri="{FF2B5EF4-FFF2-40B4-BE49-F238E27FC236}">
                <a16:creationId xmlns:a16="http://schemas.microsoft.com/office/drawing/2014/main" id="{F063CE01-D20C-4B5E-A529-B943ADFCB63D}"/>
              </a:ext>
            </a:extLst>
          </p:cNvPr>
          <p:cNvSpPr/>
          <p:nvPr/>
        </p:nvSpPr>
        <p:spPr>
          <a:xfrm>
            <a:off x="8801100" y="1639541"/>
            <a:ext cx="1698002" cy="6751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a:t>TEAM / GROUP</a:t>
            </a:r>
          </a:p>
        </p:txBody>
      </p:sp>
    </p:spTree>
    <p:extLst>
      <p:ext uri="{BB962C8B-B14F-4D97-AF65-F5344CB8AC3E}">
        <p14:creationId xmlns:p14="http://schemas.microsoft.com/office/powerpoint/2010/main" val="13155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p:cTn id="19" fill="hold" display="0">
                  <p:stCondLst>
                    <p:cond delay="indefinite"/>
                  </p:stCondLst>
                </p:cTn>
                <p:tgtEl>
                  <p:spTgt spid="7"/>
                </p:tgtEl>
              </p:cMediaNode>
            </p:video>
          </p:childTnLst>
        </p:cTn>
      </p:par>
    </p:tnLst>
    <p:bldLst>
      <p:bldP spid="4"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4D42-A58B-4E75-B935-5E829A5D6C8F}"/>
              </a:ext>
            </a:extLst>
          </p:cNvPr>
          <p:cNvSpPr>
            <a:spLocks noGrp="1"/>
          </p:cNvSpPr>
          <p:nvPr>
            <p:ph type="title"/>
          </p:nvPr>
        </p:nvSpPr>
        <p:spPr/>
        <p:txBody>
          <a:bodyPr/>
          <a:lstStyle/>
          <a:p>
            <a:r>
              <a:rPr lang="pt-PT" dirty="0"/>
              <a:t>Team </a:t>
            </a:r>
            <a:r>
              <a:rPr lang="pt-PT" dirty="0" err="1"/>
              <a:t>Development</a:t>
            </a:r>
            <a:r>
              <a:rPr lang="pt-PT" dirty="0"/>
              <a:t> </a:t>
            </a:r>
            <a:r>
              <a:rPr lang="pt-PT" dirty="0" err="1"/>
              <a:t>phases</a:t>
            </a:r>
            <a:endParaRPr lang="pt-PT" dirty="0"/>
          </a:p>
        </p:txBody>
      </p:sp>
      <p:graphicFrame>
        <p:nvGraphicFramePr>
          <p:cNvPr id="4" name="Table 3">
            <a:extLst>
              <a:ext uri="{FF2B5EF4-FFF2-40B4-BE49-F238E27FC236}">
                <a16:creationId xmlns:a16="http://schemas.microsoft.com/office/drawing/2014/main" id="{E71288AD-5CAB-4A3A-A5F8-14E00D631206}"/>
              </a:ext>
            </a:extLst>
          </p:cNvPr>
          <p:cNvGraphicFramePr>
            <a:graphicFrameLocks noGrp="1"/>
          </p:cNvGraphicFramePr>
          <p:nvPr>
            <p:extLst>
              <p:ext uri="{D42A27DB-BD31-4B8C-83A1-F6EECF244321}">
                <p14:modId xmlns:p14="http://schemas.microsoft.com/office/powerpoint/2010/main" val="2301642168"/>
              </p:ext>
            </p:extLst>
          </p:nvPr>
        </p:nvGraphicFramePr>
        <p:xfrm>
          <a:off x="493387" y="1631052"/>
          <a:ext cx="4111222" cy="3205480"/>
        </p:xfrm>
        <a:graphic>
          <a:graphicData uri="http://schemas.openxmlformats.org/drawingml/2006/table">
            <a:tbl>
              <a:tblPr firstRow="1" bandRow="1">
                <a:tableStyleId>{72833802-FEF1-4C79-8D5D-14CF1EAF98D9}</a:tableStyleId>
              </a:tblPr>
              <a:tblGrid>
                <a:gridCol w="4111222">
                  <a:extLst>
                    <a:ext uri="{9D8B030D-6E8A-4147-A177-3AD203B41FA5}">
                      <a16:colId xmlns:a16="http://schemas.microsoft.com/office/drawing/2014/main" val="20000"/>
                    </a:ext>
                  </a:extLst>
                </a:gridCol>
              </a:tblGrid>
              <a:tr h="370840">
                <a:tc>
                  <a:txBody>
                    <a:bodyPr/>
                    <a:lstStyle/>
                    <a:p>
                      <a:r>
                        <a:rPr lang="pt-PT" sz="1800" kern="1200" baseline="0" dirty="0">
                          <a:solidFill>
                            <a:schemeClr val="bg1"/>
                          </a:solidFill>
                          <a:latin typeface="+mn-lt"/>
                          <a:ea typeface="+mn-ea"/>
                          <a:cs typeface="+mn-cs"/>
                        </a:rPr>
                        <a:t>Team Symptoms</a:t>
                      </a:r>
                    </a:p>
                  </a:txBody>
                  <a:tcPr/>
                </a:tc>
                <a:extLst>
                  <a:ext uri="{0D108BD9-81ED-4DB2-BD59-A6C34878D82A}">
                    <a16:rowId xmlns:a16="http://schemas.microsoft.com/office/drawing/2014/main" val="10000"/>
                  </a:ext>
                </a:extLst>
              </a:tr>
              <a:tr h="370840">
                <a:tc>
                  <a:txBody>
                    <a:bodyPr/>
                    <a:lstStyle/>
                    <a:p>
                      <a:pPr marL="285750" indent="-285750">
                        <a:buFontTx/>
                        <a:buChar char="-"/>
                      </a:pPr>
                      <a:r>
                        <a:rPr lang="en-US" sz="1800" kern="1200" baseline="0" dirty="0">
                          <a:solidFill>
                            <a:schemeClr val="tx1"/>
                          </a:solidFill>
                          <a:latin typeface="+mn-lt"/>
                          <a:ea typeface="+mn-ea"/>
                          <a:cs typeface="+mn-cs"/>
                        </a:rPr>
                        <a:t>Teamwork begins</a:t>
                      </a:r>
                    </a:p>
                    <a:p>
                      <a:pPr marL="285750" indent="-285750">
                        <a:buFontTx/>
                        <a:buChar char="-"/>
                      </a:pPr>
                      <a:r>
                        <a:rPr lang="en-US" sz="1800" kern="1200" baseline="0" dirty="0">
                          <a:solidFill>
                            <a:schemeClr val="tx1"/>
                          </a:solidFill>
                          <a:latin typeface="+mn-lt"/>
                          <a:ea typeface="+mn-ea"/>
                          <a:cs typeface="+mn-cs"/>
                        </a:rPr>
                        <a:t>Increases commitment and trust</a:t>
                      </a:r>
                    </a:p>
                    <a:p>
                      <a:pPr marL="285750" indent="-285750">
                        <a:buFontTx/>
                        <a:buChar char="-"/>
                      </a:pPr>
                      <a:r>
                        <a:rPr lang="en-US" sz="1800" kern="1200" baseline="0" dirty="0">
                          <a:solidFill>
                            <a:schemeClr val="tx1"/>
                          </a:solidFill>
                          <a:latin typeface="+mn-lt"/>
                          <a:ea typeface="+mn-ea"/>
                          <a:cs typeface="+mn-cs"/>
                        </a:rPr>
                        <a:t>The roles and responsibilities of each are clear and accepted;</a:t>
                      </a:r>
                    </a:p>
                    <a:p>
                      <a:pPr marL="285750" indent="-285750">
                        <a:buFontTx/>
                        <a:buChar char="-"/>
                      </a:pPr>
                      <a:r>
                        <a:rPr lang="en-US" sz="1800" kern="1200" baseline="0" dirty="0">
                          <a:solidFill>
                            <a:schemeClr val="tx1"/>
                          </a:solidFill>
                          <a:latin typeface="+mn-lt"/>
                          <a:ea typeface="+mn-ea"/>
                          <a:cs typeface="+mn-cs"/>
                        </a:rPr>
                        <a:t>Behavior based on the participation of members and decision-making already happens by agreement of the group;</a:t>
                      </a:r>
                    </a:p>
                    <a:p>
                      <a:pPr marL="285750" indent="-285750">
                        <a:buFontTx/>
                        <a:buChar char="-"/>
                      </a:pPr>
                      <a:r>
                        <a:rPr lang="en-US" sz="1800" kern="1200" baseline="0" dirty="0">
                          <a:solidFill>
                            <a:schemeClr val="tx1"/>
                          </a:solidFill>
                          <a:latin typeface="+mn-lt"/>
                          <a:ea typeface="+mn-ea"/>
                          <a:cs typeface="+mn-cs"/>
                        </a:rPr>
                        <a:t>Coexistence and work norms and rules are built</a:t>
                      </a:r>
                    </a:p>
                    <a:p>
                      <a:pPr marL="285750" indent="-285750">
                        <a:buFontTx/>
                        <a:buChar char="-"/>
                      </a:pPr>
                      <a:r>
                        <a:rPr lang="pt-PT" sz="1800" kern="1200" baseline="0" dirty="0">
                          <a:solidFill>
                            <a:schemeClr val="tx1"/>
                          </a:solidFill>
                          <a:latin typeface="+mn-lt"/>
                          <a:ea typeface="+mn-ea"/>
                          <a:cs typeface="+mn-cs"/>
                        </a:rPr>
                        <a:t>…</a:t>
                      </a:r>
                    </a:p>
                  </a:txBody>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D141CD91-F1B4-4888-8CB6-A17C550E1D40}"/>
              </a:ext>
            </a:extLst>
          </p:cNvPr>
          <p:cNvGraphicFramePr>
            <a:graphicFrameLocks noGrp="1"/>
          </p:cNvGraphicFramePr>
          <p:nvPr>
            <p:extLst>
              <p:ext uri="{D42A27DB-BD31-4B8C-83A1-F6EECF244321}">
                <p14:modId xmlns:p14="http://schemas.microsoft.com/office/powerpoint/2010/main" val="341465660"/>
              </p:ext>
            </p:extLst>
          </p:nvPr>
        </p:nvGraphicFramePr>
        <p:xfrm>
          <a:off x="7444736" y="4503909"/>
          <a:ext cx="4111222" cy="1626462"/>
        </p:xfrm>
        <a:graphic>
          <a:graphicData uri="http://schemas.openxmlformats.org/drawingml/2006/table">
            <a:tbl>
              <a:tblPr firstRow="1" bandRow="1">
                <a:tableStyleId>{72833802-FEF1-4C79-8D5D-14CF1EAF98D9}</a:tableStyleId>
              </a:tblPr>
              <a:tblGrid>
                <a:gridCol w="4111222">
                  <a:extLst>
                    <a:ext uri="{9D8B030D-6E8A-4147-A177-3AD203B41FA5}">
                      <a16:colId xmlns:a16="http://schemas.microsoft.com/office/drawing/2014/main" val="20000"/>
                    </a:ext>
                  </a:extLst>
                </a:gridCol>
              </a:tblGrid>
              <a:tr h="437742">
                <a:tc>
                  <a:txBody>
                    <a:bodyPr/>
                    <a:lstStyle/>
                    <a:p>
                      <a:r>
                        <a:rPr lang="pt-PT" dirty="0"/>
                        <a:t>Project Manager Actions</a:t>
                      </a:r>
                    </a:p>
                  </a:txBody>
                  <a:tcPr/>
                </a:tc>
                <a:extLst>
                  <a:ext uri="{0D108BD9-81ED-4DB2-BD59-A6C34878D82A}">
                    <a16:rowId xmlns:a16="http://schemas.microsoft.com/office/drawing/2014/main" val="10000"/>
                  </a:ext>
                </a:extLst>
              </a:tr>
              <a:tr h="370840">
                <a:tc>
                  <a:txBody>
                    <a:bodyPr/>
                    <a:lstStyle/>
                    <a:p>
                      <a:pPr marL="285750" indent="-285750">
                        <a:buFontTx/>
                        <a:buChar char="-"/>
                      </a:pPr>
                      <a:r>
                        <a:rPr lang="en-US" dirty="0"/>
                        <a:t>Recognize individual and collective efforts</a:t>
                      </a:r>
                    </a:p>
                    <a:p>
                      <a:pPr marL="285750" indent="-285750">
                        <a:buFontTx/>
                        <a:buChar char="-"/>
                      </a:pPr>
                      <a:r>
                        <a:rPr lang="en-US" dirty="0"/>
                        <a:t>Give the group learning opportunities</a:t>
                      </a:r>
                    </a:p>
                    <a:p>
                      <a:pPr marL="285750" indent="-285750">
                        <a:buFontTx/>
                        <a:buChar char="-"/>
                      </a:pPr>
                      <a:r>
                        <a:rPr lang="pt-PT" dirty="0"/>
                        <a:t>…</a:t>
                      </a:r>
                    </a:p>
                  </a:txBody>
                  <a:tcPr/>
                </a:tc>
                <a:extLst>
                  <a:ext uri="{0D108BD9-81ED-4DB2-BD59-A6C34878D82A}">
                    <a16:rowId xmlns:a16="http://schemas.microsoft.com/office/drawing/2014/main" val="10001"/>
                  </a:ext>
                </a:extLst>
              </a:tr>
            </a:tbl>
          </a:graphicData>
        </a:graphic>
      </p:graphicFrame>
      <p:graphicFrame>
        <p:nvGraphicFramePr>
          <p:cNvPr id="6" name="Diagram 5">
            <a:extLst>
              <a:ext uri="{FF2B5EF4-FFF2-40B4-BE49-F238E27FC236}">
                <a16:creationId xmlns:a16="http://schemas.microsoft.com/office/drawing/2014/main" id="{D78A55AE-1B60-4305-83B8-599AE7328DCF}"/>
              </a:ext>
            </a:extLst>
          </p:cNvPr>
          <p:cNvGraphicFramePr/>
          <p:nvPr>
            <p:extLst>
              <p:ext uri="{D42A27DB-BD31-4B8C-83A1-F6EECF244321}">
                <p14:modId xmlns:p14="http://schemas.microsoft.com/office/powerpoint/2010/main" val="2911934911"/>
              </p:ext>
            </p:extLst>
          </p:nvPr>
        </p:nvGraphicFramePr>
        <p:xfrm>
          <a:off x="1530544" y="1631052"/>
          <a:ext cx="10168069" cy="494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6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5387-482F-4DD3-9AC5-716598CF107C}"/>
              </a:ext>
            </a:extLst>
          </p:cNvPr>
          <p:cNvSpPr>
            <a:spLocks noGrp="1"/>
          </p:cNvSpPr>
          <p:nvPr>
            <p:ph type="title"/>
          </p:nvPr>
        </p:nvSpPr>
        <p:spPr/>
        <p:txBody>
          <a:bodyPr/>
          <a:lstStyle/>
          <a:p>
            <a:r>
              <a:rPr lang="en-US" dirty="0"/>
              <a:t>PROCESS: Manage the Project Team</a:t>
            </a:r>
            <a:endParaRPr lang="pt-PT" dirty="0"/>
          </a:p>
        </p:txBody>
      </p:sp>
      <p:sp>
        <p:nvSpPr>
          <p:cNvPr id="3" name="Content Placeholder 2">
            <a:extLst>
              <a:ext uri="{FF2B5EF4-FFF2-40B4-BE49-F238E27FC236}">
                <a16:creationId xmlns:a16="http://schemas.microsoft.com/office/drawing/2014/main" id="{ED5A6A07-4918-4EB8-BB57-1BF76864DE51}"/>
              </a:ext>
            </a:extLst>
          </p:cNvPr>
          <p:cNvSpPr>
            <a:spLocks noGrp="1"/>
          </p:cNvSpPr>
          <p:nvPr>
            <p:ph idx="1"/>
          </p:nvPr>
        </p:nvSpPr>
        <p:spPr/>
        <p:txBody>
          <a:bodyPr/>
          <a:lstStyle/>
          <a:p>
            <a:pPr>
              <a:buClr>
                <a:srgbClr val="0070C0"/>
              </a:buClr>
            </a:pPr>
            <a:r>
              <a:rPr lang="pt-BR" dirty="0"/>
              <a:t>Process responsible for:</a:t>
            </a:r>
          </a:p>
          <a:p>
            <a:pPr lvl="1">
              <a:buClr>
                <a:srgbClr val="0070C0"/>
              </a:buClr>
            </a:pPr>
            <a:r>
              <a:rPr lang="en-US" dirty="0"/>
              <a:t>Monitor the performance of team members; Provide feedback; Resolve issues; Manage changes to optimize project performance</a:t>
            </a:r>
            <a:endParaRPr lang="pt-BR" dirty="0"/>
          </a:p>
          <a:p>
            <a:endParaRPr lang="pt-PT" dirty="0"/>
          </a:p>
        </p:txBody>
      </p:sp>
      <p:pic>
        <p:nvPicPr>
          <p:cNvPr id="5" name="Imagem 3">
            <a:extLst>
              <a:ext uri="{FF2B5EF4-FFF2-40B4-BE49-F238E27FC236}">
                <a16:creationId xmlns:a16="http://schemas.microsoft.com/office/drawing/2014/main" id="{C36F4D8E-93F6-491C-AD23-50275F96E22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76400" y="2896248"/>
            <a:ext cx="8839200" cy="3162300"/>
          </a:xfrm>
          <a:prstGeom prst="rect">
            <a:avLst/>
          </a:prstGeom>
        </p:spPr>
      </p:pic>
      <p:sp>
        <p:nvSpPr>
          <p:cNvPr id="6" name="TextBox 5">
            <a:extLst>
              <a:ext uri="{FF2B5EF4-FFF2-40B4-BE49-F238E27FC236}">
                <a16:creationId xmlns:a16="http://schemas.microsoft.com/office/drawing/2014/main" id="{F0E76AE5-5109-4D41-95AA-012EB4FEC8A6}"/>
              </a:ext>
            </a:extLst>
          </p:cNvPr>
          <p:cNvSpPr txBox="1"/>
          <p:nvPr/>
        </p:nvSpPr>
        <p:spPr>
          <a:xfrm>
            <a:off x="9036996" y="5807413"/>
            <a:ext cx="1401346" cy="276999"/>
          </a:xfrm>
          <a:prstGeom prst="rect">
            <a:avLst/>
          </a:prstGeom>
          <a:noFill/>
        </p:spPr>
        <p:txBody>
          <a:bodyPr wrap="none" rtlCol="0">
            <a:spAutoFit/>
          </a:bodyPr>
          <a:lstStyle/>
          <a:p>
            <a:r>
              <a:rPr lang="en-US" sz="1200" dirty="0"/>
              <a:t>PMI-PMBOK (2017)</a:t>
            </a:r>
            <a:endParaRPr lang="pt-PT" sz="1200" dirty="0"/>
          </a:p>
        </p:txBody>
      </p:sp>
    </p:spTree>
    <p:extLst>
      <p:ext uri="{BB962C8B-B14F-4D97-AF65-F5344CB8AC3E}">
        <p14:creationId xmlns:p14="http://schemas.microsoft.com/office/powerpoint/2010/main" val="1440465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880B-C4C6-44EB-B7FE-C9EEA50E77DA}"/>
              </a:ext>
            </a:extLst>
          </p:cNvPr>
          <p:cNvSpPr>
            <a:spLocks noGrp="1"/>
          </p:cNvSpPr>
          <p:nvPr>
            <p:ph type="title"/>
          </p:nvPr>
        </p:nvSpPr>
        <p:spPr/>
        <p:txBody>
          <a:bodyPr/>
          <a:lstStyle/>
          <a:p>
            <a:r>
              <a:rPr lang="pt-PT" dirty="0"/>
              <a:t>Team </a:t>
            </a:r>
            <a:r>
              <a:rPr lang="pt-PT" dirty="0" err="1"/>
              <a:t>Development</a:t>
            </a:r>
            <a:r>
              <a:rPr lang="pt-PT" dirty="0"/>
              <a:t> </a:t>
            </a:r>
            <a:r>
              <a:rPr lang="pt-PT" dirty="0" err="1"/>
              <a:t>phases</a:t>
            </a:r>
            <a:endParaRPr lang="pt-PT" dirty="0"/>
          </a:p>
        </p:txBody>
      </p:sp>
      <p:graphicFrame>
        <p:nvGraphicFramePr>
          <p:cNvPr id="5" name="Diagram 4">
            <a:extLst>
              <a:ext uri="{FF2B5EF4-FFF2-40B4-BE49-F238E27FC236}">
                <a16:creationId xmlns:a16="http://schemas.microsoft.com/office/drawing/2014/main" id="{A8754D53-54F6-4278-B4BD-5CDCFC4997E3}"/>
              </a:ext>
            </a:extLst>
          </p:cNvPr>
          <p:cNvGraphicFramePr/>
          <p:nvPr>
            <p:extLst>
              <p:ext uri="{D42A27DB-BD31-4B8C-83A1-F6EECF244321}">
                <p14:modId xmlns:p14="http://schemas.microsoft.com/office/powerpoint/2010/main" val="693390061"/>
              </p:ext>
            </p:extLst>
          </p:nvPr>
        </p:nvGraphicFramePr>
        <p:xfrm>
          <a:off x="1530544" y="1631052"/>
          <a:ext cx="10168069" cy="494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a:extLst>
              <a:ext uri="{FF2B5EF4-FFF2-40B4-BE49-F238E27FC236}">
                <a16:creationId xmlns:a16="http://schemas.microsoft.com/office/drawing/2014/main" id="{658AD858-2D8E-4CDB-A56A-24383559FAF3}"/>
              </a:ext>
            </a:extLst>
          </p:cNvPr>
          <p:cNvGraphicFramePr>
            <a:graphicFrameLocks noGrp="1"/>
          </p:cNvGraphicFramePr>
          <p:nvPr>
            <p:extLst>
              <p:ext uri="{D42A27DB-BD31-4B8C-83A1-F6EECF244321}">
                <p14:modId xmlns:p14="http://schemas.microsoft.com/office/powerpoint/2010/main" val="300212805"/>
              </p:ext>
            </p:extLst>
          </p:nvPr>
        </p:nvGraphicFramePr>
        <p:xfrm>
          <a:off x="493387" y="1722963"/>
          <a:ext cx="4111222" cy="2382520"/>
        </p:xfrm>
        <a:graphic>
          <a:graphicData uri="http://schemas.openxmlformats.org/drawingml/2006/table">
            <a:tbl>
              <a:tblPr firstRow="1" bandRow="1">
                <a:tableStyleId>{72833802-FEF1-4C79-8D5D-14CF1EAF98D9}</a:tableStyleId>
              </a:tblPr>
              <a:tblGrid>
                <a:gridCol w="4111222">
                  <a:extLst>
                    <a:ext uri="{9D8B030D-6E8A-4147-A177-3AD203B41FA5}">
                      <a16:colId xmlns:a16="http://schemas.microsoft.com/office/drawing/2014/main" val="20000"/>
                    </a:ext>
                  </a:extLst>
                </a:gridCol>
              </a:tblGrid>
              <a:tr h="370840">
                <a:tc>
                  <a:txBody>
                    <a:bodyPr/>
                    <a:lstStyle/>
                    <a:p>
                      <a:r>
                        <a:rPr lang="pt-PT" dirty="0"/>
                        <a:t>Team Symptoms</a:t>
                      </a:r>
                    </a:p>
                  </a:txBody>
                  <a:tcPr/>
                </a:tc>
                <a:extLst>
                  <a:ext uri="{0D108BD9-81ED-4DB2-BD59-A6C34878D82A}">
                    <a16:rowId xmlns:a16="http://schemas.microsoft.com/office/drawing/2014/main" val="10000"/>
                  </a:ext>
                </a:extLst>
              </a:tr>
              <a:tr h="370840">
                <a:tc>
                  <a:txBody>
                    <a:bodyPr/>
                    <a:lstStyle/>
                    <a:p>
                      <a:pPr marL="285750" indent="-285750">
                        <a:buFontTx/>
                        <a:buChar char="-"/>
                      </a:pPr>
                      <a:r>
                        <a:rPr lang="en-US" dirty="0"/>
                        <a:t>Goal / objective orientation</a:t>
                      </a:r>
                    </a:p>
                    <a:p>
                      <a:pPr marL="285750" indent="-285750">
                        <a:buFontTx/>
                        <a:buChar char="-"/>
                      </a:pPr>
                      <a:r>
                        <a:rPr lang="en-US" dirty="0"/>
                        <a:t>Interpersonal relationships between team members</a:t>
                      </a:r>
                    </a:p>
                    <a:p>
                      <a:pPr marL="285750" indent="-285750">
                        <a:buFontTx/>
                        <a:buChar char="-"/>
                      </a:pPr>
                      <a:r>
                        <a:rPr lang="en-US" dirty="0"/>
                        <a:t>Independence, motivation and competence of team members</a:t>
                      </a:r>
                    </a:p>
                    <a:p>
                      <a:pPr marL="285750" indent="-285750">
                        <a:buFontTx/>
                        <a:buChar char="-"/>
                      </a:pPr>
                      <a:r>
                        <a:rPr lang="en-US" dirty="0"/>
                        <a:t>Increases productivity and satisfaction</a:t>
                      </a:r>
                      <a:r>
                        <a:rPr lang="pt-PT" dirty="0"/>
                        <a:t>…</a:t>
                      </a:r>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3376AB41-FD27-4F39-BC16-C14107164C2F}"/>
              </a:ext>
            </a:extLst>
          </p:cNvPr>
          <p:cNvGraphicFramePr>
            <a:graphicFrameLocks noGrp="1"/>
          </p:cNvGraphicFramePr>
          <p:nvPr>
            <p:extLst>
              <p:ext uri="{D42A27DB-BD31-4B8C-83A1-F6EECF244321}">
                <p14:modId xmlns:p14="http://schemas.microsoft.com/office/powerpoint/2010/main" val="3364462740"/>
              </p:ext>
            </p:extLst>
          </p:nvPr>
        </p:nvGraphicFramePr>
        <p:xfrm>
          <a:off x="7341068" y="4243209"/>
          <a:ext cx="4111222" cy="1833880"/>
        </p:xfrm>
        <a:graphic>
          <a:graphicData uri="http://schemas.openxmlformats.org/drawingml/2006/table">
            <a:tbl>
              <a:tblPr firstRow="1" bandRow="1">
                <a:tableStyleId>{72833802-FEF1-4C79-8D5D-14CF1EAF98D9}</a:tableStyleId>
              </a:tblPr>
              <a:tblGrid>
                <a:gridCol w="4111222">
                  <a:extLst>
                    <a:ext uri="{9D8B030D-6E8A-4147-A177-3AD203B41FA5}">
                      <a16:colId xmlns:a16="http://schemas.microsoft.com/office/drawing/2014/main" val="20000"/>
                    </a:ext>
                  </a:extLst>
                </a:gridCol>
              </a:tblGrid>
              <a:tr h="370840">
                <a:tc>
                  <a:txBody>
                    <a:bodyPr/>
                    <a:lstStyle/>
                    <a:p>
                      <a:r>
                        <a:rPr lang="pt-PT" dirty="0"/>
                        <a:t>Project Manager Actions</a:t>
                      </a:r>
                    </a:p>
                  </a:txBody>
                  <a:tcPr/>
                </a:tc>
                <a:extLst>
                  <a:ext uri="{0D108BD9-81ED-4DB2-BD59-A6C34878D82A}">
                    <a16:rowId xmlns:a16="http://schemas.microsoft.com/office/drawing/2014/main" val="10000"/>
                  </a:ext>
                </a:extLst>
              </a:tr>
              <a:tr h="370840">
                <a:tc>
                  <a:txBody>
                    <a:bodyPr/>
                    <a:lstStyle/>
                    <a:p>
                      <a:pPr marL="285750" indent="-285750">
                        <a:buFontTx/>
                        <a:buChar char="-"/>
                      </a:pPr>
                      <a:r>
                        <a:rPr lang="en-US" baseline="0" dirty="0"/>
                        <a:t>To celebrate</a:t>
                      </a:r>
                    </a:p>
                    <a:p>
                      <a:pPr marL="285750" indent="-285750">
                        <a:buFontTx/>
                        <a:buChar char="-"/>
                      </a:pPr>
                      <a:r>
                        <a:rPr lang="en-US" baseline="0" dirty="0"/>
                        <a:t>Minimal team intervention</a:t>
                      </a:r>
                    </a:p>
                    <a:p>
                      <a:pPr marL="285750" indent="-285750">
                        <a:buFontTx/>
                        <a:buChar char="-"/>
                      </a:pPr>
                      <a:r>
                        <a:rPr lang="en-US" baseline="0" dirty="0"/>
                        <a:t>Encourage group decision making</a:t>
                      </a:r>
                    </a:p>
                    <a:p>
                      <a:pPr marL="285750" indent="-285750">
                        <a:buFontTx/>
                        <a:buChar char="-"/>
                      </a:pPr>
                      <a:r>
                        <a:rPr lang="en-US" baseline="0" dirty="0"/>
                        <a:t>Advance to self-managed teams</a:t>
                      </a:r>
                    </a:p>
                    <a:p>
                      <a:pPr marL="285750" indent="-285750">
                        <a:buFontTx/>
                        <a:buChar char="-"/>
                      </a:pPr>
                      <a:r>
                        <a:rPr lang="pt-PT" baseline="0" dirty="0"/>
                        <a:t>…</a:t>
                      </a:r>
                      <a:endParaRPr lang="pt-PT"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29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4B29-EA4E-4B0E-BBA0-C8BE3F3D8ADA}"/>
              </a:ext>
            </a:extLst>
          </p:cNvPr>
          <p:cNvSpPr>
            <a:spLocks noGrp="1"/>
          </p:cNvSpPr>
          <p:nvPr>
            <p:ph type="title"/>
          </p:nvPr>
        </p:nvSpPr>
        <p:spPr/>
        <p:txBody>
          <a:bodyPr/>
          <a:lstStyle/>
          <a:p>
            <a:r>
              <a:rPr lang="pt-PT" dirty="0"/>
              <a:t>SHARING</a:t>
            </a:r>
          </a:p>
        </p:txBody>
      </p:sp>
      <p:sp>
        <p:nvSpPr>
          <p:cNvPr id="3" name="Content Placeholder 2">
            <a:extLst>
              <a:ext uri="{FF2B5EF4-FFF2-40B4-BE49-F238E27FC236}">
                <a16:creationId xmlns:a16="http://schemas.microsoft.com/office/drawing/2014/main" id="{766D0D87-D36F-4354-99CF-AAF5A110C426}"/>
              </a:ext>
            </a:extLst>
          </p:cNvPr>
          <p:cNvSpPr>
            <a:spLocks noGrp="1"/>
          </p:cNvSpPr>
          <p:nvPr>
            <p:ph idx="1"/>
          </p:nvPr>
        </p:nvSpPr>
        <p:spPr>
          <a:xfrm>
            <a:off x="661481" y="2568102"/>
            <a:ext cx="11043850" cy="3832697"/>
          </a:xfrm>
        </p:spPr>
        <p:txBody>
          <a:bodyPr/>
          <a:lstStyle/>
          <a:p>
            <a:pPr>
              <a:buClr>
                <a:srgbClr val="0070C0"/>
              </a:buClr>
            </a:pPr>
            <a:r>
              <a:rPr lang="en-US" sz="2400" b="1" dirty="0"/>
              <a:t>Peers - sharing a teamwork experience / situation</a:t>
            </a:r>
            <a:endParaRPr lang="pt-PT" sz="2400" b="1" dirty="0"/>
          </a:p>
          <a:p>
            <a:pPr lvl="1">
              <a:buClr>
                <a:srgbClr val="0070C0"/>
              </a:buClr>
            </a:pPr>
            <a:r>
              <a:rPr lang="en-US" sz="2000" dirty="0"/>
              <a:t>Profile of team members</a:t>
            </a:r>
          </a:p>
          <a:p>
            <a:pPr lvl="1">
              <a:buClr>
                <a:srgbClr val="0070C0"/>
              </a:buClr>
            </a:pPr>
            <a:r>
              <a:rPr lang="en-US" sz="2000" dirty="0"/>
              <a:t>Team development phase</a:t>
            </a:r>
          </a:p>
          <a:p>
            <a:pPr lvl="1">
              <a:buClr>
                <a:srgbClr val="0070C0"/>
              </a:buClr>
            </a:pPr>
            <a:r>
              <a:rPr lang="en-US" sz="2000" dirty="0"/>
              <a:t>Project manager / leader actions</a:t>
            </a:r>
            <a:endParaRPr lang="pt-PT" sz="2000" dirty="0"/>
          </a:p>
          <a:p>
            <a:endParaRPr lang="pt-PT" dirty="0"/>
          </a:p>
        </p:txBody>
      </p:sp>
    </p:spTree>
    <p:extLst>
      <p:ext uri="{BB962C8B-B14F-4D97-AF65-F5344CB8AC3E}">
        <p14:creationId xmlns:p14="http://schemas.microsoft.com/office/powerpoint/2010/main" val="66832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D8C8-E4BF-4DDD-BF5C-24310D6583FD}"/>
              </a:ext>
            </a:extLst>
          </p:cNvPr>
          <p:cNvSpPr>
            <a:spLocks noGrp="1"/>
          </p:cNvSpPr>
          <p:nvPr>
            <p:ph type="title"/>
          </p:nvPr>
        </p:nvSpPr>
        <p:spPr/>
        <p:txBody>
          <a:bodyPr/>
          <a:lstStyle/>
          <a:p>
            <a:r>
              <a:rPr lang="pt-PT" dirty="0"/>
              <a:t>Team </a:t>
            </a:r>
            <a:r>
              <a:rPr lang="pt-PT" dirty="0" err="1"/>
              <a:t>Development</a:t>
            </a:r>
            <a:r>
              <a:rPr lang="pt-PT" dirty="0"/>
              <a:t> </a:t>
            </a:r>
            <a:r>
              <a:rPr lang="pt-PT" dirty="0" err="1"/>
              <a:t>phases</a:t>
            </a:r>
            <a:endParaRPr lang="pt-PT" dirty="0"/>
          </a:p>
        </p:txBody>
      </p:sp>
      <p:grpSp>
        <p:nvGrpSpPr>
          <p:cNvPr id="4" name="Group 3">
            <a:extLst>
              <a:ext uri="{FF2B5EF4-FFF2-40B4-BE49-F238E27FC236}">
                <a16:creationId xmlns:a16="http://schemas.microsoft.com/office/drawing/2014/main" id="{E090E871-3C4B-4DBB-96CE-10B5BED17FA2}"/>
              </a:ext>
            </a:extLst>
          </p:cNvPr>
          <p:cNvGrpSpPr/>
          <p:nvPr/>
        </p:nvGrpSpPr>
        <p:grpSpPr>
          <a:xfrm>
            <a:off x="1293493" y="3375872"/>
            <a:ext cx="4682304" cy="2275836"/>
            <a:chOff x="1293493" y="3375872"/>
            <a:chExt cx="4682304" cy="2275836"/>
          </a:xfrm>
        </p:grpSpPr>
        <p:sp>
          <p:nvSpPr>
            <p:cNvPr id="5" name="Oval 4">
              <a:hlinkClick r:id="rId2" action="ppaction://hlinkpres?slideindex=5&amp;slidetitle=Adjourning - https://youtu.be/sYlzSymbjwA"/>
              <a:extLst>
                <a:ext uri="{FF2B5EF4-FFF2-40B4-BE49-F238E27FC236}">
                  <a16:creationId xmlns:a16="http://schemas.microsoft.com/office/drawing/2014/main" id="{C1002252-B406-4EA7-97AD-9F87D6885469}"/>
                </a:ext>
              </a:extLst>
            </p:cNvPr>
            <p:cNvSpPr/>
            <p:nvPr/>
          </p:nvSpPr>
          <p:spPr>
            <a:xfrm>
              <a:off x="1293493" y="4177288"/>
              <a:ext cx="615560" cy="615560"/>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 name="Group 5">
              <a:extLst>
                <a:ext uri="{FF2B5EF4-FFF2-40B4-BE49-F238E27FC236}">
                  <a16:creationId xmlns:a16="http://schemas.microsoft.com/office/drawing/2014/main" id="{4AA5BB74-9E59-45C3-835E-8D802D38EB5F}"/>
                </a:ext>
              </a:extLst>
            </p:cNvPr>
            <p:cNvGrpSpPr/>
            <p:nvPr/>
          </p:nvGrpSpPr>
          <p:grpSpPr>
            <a:xfrm>
              <a:off x="1783375" y="4485068"/>
              <a:ext cx="2314602" cy="1166640"/>
              <a:chOff x="7597909" y="1533482"/>
              <a:chExt cx="2314602" cy="3885184"/>
            </a:xfrm>
          </p:grpSpPr>
          <p:sp>
            <p:nvSpPr>
              <p:cNvPr id="8" name="Rectangle 7">
                <a:extLst>
                  <a:ext uri="{FF2B5EF4-FFF2-40B4-BE49-F238E27FC236}">
                    <a16:creationId xmlns:a16="http://schemas.microsoft.com/office/drawing/2014/main" id="{84E54176-4E7D-4CA1-BF0C-05F14CB0DE51}"/>
                  </a:ext>
                </a:extLst>
              </p:cNvPr>
              <p:cNvSpPr/>
              <p:nvPr/>
            </p:nvSpPr>
            <p:spPr>
              <a:xfrm>
                <a:off x="7597909" y="1533482"/>
                <a:ext cx="2314602" cy="38851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a:extLst>
                  <a:ext uri="{FF2B5EF4-FFF2-40B4-BE49-F238E27FC236}">
                    <a16:creationId xmlns:a16="http://schemas.microsoft.com/office/drawing/2014/main" id="{DC1627C0-F0B6-4EA7-BC72-E20BFB56D395}"/>
                  </a:ext>
                </a:extLst>
              </p:cNvPr>
              <p:cNvSpPr/>
              <p:nvPr/>
            </p:nvSpPr>
            <p:spPr>
              <a:xfrm>
                <a:off x="7597909" y="1533482"/>
                <a:ext cx="2314602" cy="38851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6173" tIns="0" rIns="0" bIns="0" numCol="1" spcCol="1270" anchor="t" anchorCtr="0">
                <a:noAutofit/>
              </a:bodyPr>
              <a:lstStyle/>
              <a:p>
                <a:pPr lvl="0" algn="l" defTabSz="889000">
                  <a:lnSpc>
                    <a:spcPct val="90000"/>
                  </a:lnSpc>
                  <a:spcBef>
                    <a:spcPct val="0"/>
                  </a:spcBef>
                  <a:spcAft>
                    <a:spcPct val="35000"/>
                  </a:spcAft>
                </a:pPr>
                <a:r>
                  <a:rPr lang="pt-PT" sz="2000" b="1" dirty="0"/>
                  <a:t>Adjourning</a:t>
                </a:r>
                <a:endParaRPr lang="pt-PT" sz="2400" b="1" kern="1200" dirty="0"/>
              </a:p>
            </p:txBody>
          </p:sp>
        </p:grpSp>
        <p:cxnSp>
          <p:nvCxnSpPr>
            <p:cNvPr id="7" name="Straight Connector 6">
              <a:extLst>
                <a:ext uri="{FF2B5EF4-FFF2-40B4-BE49-F238E27FC236}">
                  <a16:creationId xmlns:a16="http://schemas.microsoft.com/office/drawing/2014/main" id="{A02FD3F5-CAB2-4346-BB35-FE2A5E7F129B}"/>
                </a:ext>
              </a:extLst>
            </p:cNvPr>
            <p:cNvCxnSpPr/>
            <p:nvPr/>
          </p:nvCxnSpPr>
          <p:spPr>
            <a:xfrm flipV="1">
              <a:off x="2021983" y="3375872"/>
              <a:ext cx="3953814" cy="801417"/>
            </a:xfrm>
            <a:prstGeom prst="line">
              <a:avLst/>
            </a:prstGeom>
            <a:ln w="76200"/>
          </p:spPr>
          <p:style>
            <a:lnRef idx="1">
              <a:schemeClr val="accent1"/>
            </a:lnRef>
            <a:fillRef idx="0">
              <a:schemeClr val="accent1"/>
            </a:fillRef>
            <a:effectRef idx="0">
              <a:schemeClr val="accent1"/>
            </a:effectRef>
            <a:fontRef idx="minor">
              <a:schemeClr val="tx1"/>
            </a:fontRef>
          </p:style>
        </p:cxnSp>
      </p:grpSp>
      <p:graphicFrame>
        <p:nvGraphicFramePr>
          <p:cNvPr id="10" name="Table 9">
            <a:extLst>
              <a:ext uri="{FF2B5EF4-FFF2-40B4-BE49-F238E27FC236}">
                <a16:creationId xmlns:a16="http://schemas.microsoft.com/office/drawing/2014/main" id="{217A8D09-B199-45CE-9030-7B7347F80405}"/>
              </a:ext>
            </a:extLst>
          </p:cNvPr>
          <p:cNvGraphicFramePr>
            <a:graphicFrameLocks noGrp="1"/>
          </p:cNvGraphicFramePr>
          <p:nvPr>
            <p:extLst>
              <p:ext uri="{D42A27DB-BD31-4B8C-83A1-F6EECF244321}">
                <p14:modId xmlns:p14="http://schemas.microsoft.com/office/powerpoint/2010/main" val="1873090763"/>
              </p:ext>
            </p:extLst>
          </p:nvPr>
        </p:nvGraphicFramePr>
        <p:xfrm>
          <a:off x="6170347" y="4428453"/>
          <a:ext cx="5364050" cy="1590118"/>
        </p:xfrm>
        <a:graphic>
          <a:graphicData uri="http://schemas.openxmlformats.org/drawingml/2006/table">
            <a:tbl>
              <a:tblPr firstRow="1" bandRow="1">
                <a:tableStyleId>{7DF18680-E054-41AD-8BC1-D1AEF772440D}</a:tableStyleId>
              </a:tblPr>
              <a:tblGrid>
                <a:gridCol w="5364050">
                  <a:extLst>
                    <a:ext uri="{9D8B030D-6E8A-4147-A177-3AD203B41FA5}">
                      <a16:colId xmlns:a16="http://schemas.microsoft.com/office/drawing/2014/main" val="20000"/>
                    </a:ext>
                  </a:extLst>
                </a:gridCol>
              </a:tblGrid>
              <a:tr h="319970">
                <a:tc>
                  <a:txBody>
                    <a:bodyPr/>
                    <a:lstStyle/>
                    <a:p>
                      <a:r>
                        <a:rPr lang="pt-PT" dirty="0"/>
                        <a:t>Project Manager Actions</a:t>
                      </a:r>
                    </a:p>
                  </a:txBody>
                  <a:tcPr/>
                </a:tc>
                <a:extLst>
                  <a:ext uri="{0D108BD9-81ED-4DB2-BD59-A6C34878D82A}">
                    <a16:rowId xmlns:a16="http://schemas.microsoft.com/office/drawing/2014/main" val="10000"/>
                  </a:ext>
                </a:extLst>
              </a:tr>
              <a:tr h="1224358">
                <a:tc>
                  <a:txBody>
                    <a:bodyPr/>
                    <a:lstStyle/>
                    <a:p>
                      <a:pPr marL="285750" indent="-285750">
                        <a:buFontTx/>
                        <a:buChar char="-"/>
                      </a:pPr>
                      <a:r>
                        <a:rPr lang="en-US" sz="1800" dirty="0">
                          <a:effectLst/>
                        </a:rPr>
                        <a:t>Gradually separate your team and relocate, where possible, to other projects or teams</a:t>
                      </a:r>
                    </a:p>
                    <a:p>
                      <a:pPr marL="285750" indent="-285750">
                        <a:buFontTx/>
                        <a:buChar char="-"/>
                      </a:pPr>
                      <a:r>
                        <a:rPr lang="en-US" sz="1800" dirty="0">
                          <a:effectLst/>
                        </a:rPr>
                        <a:t>Monitor the end of the team's work with the necessary evaluation activities</a:t>
                      </a:r>
                      <a:r>
                        <a:rPr lang="pt-PT" baseline="0" dirty="0"/>
                        <a:t>…</a:t>
                      </a:r>
                      <a:endParaRPr lang="pt-PT" dirty="0"/>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4530B44C-5735-4A53-B238-4937BD8EF4B0}"/>
              </a:ext>
            </a:extLst>
          </p:cNvPr>
          <p:cNvSpPr/>
          <p:nvPr/>
        </p:nvSpPr>
        <p:spPr>
          <a:xfrm>
            <a:off x="852152" y="2066513"/>
            <a:ext cx="3532811" cy="57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about the end of the project?</a:t>
            </a:r>
            <a:endParaRPr lang="pt-PT" dirty="0"/>
          </a:p>
        </p:txBody>
      </p:sp>
      <p:pic>
        <p:nvPicPr>
          <p:cNvPr id="12" name="Picture 2">
            <a:extLst>
              <a:ext uri="{FF2B5EF4-FFF2-40B4-BE49-F238E27FC236}">
                <a16:creationId xmlns:a16="http://schemas.microsoft.com/office/drawing/2014/main" id="{5DD443C6-6005-4F55-96DC-87CDB14DF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08" t="14260" r="23584" b="28345"/>
          <a:stretch/>
        </p:blipFill>
        <p:spPr bwMode="auto">
          <a:xfrm>
            <a:off x="6368603" y="1590285"/>
            <a:ext cx="4971244" cy="277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8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DA24-8466-4E8B-A2C9-854AB2A41F59}"/>
              </a:ext>
            </a:extLst>
          </p:cNvPr>
          <p:cNvSpPr>
            <a:spLocks noGrp="1"/>
          </p:cNvSpPr>
          <p:nvPr>
            <p:ph type="title"/>
          </p:nvPr>
        </p:nvSpPr>
        <p:spPr/>
        <p:txBody>
          <a:bodyPr/>
          <a:lstStyle/>
          <a:p>
            <a:r>
              <a:rPr lang="pt-PT" dirty="0"/>
              <a:t>KEY IDEAS</a:t>
            </a:r>
          </a:p>
        </p:txBody>
      </p:sp>
      <p:sp>
        <p:nvSpPr>
          <p:cNvPr id="4" name="Content Placeholder 2">
            <a:extLst>
              <a:ext uri="{FF2B5EF4-FFF2-40B4-BE49-F238E27FC236}">
                <a16:creationId xmlns:a16="http://schemas.microsoft.com/office/drawing/2014/main" id="{896F670B-7CAD-4802-BFFA-728528D5C36F}"/>
              </a:ext>
            </a:extLst>
          </p:cNvPr>
          <p:cNvSpPr>
            <a:spLocks noGrp="1"/>
          </p:cNvSpPr>
          <p:nvPr>
            <p:ph idx="1"/>
          </p:nvPr>
        </p:nvSpPr>
        <p:spPr>
          <a:xfrm>
            <a:off x="592428" y="2062264"/>
            <a:ext cx="11339015" cy="4359382"/>
          </a:xfrm>
        </p:spPr>
        <p:txBody>
          <a:bodyPr/>
          <a:lstStyle/>
          <a:p>
            <a:pPr marL="342900" indent="-342900">
              <a:buFont typeface="+mj-lt"/>
              <a:buAutoNum type="arabicPeriod"/>
            </a:pPr>
            <a:r>
              <a:rPr lang="en-US" sz="2000" dirty="0"/>
              <a:t>Team as a fundamental element to consider in project management</a:t>
            </a:r>
          </a:p>
          <a:p>
            <a:pPr marL="342900" indent="-342900">
              <a:buFont typeface="+mj-lt"/>
              <a:buAutoNum type="arabicPeriod"/>
            </a:pPr>
            <a:r>
              <a:rPr lang="en-US" sz="2000" dirty="0"/>
              <a:t>Project success also depends on the success of the team</a:t>
            </a:r>
          </a:p>
          <a:p>
            <a:pPr marL="342900" indent="-342900">
              <a:buFont typeface="+mj-lt"/>
              <a:buAutoNum type="arabicPeriod"/>
            </a:pPr>
            <a:r>
              <a:rPr lang="en-US" sz="2000" dirty="0"/>
              <a:t>Each team has an identity and each member of the team has a profile</a:t>
            </a:r>
          </a:p>
          <a:p>
            <a:pPr marL="342900" indent="-342900">
              <a:buFont typeface="+mj-lt"/>
              <a:buAutoNum type="arabicPeriod"/>
            </a:pPr>
            <a:r>
              <a:rPr lang="en-US" sz="2000" dirty="0"/>
              <a:t>Develop and manage the team: role of the project manager / leader (competencies)</a:t>
            </a:r>
            <a:endParaRPr lang="pt-PT" sz="2000" dirty="0"/>
          </a:p>
          <a:p>
            <a:pPr marL="0" indent="0">
              <a:buNone/>
            </a:pPr>
            <a:endParaRPr lang="pt-PT" dirty="0"/>
          </a:p>
          <a:p>
            <a:pPr marL="0" indent="0">
              <a:buNone/>
            </a:pPr>
            <a:endParaRPr lang="pt-PT" dirty="0"/>
          </a:p>
          <a:p>
            <a:pPr marL="0" indent="0">
              <a:buNone/>
            </a:pPr>
            <a:endParaRPr lang="pt-PT" dirty="0"/>
          </a:p>
        </p:txBody>
      </p:sp>
      <p:sp>
        <p:nvSpPr>
          <p:cNvPr id="5" name="Rectangle 4">
            <a:extLst>
              <a:ext uri="{FF2B5EF4-FFF2-40B4-BE49-F238E27FC236}">
                <a16:creationId xmlns:a16="http://schemas.microsoft.com/office/drawing/2014/main" id="{BCE39273-85A1-495A-B6F9-E576C9C19C96}"/>
              </a:ext>
            </a:extLst>
          </p:cNvPr>
          <p:cNvSpPr/>
          <p:nvPr/>
        </p:nvSpPr>
        <p:spPr>
          <a:xfrm>
            <a:off x="592429" y="4763059"/>
            <a:ext cx="3451538" cy="57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LEADERSHIP</a:t>
            </a:r>
          </a:p>
        </p:txBody>
      </p:sp>
      <p:sp>
        <p:nvSpPr>
          <p:cNvPr id="6" name="Rectangle 5">
            <a:extLst>
              <a:ext uri="{FF2B5EF4-FFF2-40B4-BE49-F238E27FC236}">
                <a16:creationId xmlns:a16="http://schemas.microsoft.com/office/drawing/2014/main" id="{A2674254-92C8-4F1D-A28C-78FBE729B3B1}"/>
              </a:ext>
            </a:extLst>
          </p:cNvPr>
          <p:cNvSpPr/>
          <p:nvPr/>
        </p:nvSpPr>
        <p:spPr>
          <a:xfrm>
            <a:off x="4466860" y="4775926"/>
            <a:ext cx="3451538" cy="57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COMMUNICATION</a:t>
            </a:r>
          </a:p>
        </p:txBody>
      </p:sp>
    </p:spTree>
    <p:extLst>
      <p:ext uri="{BB962C8B-B14F-4D97-AF65-F5344CB8AC3E}">
        <p14:creationId xmlns:p14="http://schemas.microsoft.com/office/powerpoint/2010/main" val="37355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87D9-7DB5-476E-86F4-4A0C8B75B0CC}"/>
              </a:ext>
            </a:extLst>
          </p:cNvPr>
          <p:cNvSpPr>
            <a:spLocks noGrp="1"/>
          </p:cNvSpPr>
          <p:nvPr>
            <p:ph type="title"/>
          </p:nvPr>
        </p:nvSpPr>
        <p:spPr/>
        <p:txBody>
          <a:bodyPr/>
          <a:lstStyle/>
          <a:p>
            <a:r>
              <a:rPr lang="en-US" dirty="0"/>
              <a:t>References</a:t>
            </a:r>
            <a:endParaRPr lang="pt-PT" dirty="0"/>
          </a:p>
        </p:txBody>
      </p:sp>
      <p:sp>
        <p:nvSpPr>
          <p:cNvPr id="3" name="Content Placeholder 2">
            <a:extLst>
              <a:ext uri="{FF2B5EF4-FFF2-40B4-BE49-F238E27FC236}">
                <a16:creationId xmlns:a16="http://schemas.microsoft.com/office/drawing/2014/main" id="{6792EEB7-6C4A-4DE4-8B72-76E0A076C9E4}"/>
              </a:ext>
            </a:extLst>
          </p:cNvPr>
          <p:cNvSpPr>
            <a:spLocks noGrp="1"/>
          </p:cNvSpPr>
          <p:nvPr>
            <p:ph idx="1"/>
          </p:nvPr>
        </p:nvSpPr>
        <p:spPr/>
        <p:txBody>
          <a:bodyPr/>
          <a:lstStyle/>
          <a:p>
            <a:r>
              <a:rPr lang="en-US" dirty="0"/>
              <a:t>PMI-PMBOK. (2017). </a:t>
            </a:r>
            <a:r>
              <a:rPr lang="en-US" i="1" dirty="0"/>
              <a:t>A guide to the project management body of knowledge (PMBOK guide) (5th ed.). Pennsylvania, USA: Project Management Institute (PMI).</a:t>
            </a:r>
            <a:endParaRPr lang="en-US" dirty="0"/>
          </a:p>
          <a:p>
            <a:r>
              <a:rPr lang="en-US" dirty="0"/>
              <a:t>Tuckman, B. W. (2001). Developmental Sequence in Small Groups. </a:t>
            </a:r>
            <a:r>
              <a:rPr lang="en-US" i="1" dirty="0"/>
              <a:t>Group Facilitation: A Research and Applications Journal, 71-72(3), 66-81. </a:t>
            </a:r>
          </a:p>
          <a:p>
            <a:endParaRPr lang="pt-PT" dirty="0"/>
          </a:p>
        </p:txBody>
      </p:sp>
    </p:spTree>
    <p:extLst>
      <p:ext uri="{BB962C8B-B14F-4D97-AF65-F5344CB8AC3E}">
        <p14:creationId xmlns:p14="http://schemas.microsoft.com/office/powerpoint/2010/main" val="370435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3482-D536-40E4-B80F-05D3523A2207}"/>
              </a:ext>
            </a:extLst>
          </p:cNvPr>
          <p:cNvSpPr>
            <a:spLocks noGrp="1"/>
          </p:cNvSpPr>
          <p:nvPr>
            <p:ph type="title"/>
          </p:nvPr>
        </p:nvSpPr>
        <p:spPr/>
        <p:txBody>
          <a:bodyPr/>
          <a:lstStyle/>
          <a:p>
            <a:r>
              <a:rPr lang="pt-PT" dirty="0"/>
              <a:t>TEAM  VS GROUP</a:t>
            </a:r>
          </a:p>
        </p:txBody>
      </p:sp>
      <p:graphicFrame>
        <p:nvGraphicFramePr>
          <p:cNvPr id="4" name="Table 3">
            <a:extLst>
              <a:ext uri="{FF2B5EF4-FFF2-40B4-BE49-F238E27FC236}">
                <a16:creationId xmlns:a16="http://schemas.microsoft.com/office/drawing/2014/main" id="{49EBD584-E4CB-4CB4-ADF3-EAD531727EFB}"/>
              </a:ext>
            </a:extLst>
          </p:cNvPr>
          <p:cNvGraphicFramePr>
            <a:graphicFrameLocks noGrp="1"/>
          </p:cNvGraphicFramePr>
          <p:nvPr>
            <p:extLst>
              <p:ext uri="{D42A27DB-BD31-4B8C-83A1-F6EECF244321}">
                <p14:modId xmlns:p14="http://schemas.microsoft.com/office/powerpoint/2010/main" val="2278390991"/>
              </p:ext>
            </p:extLst>
          </p:nvPr>
        </p:nvGraphicFramePr>
        <p:xfrm>
          <a:off x="444027" y="1724612"/>
          <a:ext cx="11307102" cy="4133944"/>
        </p:xfrm>
        <a:graphic>
          <a:graphicData uri="http://schemas.openxmlformats.org/drawingml/2006/table">
            <a:tbl>
              <a:tblPr firstRow="1" bandRow="1">
                <a:tableStyleId>{5C22544A-7EE6-4342-B048-85BDC9FD1C3A}</a:tableStyleId>
              </a:tblPr>
              <a:tblGrid>
                <a:gridCol w="5653551">
                  <a:extLst>
                    <a:ext uri="{9D8B030D-6E8A-4147-A177-3AD203B41FA5}">
                      <a16:colId xmlns:a16="http://schemas.microsoft.com/office/drawing/2014/main" val="20000"/>
                    </a:ext>
                  </a:extLst>
                </a:gridCol>
                <a:gridCol w="5653551">
                  <a:extLst>
                    <a:ext uri="{9D8B030D-6E8A-4147-A177-3AD203B41FA5}">
                      <a16:colId xmlns:a16="http://schemas.microsoft.com/office/drawing/2014/main" val="20001"/>
                    </a:ext>
                  </a:extLst>
                </a:gridCol>
              </a:tblGrid>
              <a:tr h="558848">
                <a:tc>
                  <a:txBody>
                    <a:bodyPr/>
                    <a:lstStyle/>
                    <a:p>
                      <a:r>
                        <a:rPr lang="pt-PT" sz="1800" dirty="0"/>
                        <a:t>Groups</a:t>
                      </a:r>
                    </a:p>
                  </a:txBody>
                  <a:tcPr/>
                </a:tc>
                <a:tc>
                  <a:txBody>
                    <a:bodyPr/>
                    <a:lstStyle/>
                    <a:p>
                      <a:r>
                        <a:rPr lang="pt-PT" sz="1800" dirty="0"/>
                        <a:t>Teams</a:t>
                      </a:r>
                    </a:p>
                  </a:txBody>
                  <a:tcPr/>
                </a:tc>
                <a:extLst>
                  <a:ext uri="{0D108BD9-81ED-4DB2-BD59-A6C34878D82A}">
                    <a16:rowId xmlns:a16="http://schemas.microsoft.com/office/drawing/2014/main" val="10000"/>
                  </a:ext>
                </a:extLst>
              </a:tr>
              <a:tr h="558848">
                <a:tc>
                  <a:txBody>
                    <a:bodyPr/>
                    <a:lstStyle/>
                    <a:p>
                      <a:r>
                        <a:rPr lang="pt-PT" sz="1800" dirty="0"/>
                        <a:t>- People work together</a:t>
                      </a:r>
                    </a:p>
                  </a:txBody>
                  <a:tcPr/>
                </a:tc>
                <a:tc>
                  <a:txBody>
                    <a:bodyPr/>
                    <a:lstStyle/>
                    <a:p>
                      <a:r>
                        <a:rPr lang="pt-PT" sz="1800" dirty="0"/>
                        <a:t>- People trust each other</a:t>
                      </a:r>
                    </a:p>
                  </a:txBody>
                  <a:tcPr/>
                </a:tc>
                <a:extLst>
                  <a:ext uri="{0D108BD9-81ED-4DB2-BD59-A6C34878D82A}">
                    <a16:rowId xmlns:a16="http://schemas.microsoft.com/office/drawing/2014/main" val="10001"/>
                  </a:ext>
                </a:extLst>
              </a:tr>
              <a:tr h="558848">
                <a:tc>
                  <a:txBody>
                    <a:bodyPr/>
                    <a:lstStyle/>
                    <a:p>
                      <a:r>
                        <a:rPr lang="pt-PT" sz="1800" dirty="0"/>
                        <a:t>- </a:t>
                      </a:r>
                      <a:r>
                        <a:rPr lang="en-US" sz="1800" dirty="0"/>
                        <a:t>Feelings are not part of the job</a:t>
                      </a:r>
                      <a:endParaRPr lang="pt-PT" sz="1800" dirty="0"/>
                    </a:p>
                  </a:txBody>
                  <a:tcPr/>
                </a:tc>
                <a:tc>
                  <a:txBody>
                    <a:bodyPr/>
                    <a:lstStyle/>
                    <a:p>
                      <a:r>
                        <a:rPr lang="pt-PT" sz="1800" dirty="0"/>
                        <a:t>- Feelings are openly expressed</a:t>
                      </a:r>
                    </a:p>
                  </a:txBody>
                  <a:tcPr/>
                </a:tc>
                <a:extLst>
                  <a:ext uri="{0D108BD9-81ED-4DB2-BD59-A6C34878D82A}">
                    <a16:rowId xmlns:a16="http://schemas.microsoft.com/office/drawing/2014/main" val="10002"/>
                  </a:ext>
                </a:extLst>
              </a:tr>
              <a:tr h="558848">
                <a:tc>
                  <a:txBody>
                    <a:bodyPr/>
                    <a:lstStyle/>
                    <a:p>
                      <a:r>
                        <a:rPr lang="pt-PT" sz="1800" dirty="0"/>
                        <a:t>- The conflict is settled</a:t>
                      </a:r>
                    </a:p>
                  </a:txBody>
                  <a:tcPr/>
                </a:tc>
                <a:tc>
                  <a:txBody>
                    <a:bodyPr/>
                    <a:lstStyle/>
                    <a:p>
                      <a:r>
                        <a:rPr lang="pt-PT" sz="1800" dirty="0"/>
                        <a:t>- The conflict is debated</a:t>
                      </a:r>
                    </a:p>
                  </a:txBody>
                  <a:tcPr/>
                </a:tc>
                <a:extLst>
                  <a:ext uri="{0D108BD9-81ED-4DB2-BD59-A6C34878D82A}">
                    <a16:rowId xmlns:a16="http://schemas.microsoft.com/office/drawing/2014/main" val="10003"/>
                  </a:ext>
                </a:extLst>
              </a:tr>
              <a:tr h="558848">
                <a:tc>
                  <a:txBody>
                    <a:bodyPr/>
                    <a:lstStyle/>
                    <a:p>
                      <a:pPr marL="0" indent="0">
                        <a:buFontTx/>
                        <a:buNone/>
                      </a:pPr>
                      <a:r>
                        <a:rPr lang="pt-PT" sz="1800" dirty="0"/>
                        <a:t>- </a:t>
                      </a:r>
                      <a:r>
                        <a:rPr lang="en-US" sz="1800" dirty="0"/>
                        <a:t>Trust and openness are measured</a:t>
                      </a:r>
                      <a:endParaRPr lang="pt-PT" sz="1800" baseline="0" dirty="0"/>
                    </a:p>
                  </a:txBody>
                  <a:tcPr/>
                </a:tc>
                <a:tc>
                  <a:txBody>
                    <a:bodyPr/>
                    <a:lstStyle/>
                    <a:p>
                      <a:r>
                        <a:rPr lang="pt-PT" sz="1800" dirty="0"/>
                        <a:t>- People support each other</a:t>
                      </a:r>
                    </a:p>
                  </a:txBody>
                  <a:tcPr/>
                </a:tc>
                <a:extLst>
                  <a:ext uri="{0D108BD9-81ED-4DB2-BD59-A6C34878D82A}">
                    <a16:rowId xmlns:a16="http://schemas.microsoft.com/office/drawing/2014/main" val="10004"/>
                  </a:ext>
                </a:extLst>
              </a:tr>
              <a:tr h="780856">
                <a:tc>
                  <a:txBody>
                    <a:bodyPr/>
                    <a:lstStyle/>
                    <a:p>
                      <a:pPr marL="0" indent="0">
                        <a:buFontTx/>
                        <a:buNone/>
                      </a:pPr>
                      <a:r>
                        <a:rPr lang="pt-PT" sz="1800" dirty="0"/>
                        <a:t>-</a:t>
                      </a:r>
                      <a:r>
                        <a:rPr lang="pt-PT" sz="1800" baseline="0" dirty="0"/>
                        <a:t> </a:t>
                      </a:r>
                      <a:r>
                        <a:rPr lang="en-US" sz="1800" dirty="0"/>
                        <a:t>Information is given on a “only what is necessary” basis</a:t>
                      </a:r>
                      <a:endParaRPr lang="pt-PT" sz="1800" dirty="0"/>
                    </a:p>
                  </a:txBody>
                  <a:tcPr/>
                </a:tc>
                <a:tc>
                  <a:txBody>
                    <a:bodyPr/>
                    <a:lstStyle/>
                    <a:p>
                      <a:r>
                        <a:rPr lang="pt-PT" sz="1800" dirty="0"/>
                        <a:t>- Information is freely shared</a:t>
                      </a:r>
                    </a:p>
                  </a:txBody>
                  <a:tcPr/>
                </a:tc>
                <a:extLst>
                  <a:ext uri="{0D108BD9-81ED-4DB2-BD59-A6C34878D82A}">
                    <a16:rowId xmlns:a16="http://schemas.microsoft.com/office/drawing/2014/main" val="10005"/>
                  </a:ext>
                </a:extLst>
              </a:tr>
              <a:tr h="558848">
                <a:tc>
                  <a:txBody>
                    <a:bodyPr/>
                    <a:lstStyle/>
                    <a:p>
                      <a:r>
                        <a:rPr lang="pt-PT" sz="1800" dirty="0"/>
                        <a:t>- </a:t>
                      </a:r>
                      <a:r>
                        <a:rPr lang="en-US" sz="1800" dirty="0"/>
                        <a:t>The objectives are personal and unclear</a:t>
                      </a:r>
                      <a:endParaRPr lang="pt-PT" sz="1800" dirty="0"/>
                    </a:p>
                  </a:txBody>
                  <a:tcPr/>
                </a:tc>
                <a:tc>
                  <a:txBody>
                    <a:bodyPr/>
                    <a:lstStyle/>
                    <a:p>
                      <a:r>
                        <a:rPr lang="pt-PT" sz="1800" dirty="0"/>
                        <a:t>- </a:t>
                      </a:r>
                      <a:r>
                        <a:rPr lang="en-US" sz="1800" dirty="0"/>
                        <a:t>Members have common goals</a:t>
                      </a:r>
                      <a:endParaRPr lang="pt-PT" sz="1800" dirty="0"/>
                    </a:p>
                  </a:txBody>
                  <a:tcPr/>
                </a:tc>
                <a:extLst>
                  <a:ext uri="{0D108BD9-81ED-4DB2-BD59-A6C34878D82A}">
                    <a16:rowId xmlns:a16="http://schemas.microsoft.com/office/drawing/2014/main" val="10006"/>
                  </a:ext>
                </a:extLst>
              </a:tr>
            </a:tbl>
          </a:graphicData>
        </a:graphic>
      </p:graphicFrame>
      <p:sp>
        <p:nvSpPr>
          <p:cNvPr id="5" name="Rectangle 4">
            <a:extLst>
              <a:ext uri="{FF2B5EF4-FFF2-40B4-BE49-F238E27FC236}">
                <a16:creationId xmlns:a16="http://schemas.microsoft.com/office/drawing/2014/main" id="{0ED4D7F8-F8B1-471B-AC97-A19AD4E14EED}"/>
              </a:ext>
            </a:extLst>
          </p:cNvPr>
          <p:cNvSpPr/>
          <p:nvPr/>
        </p:nvSpPr>
        <p:spPr>
          <a:xfrm>
            <a:off x="8971407" y="5858556"/>
            <a:ext cx="2591350"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pt-PT" sz="1200" dirty="0"/>
              <a:t>Miguel, Rocha &amp; </a:t>
            </a:r>
            <a:r>
              <a:rPr lang="pt-PT" sz="1200" dirty="0" err="1"/>
              <a:t>Röhrich</a:t>
            </a:r>
            <a:r>
              <a:rPr lang="pt-PT" sz="1200" dirty="0"/>
              <a:t>, 2008 (p. 249)</a:t>
            </a:r>
          </a:p>
        </p:txBody>
      </p:sp>
    </p:spTree>
    <p:extLst>
      <p:ext uri="{BB962C8B-B14F-4D97-AF65-F5344CB8AC3E}">
        <p14:creationId xmlns:p14="http://schemas.microsoft.com/office/powerpoint/2010/main" val="291110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255E-1608-4FE0-BC3E-B6CE43B1B924}"/>
              </a:ext>
            </a:extLst>
          </p:cNvPr>
          <p:cNvSpPr>
            <a:spLocks noGrp="1"/>
          </p:cNvSpPr>
          <p:nvPr>
            <p:ph type="title"/>
          </p:nvPr>
        </p:nvSpPr>
        <p:spPr/>
        <p:txBody>
          <a:bodyPr/>
          <a:lstStyle/>
          <a:p>
            <a:r>
              <a:rPr lang="en-US" i="1" dirty="0"/>
              <a:t>NASA Exercise - Survival on the Moon</a:t>
            </a:r>
            <a:endParaRPr lang="pt-PT" dirty="0"/>
          </a:p>
        </p:txBody>
      </p:sp>
      <p:sp>
        <p:nvSpPr>
          <p:cNvPr id="3" name="Content Placeholder 2">
            <a:extLst>
              <a:ext uri="{FF2B5EF4-FFF2-40B4-BE49-F238E27FC236}">
                <a16:creationId xmlns:a16="http://schemas.microsoft.com/office/drawing/2014/main" id="{8D32724E-FCDB-4B50-8C6C-02D5C6D5DD84}"/>
              </a:ext>
            </a:extLst>
          </p:cNvPr>
          <p:cNvSpPr>
            <a:spLocks noGrp="1"/>
          </p:cNvSpPr>
          <p:nvPr>
            <p:ph idx="1"/>
          </p:nvPr>
        </p:nvSpPr>
        <p:spPr>
          <a:xfrm>
            <a:off x="475815" y="2106387"/>
            <a:ext cx="11229516" cy="3396342"/>
          </a:xfrm>
        </p:spPr>
        <p:txBody>
          <a:bodyPr>
            <a:normAutofit/>
          </a:bodyPr>
          <a:lstStyle/>
          <a:p>
            <a:pPr marL="0" indent="0">
              <a:buNone/>
            </a:pPr>
            <a:r>
              <a:rPr lang="pt-PT" sz="2800" b="1" dirty="0"/>
              <a:t>State – Problem:</a:t>
            </a:r>
          </a:p>
          <a:p>
            <a:pPr>
              <a:buClr>
                <a:srgbClr val="0070C0"/>
              </a:buClr>
            </a:pPr>
            <a:r>
              <a:rPr lang="pt-PT" sz="2800" dirty="0"/>
              <a:t>Individual Response(10min)</a:t>
            </a:r>
          </a:p>
          <a:p>
            <a:pPr>
              <a:buClr>
                <a:srgbClr val="0070C0"/>
              </a:buClr>
            </a:pPr>
            <a:r>
              <a:rPr lang="pt-PT" sz="2800" dirty="0"/>
              <a:t>Response Group 2-3 elements(15min)</a:t>
            </a:r>
          </a:p>
          <a:p>
            <a:pPr>
              <a:buClr>
                <a:srgbClr val="0070C0"/>
              </a:buClr>
            </a:pPr>
            <a:r>
              <a:rPr lang="pt-PT" sz="2800" dirty="0"/>
              <a:t>NASA response</a:t>
            </a:r>
          </a:p>
          <a:p>
            <a:pPr>
              <a:buClr>
                <a:srgbClr val="0070C0"/>
              </a:buClr>
            </a:pPr>
            <a:r>
              <a:rPr lang="en-US" sz="2800" dirty="0"/>
              <a:t>Comparison of results (Individual and Group)</a:t>
            </a:r>
          </a:p>
          <a:p>
            <a:pPr>
              <a:buClr>
                <a:srgbClr val="0070C0"/>
              </a:buClr>
            </a:pPr>
            <a:r>
              <a:rPr lang="pt-PT" sz="2800" dirty="0"/>
              <a:t>Results analysis</a:t>
            </a:r>
          </a:p>
          <a:p>
            <a:endParaRPr lang="pt-PT" dirty="0"/>
          </a:p>
        </p:txBody>
      </p:sp>
      <p:graphicFrame>
        <p:nvGraphicFramePr>
          <p:cNvPr id="4" name="Table 3">
            <a:extLst>
              <a:ext uri="{FF2B5EF4-FFF2-40B4-BE49-F238E27FC236}">
                <a16:creationId xmlns:a16="http://schemas.microsoft.com/office/drawing/2014/main" id="{CD3FD93D-9174-424E-823C-7DF2E0C5C662}"/>
              </a:ext>
            </a:extLst>
          </p:cNvPr>
          <p:cNvGraphicFramePr>
            <a:graphicFrameLocks noGrp="1"/>
          </p:cNvGraphicFramePr>
          <p:nvPr>
            <p:extLst>
              <p:ext uri="{D42A27DB-BD31-4B8C-83A1-F6EECF244321}">
                <p14:modId xmlns:p14="http://schemas.microsoft.com/office/powerpoint/2010/main" val="3797639245"/>
              </p:ext>
            </p:extLst>
          </p:nvPr>
        </p:nvGraphicFramePr>
        <p:xfrm>
          <a:off x="8044724" y="2106387"/>
          <a:ext cx="3660607" cy="1981200"/>
        </p:xfrm>
        <a:graphic>
          <a:graphicData uri="http://schemas.openxmlformats.org/drawingml/2006/table">
            <a:tbl>
              <a:tblPr firstRow="1" bandRow="1">
                <a:tableStyleId>{5940675A-B579-460E-94D1-54222C63F5DA}</a:tableStyleId>
              </a:tblPr>
              <a:tblGrid>
                <a:gridCol w="990058">
                  <a:extLst>
                    <a:ext uri="{9D8B030D-6E8A-4147-A177-3AD203B41FA5}">
                      <a16:colId xmlns:a16="http://schemas.microsoft.com/office/drawing/2014/main" val="20000"/>
                    </a:ext>
                  </a:extLst>
                </a:gridCol>
                <a:gridCol w="2670549">
                  <a:extLst>
                    <a:ext uri="{9D8B030D-6E8A-4147-A177-3AD203B41FA5}">
                      <a16:colId xmlns:a16="http://schemas.microsoft.com/office/drawing/2014/main" val="20001"/>
                    </a:ext>
                  </a:extLst>
                </a:gridCol>
              </a:tblGrid>
              <a:tr h="370840">
                <a:tc>
                  <a:txBody>
                    <a:bodyPr/>
                    <a:lstStyle/>
                    <a:p>
                      <a:r>
                        <a:rPr lang="pt-PT" sz="2000" dirty="0"/>
                        <a:t>0-20</a:t>
                      </a:r>
                    </a:p>
                  </a:txBody>
                  <a:tcPr/>
                </a:tc>
                <a:tc>
                  <a:txBody>
                    <a:bodyPr/>
                    <a:lstStyle/>
                    <a:p>
                      <a:r>
                        <a:rPr lang="pt-PT" sz="2000" dirty="0"/>
                        <a:t>Excelente</a:t>
                      </a:r>
                    </a:p>
                  </a:txBody>
                  <a:tcPr/>
                </a:tc>
                <a:extLst>
                  <a:ext uri="{0D108BD9-81ED-4DB2-BD59-A6C34878D82A}">
                    <a16:rowId xmlns:a16="http://schemas.microsoft.com/office/drawing/2014/main" val="10000"/>
                  </a:ext>
                </a:extLst>
              </a:tr>
              <a:tr h="370840">
                <a:tc>
                  <a:txBody>
                    <a:bodyPr/>
                    <a:lstStyle/>
                    <a:p>
                      <a:r>
                        <a:rPr lang="pt-PT" sz="2000" dirty="0"/>
                        <a:t>20-30</a:t>
                      </a:r>
                    </a:p>
                  </a:txBody>
                  <a:tcPr/>
                </a:tc>
                <a:tc>
                  <a:txBody>
                    <a:bodyPr/>
                    <a:lstStyle/>
                    <a:p>
                      <a:r>
                        <a:rPr lang="pt-PT" sz="2000" dirty="0"/>
                        <a:t>Good</a:t>
                      </a:r>
                    </a:p>
                  </a:txBody>
                  <a:tcPr/>
                </a:tc>
                <a:extLst>
                  <a:ext uri="{0D108BD9-81ED-4DB2-BD59-A6C34878D82A}">
                    <a16:rowId xmlns:a16="http://schemas.microsoft.com/office/drawing/2014/main" val="10001"/>
                  </a:ext>
                </a:extLst>
              </a:tr>
              <a:tr h="370840">
                <a:tc>
                  <a:txBody>
                    <a:bodyPr/>
                    <a:lstStyle/>
                    <a:p>
                      <a:r>
                        <a:rPr lang="pt-PT" sz="2000" dirty="0"/>
                        <a:t>30-40</a:t>
                      </a:r>
                    </a:p>
                  </a:txBody>
                  <a:tcPr/>
                </a:tc>
                <a:tc>
                  <a:txBody>
                    <a:bodyPr/>
                    <a:lstStyle/>
                    <a:p>
                      <a:r>
                        <a:rPr lang="pt-PT" sz="2000" dirty="0"/>
                        <a:t>Medium</a:t>
                      </a:r>
                    </a:p>
                  </a:txBody>
                  <a:tcPr/>
                </a:tc>
                <a:extLst>
                  <a:ext uri="{0D108BD9-81ED-4DB2-BD59-A6C34878D82A}">
                    <a16:rowId xmlns:a16="http://schemas.microsoft.com/office/drawing/2014/main" val="10002"/>
                  </a:ext>
                </a:extLst>
              </a:tr>
              <a:tr h="370840">
                <a:tc>
                  <a:txBody>
                    <a:bodyPr/>
                    <a:lstStyle/>
                    <a:p>
                      <a:r>
                        <a:rPr lang="pt-PT" sz="2000" dirty="0"/>
                        <a:t>40-50</a:t>
                      </a:r>
                    </a:p>
                  </a:txBody>
                  <a:tcPr/>
                </a:tc>
                <a:tc>
                  <a:txBody>
                    <a:bodyPr/>
                    <a:lstStyle/>
                    <a:p>
                      <a:r>
                        <a:rPr lang="pt-PT" sz="2000" dirty="0"/>
                        <a:t>Weak</a:t>
                      </a:r>
                    </a:p>
                  </a:txBody>
                  <a:tcPr/>
                </a:tc>
                <a:extLst>
                  <a:ext uri="{0D108BD9-81ED-4DB2-BD59-A6C34878D82A}">
                    <a16:rowId xmlns:a16="http://schemas.microsoft.com/office/drawing/2014/main" val="10003"/>
                  </a:ext>
                </a:extLst>
              </a:tr>
              <a:tr h="370840">
                <a:tc>
                  <a:txBody>
                    <a:bodyPr/>
                    <a:lstStyle/>
                    <a:p>
                      <a:pPr marL="0" indent="0">
                        <a:buFont typeface="Wingdings"/>
                        <a:buNone/>
                      </a:pPr>
                      <a:r>
                        <a:rPr lang="pt-PT" sz="2000" baseline="0" dirty="0"/>
                        <a:t>&gt; 50</a:t>
                      </a:r>
                      <a:endParaRPr lang="pt-PT" sz="2000" dirty="0"/>
                    </a:p>
                  </a:txBody>
                  <a:tcPr/>
                </a:tc>
                <a:tc>
                  <a:txBody>
                    <a:bodyPr/>
                    <a:lstStyle/>
                    <a:p>
                      <a:r>
                        <a:rPr lang="pt-PT" sz="2000" dirty="0"/>
                        <a:t>Insufficient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71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66B2-FFB3-488F-AEF6-4BAA15853946}"/>
              </a:ext>
            </a:extLst>
          </p:cNvPr>
          <p:cNvSpPr>
            <a:spLocks noGrp="1"/>
          </p:cNvSpPr>
          <p:nvPr>
            <p:ph type="title"/>
          </p:nvPr>
        </p:nvSpPr>
        <p:spPr/>
        <p:txBody>
          <a:bodyPr/>
          <a:lstStyle/>
          <a:p>
            <a:r>
              <a:rPr lang="pt-BR" dirty="0"/>
              <a:t>TEAMWORK</a:t>
            </a:r>
            <a:endParaRPr lang="pt-PT" dirty="0"/>
          </a:p>
        </p:txBody>
      </p:sp>
      <p:pic>
        <p:nvPicPr>
          <p:cNvPr id="4" name="Picture 2" descr="https://farm2.staticflickr.com/1189/5141328136_16d8f73ee7.jpg">
            <a:extLst>
              <a:ext uri="{FF2B5EF4-FFF2-40B4-BE49-F238E27FC236}">
                <a16:creationId xmlns:a16="http://schemas.microsoft.com/office/drawing/2014/main" id="{1438C089-8763-4D75-A072-706D0A37D5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56312"/>
          <a:stretch/>
        </p:blipFill>
        <p:spPr bwMode="auto">
          <a:xfrm>
            <a:off x="2497081" y="2235739"/>
            <a:ext cx="7350536" cy="2132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695ECC-47D9-4134-94E2-3DBA414D9766}"/>
              </a:ext>
            </a:extLst>
          </p:cNvPr>
          <p:cNvSpPr txBox="1"/>
          <p:nvPr/>
        </p:nvSpPr>
        <p:spPr>
          <a:xfrm>
            <a:off x="2751969" y="4534391"/>
            <a:ext cx="6840760" cy="400110"/>
          </a:xfrm>
          <a:prstGeom prst="rect">
            <a:avLst/>
          </a:prstGeom>
          <a:noFill/>
        </p:spPr>
        <p:txBody>
          <a:bodyPr wrap="square" rtlCol="0">
            <a:spAutoFit/>
          </a:bodyPr>
          <a:lstStyle/>
          <a:p>
            <a:pPr algn="ctr"/>
            <a:r>
              <a:rPr lang="pt-PT" sz="2000" b="1" dirty="0"/>
              <a:t>Advantages and Difficulties</a:t>
            </a:r>
          </a:p>
        </p:txBody>
      </p:sp>
    </p:spTree>
    <p:extLst>
      <p:ext uri="{BB962C8B-B14F-4D97-AF65-F5344CB8AC3E}">
        <p14:creationId xmlns:p14="http://schemas.microsoft.com/office/powerpoint/2010/main" val="83146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19A3-3756-424D-B509-84E54AC14FBB}"/>
              </a:ext>
            </a:extLst>
          </p:cNvPr>
          <p:cNvSpPr>
            <a:spLocks noGrp="1"/>
          </p:cNvSpPr>
          <p:nvPr>
            <p:ph type="title"/>
          </p:nvPr>
        </p:nvSpPr>
        <p:spPr/>
        <p:txBody>
          <a:bodyPr/>
          <a:lstStyle/>
          <a:p>
            <a:r>
              <a:rPr lang="pt-PT" dirty="0"/>
              <a:t>TEAMWORK</a:t>
            </a:r>
          </a:p>
        </p:txBody>
      </p:sp>
      <p:sp>
        <p:nvSpPr>
          <p:cNvPr id="8" name="Rectangle 7">
            <a:extLst>
              <a:ext uri="{FF2B5EF4-FFF2-40B4-BE49-F238E27FC236}">
                <a16:creationId xmlns:a16="http://schemas.microsoft.com/office/drawing/2014/main" id="{B53334FE-6B63-4E25-9D96-8CF920B664B3}"/>
              </a:ext>
            </a:extLst>
          </p:cNvPr>
          <p:cNvSpPr/>
          <p:nvPr/>
        </p:nvSpPr>
        <p:spPr>
          <a:xfrm>
            <a:off x="1798477" y="2115225"/>
            <a:ext cx="8798798" cy="3956017"/>
          </a:xfrm>
          <a:prstGeom prst="rect">
            <a:avLst/>
          </a:prstGeom>
          <a:no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pt-PT" dirty="0"/>
          </a:p>
        </p:txBody>
      </p:sp>
      <p:sp>
        <p:nvSpPr>
          <p:cNvPr id="9" name="Freeform: Shape 8">
            <a:extLst>
              <a:ext uri="{FF2B5EF4-FFF2-40B4-BE49-F238E27FC236}">
                <a16:creationId xmlns:a16="http://schemas.microsoft.com/office/drawing/2014/main" id="{9142BF50-90BE-4085-9BCA-A1155003A9C6}"/>
              </a:ext>
            </a:extLst>
          </p:cNvPr>
          <p:cNvSpPr/>
          <p:nvPr/>
        </p:nvSpPr>
        <p:spPr>
          <a:xfrm>
            <a:off x="1166592" y="2151307"/>
            <a:ext cx="4642863" cy="3384325"/>
          </a:xfrm>
          <a:custGeom>
            <a:avLst/>
            <a:gdLst>
              <a:gd name="connsiteX0" fmla="*/ 0 w 4111757"/>
              <a:gd name="connsiteY0" fmla="*/ 0 h 3384325"/>
              <a:gd name="connsiteX1" fmla="*/ 4111757 w 4111757"/>
              <a:gd name="connsiteY1" fmla="*/ 0 h 3384325"/>
              <a:gd name="connsiteX2" fmla="*/ 4111757 w 4111757"/>
              <a:gd name="connsiteY2" fmla="*/ 3384325 h 3384325"/>
              <a:gd name="connsiteX3" fmla="*/ 0 w 4111757"/>
              <a:gd name="connsiteY3" fmla="*/ 3384325 h 3384325"/>
              <a:gd name="connsiteX4" fmla="*/ 0 w 4111757"/>
              <a:gd name="connsiteY4" fmla="*/ 0 h 338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757" h="3384325">
                <a:moveTo>
                  <a:pt x="0" y="0"/>
                </a:moveTo>
                <a:lnTo>
                  <a:pt x="4111757" y="0"/>
                </a:lnTo>
                <a:lnTo>
                  <a:pt x="4111757" y="3384325"/>
                </a:lnTo>
                <a:lnTo>
                  <a:pt x="0" y="33843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US" sz="2000" kern="1200" dirty="0"/>
              <a:t>- Greater speed and efficiency in achieving the objectives</a:t>
            </a:r>
            <a:endParaRPr lang="pt-PT" sz="2000" kern="1200" dirty="0"/>
          </a:p>
          <a:p>
            <a:pPr marL="0" lvl="0" indent="0" algn="l" defTabSz="889000">
              <a:lnSpc>
                <a:spcPct val="90000"/>
              </a:lnSpc>
              <a:spcBef>
                <a:spcPct val="0"/>
              </a:spcBef>
              <a:spcAft>
                <a:spcPct val="35000"/>
              </a:spcAft>
              <a:buNone/>
            </a:pPr>
            <a:r>
              <a:rPr lang="pt-PT" sz="2000" kern="1200" dirty="0"/>
              <a:t>- Enrichment of decisions</a:t>
            </a:r>
          </a:p>
          <a:p>
            <a:pPr marL="0" lvl="0" indent="0" algn="l" defTabSz="889000">
              <a:lnSpc>
                <a:spcPct val="90000"/>
              </a:lnSpc>
              <a:spcBef>
                <a:spcPct val="0"/>
              </a:spcBef>
              <a:spcAft>
                <a:spcPct val="35000"/>
              </a:spcAft>
              <a:buNone/>
            </a:pPr>
            <a:r>
              <a:rPr lang="pt-PT" sz="2000" kern="1200" dirty="0"/>
              <a:t>- Division of tasks</a:t>
            </a:r>
          </a:p>
          <a:p>
            <a:pPr marL="0" lvl="0" indent="0" algn="l" defTabSz="889000">
              <a:lnSpc>
                <a:spcPct val="90000"/>
              </a:lnSpc>
              <a:spcBef>
                <a:spcPct val="0"/>
              </a:spcBef>
              <a:spcAft>
                <a:spcPct val="35000"/>
              </a:spcAft>
              <a:buNone/>
            </a:pPr>
            <a:r>
              <a:rPr lang="pt-PT" sz="2000" kern="1200" dirty="0"/>
              <a:t>- "We" instead of “Me"- ...</a:t>
            </a:r>
          </a:p>
        </p:txBody>
      </p:sp>
      <p:sp>
        <p:nvSpPr>
          <p:cNvPr id="10" name="Freeform: Shape 9">
            <a:extLst>
              <a:ext uri="{FF2B5EF4-FFF2-40B4-BE49-F238E27FC236}">
                <a16:creationId xmlns:a16="http://schemas.microsoft.com/office/drawing/2014/main" id="{F8FCB592-753E-48A0-A422-F51B4E79C685}"/>
              </a:ext>
            </a:extLst>
          </p:cNvPr>
          <p:cNvSpPr/>
          <p:nvPr/>
        </p:nvSpPr>
        <p:spPr>
          <a:xfrm>
            <a:off x="6250913" y="2129343"/>
            <a:ext cx="4990709" cy="3384325"/>
          </a:xfrm>
          <a:custGeom>
            <a:avLst/>
            <a:gdLst>
              <a:gd name="connsiteX0" fmla="*/ 0 w 5437411"/>
              <a:gd name="connsiteY0" fmla="*/ 0 h 3384325"/>
              <a:gd name="connsiteX1" fmla="*/ 5437411 w 5437411"/>
              <a:gd name="connsiteY1" fmla="*/ 0 h 3384325"/>
              <a:gd name="connsiteX2" fmla="*/ 5437411 w 5437411"/>
              <a:gd name="connsiteY2" fmla="*/ 3384325 h 3384325"/>
              <a:gd name="connsiteX3" fmla="*/ 0 w 5437411"/>
              <a:gd name="connsiteY3" fmla="*/ 3384325 h 3384325"/>
              <a:gd name="connsiteX4" fmla="*/ 0 w 5437411"/>
              <a:gd name="connsiteY4" fmla="*/ 0 h 338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7411" h="3384325">
                <a:moveTo>
                  <a:pt x="0" y="0"/>
                </a:moveTo>
                <a:lnTo>
                  <a:pt x="5437411" y="0"/>
                </a:lnTo>
                <a:lnTo>
                  <a:pt x="5437411" y="3384325"/>
                </a:lnTo>
                <a:lnTo>
                  <a:pt x="0" y="33843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US" sz="2000" kern="1200" dirty="0"/>
              <a:t>- Occurrences of parasitism: some work others do not</a:t>
            </a:r>
            <a:endParaRPr lang="pt-PT" sz="2000" kern="1200" dirty="0"/>
          </a:p>
          <a:p>
            <a:pPr marL="0" lvl="0" indent="0" algn="l" defTabSz="889000">
              <a:lnSpc>
                <a:spcPct val="90000"/>
              </a:lnSpc>
              <a:spcBef>
                <a:spcPct val="0"/>
              </a:spcBef>
              <a:spcAft>
                <a:spcPct val="35000"/>
              </a:spcAft>
              <a:buNone/>
            </a:pPr>
            <a:r>
              <a:rPr lang="pt-PT" sz="2000" kern="1200" dirty="0"/>
              <a:t>- Internal disputes</a:t>
            </a:r>
          </a:p>
          <a:p>
            <a:pPr marL="0" lvl="0" indent="0" algn="l" defTabSz="889000">
              <a:lnSpc>
                <a:spcPct val="90000"/>
              </a:lnSpc>
              <a:spcBef>
                <a:spcPct val="0"/>
              </a:spcBef>
              <a:spcAft>
                <a:spcPct val="35000"/>
              </a:spcAft>
              <a:buNone/>
            </a:pPr>
            <a:r>
              <a:rPr lang="en-US" sz="2000" kern="1200" dirty="0"/>
              <a:t>- Demanding at the level of communication</a:t>
            </a:r>
            <a:r>
              <a:rPr lang="pt-PT" sz="2000" kern="1200" dirty="0"/>
              <a:t>- ...</a:t>
            </a:r>
          </a:p>
        </p:txBody>
      </p:sp>
      <p:sp>
        <p:nvSpPr>
          <p:cNvPr id="11" name="Cross 10">
            <a:extLst>
              <a:ext uri="{FF2B5EF4-FFF2-40B4-BE49-F238E27FC236}">
                <a16:creationId xmlns:a16="http://schemas.microsoft.com/office/drawing/2014/main" id="{38460B94-56C2-4ADE-AF6F-928E9D65C847}"/>
              </a:ext>
            </a:extLst>
          </p:cNvPr>
          <p:cNvSpPr/>
          <p:nvPr/>
        </p:nvSpPr>
        <p:spPr>
          <a:xfrm>
            <a:off x="2908659" y="4307648"/>
            <a:ext cx="1495789" cy="1495789"/>
          </a:xfrm>
          <a:prstGeom prst="plus">
            <a:avLst>
              <a:gd name="adj" fmla="val 32810"/>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ectangle 11">
            <a:extLst>
              <a:ext uri="{FF2B5EF4-FFF2-40B4-BE49-F238E27FC236}">
                <a16:creationId xmlns:a16="http://schemas.microsoft.com/office/drawing/2014/main" id="{D66EBFB3-1D63-48FA-B103-5A05457B27C0}"/>
              </a:ext>
            </a:extLst>
          </p:cNvPr>
          <p:cNvSpPr/>
          <p:nvPr/>
        </p:nvSpPr>
        <p:spPr>
          <a:xfrm>
            <a:off x="8333329" y="4844962"/>
            <a:ext cx="1407802" cy="482441"/>
          </a:xfrm>
          <a:prstGeom prst="rect">
            <a:avLst/>
          </a:pr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Straight Connector 12">
            <a:extLst>
              <a:ext uri="{FF2B5EF4-FFF2-40B4-BE49-F238E27FC236}">
                <a16:creationId xmlns:a16="http://schemas.microsoft.com/office/drawing/2014/main" id="{10104A5F-183D-45A1-8BCE-16191FAA58AA}"/>
              </a:ext>
            </a:extLst>
          </p:cNvPr>
          <p:cNvSpPr/>
          <p:nvPr/>
        </p:nvSpPr>
        <p:spPr>
          <a:xfrm>
            <a:off x="6134493" y="2206852"/>
            <a:ext cx="879" cy="3232356"/>
          </a:xfrm>
          <a:prstGeom prst="line">
            <a:avLst/>
          </a:prstGeom>
          <a:scene3d>
            <a:camera prst="orthographicFront"/>
            <a:lightRig rig="flat" dir="t"/>
          </a:scene3d>
          <a:sp3d prstMaterial="matte"/>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27249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7E21-6E15-4D91-8BD6-37FFE7029E49}"/>
              </a:ext>
            </a:extLst>
          </p:cNvPr>
          <p:cNvSpPr>
            <a:spLocks noGrp="1"/>
          </p:cNvSpPr>
          <p:nvPr>
            <p:ph type="title"/>
          </p:nvPr>
        </p:nvSpPr>
        <p:spPr/>
        <p:txBody>
          <a:bodyPr/>
          <a:lstStyle/>
          <a:p>
            <a:r>
              <a:rPr lang="en-US" dirty="0"/>
              <a:t>Factors for a Successful Team </a:t>
            </a:r>
            <a:br>
              <a:rPr lang="en-US" dirty="0"/>
            </a:br>
            <a:r>
              <a:rPr lang="pt-PT" sz="1800" dirty="0"/>
              <a:t>(Tarricone &amp; luca, 2002)</a:t>
            </a:r>
            <a:endParaRPr lang="pt-PT" dirty="0"/>
          </a:p>
        </p:txBody>
      </p:sp>
      <p:graphicFrame>
        <p:nvGraphicFramePr>
          <p:cNvPr id="4" name="Content Placeholder 5">
            <a:extLst>
              <a:ext uri="{FF2B5EF4-FFF2-40B4-BE49-F238E27FC236}">
                <a16:creationId xmlns:a16="http://schemas.microsoft.com/office/drawing/2014/main" id="{33D91A6E-1F8C-49C3-AC84-D95DDBD4F777}"/>
              </a:ext>
            </a:extLst>
          </p:cNvPr>
          <p:cNvGraphicFramePr>
            <a:graphicFrameLocks noGrp="1"/>
          </p:cNvGraphicFramePr>
          <p:nvPr>
            <p:ph idx="1"/>
            <p:extLst>
              <p:ext uri="{D42A27DB-BD31-4B8C-83A1-F6EECF244321}">
                <p14:modId xmlns:p14="http://schemas.microsoft.com/office/powerpoint/2010/main" val="2299665997"/>
              </p:ext>
            </p:extLst>
          </p:nvPr>
        </p:nvGraphicFramePr>
        <p:xfrm>
          <a:off x="476250" y="1576388"/>
          <a:ext cx="11228388" cy="4530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3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a:xfrm>
            <a:off x="647000" y="2220491"/>
            <a:ext cx="10368642" cy="1305161"/>
          </a:xfrm>
        </p:spPr>
        <p:txBody>
          <a:bodyPr/>
          <a:lstStyle/>
          <a:p>
            <a:r>
              <a:rPr lang="pt-PT" dirty="0"/>
              <a:t>Project management</a:t>
            </a:r>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a:xfrm>
            <a:off x="1356179" y="1725096"/>
            <a:ext cx="8950284" cy="1121423"/>
          </a:xfrm>
        </p:spPr>
        <p:txBody>
          <a:bodyPr/>
          <a:lstStyle/>
          <a:p>
            <a:r>
              <a:rPr lang="pt-PT" sz="4400" dirty="0"/>
              <a:t>TEAMWORK</a:t>
            </a:r>
            <a:endParaRPr lang="en-US" dirty="0"/>
          </a:p>
        </p:txBody>
      </p:sp>
    </p:spTree>
    <p:extLst>
      <p:ext uri="{BB962C8B-B14F-4D97-AF65-F5344CB8AC3E}">
        <p14:creationId xmlns:p14="http://schemas.microsoft.com/office/powerpoint/2010/main" val="558081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2588</TotalTime>
  <Words>1781</Words>
  <Application>Microsoft Office PowerPoint</Application>
  <PresentationFormat>Widescreen</PresentationFormat>
  <Paragraphs>308</Paragraphs>
  <Slides>37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Source Sans Pro</vt:lpstr>
      <vt:lpstr>Source Sans Pro Black</vt:lpstr>
      <vt:lpstr>Wingdings</vt:lpstr>
      <vt:lpstr>Office Theme</vt:lpstr>
      <vt:lpstr>Project team management in a new era of digitalization</vt:lpstr>
      <vt:lpstr>LESSON PLAN</vt:lpstr>
      <vt:lpstr>What is a Team?</vt:lpstr>
      <vt:lpstr>TEAM  VS GROUP</vt:lpstr>
      <vt:lpstr>NASA Exercise - Survival on the Moon</vt:lpstr>
      <vt:lpstr>TEAMWORK</vt:lpstr>
      <vt:lpstr>TEAMWORK</vt:lpstr>
      <vt:lpstr>Factors for a Successful Team  (Tarricone &amp; luca, 2002)</vt:lpstr>
      <vt:lpstr>TEAMWORK</vt:lpstr>
      <vt:lpstr>PROJECT</vt:lpstr>
      <vt:lpstr>PMBOK – Processes Project Management Process Groups</vt:lpstr>
      <vt:lpstr>PMBOK – Processes</vt:lpstr>
      <vt:lpstr>Project Resource Management, including Team Management (project management)</vt:lpstr>
      <vt:lpstr>PROCESS: Resource Planning</vt:lpstr>
      <vt:lpstr>PROCESS: Obtain the Project Team</vt:lpstr>
      <vt:lpstr>Team Development phases</vt:lpstr>
      <vt:lpstr>PROCESS: Develop the Project Team</vt:lpstr>
      <vt:lpstr>Team Development phases</vt:lpstr>
      <vt:lpstr>Belbin Team Roles</vt:lpstr>
      <vt:lpstr>Belbin Team Roles</vt:lpstr>
      <vt:lpstr>Team Roles – BELBIN</vt:lpstr>
      <vt:lpstr>Team Roles – BELBIN</vt:lpstr>
      <vt:lpstr>Team Roles – BELBIN</vt:lpstr>
      <vt:lpstr>Team Roles – BELBIN</vt:lpstr>
      <vt:lpstr>Team Roles – BELBIN</vt:lpstr>
      <vt:lpstr>Team Roles – BELBIN</vt:lpstr>
      <vt:lpstr>Team Roles – BELBIN</vt:lpstr>
      <vt:lpstr>Team Roles – BELBIN</vt:lpstr>
      <vt:lpstr>Team Roles – BELBIN</vt:lpstr>
      <vt:lpstr>Team Development phases</vt:lpstr>
      <vt:lpstr>PROCESS: Manage the Project Team</vt:lpstr>
      <vt:lpstr>Team Development phases</vt:lpstr>
      <vt:lpstr>SHARING</vt:lpstr>
      <vt:lpstr>Team Development phases</vt:lpstr>
      <vt:lpstr>KEY IDEAS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Lima</cp:lastModifiedBy>
  <cp:revision>181</cp:revision>
  <dcterms:created xsi:type="dcterms:W3CDTF">2018-02-10T16:55:03Z</dcterms:created>
  <dcterms:modified xsi:type="dcterms:W3CDTF">2020-09-06T09:53:23Z</dcterms:modified>
</cp:coreProperties>
</file>