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23" r:id="rId2"/>
    <p:sldId id="424" r:id="rId3"/>
    <p:sldId id="425" r:id="rId4"/>
    <p:sldId id="426" r:id="rId5"/>
    <p:sldId id="427" r:id="rId6"/>
    <p:sldId id="428" r:id="rId7"/>
    <p:sldId id="429" r:id="rId8"/>
    <p:sldId id="430" r:id="rId9"/>
    <p:sldId id="431" r:id="rId10"/>
    <p:sldId id="2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C0C0C0"/>
    <a:srgbClr val="000000"/>
    <a:srgbClr val="F2F2F2"/>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87143" autoAdjust="0"/>
  </p:normalViewPr>
  <p:slideViewPr>
    <p:cSldViewPr snapToGrid="0">
      <p:cViewPr varScale="1">
        <p:scale>
          <a:sx n="89" d="100"/>
          <a:sy n="89" d="100"/>
        </p:scale>
        <p:origin x="913" y="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314612-2E3E-4CBC-BBBE-ED26E3580793}" type="datetimeFigureOut">
              <a:rPr lang="pt-PT" smtClean="0"/>
              <a:t>06/09/2020</a:t>
            </a:fld>
            <a:endParaRPr lang="pt-P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6927FA-9838-49F9-BC71-C65DD91E4A98}" type="slidenum">
              <a:rPr lang="pt-PT" smtClean="0"/>
              <a:t>‹#›</a:t>
            </a:fld>
            <a:endParaRPr lang="pt-PT"/>
          </a:p>
        </p:txBody>
      </p:sp>
    </p:spTree>
    <p:extLst>
      <p:ext uri="{BB962C8B-B14F-4D97-AF65-F5344CB8AC3E}">
        <p14:creationId xmlns:p14="http://schemas.microsoft.com/office/powerpoint/2010/main" val="430260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teacher may want to repeat this activity because you may have new students in this second module. The teacher may have to evaluate if all students should participate or if some of them will act as observers. If all participate, the ones that already know the activity should be distributed among the teams and new objectives more challenging may be defined. Unexpected decisions should also be changed in </a:t>
            </a:r>
            <a:r>
              <a:rPr lang="en-US"/>
              <a:t>this situation.</a:t>
            </a:r>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1</a:t>
            </a:fld>
            <a:endParaRPr lang="pt-PT"/>
          </a:p>
        </p:txBody>
      </p:sp>
    </p:spTree>
    <p:extLst>
      <p:ext uri="{BB962C8B-B14F-4D97-AF65-F5344CB8AC3E}">
        <p14:creationId xmlns:p14="http://schemas.microsoft.com/office/powerpoint/2010/main" val="3110248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4</a:t>
            </a:fld>
            <a:endParaRPr lang="pt-PT"/>
          </a:p>
        </p:txBody>
      </p:sp>
    </p:spTree>
    <p:extLst>
      <p:ext uri="{BB962C8B-B14F-4D97-AF65-F5344CB8AC3E}">
        <p14:creationId xmlns:p14="http://schemas.microsoft.com/office/powerpoint/2010/main" val="21957855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5" y="2035"/>
            <a:ext cx="12195631"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4" y="-8794"/>
            <a:ext cx="12222427"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3"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1" y="479046"/>
            <a:ext cx="1824739"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3"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1"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9" y="3445484"/>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9" y="2067996"/>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9"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3" y="3263034"/>
            <a:ext cx="8431931"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71"/>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5" name="Group 14"/>
          <p:cNvGrpSpPr/>
          <p:nvPr userDrawn="1"/>
        </p:nvGrpSpPr>
        <p:grpSpPr>
          <a:xfrm>
            <a:off x="10294958" y="4750645"/>
            <a:ext cx="1947672" cy="1112955"/>
            <a:chOff x="1462142" y="5625782"/>
            <a:chExt cx="1947672" cy="1112955"/>
          </a:xfrm>
        </p:grpSpPr>
        <p:sp>
          <p:nvSpPr>
            <p:cNvPr id="16" name="Rectangle 1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spTree>
    <p:extLst>
      <p:ext uri="{BB962C8B-B14F-4D97-AF65-F5344CB8AC3E}">
        <p14:creationId xmlns:p14="http://schemas.microsoft.com/office/powerpoint/2010/main" val="2861224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16E7B-2755-415C-A9AD-AB128EF106D9}"/>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D80CBA-DC9A-46FB-BE7C-1C8FF0F53422}"/>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1635A0D-3B3B-4A1A-B83C-4AD6A0EEAF4B}"/>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8808BE-6A98-44A7-B4B9-9EC28AFF9B4D}"/>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1B1C5F-3CAF-4649-B4D5-8F2E81D57F52}"/>
              </a:ext>
            </a:extLst>
          </p:cNvPr>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E0AAA5-4509-4E64-BAAE-E044B02A7AA1}"/>
              </a:ext>
            </a:extLst>
          </p:cNvPr>
          <p:cNvSpPr>
            <a:spLocks noGrp="1"/>
          </p:cNvSpPr>
          <p:nvPr>
            <p:ph type="dt" sz="half" idx="10"/>
          </p:nvPr>
        </p:nvSpPr>
        <p:spPr/>
        <p:txBody>
          <a:bodyPr/>
          <a:lstStyle/>
          <a:p>
            <a:fld id="{BE588D94-BDE6-43CB-8B96-E11B39F5F58E}" type="datetime1">
              <a:rPr lang="pt-PT" smtClean="0"/>
              <a:t>06/09/2020</a:t>
            </a:fld>
            <a:endParaRPr lang="en-US"/>
          </a:p>
        </p:txBody>
      </p:sp>
      <p:sp>
        <p:nvSpPr>
          <p:cNvPr id="8" name="Footer Placeholder 7">
            <a:extLst>
              <a:ext uri="{FF2B5EF4-FFF2-40B4-BE49-F238E27FC236}">
                <a16:creationId xmlns:a16="http://schemas.microsoft.com/office/drawing/2014/main" id="{D075D009-BA01-43C0-901E-5BB050E94445}"/>
              </a:ext>
            </a:extLst>
          </p:cNvPr>
          <p:cNvSpPr>
            <a:spLocks noGrp="1"/>
          </p:cNvSpPr>
          <p:nvPr>
            <p:ph type="ftr" sz="quarter" idx="11"/>
          </p:nvPr>
        </p:nvSpPr>
        <p:spPr/>
        <p:txBody>
          <a:bodyPr/>
          <a:lstStyle/>
          <a:p>
            <a:r>
              <a:rPr lang="en-US"/>
              <a:t>Rui M. Lima - PM4I4</a:t>
            </a:r>
          </a:p>
        </p:txBody>
      </p:sp>
      <p:sp>
        <p:nvSpPr>
          <p:cNvPr id="9" name="Slide Number Placeholder 8">
            <a:extLst>
              <a:ext uri="{FF2B5EF4-FFF2-40B4-BE49-F238E27FC236}">
                <a16:creationId xmlns:a16="http://schemas.microsoft.com/office/drawing/2014/main" id="{0F19B0F4-731F-4553-8E9E-7FB4D0255693}"/>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4109048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96960-F648-4700-BFD0-5CD16BA701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D7EA84-1FB4-41C5-99AC-761E11BDE9D0}"/>
              </a:ext>
            </a:extLst>
          </p:cNvPr>
          <p:cNvSpPr>
            <a:spLocks noGrp="1"/>
          </p:cNvSpPr>
          <p:nvPr>
            <p:ph type="dt" sz="half" idx="10"/>
          </p:nvPr>
        </p:nvSpPr>
        <p:spPr/>
        <p:txBody>
          <a:bodyPr/>
          <a:lstStyle/>
          <a:p>
            <a:fld id="{1F7CCEBB-13BF-4312-A352-5D9FAD0C50C8}" type="datetime1">
              <a:rPr lang="pt-PT" smtClean="0"/>
              <a:t>06/09/2020</a:t>
            </a:fld>
            <a:endParaRPr lang="en-US"/>
          </a:p>
        </p:txBody>
      </p:sp>
      <p:sp>
        <p:nvSpPr>
          <p:cNvPr id="4" name="Footer Placeholder 3">
            <a:extLst>
              <a:ext uri="{FF2B5EF4-FFF2-40B4-BE49-F238E27FC236}">
                <a16:creationId xmlns:a16="http://schemas.microsoft.com/office/drawing/2014/main" id="{DAB97808-4AE9-4F15-B28B-50EDC420F8DE}"/>
              </a:ext>
            </a:extLst>
          </p:cNvPr>
          <p:cNvSpPr>
            <a:spLocks noGrp="1"/>
          </p:cNvSpPr>
          <p:nvPr>
            <p:ph type="ftr" sz="quarter" idx="11"/>
          </p:nvPr>
        </p:nvSpPr>
        <p:spPr/>
        <p:txBody>
          <a:bodyPr/>
          <a:lstStyle/>
          <a:p>
            <a:r>
              <a:rPr lang="en-US"/>
              <a:t>Rui M. Lima - PM4I4</a:t>
            </a:r>
          </a:p>
        </p:txBody>
      </p:sp>
      <p:sp>
        <p:nvSpPr>
          <p:cNvPr id="5" name="Slide Number Placeholder 4">
            <a:extLst>
              <a:ext uri="{FF2B5EF4-FFF2-40B4-BE49-F238E27FC236}">
                <a16:creationId xmlns:a16="http://schemas.microsoft.com/office/drawing/2014/main" id="{6ACB2001-E3EB-4483-AF81-E12AE338774E}"/>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629610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2B7B18-FD7D-4AE7-961D-638A21ED8E61}"/>
              </a:ext>
            </a:extLst>
          </p:cNvPr>
          <p:cNvSpPr>
            <a:spLocks noGrp="1"/>
          </p:cNvSpPr>
          <p:nvPr>
            <p:ph type="dt" sz="half" idx="10"/>
          </p:nvPr>
        </p:nvSpPr>
        <p:spPr/>
        <p:txBody>
          <a:bodyPr/>
          <a:lstStyle/>
          <a:p>
            <a:fld id="{3EE5BFAA-5303-434E-B697-0A7C43CF1BB8}" type="datetime1">
              <a:rPr lang="pt-PT" smtClean="0"/>
              <a:t>06/09/2020</a:t>
            </a:fld>
            <a:endParaRPr lang="en-US"/>
          </a:p>
        </p:txBody>
      </p:sp>
      <p:sp>
        <p:nvSpPr>
          <p:cNvPr id="3" name="Footer Placeholder 2">
            <a:extLst>
              <a:ext uri="{FF2B5EF4-FFF2-40B4-BE49-F238E27FC236}">
                <a16:creationId xmlns:a16="http://schemas.microsoft.com/office/drawing/2014/main" id="{DF27F21E-79D5-4C93-AFCE-64A87D6F2913}"/>
              </a:ext>
            </a:extLst>
          </p:cNvPr>
          <p:cNvSpPr>
            <a:spLocks noGrp="1"/>
          </p:cNvSpPr>
          <p:nvPr>
            <p:ph type="ftr" sz="quarter" idx="11"/>
          </p:nvPr>
        </p:nvSpPr>
        <p:spPr/>
        <p:txBody>
          <a:bodyPr/>
          <a:lstStyle/>
          <a:p>
            <a:r>
              <a:rPr lang="en-US"/>
              <a:t>Rui M. Lima - PM4I4</a:t>
            </a:r>
          </a:p>
        </p:txBody>
      </p:sp>
      <p:sp>
        <p:nvSpPr>
          <p:cNvPr id="4" name="Slide Number Placeholder 3">
            <a:extLst>
              <a:ext uri="{FF2B5EF4-FFF2-40B4-BE49-F238E27FC236}">
                <a16:creationId xmlns:a16="http://schemas.microsoft.com/office/drawing/2014/main" id="{FAAC0B15-5C5C-43A2-B334-1E7159DC5A0A}"/>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3456761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05BC6-B8F2-467B-A51D-7EF866A52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9DAF93-471D-4F72-9A9C-1D3FD85C95F0}"/>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340A66-060C-44B9-83DB-F16223E75CB7}"/>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03483C-CD5F-492E-9EDF-CA1BFCBC4E95}"/>
              </a:ext>
            </a:extLst>
          </p:cNvPr>
          <p:cNvSpPr>
            <a:spLocks noGrp="1"/>
          </p:cNvSpPr>
          <p:nvPr>
            <p:ph type="dt" sz="half" idx="10"/>
          </p:nvPr>
        </p:nvSpPr>
        <p:spPr/>
        <p:txBody>
          <a:bodyPr/>
          <a:lstStyle/>
          <a:p>
            <a:fld id="{AA784335-1CFF-4ED4-8641-B1D6B2EAA1DF}" type="datetime1">
              <a:rPr lang="pt-PT" smtClean="0"/>
              <a:t>06/09/2020</a:t>
            </a:fld>
            <a:endParaRPr lang="en-US"/>
          </a:p>
        </p:txBody>
      </p:sp>
      <p:sp>
        <p:nvSpPr>
          <p:cNvPr id="6" name="Footer Placeholder 5">
            <a:extLst>
              <a:ext uri="{FF2B5EF4-FFF2-40B4-BE49-F238E27FC236}">
                <a16:creationId xmlns:a16="http://schemas.microsoft.com/office/drawing/2014/main" id="{0353578A-53BB-43CD-AE8B-6A4B5DDEDAA5}"/>
              </a:ext>
            </a:extLst>
          </p:cNvPr>
          <p:cNvSpPr>
            <a:spLocks noGrp="1"/>
          </p:cNvSpPr>
          <p:nvPr>
            <p:ph type="ftr" sz="quarter" idx="11"/>
          </p:nvPr>
        </p:nvSpPr>
        <p:spPr/>
        <p:txBody>
          <a:bodyPr/>
          <a:lstStyle/>
          <a:p>
            <a:r>
              <a:rPr lang="en-US"/>
              <a:t>Rui M. Lima - PM4I4</a:t>
            </a:r>
          </a:p>
        </p:txBody>
      </p:sp>
      <p:sp>
        <p:nvSpPr>
          <p:cNvPr id="7" name="Slide Number Placeholder 6">
            <a:extLst>
              <a:ext uri="{FF2B5EF4-FFF2-40B4-BE49-F238E27FC236}">
                <a16:creationId xmlns:a16="http://schemas.microsoft.com/office/drawing/2014/main" id="{A4056FF0-B4D3-4A33-88FE-F41023975648}"/>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1428085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62379-C666-47A8-ABF8-A3D2997415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BAE6F8-0615-42CF-B577-DC389D3502B2}"/>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CA1B2BB-CDAA-4993-94DA-F1B1C64BAFF4}"/>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AEB606-A8D8-4D5F-BE0C-419E49C35F98}"/>
              </a:ext>
            </a:extLst>
          </p:cNvPr>
          <p:cNvSpPr>
            <a:spLocks noGrp="1"/>
          </p:cNvSpPr>
          <p:nvPr>
            <p:ph type="dt" sz="half" idx="10"/>
          </p:nvPr>
        </p:nvSpPr>
        <p:spPr/>
        <p:txBody>
          <a:bodyPr/>
          <a:lstStyle/>
          <a:p>
            <a:fld id="{DB20707F-3602-42C6-A83D-6842C6230962}" type="datetime1">
              <a:rPr lang="pt-PT" smtClean="0"/>
              <a:t>06/09/2020</a:t>
            </a:fld>
            <a:endParaRPr lang="en-US"/>
          </a:p>
        </p:txBody>
      </p:sp>
      <p:sp>
        <p:nvSpPr>
          <p:cNvPr id="6" name="Footer Placeholder 5">
            <a:extLst>
              <a:ext uri="{FF2B5EF4-FFF2-40B4-BE49-F238E27FC236}">
                <a16:creationId xmlns:a16="http://schemas.microsoft.com/office/drawing/2014/main" id="{D00530BF-FC1F-496E-B918-4AFC48059F9C}"/>
              </a:ext>
            </a:extLst>
          </p:cNvPr>
          <p:cNvSpPr>
            <a:spLocks noGrp="1"/>
          </p:cNvSpPr>
          <p:nvPr>
            <p:ph type="ftr" sz="quarter" idx="11"/>
          </p:nvPr>
        </p:nvSpPr>
        <p:spPr/>
        <p:txBody>
          <a:bodyPr/>
          <a:lstStyle/>
          <a:p>
            <a:r>
              <a:rPr lang="en-US"/>
              <a:t>Rui M. Lima - PM4I4</a:t>
            </a:r>
          </a:p>
        </p:txBody>
      </p:sp>
      <p:sp>
        <p:nvSpPr>
          <p:cNvPr id="7" name="Slide Number Placeholder 6">
            <a:extLst>
              <a:ext uri="{FF2B5EF4-FFF2-40B4-BE49-F238E27FC236}">
                <a16:creationId xmlns:a16="http://schemas.microsoft.com/office/drawing/2014/main" id="{B7FF458C-C932-4B3D-87F3-9CCB23CD2130}"/>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2140528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59405-0823-4EF8-AE3F-2D2F70772A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5998AA-E683-4A32-B344-52FBCBA3F7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2E250-410B-48E9-93C3-FBDD91ED0E7B}"/>
              </a:ext>
            </a:extLst>
          </p:cNvPr>
          <p:cNvSpPr>
            <a:spLocks noGrp="1"/>
          </p:cNvSpPr>
          <p:nvPr>
            <p:ph type="dt" sz="half" idx="10"/>
          </p:nvPr>
        </p:nvSpPr>
        <p:spPr/>
        <p:txBody>
          <a:bodyPr/>
          <a:lstStyle/>
          <a:p>
            <a:fld id="{B1A61418-5CB2-4190-8933-646DF6BEB0F7}" type="datetime1">
              <a:rPr lang="pt-PT" smtClean="0"/>
              <a:t>06/09/2020</a:t>
            </a:fld>
            <a:endParaRPr lang="en-US"/>
          </a:p>
        </p:txBody>
      </p:sp>
      <p:sp>
        <p:nvSpPr>
          <p:cNvPr id="5" name="Footer Placeholder 4">
            <a:extLst>
              <a:ext uri="{FF2B5EF4-FFF2-40B4-BE49-F238E27FC236}">
                <a16:creationId xmlns:a16="http://schemas.microsoft.com/office/drawing/2014/main" id="{2F679AF3-C435-4DF6-89A6-BD4F19025D06}"/>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50FFFB2E-8C4F-47CF-AEB0-3E0887BE2E26}"/>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957241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53D5BF-61FD-4341-BF5C-91EB49169BA7}"/>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06DF4D-69A2-4B54-85D5-11E2837B05EC}"/>
              </a:ext>
            </a:extLst>
          </p:cNvPr>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D8474-5ECD-46F6-9E30-4C9F9EC74820}"/>
              </a:ext>
            </a:extLst>
          </p:cNvPr>
          <p:cNvSpPr>
            <a:spLocks noGrp="1"/>
          </p:cNvSpPr>
          <p:nvPr>
            <p:ph type="dt" sz="half" idx="10"/>
          </p:nvPr>
        </p:nvSpPr>
        <p:spPr/>
        <p:txBody>
          <a:bodyPr/>
          <a:lstStyle/>
          <a:p>
            <a:fld id="{68C03EE2-85EE-416A-9668-71CEA4E20232}" type="datetime1">
              <a:rPr lang="pt-PT" smtClean="0"/>
              <a:t>06/09/2020</a:t>
            </a:fld>
            <a:endParaRPr lang="en-US"/>
          </a:p>
        </p:txBody>
      </p:sp>
      <p:sp>
        <p:nvSpPr>
          <p:cNvPr id="5" name="Footer Placeholder 4">
            <a:extLst>
              <a:ext uri="{FF2B5EF4-FFF2-40B4-BE49-F238E27FC236}">
                <a16:creationId xmlns:a16="http://schemas.microsoft.com/office/drawing/2014/main" id="{55B2F09C-C8A3-4A1A-AF93-5D3AC9106BD5}"/>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BAA221DE-46EF-40E1-B91E-A2F4CF0DEC21}"/>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866280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435402" y="273352"/>
            <a:ext cx="11320441" cy="869697"/>
          </a:xfrm>
          <a:prstGeom prst="rect">
            <a:avLst/>
          </a:prstGeom>
        </p:spPr>
        <p:txBody>
          <a:bodyPr lIns="0" tIns="0" rIns="0" bIns="0" anchor="ctr">
            <a:noAutofit/>
          </a:bodyPr>
          <a:lstStyle/>
          <a:p>
            <a:endParaRPr lang="en-US" sz="3266" b="1" strike="noStrike" spc="-1">
              <a:solidFill>
                <a:srgbClr val="FFFFFF"/>
              </a:solidFill>
              <a:latin typeface="Source Sans Pro Black"/>
            </a:endParaRPr>
          </a:p>
        </p:txBody>
      </p:sp>
      <p:sp>
        <p:nvSpPr>
          <p:cNvPr id="50" name="PlaceHolder 2"/>
          <p:cNvSpPr>
            <a:spLocks noGrp="1"/>
          </p:cNvSpPr>
          <p:nvPr>
            <p:ph type="subTitle"/>
          </p:nvPr>
        </p:nvSpPr>
        <p:spPr>
          <a:xfrm>
            <a:off x="435402" y="3881302"/>
            <a:ext cx="11320441" cy="402033"/>
          </a:xfrm>
          <a:prstGeom prst="rect">
            <a:avLst/>
          </a:prstGeom>
        </p:spPr>
        <p:txBody>
          <a:bodyPr lIns="0" tIns="0" rIns="0" bIns="0" anchor="ctr">
            <a:spAutoFit/>
          </a:bodyPr>
          <a:lstStyle/>
          <a:p>
            <a:pPr algn="ctr"/>
            <a:endParaRPr lang="en-US" sz="2903" b="0" strike="noStrike" spc="-1">
              <a:solidFill>
                <a:srgbClr val="2C3E50"/>
              </a:solidFill>
              <a:latin typeface="Source Sans Pro"/>
            </a:endParaRPr>
          </a:p>
        </p:txBody>
      </p:sp>
    </p:spTree>
    <p:extLst>
      <p:ext uri="{BB962C8B-B14F-4D97-AF65-F5344CB8AC3E}">
        <p14:creationId xmlns:p14="http://schemas.microsoft.com/office/powerpoint/2010/main" val="3432301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217770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2" y="274325"/>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91" y="448674"/>
            <a:ext cx="8706812"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5" y="1576012"/>
            <a:ext cx="11229516" cy="4824787"/>
          </a:xfrm>
        </p:spPr>
        <p:txBody>
          <a:bodyPr/>
          <a:lstStyle>
            <a:lvl1pPr>
              <a:lnSpc>
                <a:spcPct val="100000"/>
              </a:lnSpc>
              <a:defRPr b="0" i="0">
                <a:latin typeface="Arial" panose="020B0604020202020204" pitchFamily="34" charset="0"/>
                <a:cs typeface="Arial" panose="020B0604020202020204" pitchFamily="34" charset="0"/>
              </a:defRPr>
            </a:lvl1pPr>
            <a:lvl2pPr>
              <a:lnSpc>
                <a:spcPct val="100000"/>
              </a:lnSpc>
              <a:defRPr b="0" i="0">
                <a:latin typeface="Arial" panose="020B0604020202020204" pitchFamily="34" charset="0"/>
                <a:cs typeface="Arial" panose="020B0604020202020204" pitchFamily="34" charset="0"/>
              </a:defRPr>
            </a:lvl2pPr>
            <a:lvl3pPr>
              <a:lnSpc>
                <a:spcPct val="100000"/>
              </a:lnSpc>
              <a:defRPr b="0" i="0">
                <a:latin typeface="Arial" panose="020B0604020202020204" pitchFamily="34" charset="0"/>
                <a:cs typeface="Arial" panose="020B0604020202020204" pitchFamily="34" charset="0"/>
              </a:defRPr>
            </a:lvl3pPr>
            <a:lvl4pPr>
              <a:lnSpc>
                <a:spcPct val="100000"/>
              </a:lnSpc>
              <a:defRPr b="0" i="0">
                <a:latin typeface="Arial" panose="020B0604020202020204" pitchFamily="34" charset="0"/>
                <a:cs typeface="Arial" panose="020B0604020202020204" pitchFamily="34" charset="0"/>
              </a:defRPr>
            </a:lvl4pPr>
            <a:lvl5pPr>
              <a:lnSpc>
                <a:spcPct val="100000"/>
              </a:lnSpc>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32"/>
            <a:ext cx="8706812" cy="184429"/>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11044" b="10446"/>
          <a:stretch/>
        </p:blipFill>
        <p:spPr>
          <a:xfrm>
            <a:off x="4578233" y="6117028"/>
            <a:ext cx="3329507" cy="746661"/>
          </a:xfrm>
          <a:prstGeom prst="rect">
            <a:avLst/>
          </a:prstGeom>
        </p:spPr>
      </p:pic>
      <p:grpSp>
        <p:nvGrpSpPr>
          <p:cNvPr id="16" name="Group 15"/>
          <p:cNvGrpSpPr/>
          <p:nvPr userDrawn="1"/>
        </p:nvGrpSpPr>
        <p:grpSpPr>
          <a:xfrm>
            <a:off x="10359105" y="430655"/>
            <a:ext cx="1633538" cy="933451"/>
            <a:chOff x="1462141" y="5625782"/>
            <a:chExt cx="2174647" cy="931263"/>
          </a:xfrm>
        </p:grpSpPr>
        <p:sp>
          <p:nvSpPr>
            <p:cNvPr id="17" name="Rectangle 16"/>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1462141" y="5625782"/>
              <a:ext cx="2174647" cy="931263"/>
            </a:xfrm>
            <a:prstGeom prst="rect">
              <a:avLst/>
            </a:prstGeom>
          </p:spPr>
        </p:pic>
      </p:grpSp>
    </p:spTree>
    <p:extLst>
      <p:ext uri="{BB962C8B-B14F-4D97-AF65-F5344CB8AC3E}">
        <p14:creationId xmlns:p14="http://schemas.microsoft.com/office/powerpoint/2010/main" val="1227246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5" y="2035"/>
            <a:ext cx="12195631"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4" y="-8794"/>
            <a:ext cx="12222427"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3"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1" y="479046"/>
            <a:ext cx="1824739"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1"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3023115" y="2448213"/>
            <a:ext cx="6001322"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3" y="770574"/>
            <a:ext cx="4263315" cy="1217780"/>
          </a:xfrm>
          <a:prstGeom prst="rect">
            <a:avLst/>
          </a:prstGeom>
        </p:spPr>
      </p:pic>
      <p:grpSp>
        <p:nvGrpSpPr>
          <p:cNvPr id="14" name="Group 13"/>
          <p:cNvGrpSpPr/>
          <p:nvPr userDrawn="1"/>
        </p:nvGrpSpPr>
        <p:grpSpPr>
          <a:xfrm>
            <a:off x="10294958" y="4750645"/>
            <a:ext cx="1947672" cy="1112955"/>
            <a:chOff x="1462142" y="5625782"/>
            <a:chExt cx="1947672" cy="1112955"/>
          </a:xfrm>
        </p:grpSpPr>
        <p:sp>
          <p:nvSpPr>
            <p:cNvPr id="15" name="Rectangle 14"/>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spTree>
    <p:extLst>
      <p:ext uri="{BB962C8B-B14F-4D97-AF65-F5344CB8AC3E}">
        <p14:creationId xmlns:p14="http://schemas.microsoft.com/office/powerpoint/2010/main" val="1977046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3023111" y="2448211"/>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1968406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9C96F-5262-4E6F-BFD8-2EB53A5207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A59F29-33E8-4A08-A848-F23F1829CB14}"/>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4C6F23-F1D6-413A-93F1-5CB67FD18F3A}"/>
              </a:ext>
            </a:extLst>
          </p:cNvPr>
          <p:cNvSpPr>
            <a:spLocks noGrp="1"/>
          </p:cNvSpPr>
          <p:nvPr>
            <p:ph type="dt" sz="half" idx="10"/>
          </p:nvPr>
        </p:nvSpPr>
        <p:spPr/>
        <p:txBody>
          <a:bodyPr/>
          <a:lstStyle/>
          <a:p>
            <a:fld id="{0AC25AA6-3B45-47DF-A456-53565C4F2293}" type="datetime1">
              <a:rPr lang="pt-PT" smtClean="0"/>
              <a:t>06/09/2020</a:t>
            </a:fld>
            <a:endParaRPr lang="en-US"/>
          </a:p>
        </p:txBody>
      </p:sp>
      <p:sp>
        <p:nvSpPr>
          <p:cNvPr id="5" name="Footer Placeholder 4">
            <a:extLst>
              <a:ext uri="{FF2B5EF4-FFF2-40B4-BE49-F238E27FC236}">
                <a16:creationId xmlns:a16="http://schemas.microsoft.com/office/drawing/2014/main" id="{2E9BD8DA-9182-46A0-AA86-19D7E25FBF9E}"/>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57D715A6-5D5A-4C34-B2BB-C5C096135920}"/>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1793195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C934A-07AE-4721-A5E5-7BFD630105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007034-45C9-4C2E-8F1A-74CC69F466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439D44-7FBD-44DC-8ED7-DE43858990BB}"/>
              </a:ext>
            </a:extLst>
          </p:cNvPr>
          <p:cNvSpPr>
            <a:spLocks noGrp="1"/>
          </p:cNvSpPr>
          <p:nvPr>
            <p:ph type="dt" sz="half" idx="10"/>
          </p:nvPr>
        </p:nvSpPr>
        <p:spPr/>
        <p:txBody>
          <a:bodyPr/>
          <a:lstStyle/>
          <a:p>
            <a:fld id="{6DE6C3EC-E2F1-4D40-83EC-2714AC6AD458}" type="datetime1">
              <a:rPr lang="pt-PT" smtClean="0"/>
              <a:t>06/09/2020</a:t>
            </a:fld>
            <a:endParaRPr lang="en-US"/>
          </a:p>
        </p:txBody>
      </p:sp>
      <p:sp>
        <p:nvSpPr>
          <p:cNvPr id="5" name="Footer Placeholder 4">
            <a:extLst>
              <a:ext uri="{FF2B5EF4-FFF2-40B4-BE49-F238E27FC236}">
                <a16:creationId xmlns:a16="http://schemas.microsoft.com/office/drawing/2014/main" id="{CB3CFEF3-9B26-4F35-A593-95E862786F8A}"/>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63C9034F-12F0-4070-BA7C-B4388783FCC4}"/>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1177897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F60FD-5F2B-40FD-AB1C-F92E1820443A}"/>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E69EB4-521E-40A4-B238-74A9CF46E230}"/>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F421B3-A098-45C5-B9B7-9BF720EB2BBB}"/>
              </a:ext>
            </a:extLst>
          </p:cNvPr>
          <p:cNvSpPr>
            <a:spLocks noGrp="1"/>
          </p:cNvSpPr>
          <p:nvPr>
            <p:ph type="dt" sz="half" idx="10"/>
          </p:nvPr>
        </p:nvSpPr>
        <p:spPr/>
        <p:txBody>
          <a:bodyPr/>
          <a:lstStyle/>
          <a:p>
            <a:fld id="{247929AB-D5EF-4FC2-838B-B0A01657D558}" type="datetime1">
              <a:rPr lang="pt-PT" smtClean="0"/>
              <a:t>06/09/2020</a:t>
            </a:fld>
            <a:endParaRPr lang="en-US"/>
          </a:p>
        </p:txBody>
      </p:sp>
      <p:sp>
        <p:nvSpPr>
          <p:cNvPr id="5" name="Footer Placeholder 4">
            <a:extLst>
              <a:ext uri="{FF2B5EF4-FFF2-40B4-BE49-F238E27FC236}">
                <a16:creationId xmlns:a16="http://schemas.microsoft.com/office/drawing/2014/main" id="{71ECC390-DEDA-40EF-98A1-9B2AE1199F37}"/>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C65349BD-74DC-4732-BC07-11F691F6E095}"/>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4132974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F293C-8450-46AA-97AD-A87DE0A38B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0EDC3F-2F73-40D3-B100-4A075A8FEAB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BA477F-5FF0-4748-83C8-C1959815E70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94C4EE-9866-446B-856F-88EC44E3B77B}"/>
              </a:ext>
            </a:extLst>
          </p:cNvPr>
          <p:cNvSpPr>
            <a:spLocks noGrp="1"/>
          </p:cNvSpPr>
          <p:nvPr>
            <p:ph type="dt" sz="half" idx="10"/>
          </p:nvPr>
        </p:nvSpPr>
        <p:spPr/>
        <p:txBody>
          <a:bodyPr/>
          <a:lstStyle/>
          <a:p>
            <a:fld id="{4756DB2C-56E6-415F-9045-471A3A298C4C}" type="datetime1">
              <a:rPr lang="pt-PT" smtClean="0"/>
              <a:t>06/09/2020</a:t>
            </a:fld>
            <a:endParaRPr lang="en-US"/>
          </a:p>
        </p:txBody>
      </p:sp>
      <p:sp>
        <p:nvSpPr>
          <p:cNvPr id="6" name="Footer Placeholder 5">
            <a:extLst>
              <a:ext uri="{FF2B5EF4-FFF2-40B4-BE49-F238E27FC236}">
                <a16:creationId xmlns:a16="http://schemas.microsoft.com/office/drawing/2014/main" id="{E9EF79B0-8B0F-46FC-8DD9-EFDE8BF7ED0C}"/>
              </a:ext>
            </a:extLst>
          </p:cNvPr>
          <p:cNvSpPr>
            <a:spLocks noGrp="1"/>
          </p:cNvSpPr>
          <p:nvPr>
            <p:ph type="ftr" sz="quarter" idx="11"/>
          </p:nvPr>
        </p:nvSpPr>
        <p:spPr/>
        <p:txBody>
          <a:bodyPr/>
          <a:lstStyle/>
          <a:p>
            <a:r>
              <a:rPr lang="en-US"/>
              <a:t>Rui M. Lima - PM4I4</a:t>
            </a:r>
          </a:p>
        </p:txBody>
      </p:sp>
      <p:sp>
        <p:nvSpPr>
          <p:cNvPr id="7" name="Slide Number Placeholder 6">
            <a:extLst>
              <a:ext uri="{FF2B5EF4-FFF2-40B4-BE49-F238E27FC236}">
                <a16:creationId xmlns:a16="http://schemas.microsoft.com/office/drawing/2014/main" id="{DFEF88E6-DEC4-4334-8FB3-016F3E6498D0}"/>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4179525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AEF26D-F691-41BA-966B-99E30C5F1591}" type="datetime1">
              <a:rPr lang="pt-PT" smtClean="0"/>
              <a:t>06/09/2020</a:t>
            </a:fld>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Rui M. Lima - PM4I4</a:t>
            </a:r>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64" r:id="rId3"/>
    <p:sldLayoutId id="2147483665" r:id="rId4"/>
    <p:sldLayoutId id="2147483667" r:id="rId5"/>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6" r:id="rId17"/>
  </p:sldLayoutIdLst>
  <p:hf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CF82A-F558-4DCD-88E0-70DDEAF89838}"/>
              </a:ext>
            </a:extLst>
          </p:cNvPr>
          <p:cNvSpPr>
            <a:spLocks noGrp="1"/>
          </p:cNvSpPr>
          <p:nvPr>
            <p:ph type="ctrTitle"/>
          </p:nvPr>
        </p:nvSpPr>
        <p:spPr/>
        <p:txBody>
          <a:bodyPr/>
          <a:lstStyle/>
          <a:p>
            <a:r>
              <a:rPr lang="en-US" dirty="0"/>
              <a:t>Tower Building</a:t>
            </a:r>
          </a:p>
        </p:txBody>
      </p:sp>
    </p:spTree>
    <p:extLst>
      <p:ext uri="{BB962C8B-B14F-4D97-AF65-F5344CB8AC3E}">
        <p14:creationId xmlns:p14="http://schemas.microsoft.com/office/powerpoint/2010/main" val="4227250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9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5D5E-D096-4B3D-8477-67E4ACBC71BA}"/>
              </a:ext>
            </a:extLst>
          </p:cNvPr>
          <p:cNvSpPr>
            <a:spLocks noGrp="1"/>
          </p:cNvSpPr>
          <p:nvPr>
            <p:ph type="title"/>
          </p:nvPr>
        </p:nvSpPr>
        <p:spPr/>
        <p:txBody>
          <a:bodyPr/>
          <a:lstStyle/>
          <a:p>
            <a:r>
              <a:rPr lang="pt-PT" dirty="0"/>
              <a:t>Scrum activity: Card Tower</a:t>
            </a:r>
          </a:p>
        </p:txBody>
      </p:sp>
      <p:sp>
        <p:nvSpPr>
          <p:cNvPr id="3" name="Content Placeholder 2">
            <a:extLst>
              <a:ext uri="{FF2B5EF4-FFF2-40B4-BE49-F238E27FC236}">
                <a16:creationId xmlns:a16="http://schemas.microsoft.com/office/drawing/2014/main" id="{498B9A4F-CFEA-409E-86C1-09B63C027C80}"/>
              </a:ext>
            </a:extLst>
          </p:cNvPr>
          <p:cNvSpPr>
            <a:spLocks noGrp="1"/>
          </p:cNvSpPr>
          <p:nvPr>
            <p:ph idx="1"/>
          </p:nvPr>
        </p:nvSpPr>
        <p:spPr/>
        <p:txBody>
          <a:bodyPr/>
          <a:lstStyle/>
          <a:p>
            <a:r>
              <a:rPr lang="en-US" sz="2200" b="1" dirty="0"/>
              <a:t>Description: </a:t>
            </a:r>
            <a:r>
              <a:rPr lang="en-US" sz="2200" dirty="0"/>
              <a:t>design and construction of a cardboard tower to support a brick (~ 1.5 kg)</a:t>
            </a:r>
            <a:endParaRPr lang="pt-PT" sz="2200" dirty="0"/>
          </a:p>
          <a:p>
            <a:endParaRPr lang="pt-PT" dirty="0"/>
          </a:p>
        </p:txBody>
      </p:sp>
      <p:sp>
        <p:nvSpPr>
          <p:cNvPr id="6" name="TextBox 5">
            <a:extLst>
              <a:ext uri="{FF2B5EF4-FFF2-40B4-BE49-F238E27FC236}">
                <a16:creationId xmlns:a16="http://schemas.microsoft.com/office/drawing/2014/main" id="{A7E6E283-2316-44BF-BDA3-BE1D4571FF2A}"/>
              </a:ext>
            </a:extLst>
          </p:cNvPr>
          <p:cNvSpPr txBox="1"/>
          <p:nvPr/>
        </p:nvSpPr>
        <p:spPr>
          <a:xfrm>
            <a:off x="826772" y="4241176"/>
            <a:ext cx="1117117" cy="369332"/>
          </a:xfrm>
          <a:prstGeom prst="rect">
            <a:avLst/>
          </a:prstGeom>
          <a:noFill/>
        </p:spPr>
        <p:txBody>
          <a:bodyPr wrap="square" rtlCol="0">
            <a:spAutoFit/>
          </a:bodyPr>
          <a:lstStyle/>
          <a:p>
            <a:r>
              <a:rPr lang="pt-PT" dirty="0"/>
              <a:t>5 Teams</a:t>
            </a:r>
          </a:p>
        </p:txBody>
      </p:sp>
      <p:sp>
        <p:nvSpPr>
          <p:cNvPr id="9" name="TextBox 8">
            <a:extLst>
              <a:ext uri="{FF2B5EF4-FFF2-40B4-BE49-F238E27FC236}">
                <a16:creationId xmlns:a16="http://schemas.microsoft.com/office/drawing/2014/main" id="{0C53D8D3-6D91-44F7-969B-2687B4CBBE3E}"/>
              </a:ext>
            </a:extLst>
          </p:cNvPr>
          <p:cNvSpPr txBox="1"/>
          <p:nvPr/>
        </p:nvSpPr>
        <p:spPr>
          <a:xfrm>
            <a:off x="2647152" y="4247804"/>
            <a:ext cx="1117117" cy="369332"/>
          </a:xfrm>
          <a:prstGeom prst="rect">
            <a:avLst/>
          </a:prstGeom>
          <a:noFill/>
        </p:spPr>
        <p:txBody>
          <a:bodyPr wrap="square" rtlCol="0">
            <a:spAutoFit/>
          </a:bodyPr>
          <a:lstStyle/>
          <a:p>
            <a:pPr algn="ctr"/>
            <a:r>
              <a:rPr lang="pt-PT" dirty="0"/>
              <a:t>client</a:t>
            </a:r>
          </a:p>
        </p:txBody>
      </p:sp>
      <p:sp>
        <p:nvSpPr>
          <p:cNvPr id="12" name="TextBox 11">
            <a:extLst>
              <a:ext uri="{FF2B5EF4-FFF2-40B4-BE49-F238E27FC236}">
                <a16:creationId xmlns:a16="http://schemas.microsoft.com/office/drawing/2014/main" id="{30968817-89E3-41B9-B7D7-8D6AA9B82874}"/>
              </a:ext>
            </a:extLst>
          </p:cNvPr>
          <p:cNvSpPr txBox="1"/>
          <p:nvPr/>
        </p:nvSpPr>
        <p:spPr>
          <a:xfrm>
            <a:off x="4392582" y="4241180"/>
            <a:ext cx="1449022" cy="369332"/>
          </a:xfrm>
          <a:prstGeom prst="rect">
            <a:avLst/>
          </a:prstGeom>
          <a:noFill/>
        </p:spPr>
        <p:txBody>
          <a:bodyPr wrap="square" rtlCol="0">
            <a:spAutoFit/>
          </a:bodyPr>
          <a:lstStyle/>
          <a:p>
            <a:pPr algn="ctr"/>
            <a:r>
              <a:rPr lang="pt-PT" dirty="0"/>
              <a:t>provider</a:t>
            </a:r>
          </a:p>
        </p:txBody>
      </p:sp>
      <p:sp>
        <p:nvSpPr>
          <p:cNvPr id="13" name="TextBox 12">
            <a:extLst>
              <a:ext uri="{FF2B5EF4-FFF2-40B4-BE49-F238E27FC236}">
                <a16:creationId xmlns:a16="http://schemas.microsoft.com/office/drawing/2014/main" id="{B1C49392-BE1C-48CD-AF54-0FAE5BB9A5AE}"/>
              </a:ext>
            </a:extLst>
          </p:cNvPr>
          <p:cNvSpPr txBox="1"/>
          <p:nvPr/>
        </p:nvSpPr>
        <p:spPr>
          <a:xfrm>
            <a:off x="6298188" y="2334374"/>
            <a:ext cx="5322318" cy="923330"/>
          </a:xfrm>
          <a:prstGeom prst="rect">
            <a:avLst/>
          </a:prstGeom>
          <a:noFill/>
        </p:spPr>
        <p:txBody>
          <a:bodyPr wrap="square" rtlCol="0">
            <a:spAutoFit/>
          </a:bodyPr>
          <a:lstStyle/>
          <a:p>
            <a:r>
              <a:rPr lang="pt-PT" b="1" dirty="0"/>
              <a:t>€€€</a:t>
            </a:r>
          </a:p>
          <a:p>
            <a:pPr marL="285750" indent="-285750">
              <a:buFontTx/>
              <a:buChar char="-"/>
            </a:pPr>
            <a:r>
              <a:rPr lang="en-US" dirty="0"/>
              <a:t>7x12 cm cards: red, green, pink, blue and orange</a:t>
            </a:r>
          </a:p>
          <a:p>
            <a:pPr marL="285750" indent="-285750">
              <a:buFontTx/>
              <a:buChar char="-"/>
            </a:pPr>
            <a:r>
              <a:rPr lang="en-US" dirty="0"/>
              <a:t>Clips</a:t>
            </a:r>
            <a:endParaRPr lang="pt-PT" dirty="0"/>
          </a:p>
        </p:txBody>
      </p:sp>
      <p:sp>
        <p:nvSpPr>
          <p:cNvPr id="14" name="TextBox 13">
            <a:extLst>
              <a:ext uri="{FF2B5EF4-FFF2-40B4-BE49-F238E27FC236}">
                <a16:creationId xmlns:a16="http://schemas.microsoft.com/office/drawing/2014/main" id="{046EB598-6080-47FA-9751-3D58472FBCB5}"/>
              </a:ext>
            </a:extLst>
          </p:cNvPr>
          <p:cNvSpPr txBox="1"/>
          <p:nvPr/>
        </p:nvSpPr>
        <p:spPr>
          <a:xfrm>
            <a:off x="6291564" y="3493941"/>
            <a:ext cx="5322318" cy="1477328"/>
          </a:xfrm>
          <a:prstGeom prst="rect">
            <a:avLst/>
          </a:prstGeom>
          <a:noFill/>
        </p:spPr>
        <p:txBody>
          <a:bodyPr wrap="square" rtlCol="0">
            <a:spAutoFit/>
          </a:bodyPr>
          <a:lstStyle/>
          <a:p>
            <a:r>
              <a:rPr lang="en-US" b="1" dirty="0"/>
              <a:t>Time</a:t>
            </a:r>
          </a:p>
          <a:p>
            <a:r>
              <a:rPr lang="en-US" dirty="0"/>
              <a:t>- 10´ brainstorming / planning</a:t>
            </a:r>
          </a:p>
          <a:p>
            <a:r>
              <a:rPr lang="en-US" dirty="0"/>
              <a:t>- 5´support / material purchase</a:t>
            </a:r>
          </a:p>
          <a:p>
            <a:r>
              <a:rPr lang="en-US" dirty="0"/>
              <a:t>- 3 sprints 2 'planning + 10' execution + 2 'review</a:t>
            </a:r>
          </a:p>
          <a:p>
            <a:r>
              <a:rPr lang="en-US" dirty="0"/>
              <a:t>- 10 'test</a:t>
            </a:r>
            <a:endParaRPr lang="pt-PT" dirty="0"/>
          </a:p>
        </p:txBody>
      </p:sp>
      <p:sp>
        <p:nvSpPr>
          <p:cNvPr id="15" name="Rectangle 14">
            <a:extLst>
              <a:ext uri="{FF2B5EF4-FFF2-40B4-BE49-F238E27FC236}">
                <a16:creationId xmlns:a16="http://schemas.microsoft.com/office/drawing/2014/main" id="{14D26378-9BB0-4B46-9660-BA8CA017E898}"/>
              </a:ext>
            </a:extLst>
          </p:cNvPr>
          <p:cNvSpPr/>
          <p:nvPr/>
        </p:nvSpPr>
        <p:spPr>
          <a:xfrm>
            <a:off x="423956" y="5216638"/>
            <a:ext cx="11309338" cy="338554"/>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1600" dirty="0"/>
              <a:t>Teams must be prepared for </a:t>
            </a:r>
            <a:r>
              <a:rPr lang="en-US" sz="1600" b="1" dirty="0"/>
              <a:t>unforeseen events</a:t>
            </a:r>
            <a:r>
              <a:rPr lang="en-US" sz="1600" dirty="0"/>
              <a:t>, which may require adjustments to the design and construction of the tower</a:t>
            </a:r>
            <a:endParaRPr lang="pt-PT" sz="1600" dirty="0"/>
          </a:p>
        </p:txBody>
      </p:sp>
    </p:spTree>
    <p:extLst>
      <p:ext uri="{BB962C8B-B14F-4D97-AF65-F5344CB8AC3E}">
        <p14:creationId xmlns:p14="http://schemas.microsoft.com/office/powerpoint/2010/main" val="217767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502B0-EBAC-4081-A540-CDDBE248CB2A}"/>
              </a:ext>
            </a:extLst>
          </p:cNvPr>
          <p:cNvSpPr>
            <a:spLocks noGrp="1"/>
          </p:cNvSpPr>
          <p:nvPr>
            <p:ph type="title"/>
          </p:nvPr>
        </p:nvSpPr>
        <p:spPr/>
        <p:txBody>
          <a:bodyPr/>
          <a:lstStyle/>
          <a:p>
            <a:r>
              <a:rPr lang="pt-PT" dirty="0"/>
              <a:t>Scrum Activity: Card Tower</a:t>
            </a:r>
          </a:p>
        </p:txBody>
      </p:sp>
      <p:sp>
        <p:nvSpPr>
          <p:cNvPr id="6" name="Content Placeholder 2">
            <a:extLst>
              <a:ext uri="{FF2B5EF4-FFF2-40B4-BE49-F238E27FC236}">
                <a16:creationId xmlns:a16="http://schemas.microsoft.com/office/drawing/2014/main" id="{A5A51590-118F-45FC-B096-AA27D2284AAC}"/>
              </a:ext>
            </a:extLst>
          </p:cNvPr>
          <p:cNvSpPr>
            <a:spLocks noGrp="1"/>
          </p:cNvSpPr>
          <p:nvPr>
            <p:ph idx="1"/>
          </p:nvPr>
        </p:nvSpPr>
        <p:spPr/>
        <p:txBody>
          <a:bodyPr/>
          <a:lstStyle/>
          <a:p>
            <a:r>
              <a:rPr lang="en-US" dirty="0"/>
              <a:t>Customer Restrictions:</a:t>
            </a:r>
          </a:p>
          <a:p>
            <a:pPr lvl="1"/>
            <a:r>
              <a:rPr lang="en-US" dirty="0"/>
              <a:t>The tower must be approximately between 24 cm and 36 cm and only the available material (cards and clips) can be used</a:t>
            </a:r>
          </a:p>
          <a:p>
            <a:pPr lvl="1"/>
            <a:r>
              <a:rPr lang="en-US" dirty="0"/>
              <a:t>The tower must support the weight of a brick (~ 1.5 kg) for 20 seconds</a:t>
            </a:r>
          </a:p>
          <a:p>
            <a:pPr lvl="1"/>
            <a:r>
              <a:rPr lang="en-US" dirty="0"/>
              <a:t>Cards cannot be manipulated to form circular structures. Only folds can be made</a:t>
            </a:r>
          </a:p>
          <a:p>
            <a:pPr lvl="1"/>
            <a:r>
              <a:rPr lang="en-US" dirty="0"/>
              <a:t>Each tower must have at least one card of each color</a:t>
            </a:r>
          </a:p>
          <a:p>
            <a:pPr lvl="1"/>
            <a:r>
              <a:rPr lang="en-US" dirty="0"/>
              <a:t>The team that designs the tower that meets the conditions proposed by the customer and that spends less resources wins (€)</a:t>
            </a:r>
          </a:p>
          <a:p>
            <a:pPr lvl="2"/>
            <a:r>
              <a:rPr lang="en-US" dirty="0"/>
              <a:t>Project activity cost</a:t>
            </a:r>
          </a:p>
          <a:p>
            <a:pPr lvl="2"/>
            <a:r>
              <a:rPr lang="en-US" dirty="0"/>
              <a:t>Tower cost. To calculate this cost, the supplier's costs must be multiplied by 3</a:t>
            </a:r>
            <a:endParaRPr lang="pt-PT" dirty="0"/>
          </a:p>
        </p:txBody>
      </p:sp>
    </p:spTree>
    <p:extLst>
      <p:ext uri="{BB962C8B-B14F-4D97-AF65-F5344CB8AC3E}">
        <p14:creationId xmlns:p14="http://schemas.microsoft.com/office/powerpoint/2010/main" val="3320777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3FAEB-D768-4099-91DF-52182FBBF19C}"/>
              </a:ext>
            </a:extLst>
          </p:cNvPr>
          <p:cNvSpPr>
            <a:spLocks noGrp="1"/>
          </p:cNvSpPr>
          <p:nvPr>
            <p:ph type="title"/>
          </p:nvPr>
        </p:nvSpPr>
        <p:spPr/>
        <p:txBody>
          <a:bodyPr/>
          <a:lstStyle/>
          <a:p>
            <a:r>
              <a:rPr lang="pt-PT" dirty="0"/>
              <a:t>Scrum Activity: Card Tower</a:t>
            </a:r>
          </a:p>
        </p:txBody>
      </p:sp>
      <p:sp>
        <p:nvSpPr>
          <p:cNvPr id="7" name="Content Placeholder 2">
            <a:extLst>
              <a:ext uri="{FF2B5EF4-FFF2-40B4-BE49-F238E27FC236}">
                <a16:creationId xmlns:a16="http://schemas.microsoft.com/office/drawing/2014/main" id="{0F017352-22B7-488E-8B75-4EEF0B6EAB6F}"/>
              </a:ext>
            </a:extLst>
          </p:cNvPr>
          <p:cNvSpPr>
            <a:spLocks noGrp="1"/>
          </p:cNvSpPr>
          <p:nvPr>
            <p:ph idx="1"/>
          </p:nvPr>
        </p:nvSpPr>
        <p:spPr/>
        <p:txBody>
          <a:bodyPr/>
          <a:lstStyle/>
          <a:p>
            <a:r>
              <a:rPr lang="en-US" dirty="0"/>
              <a:t>Supplier Restrictions</a:t>
            </a:r>
          </a:p>
          <a:p>
            <a:pPr lvl="1"/>
            <a:r>
              <a:rPr lang="en-US" dirty="0"/>
              <a:t>All material has a cost that must be accounted for by each team:</a:t>
            </a:r>
          </a:p>
          <a:p>
            <a:pPr lvl="2"/>
            <a:r>
              <a:rPr lang="en-US" dirty="0"/>
              <a:t>Blue and orange cards: 1000 € (superior quality and availability)</a:t>
            </a:r>
          </a:p>
          <a:p>
            <a:pPr lvl="2"/>
            <a:r>
              <a:rPr lang="en-US" dirty="0"/>
              <a:t>Pink, red and green cards: 500 €</a:t>
            </a:r>
          </a:p>
          <a:p>
            <a:pPr lvl="2"/>
            <a:r>
              <a:rPr lang="en-US" dirty="0"/>
              <a:t>Clips: 200 € unit</a:t>
            </a:r>
          </a:p>
          <a:p>
            <a:pPr lvl="2"/>
            <a:r>
              <a:rPr lang="en-US" dirty="0"/>
              <a:t>Fold: 100 € unit</a:t>
            </a:r>
          </a:p>
          <a:p>
            <a:pPr lvl="1"/>
            <a:r>
              <a:rPr lang="en-US" dirty="0"/>
              <a:t>Each team can only interact with the supplier four times (request or return material)</a:t>
            </a:r>
          </a:p>
          <a:p>
            <a:pPr lvl="1"/>
            <a:r>
              <a:rPr lang="en-US" dirty="0"/>
              <a:t>But, on the 3rd and 4th visit the cost of the material increases 50%</a:t>
            </a:r>
          </a:p>
          <a:p>
            <a:pPr lvl="1"/>
            <a:r>
              <a:rPr lang="en-US" dirty="0"/>
              <a:t>Material returns can be made at any time - 50% off the initial price</a:t>
            </a:r>
            <a:endParaRPr lang="pt-PT" dirty="0"/>
          </a:p>
        </p:txBody>
      </p:sp>
    </p:spTree>
    <p:extLst>
      <p:ext uri="{BB962C8B-B14F-4D97-AF65-F5344CB8AC3E}">
        <p14:creationId xmlns:p14="http://schemas.microsoft.com/office/powerpoint/2010/main" val="1063648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B87D3-AF32-4C02-A9BE-0B3A238CE00F}"/>
              </a:ext>
            </a:extLst>
          </p:cNvPr>
          <p:cNvSpPr>
            <a:spLocks noGrp="1"/>
          </p:cNvSpPr>
          <p:nvPr>
            <p:ph type="title"/>
          </p:nvPr>
        </p:nvSpPr>
        <p:spPr/>
        <p:txBody>
          <a:bodyPr/>
          <a:lstStyle/>
          <a:p>
            <a:r>
              <a:rPr lang="pt-PT" dirty="0"/>
              <a:t>Scrum activity: execution</a:t>
            </a:r>
          </a:p>
        </p:txBody>
      </p:sp>
      <p:sp>
        <p:nvSpPr>
          <p:cNvPr id="3" name="Content Placeholder 2">
            <a:extLst>
              <a:ext uri="{FF2B5EF4-FFF2-40B4-BE49-F238E27FC236}">
                <a16:creationId xmlns:a16="http://schemas.microsoft.com/office/drawing/2014/main" id="{05A6AC3B-EE70-4E0F-BDF2-A784F36E9836}"/>
              </a:ext>
            </a:extLst>
          </p:cNvPr>
          <p:cNvSpPr>
            <a:spLocks noGrp="1"/>
          </p:cNvSpPr>
          <p:nvPr>
            <p:ph idx="1"/>
          </p:nvPr>
        </p:nvSpPr>
        <p:spPr>
          <a:xfrm>
            <a:off x="979713" y="2188029"/>
            <a:ext cx="10725617" cy="4212770"/>
          </a:xfrm>
        </p:spPr>
        <p:txBody>
          <a:bodyPr/>
          <a:lstStyle/>
          <a:p>
            <a:pPr marL="0" indent="0">
              <a:buNone/>
            </a:pPr>
            <a:r>
              <a:rPr lang="en-US" b="1" dirty="0"/>
              <a:t>Time</a:t>
            </a:r>
          </a:p>
          <a:p>
            <a:pPr marL="0" indent="0">
              <a:buNone/>
            </a:pPr>
            <a:r>
              <a:rPr lang="en-US" dirty="0"/>
              <a:t>10´ brainstorming / planning</a:t>
            </a:r>
          </a:p>
          <a:p>
            <a:pPr marL="0" indent="0">
              <a:buNone/>
            </a:pPr>
            <a:r>
              <a:rPr lang="en-US" dirty="0"/>
              <a:t>5´supplier / material purchase</a:t>
            </a:r>
          </a:p>
          <a:p>
            <a:pPr marL="0" indent="0">
              <a:buNone/>
            </a:pPr>
            <a:r>
              <a:rPr lang="en-US" dirty="0"/>
              <a:t>3 sprints 1 ’ planning + 8’ execution + 1’ review</a:t>
            </a:r>
          </a:p>
          <a:p>
            <a:pPr marL="0" indent="0">
              <a:buNone/>
            </a:pPr>
            <a:r>
              <a:rPr lang="en-US" dirty="0"/>
              <a:t>10’ test</a:t>
            </a:r>
            <a:endParaRPr lang="pt-PT" dirty="0"/>
          </a:p>
          <a:p>
            <a:pPr marL="0" indent="0">
              <a:buNone/>
            </a:pPr>
            <a:endParaRPr lang="pt-PT" dirty="0"/>
          </a:p>
        </p:txBody>
      </p:sp>
    </p:spTree>
    <p:extLst>
      <p:ext uri="{BB962C8B-B14F-4D97-AF65-F5344CB8AC3E}">
        <p14:creationId xmlns:p14="http://schemas.microsoft.com/office/powerpoint/2010/main" val="790530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B8639-1246-4F0B-8D2F-F8376ED23B9E}"/>
              </a:ext>
            </a:extLst>
          </p:cNvPr>
          <p:cNvSpPr>
            <a:spLocks noGrp="1"/>
          </p:cNvSpPr>
          <p:nvPr>
            <p:ph type="title"/>
          </p:nvPr>
        </p:nvSpPr>
        <p:spPr/>
        <p:txBody>
          <a:bodyPr/>
          <a:lstStyle/>
          <a:p>
            <a:r>
              <a:rPr lang="pt-PT" dirty="0"/>
              <a:t>Notice!</a:t>
            </a:r>
          </a:p>
        </p:txBody>
      </p:sp>
      <p:sp>
        <p:nvSpPr>
          <p:cNvPr id="3" name="Content Placeholder 2">
            <a:extLst>
              <a:ext uri="{FF2B5EF4-FFF2-40B4-BE49-F238E27FC236}">
                <a16:creationId xmlns:a16="http://schemas.microsoft.com/office/drawing/2014/main" id="{4B435AB2-EFB2-4EA9-A513-C912E8F57FB0}"/>
              </a:ext>
            </a:extLst>
          </p:cNvPr>
          <p:cNvSpPr>
            <a:spLocks noGrp="1"/>
          </p:cNvSpPr>
          <p:nvPr>
            <p:ph idx="1"/>
          </p:nvPr>
        </p:nvSpPr>
        <p:spPr/>
        <p:txBody>
          <a:bodyPr/>
          <a:lstStyle/>
          <a:p>
            <a:r>
              <a:rPr lang="pt-PT" b="1" dirty="0"/>
              <a:t>Green Card</a:t>
            </a:r>
          </a:p>
          <a:p>
            <a:pPr marL="0" indent="0">
              <a:buNone/>
            </a:pPr>
            <a:endParaRPr lang="pt-PT" b="1" dirty="0"/>
          </a:p>
          <a:p>
            <a:pPr marL="0" indent="0">
              <a:buNone/>
            </a:pPr>
            <a:r>
              <a:rPr lang="en-US" dirty="0"/>
              <a:t>The company that makes these cards went bankrupt!</a:t>
            </a:r>
            <a:endParaRPr lang="pt-PT" b="1" dirty="0"/>
          </a:p>
          <a:p>
            <a:pPr marL="0" indent="0">
              <a:buNone/>
            </a:pPr>
            <a:r>
              <a:rPr lang="en-US" dirty="0"/>
              <a:t>The product was considered dangerous and, as such, </a:t>
            </a:r>
            <a:r>
              <a:rPr lang="en-US" b="1" dirty="0"/>
              <a:t>no green card </a:t>
            </a:r>
            <a:r>
              <a:rPr lang="en-US" dirty="0"/>
              <a:t>should be used in the final structure and cannot be returned to the supplier.</a:t>
            </a:r>
            <a:endParaRPr lang="pt-PT" dirty="0"/>
          </a:p>
          <a:p>
            <a:endParaRPr lang="pt-PT" dirty="0"/>
          </a:p>
        </p:txBody>
      </p:sp>
      <p:sp>
        <p:nvSpPr>
          <p:cNvPr id="4" name="Rectangle 3">
            <a:extLst>
              <a:ext uri="{FF2B5EF4-FFF2-40B4-BE49-F238E27FC236}">
                <a16:creationId xmlns:a16="http://schemas.microsoft.com/office/drawing/2014/main" id="{8BC0B0D3-09BF-449B-AA17-E16AF4FF130F}"/>
              </a:ext>
            </a:extLst>
          </p:cNvPr>
          <p:cNvSpPr/>
          <p:nvPr/>
        </p:nvSpPr>
        <p:spPr>
          <a:xfrm>
            <a:off x="8144876" y="4462478"/>
            <a:ext cx="3053751" cy="16390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46138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AB25E-8AAC-4EA9-95B3-EE264A8F7562}"/>
              </a:ext>
            </a:extLst>
          </p:cNvPr>
          <p:cNvSpPr>
            <a:spLocks noGrp="1"/>
          </p:cNvSpPr>
          <p:nvPr>
            <p:ph type="title"/>
          </p:nvPr>
        </p:nvSpPr>
        <p:spPr/>
        <p:txBody>
          <a:bodyPr/>
          <a:lstStyle/>
          <a:p>
            <a:r>
              <a:rPr lang="pt-PT" dirty="0"/>
              <a:t>Notice!</a:t>
            </a:r>
          </a:p>
        </p:txBody>
      </p:sp>
      <p:sp>
        <p:nvSpPr>
          <p:cNvPr id="3" name="Content Placeholder 2">
            <a:extLst>
              <a:ext uri="{FF2B5EF4-FFF2-40B4-BE49-F238E27FC236}">
                <a16:creationId xmlns:a16="http://schemas.microsoft.com/office/drawing/2014/main" id="{B1ADC735-8731-4373-BBE8-BBB51AA5C2BA}"/>
              </a:ext>
            </a:extLst>
          </p:cNvPr>
          <p:cNvSpPr>
            <a:spLocks noGrp="1"/>
          </p:cNvSpPr>
          <p:nvPr>
            <p:ph idx="1"/>
          </p:nvPr>
        </p:nvSpPr>
        <p:spPr/>
        <p:txBody>
          <a:bodyPr/>
          <a:lstStyle/>
          <a:p>
            <a:r>
              <a:rPr lang="pt-PT" b="1" dirty="0"/>
              <a:t>Red Card</a:t>
            </a:r>
          </a:p>
          <a:p>
            <a:pPr marL="0" indent="0">
              <a:buNone/>
            </a:pPr>
            <a:endParaRPr lang="pt-PT" b="1" dirty="0"/>
          </a:p>
          <a:p>
            <a:pPr marL="0" indent="0">
              <a:buNone/>
            </a:pPr>
            <a:r>
              <a:rPr lang="en-US" dirty="0"/>
              <a:t>This product reveals problems that jeopardize the integrity of the structure.</a:t>
            </a:r>
          </a:p>
          <a:p>
            <a:pPr marL="0" indent="0">
              <a:buNone/>
            </a:pPr>
            <a:r>
              <a:rPr lang="en-US" dirty="0"/>
              <a:t>It is not possible to use </a:t>
            </a:r>
            <a:r>
              <a:rPr lang="en-US" b="1" dirty="0"/>
              <a:t>more than two folds </a:t>
            </a:r>
            <a:r>
              <a:rPr lang="en-US" dirty="0"/>
              <a:t>on these cards.</a:t>
            </a:r>
            <a:endParaRPr lang="pt-PT" dirty="0"/>
          </a:p>
          <a:p>
            <a:endParaRPr lang="pt-PT" dirty="0"/>
          </a:p>
        </p:txBody>
      </p:sp>
      <p:sp>
        <p:nvSpPr>
          <p:cNvPr id="4" name="Rectangle 3">
            <a:extLst>
              <a:ext uri="{FF2B5EF4-FFF2-40B4-BE49-F238E27FC236}">
                <a16:creationId xmlns:a16="http://schemas.microsoft.com/office/drawing/2014/main" id="{336B5FDF-5A3A-4843-BE98-3EA6D4C669CA}"/>
              </a:ext>
            </a:extLst>
          </p:cNvPr>
          <p:cNvSpPr/>
          <p:nvPr/>
        </p:nvSpPr>
        <p:spPr>
          <a:xfrm>
            <a:off x="8144876" y="4462478"/>
            <a:ext cx="3053751" cy="16390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21196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F52DCC-126D-470A-B4AB-1F44C05E6325}"/>
              </a:ext>
            </a:extLst>
          </p:cNvPr>
          <p:cNvSpPr/>
          <p:nvPr/>
        </p:nvSpPr>
        <p:spPr>
          <a:xfrm>
            <a:off x="8144875" y="4462477"/>
            <a:ext cx="3053751" cy="1639019"/>
          </a:xfrm>
          <a:prstGeom prst="rect">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Title 1">
            <a:extLst>
              <a:ext uri="{FF2B5EF4-FFF2-40B4-BE49-F238E27FC236}">
                <a16:creationId xmlns:a16="http://schemas.microsoft.com/office/drawing/2014/main" id="{CEE8A8C3-7B01-48BC-BBCF-203D7EB4D3B7}"/>
              </a:ext>
            </a:extLst>
          </p:cNvPr>
          <p:cNvSpPr>
            <a:spLocks noGrp="1"/>
          </p:cNvSpPr>
          <p:nvPr>
            <p:ph type="title"/>
          </p:nvPr>
        </p:nvSpPr>
        <p:spPr/>
        <p:txBody>
          <a:bodyPr/>
          <a:lstStyle/>
          <a:p>
            <a:r>
              <a:rPr lang="pt-PT" dirty="0"/>
              <a:t>Notice!</a:t>
            </a:r>
          </a:p>
        </p:txBody>
      </p:sp>
      <p:sp>
        <p:nvSpPr>
          <p:cNvPr id="3" name="Content Placeholder 2">
            <a:extLst>
              <a:ext uri="{FF2B5EF4-FFF2-40B4-BE49-F238E27FC236}">
                <a16:creationId xmlns:a16="http://schemas.microsoft.com/office/drawing/2014/main" id="{06053D24-2519-4DB5-968F-B18D907AD551}"/>
              </a:ext>
            </a:extLst>
          </p:cNvPr>
          <p:cNvSpPr>
            <a:spLocks noGrp="1"/>
          </p:cNvSpPr>
          <p:nvPr>
            <p:ph idx="1"/>
          </p:nvPr>
        </p:nvSpPr>
        <p:spPr/>
        <p:txBody>
          <a:bodyPr/>
          <a:lstStyle/>
          <a:p>
            <a:r>
              <a:rPr lang="pt-PT" b="1" dirty="0"/>
              <a:t>Pink Card</a:t>
            </a:r>
          </a:p>
          <a:p>
            <a:pPr marL="0" indent="0">
              <a:buNone/>
            </a:pPr>
            <a:endParaRPr lang="pt-PT" b="1" dirty="0"/>
          </a:p>
          <a:p>
            <a:pPr marL="0" indent="0">
              <a:buNone/>
            </a:pPr>
            <a:r>
              <a:rPr lang="en-US" dirty="0"/>
              <a:t>This product revealed chemical corrosion problems.</a:t>
            </a:r>
          </a:p>
          <a:p>
            <a:pPr marL="0" indent="0">
              <a:buNone/>
            </a:pPr>
            <a:endParaRPr lang="en-US" dirty="0"/>
          </a:p>
          <a:p>
            <a:pPr marL="0" indent="0">
              <a:buNone/>
            </a:pPr>
            <a:r>
              <a:rPr lang="en-US" dirty="0"/>
              <a:t>They cannot be used at </a:t>
            </a:r>
            <a:r>
              <a:rPr lang="en-US" b="1" dirty="0"/>
              <a:t>the base of the structure</a:t>
            </a:r>
            <a:r>
              <a:rPr lang="en-US" dirty="0"/>
              <a:t>, that is, they cannot be in contact with the floor.</a:t>
            </a:r>
            <a:endParaRPr lang="pt-PT" dirty="0"/>
          </a:p>
          <a:p>
            <a:endParaRPr lang="pt-PT" dirty="0"/>
          </a:p>
        </p:txBody>
      </p:sp>
    </p:spTree>
    <p:extLst>
      <p:ext uri="{BB962C8B-B14F-4D97-AF65-F5344CB8AC3E}">
        <p14:creationId xmlns:p14="http://schemas.microsoft.com/office/powerpoint/2010/main" val="291516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7D6BA-E915-40FA-B72F-1128CC0F586A}"/>
              </a:ext>
            </a:extLst>
          </p:cNvPr>
          <p:cNvSpPr>
            <a:spLocks noGrp="1"/>
          </p:cNvSpPr>
          <p:nvPr>
            <p:ph type="title"/>
          </p:nvPr>
        </p:nvSpPr>
        <p:spPr/>
        <p:txBody>
          <a:bodyPr/>
          <a:lstStyle/>
          <a:p>
            <a:r>
              <a:rPr lang="pt-PT" dirty="0"/>
              <a:t>DEBRIEFING</a:t>
            </a:r>
          </a:p>
        </p:txBody>
      </p:sp>
      <p:sp>
        <p:nvSpPr>
          <p:cNvPr id="6" name="Content Placeholder 7">
            <a:extLst>
              <a:ext uri="{FF2B5EF4-FFF2-40B4-BE49-F238E27FC236}">
                <a16:creationId xmlns:a16="http://schemas.microsoft.com/office/drawing/2014/main" id="{88D2FF7C-3B16-45DA-B2FB-E65EFF87D9B0}"/>
              </a:ext>
            </a:extLst>
          </p:cNvPr>
          <p:cNvSpPr>
            <a:spLocks noGrp="1"/>
          </p:cNvSpPr>
          <p:nvPr>
            <p:ph idx="1"/>
          </p:nvPr>
        </p:nvSpPr>
        <p:spPr/>
        <p:txBody>
          <a:bodyPr>
            <a:normAutofit/>
          </a:bodyPr>
          <a:lstStyle/>
          <a:p>
            <a:r>
              <a:rPr lang="en-US" dirty="0"/>
              <a:t>Result: was the objective long?</a:t>
            </a:r>
          </a:p>
          <a:p>
            <a:pPr lvl="1"/>
            <a:r>
              <a:rPr lang="en-US" dirty="0"/>
              <a:t>If yes: what contributed?</a:t>
            </a:r>
          </a:p>
          <a:p>
            <a:pPr lvl="1"/>
            <a:r>
              <a:rPr lang="en-US" dirty="0"/>
              <a:t>If not: what conditioned it?</a:t>
            </a:r>
          </a:p>
          <a:p>
            <a:r>
              <a:rPr lang="en-US" dirty="0"/>
              <a:t>Process: how do you evaluate team work?</a:t>
            </a:r>
          </a:p>
          <a:p>
            <a:pPr lvl="1"/>
            <a:r>
              <a:rPr lang="en-US" dirty="0"/>
              <a:t>Roles of each element</a:t>
            </a:r>
          </a:p>
          <a:p>
            <a:pPr lvl="1"/>
            <a:r>
              <a:rPr lang="en-US" dirty="0"/>
              <a:t>Solution of the problem</a:t>
            </a:r>
          </a:p>
          <a:p>
            <a:pPr lvl="1"/>
            <a:r>
              <a:rPr lang="en-US" dirty="0"/>
              <a:t>Internal organization</a:t>
            </a:r>
          </a:p>
          <a:p>
            <a:pPr lvl="1"/>
            <a:r>
              <a:rPr lang="en-US" dirty="0"/>
              <a:t>...</a:t>
            </a:r>
          </a:p>
          <a:p>
            <a:r>
              <a:rPr lang="en-US" dirty="0"/>
              <a:t>If they were the customer, which team did they hire and why?</a:t>
            </a:r>
            <a:endParaRPr lang="pt-PT" dirty="0"/>
          </a:p>
        </p:txBody>
      </p:sp>
    </p:spTree>
    <p:extLst>
      <p:ext uri="{BB962C8B-B14F-4D97-AF65-F5344CB8AC3E}">
        <p14:creationId xmlns:p14="http://schemas.microsoft.com/office/powerpoint/2010/main" val="2013440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5" id="{ABBDC217-1176-2942-8DB9-284760B0BC4F}" vid="{815B1822-6844-D741-AA52-3976F2E030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577</Words>
  <Application>Microsoft Office PowerPoint</Application>
  <PresentationFormat>Widescreen</PresentationFormat>
  <Paragraphs>69</Paragraphs>
  <Slides>10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Source Sans Pro</vt:lpstr>
      <vt:lpstr>Source Sans Pro Black</vt:lpstr>
      <vt:lpstr>Office Theme</vt:lpstr>
      <vt:lpstr>Tower Building</vt:lpstr>
      <vt:lpstr>Scrum activity: Card Tower</vt:lpstr>
      <vt:lpstr>Scrum Activity: Card Tower</vt:lpstr>
      <vt:lpstr>Scrum Activity: Card Tower</vt:lpstr>
      <vt:lpstr>Scrum activity: execution</vt:lpstr>
      <vt:lpstr>Notice!</vt:lpstr>
      <vt:lpstr>Notice!</vt:lpstr>
      <vt:lpstr>Notice!</vt:lpstr>
      <vt:lpstr>DEBRIEFING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Rui M. Lima</dc:creator>
  <cp:lastModifiedBy>Rui Lima</cp:lastModifiedBy>
  <cp:revision>3</cp:revision>
  <dcterms:created xsi:type="dcterms:W3CDTF">2020-05-16T17:41:50Z</dcterms:created>
  <dcterms:modified xsi:type="dcterms:W3CDTF">2020-09-06T09:41:03Z</dcterms:modified>
</cp:coreProperties>
</file>