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29" r:id="rId2"/>
    <p:sldId id="377" r:id="rId3"/>
    <p:sldId id="399" r:id="rId4"/>
    <p:sldId id="401" r:id="rId5"/>
    <p:sldId id="402" r:id="rId6"/>
    <p:sldId id="403" r:id="rId7"/>
    <p:sldId id="404" r:id="rId8"/>
    <p:sldId id="405" r:id="rId9"/>
    <p:sldId id="406" r:id="rId10"/>
    <p:sldId id="407" r:id="rId11"/>
    <p:sldId id="408" r:id="rId12"/>
    <p:sldId id="409" r:id="rId13"/>
    <p:sldId id="410" r:id="rId14"/>
    <p:sldId id="411" r:id="rId15"/>
    <p:sldId id="413" r:id="rId16"/>
    <p:sldId id="412" r:id="rId17"/>
    <p:sldId id="414" r:id="rId18"/>
    <p:sldId id="415" r:id="rId19"/>
    <p:sldId id="416" r:id="rId20"/>
    <p:sldId id="417" r:id="rId21"/>
    <p:sldId id="418" r:id="rId22"/>
    <p:sldId id="419" r:id="rId23"/>
    <p:sldId id="421" r:id="rId24"/>
    <p:sldId id="420" r:id="rId25"/>
    <p:sldId id="422" r:id="rId26"/>
    <p:sldId id="423" r:id="rId27"/>
    <p:sldId id="424" r:id="rId28"/>
    <p:sldId id="425" r:id="rId29"/>
    <p:sldId id="426" r:id="rId30"/>
    <p:sldId id="427" r:id="rId31"/>
    <p:sldId id="428" r:id="rId32"/>
    <p:sldId id="430" r:id="rId33"/>
    <p:sldId id="429" r:id="rId34"/>
    <p:sldId id="431" r:id="rId35"/>
    <p:sldId id="432" r:id="rId36"/>
    <p:sldId id="433" r:id="rId37"/>
    <p:sldId id="434" r:id="rId38"/>
    <p:sldId id="435" r:id="rId39"/>
    <p:sldId id="436" r:id="rId40"/>
    <p:sldId id="437" r:id="rId41"/>
    <p:sldId id="438" r:id="rId42"/>
    <p:sldId id="439" r:id="rId43"/>
    <p:sldId id="440" r:id="rId44"/>
    <p:sldId id="441" r:id="rId45"/>
    <p:sldId id="442" r:id="rId46"/>
    <p:sldId id="443" r:id="rId47"/>
    <p:sldId id="444" r:id="rId48"/>
    <p:sldId id="445" r:id="rId49"/>
    <p:sldId id="259"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BF5"/>
    <a:srgbClr val="4472C4"/>
    <a:srgbClr val="ED7D31"/>
    <a:srgbClr val="C0C0C0"/>
    <a:srgbClr val="0000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87143" autoAdjust="0"/>
  </p:normalViewPr>
  <p:slideViewPr>
    <p:cSldViewPr snapToGrid="0">
      <p:cViewPr varScale="1">
        <p:scale>
          <a:sx n="89" d="100"/>
          <a:sy n="89" d="100"/>
        </p:scale>
        <p:origin x="913" y="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314612-2E3E-4CBC-BBBE-ED26E3580793}" type="datetimeFigureOut">
              <a:rPr lang="pt-PT" smtClean="0"/>
              <a:t>06/09/2020</a:t>
            </a:fld>
            <a:endParaRPr lang="pt-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927FA-9838-49F9-BC71-C65DD91E4A98}" type="slidenum">
              <a:rPr lang="pt-PT" smtClean="0"/>
              <a:t>‹#›</a:t>
            </a:fld>
            <a:endParaRPr lang="pt-PT"/>
          </a:p>
        </p:txBody>
      </p:sp>
    </p:spTree>
    <p:extLst>
      <p:ext uri="{BB962C8B-B14F-4D97-AF65-F5344CB8AC3E}">
        <p14:creationId xmlns:p14="http://schemas.microsoft.com/office/powerpoint/2010/main" val="430260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slides for Project Management  - time scheduling and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may consider to deliver slides with results from </a:t>
            </a:r>
            <a:r>
              <a:rPr lang="en-US"/>
              <a:t>examples later </a:t>
            </a:r>
            <a:r>
              <a:rPr lang="en-US" dirty="0"/>
              <a:t>to students.</a:t>
            </a:r>
            <a:endParaRPr lang="pt-PT" dirty="0"/>
          </a:p>
          <a:p>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1</a:t>
            </a:fld>
            <a:endParaRPr lang="pt-PT"/>
          </a:p>
        </p:txBody>
      </p:sp>
    </p:spTree>
    <p:extLst>
      <p:ext uri="{BB962C8B-B14F-4D97-AF65-F5344CB8AC3E}">
        <p14:creationId xmlns:p14="http://schemas.microsoft.com/office/powerpoint/2010/main" val="1056967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this is a result of previous example, you may prefer to deliver it later to students.</a:t>
            </a:r>
            <a:endParaRPr lang="pt-PT" dirty="0"/>
          </a:p>
          <a:p>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31</a:t>
            </a:fld>
            <a:endParaRPr lang="pt-PT"/>
          </a:p>
        </p:txBody>
      </p:sp>
    </p:spTree>
    <p:extLst>
      <p:ext uri="{BB962C8B-B14F-4D97-AF65-F5344CB8AC3E}">
        <p14:creationId xmlns:p14="http://schemas.microsoft.com/office/powerpoint/2010/main" val="18238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this is a result of previous example, you may prefer to deliver it later to students.</a:t>
            </a:r>
            <a:endParaRPr lang="pt-PT" dirty="0"/>
          </a:p>
          <a:p>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37</a:t>
            </a:fld>
            <a:endParaRPr lang="pt-PT"/>
          </a:p>
        </p:txBody>
      </p:sp>
    </p:spTree>
    <p:extLst>
      <p:ext uri="{BB962C8B-B14F-4D97-AF65-F5344CB8AC3E}">
        <p14:creationId xmlns:p14="http://schemas.microsoft.com/office/powerpoint/2010/main" val="1969797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this is a result of previous example, you may prefer to deliver it later to students.</a:t>
            </a:r>
            <a:endParaRPr lang="pt-PT" dirty="0"/>
          </a:p>
          <a:p>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38</a:t>
            </a:fld>
            <a:endParaRPr lang="pt-PT"/>
          </a:p>
        </p:txBody>
      </p:sp>
    </p:spTree>
    <p:extLst>
      <p:ext uri="{BB962C8B-B14F-4D97-AF65-F5344CB8AC3E}">
        <p14:creationId xmlns:p14="http://schemas.microsoft.com/office/powerpoint/2010/main" val="1699436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this is a result of previous example, you may prefer to deliver it later to students.</a:t>
            </a:r>
            <a:endParaRPr lang="pt-PT" dirty="0"/>
          </a:p>
          <a:p>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44</a:t>
            </a:fld>
            <a:endParaRPr lang="pt-PT"/>
          </a:p>
        </p:txBody>
      </p:sp>
    </p:spTree>
    <p:extLst>
      <p:ext uri="{BB962C8B-B14F-4D97-AF65-F5344CB8AC3E}">
        <p14:creationId xmlns:p14="http://schemas.microsoft.com/office/powerpoint/2010/main" val="3561326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this is a result of previous example, you may prefer to deliver it later to students.</a:t>
            </a:r>
            <a:endParaRPr lang="pt-PT" dirty="0"/>
          </a:p>
          <a:p>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45</a:t>
            </a:fld>
            <a:endParaRPr lang="pt-PT"/>
          </a:p>
        </p:txBody>
      </p:sp>
    </p:spTree>
    <p:extLst>
      <p:ext uri="{BB962C8B-B14F-4D97-AF65-F5344CB8AC3E}">
        <p14:creationId xmlns:p14="http://schemas.microsoft.com/office/powerpoint/2010/main" val="3542628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this is a result of previous example, you may prefer to deliver it later to students.</a:t>
            </a:r>
            <a:endParaRPr lang="pt-PT" dirty="0"/>
          </a:p>
          <a:p>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46</a:t>
            </a:fld>
            <a:endParaRPr lang="pt-PT"/>
          </a:p>
        </p:txBody>
      </p:sp>
    </p:spTree>
    <p:extLst>
      <p:ext uri="{BB962C8B-B14F-4D97-AF65-F5344CB8AC3E}">
        <p14:creationId xmlns:p14="http://schemas.microsoft.com/office/powerpoint/2010/main" val="825143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this is a result of previous example, you may prefer to deliver it later to students.</a:t>
            </a:r>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11</a:t>
            </a:fld>
            <a:endParaRPr lang="pt-PT"/>
          </a:p>
        </p:txBody>
      </p:sp>
    </p:spTree>
    <p:extLst>
      <p:ext uri="{BB962C8B-B14F-4D97-AF65-F5344CB8AC3E}">
        <p14:creationId xmlns:p14="http://schemas.microsoft.com/office/powerpoint/2010/main" val="4240218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this is a result of previous example, you may prefer to deliver it later to students.</a:t>
            </a:r>
            <a:endParaRPr lang="pt-PT" dirty="0"/>
          </a:p>
          <a:p>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12</a:t>
            </a:fld>
            <a:endParaRPr lang="pt-PT"/>
          </a:p>
        </p:txBody>
      </p:sp>
    </p:spTree>
    <p:extLst>
      <p:ext uri="{BB962C8B-B14F-4D97-AF65-F5344CB8AC3E}">
        <p14:creationId xmlns:p14="http://schemas.microsoft.com/office/powerpoint/2010/main" val="4191229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this is a result of previous example, you may prefer to deliver it later to students.</a:t>
            </a:r>
            <a:endParaRPr lang="pt-PT" dirty="0"/>
          </a:p>
          <a:p>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13</a:t>
            </a:fld>
            <a:endParaRPr lang="pt-PT"/>
          </a:p>
        </p:txBody>
      </p:sp>
    </p:spTree>
    <p:extLst>
      <p:ext uri="{BB962C8B-B14F-4D97-AF65-F5344CB8AC3E}">
        <p14:creationId xmlns:p14="http://schemas.microsoft.com/office/powerpoint/2010/main" val="973497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this is a result of previous example, you may prefer to deliver it later to students.</a:t>
            </a:r>
            <a:endParaRPr lang="pt-PT" dirty="0"/>
          </a:p>
          <a:p>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20</a:t>
            </a:fld>
            <a:endParaRPr lang="pt-PT"/>
          </a:p>
        </p:txBody>
      </p:sp>
    </p:spTree>
    <p:extLst>
      <p:ext uri="{BB962C8B-B14F-4D97-AF65-F5344CB8AC3E}">
        <p14:creationId xmlns:p14="http://schemas.microsoft.com/office/powerpoint/2010/main" val="1709615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this is a result of previous example, you may prefer to deliver it later to students.</a:t>
            </a:r>
            <a:endParaRPr lang="pt-PT" dirty="0"/>
          </a:p>
          <a:p>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22</a:t>
            </a:fld>
            <a:endParaRPr lang="pt-PT"/>
          </a:p>
        </p:txBody>
      </p:sp>
    </p:spTree>
    <p:extLst>
      <p:ext uri="{BB962C8B-B14F-4D97-AF65-F5344CB8AC3E}">
        <p14:creationId xmlns:p14="http://schemas.microsoft.com/office/powerpoint/2010/main" val="469191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this is a result of previous example, you may prefer to deliver it later to students.</a:t>
            </a:r>
            <a:endParaRPr lang="pt-PT" dirty="0"/>
          </a:p>
          <a:p>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28</a:t>
            </a:fld>
            <a:endParaRPr lang="pt-PT"/>
          </a:p>
        </p:txBody>
      </p:sp>
    </p:spTree>
    <p:extLst>
      <p:ext uri="{BB962C8B-B14F-4D97-AF65-F5344CB8AC3E}">
        <p14:creationId xmlns:p14="http://schemas.microsoft.com/office/powerpoint/2010/main" val="3958949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this is a result of previous example, you may prefer to deliver it later to students.</a:t>
            </a:r>
            <a:endParaRPr lang="pt-PT" dirty="0"/>
          </a:p>
          <a:p>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29</a:t>
            </a:fld>
            <a:endParaRPr lang="pt-PT"/>
          </a:p>
        </p:txBody>
      </p:sp>
    </p:spTree>
    <p:extLst>
      <p:ext uri="{BB962C8B-B14F-4D97-AF65-F5344CB8AC3E}">
        <p14:creationId xmlns:p14="http://schemas.microsoft.com/office/powerpoint/2010/main" val="3504981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this is a result of previous example, you may prefer to deliver it later to students.</a:t>
            </a:r>
            <a:endParaRPr lang="pt-PT" dirty="0"/>
          </a:p>
          <a:p>
            <a:endParaRPr lang="pt-PT" dirty="0"/>
          </a:p>
        </p:txBody>
      </p:sp>
      <p:sp>
        <p:nvSpPr>
          <p:cNvPr id="4" name="Slide Number Placeholder 3"/>
          <p:cNvSpPr>
            <a:spLocks noGrp="1"/>
          </p:cNvSpPr>
          <p:nvPr>
            <p:ph type="sldNum" sz="quarter" idx="5"/>
          </p:nvPr>
        </p:nvSpPr>
        <p:spPr/>
        <p:txBody>
          <a:bodyPr/>
          <a:lstStyle/>
          <a:p>
            <a:fld id="{676927FA-9838-49F9-BC71-C65DD91E4A98}" type="slidenum">
              <a:rPr lang="pt-PT" smtClean="0"/>
              <a:t>30</a:t>
            </a:fld>
            <a:endParaRPr lang="pt-PT"/>
          </a:p>
        </p:txBody>
      </p:sp>
    </p:spTree>
    <p:extLst>
      <p:ext uri="{BB962C8B-B14F-4D97-AF65-F5344CB8AC3E}">
        <p14:creationId xmlns:p14="http://schemas.microsoft.com/office/powerpoint/2010/main" val="1297009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5" y="2035"/>
            <a:ext cx="12195631"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4" y="-8794"/>
            <a:ext cx="12222427"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3"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1" y="479046"/>
            <a:ext cx="1824739"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3"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1"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9" y="3445484"/>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9" y="2067996"/>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9"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3" y="3263034"/>
            <a:ext cx="8431931"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71"/>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5" name="Group 14"/>
          <p:cNvGrpSpPr/>
          <p:nvPr userDrawn="1"/>
        </p:nvGrpSpPr>
        <p:grpSpPr>
          <a:xfrm>
            <a:off x="10294958" y="4750645"/>
            <a:ext cx="1947672" cy="1112955"/>
            <a:chOff x="1462142" y="5625782"/>
            <a:chExt cx="1947672" cy="1112955"/>
          </a:xfrm>
        </p:grpSpPr>
        <p:sp>
          <p:nvSpPr>
            <p:cNvPr id="16" name="Rectangle 1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spTree>
    <p:extLst>
      <p:ext uri="{BB962C8B-B14F-4D97-AF65-F5344CB8AC3E}">
        <p14:creationId xmlns:p14="http://schemas.microsoft.com/office/powerpoint/2010/main" val="286122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16E7B-2755-415C-A9AD-AB128EF106D9}"/>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D80CBA-DC9A-46FB-BE7C-1C8FF0F53422}"/>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1635A0D-3B3B-4A1A-B83C-4AD6A0EEAF4B}"/>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8808BE-6A98-44A7-B4B9-9EC28AFF9B4D}"/>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41B1C5F-3CAF-4649-B4D5-8F2E81D57F52}"/>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E0AAA5-4509-4E64-BAAE-E044B02A7AA1}"/>
              </a:ext>
            </a:extLst>
          </p:cNvPr>
          <p:cNvSpPr>
            <a:spLocks noGrp="1"/>
          </p:cNvSpPr>
          <p:nvPr>
            <p:ph type="dt" sz="half" idx="10"/>
          </p:nvPr>
        </p:nvSpPr>
        <p:spPr/>
        <p:txBody>
          <a:bodyPr/>
          <a:lstStyle/>
          <a:p>
            <a:fld id="{BE588D94-BDE6-43CB-8B96-E11B39F5F58E}" type="datetime1">
              <a:rPr lang="pt-PT" smtClean="0"/>
              <a:t>06/09/2020</a:t>
            </a:fld>
            <a:endParaRPr lang="en-US"/>
          </a:p>
        </p:txBody>
      </p:sp>
      <p:sp>
        <p:nvSpPr>
          <p:cNvPr id="8" name="Footer Placeholder 7">
            <a:extLst>
              <a:ext uri="{FF2B5EF4-FFF2-40B4-BE49-F238E27FC236}">
                <a16:creationId xmlns:a16="http://schemas.microsoft.com/office/drawing/2014/main" id="{D075D009-BA01-43C0-901E-5BB050E94445}"/>
              </a:ext>
            </a:extLst>
          </p:cNvPr>
          <p:cNvSpPr>
            <a:spLocks noGrp="1"/>
          </p:cNvSpPr>
          <p:nvPr>
            <p:ph type="ftr" sz="quarter" idx="11"/>
          </p:nvPr>
        </p:nvSpPr>
        <p:spPr/>
        <p:txBody>
          <a:bodyPr/>
          <a:lstStyle/>
          <a:p>
            <a:r>
              <a:rPr lang="en-US"/>
              <a:t>Rui M. Lima - PM4I4</a:t>
            </a:r>
          </a:p>
        </p:txBody>
      </p:sp>
      <p:sp>
        <p:nvSpPr>
          <p:cNvPr id="9" name="Slide Number Placeholder 8">
            <a:extLst>
              <a:ext uri="{FF2B5EF4-FFF2-40B4-BE49-F238E27FC236}">
                <a16:creationId xmlns:a16="http://schemas.microsoft.com/office/drawing/2014/main" id="{0F19B0F4-731F-4553-8E9E-7FB4D0255693}"/>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0904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6960-F648-4700-BFD0-5CD16BA701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D7EA84-1FB4-41C5-99AC-761E11BDE9D0}"/>
              </a:ext>
            </a:extLst>
          </p:cNvPr>
          <p:cNvSpPr>
            <a:spLocks noGrp="1"/>
          </p:cNvSpPr>
          <p:nvPr>
            <p:ph type="dt" sz="half" idx="10"/>
          </p:nvPr>
        </p:nvSpPr>
        <p:spPr/>
        <p:txBody>
          <a:bodyPr/>
          <a:lstStyle/>
          <a:p>
            <a:fld id="{1F7CCEBB-13BF-4312-A352-5D9FAD0C50C8}" type="datetime1">
              <a:rPr lang="pt-PT" smtClean="0"/>
              <a:t>06/09/2020</a:t>
            </a:fld>
            <a:endParaRPr lang="en-US"/>
          </a:p>
        </p:txBody>
      </p:sp>
      <p:sp>
        <p:nvSpPr>
          <p:cNvPr id="4" name="Footer Placeholder 3">
            <a:extLst>
              <a:ext uri="{FF2B5EF4-FFF2-40B4-BE49-F238E27FC236}">
                <a16:creationId xmlns:a16="http://schemas.microsoft.com/office/drawing/2014/main" id="{DAB97808-4AE9-4F15-B28B-50EDC420F8DE}"/>
              </a:ext>
            </a:extLst>
          </p:cNvPr>
          <p:cNvSpPr>
            <a:spLocks noGrp="1"/>
          </p:cNvSpPr>
          <p:nvPr>
            <p:ph type="ftr" sz="quarter" idx="11"/>
          </p:nvPr>
        </p:nvSpPr>
        <p:spPr/>
        <p:txBody>
          <a:bodyPr/>
          <a:lstStyle/>
          <a:p>
            <a:r>
              <a:rPr lang="en-US"/>
              <a:t>Rui M. Lima - PM4I4</a:t>
            </a:r>
          </a:p>
        </p:txBody>
      </p:sp>
      <p:sp>
        <p:nvSpPr>
          <p:cNvPr id="5" name="Slide Number Placeholder 4">
            <a:extLst>
              <a:ext uri="{FF2B5EF4-FFF2-40B4-BE49-F238E27FC236}">
                <a16:creationId xmlns:a16="http://schemas.microsoft.com/office/drawing/2014/main" id="{6ACB2001-E3EB-4483-AF81-E12AE338774E}"/>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629610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2B7B18-FD7D-4AE7-961D-638A21ED8E61}"/>
              </a:ext>
            </a:extLst>
          </p:cNvPr>
          <p:cNvSpPr>
            <a:spLocks noGrp="1"/>
          </p:cNvSpPr>
          <p:nvPr>
            <p:ph type="dt" sz="half" idx="10"/>
          </p:nvPr>
        </p:nvSpPr>
        <p:spPr/>
        <p:txBody>
          <a:bodyPr/>
          <a:lstStyle/>
          <a:p>
            <a:fld id="{3EE5BFAA-5303-434E-B697-0A7C43CF1BB8}" type="datetime1">
              <a:rPr lang="pt-PT" smtClean="0"/>
              <a:t>06/09/2020</a:t>
            </a:fld>
            <a:endParaRPr lang="en-US"/>
          </a:p>
        </p:txBody>
      </p:sp>
      <p:sp>
        <p:nvSpPr>
          <p:cNvPr id="3" name="Footer Placeholder 2">
            <a:extLst>
              <a:ext uri="{FF2B5EF4-FFF2-40B4-BE49-F238E27FC236}">
                <a16:creationId xmlns:a16="http://schemas.microsoft.com/office/drawing/2014/main" id="{DF27F21E-79D5-4C93-AFCE-64A87D6F2913}"/>
              </a:ext>
            </a:extLst>
          </p:cNvPr>
          <p:cNvSpPr>
            <a:spLocks noGrp="1"/>
          </p:cNvSpPr>
          <p:nvPr>
            <p:ph type="ftr" sz="quarter" idx="11"/>
          </p:nvPr>
        </p:nvSpPr>
        <p:spPr/>
        <p:txBody>
          <a:bodyPr/>
          <a:lstStyle/>
          <a:p>
            <a:r>
              <a:rPr lang="en-US"/>
              <a:t>Rui M. Lima - PM4I4</a:t>
            </a:r>
          </a:p>
        </p:txBody>
      </p:sp>
      <p:sp>
        <p:nvSpPr>
          <p:cNvPr id="4" name="Slide Number Placeholder 3">
            <a:extLst>
              <a:ext uri="{FF2B5EF4-FFF2-40B4-BE49-F238E27FC236}">
                <a16:creationId xmlns:a16="http://schemas.microsoft.com/office/drawing/2014/main" id="{FAAC0B15-5C5C-43A2-B334-1E7159DC5A0A}"/>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3456761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5BC6-B8F2-467B-A51D-7EF866A52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9DAF93-471D-4F72-9A9C-1D3FD85C95F0}"/>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340A66-060C-44B9-83DB-F16223E75CB7}"/>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03483C-CD5F-492E-9EDF-CA1BFCBC4E95}"/>
              </a:ext>
            </a:extLst>
          </p:cNvPr>
          <p:cNvSpPr>
            <a:spLocks noGrp="1"/>
          </p:cNvSpPr>
          <p:nvPr>
            <p:ph type="dt" sz="half" idx="10"/>
          </p:nvPr>
        </p:nvSpPr>
        <p:spPr/>
        <p:txBody>
          <a:bodyPr/>
          <a:lstStyle/>
          <a:p>
            <a:fld id="{AA784335-1CFF-4ED4-8641-B1D6B2EAA1DF}" type="datetime1">
              <a:rPr lang="pt-PT" smtClean="0"/>
              <a:t>06/09/2020</a:t>
            </a:fld>
            <a:endParaRPr lang="en-US"/>
          </a:p>
        </p:txBody>
      </p:sp>
      <p:sp>
        <p:nvSpPr>
          <p:cNvPr id="6" name="Footer Placeholder 5">
            <a:extLst>
              <a:ext uri="{FF2B5EF4-FFF2-40B4-BE49-F238E27FC236}">
                <a16:creationId xmlns:a16="http://schemas.microsoft.com/office/drawing/2014/main" id="{0353578A-53BB-43CD-AE8B-6A4B5DDEDAA5}"/>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A4056FF0-B4D3-4A33-88FE-F41023975648}"/>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428085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62379-C666-47A8-ABF8-A3D2997415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BAE6F8-0615-42CF-B577-DC389D3502B2}"/>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CA1B2BB-CDAA-4993-94DA-F1B1C64BAFF4}"/>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EB606-A8D8-4D5F-BE0C-419E49C35F98}"/>
              </a:ext>
            </a:extLst>
          </p:cNvPr>
          <p:cNvSpPr>
            <a:spLocks noGrp="1"/>
          </p:cNvSpPr>
          <p:nvPr>
            <p:ph type="dt" sz="half" idx="10"/>
          </p:nvPr>
        </p:nvSpPr>
        <p:spPr/>
        <p:txBody>
          <a:bodyPr/>
          <a:lstStyle/>
          <a:p>
            <a:fld id="{DB20707F-3602-42C6-A83D-6842C6230962}" type="datetime1">
              <a:rPr lang="pt-PT" smtClean="0"/>
              <a:t>06/09/2020</a:t>
            </a:fld>
            <a:endParaRPr lang="en-US"/>
          </a:p>
        </p:txBody>
      </p:sp>
      <p:sp>
        <p:nvSpPr>
          <p:cNvPr id="6" name="Footer Placeholder 5">
            <a:extLst>
              <a:ext uri="{FF2B5EF4-FFF2-40B4-BE49-F238E27FC236}">
                <a16:creationId xmlns:a16="http://schemas.microsoft.com/office/drawing/2014/main" id="{D00530BF-FC1F-496E-B918-4AFC48059F9C}"/>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B7FF458C-C932-4B3D-87F3-9CCB23CD213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21405285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9405-0823-4EF8-AE3F-2D2F70772A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5998AA-E683-4A32-B344-52FBCBA3F7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2E250-410B-48E9-93C3-FBDD91ED0E7B}"/>
              </a:ext>
            </a:extLst>
          </p:cNvPr>
          <p:cNvSpPr>
            <a:spLocks noGrp="1"/>
          </p:cNvSpPr>
          <p:nvPr>
            <p:ph type="dt" sz="half" idx="10"/>
          </p:nvPr>
        </p:nvSpPr>
        <p:spPr/>
        <p:txBody>
          <a:bodyPr/>
          <a:lstStyle/>
          <a:p>
            <a:fld id="{B1A61418-5CB2-4190-8933-646DF6BEB0F7}" type="datetime1">
              <a:rPr lang="pt-PT" smtClean="0"/>
              <a:t>06/09/2020</a:t>
            </a:fld>
            <a:endParaRPr lang="en-US"/>
          </a:p>
        </p:txBody>
      </p:sp>
      <p:sp>
        <p:nvSpPr>
          <p:cNvPr id="5" name="Footer Placeholder 4">
            <a:extLst>
              <a:ext uri="{FF2B5EF4-FFF2-40B4-BE49-F238E27FC236}">
                <a16:creationId xmlns:a16="http://schemas.microsoft.com/office/drawing/2014/main" id="{2F679AF3-C435-4DF6-89A6-BD4F19025D06}"/>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50FFFB2E-8C4F-47CF-AEB0-3E0887BE2E26}"/>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957241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53D5BF-61FD-4341-BF5C-91EB49169BA7}"/>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06DF4D-69A2-4B54-85D5-11E2837B05EC}"/>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D8474-5ECD-46F6-9E30-4C9F9EC74820}"/>
              </a:ext>
            </a:extLst>
          </p:cNvPr>
          <p:cNvSpPr>
            <a:spLocks noGrp="1"/>
          </p:cNvSpPr>
          <p:nvPr>
            <p:ph type="dt" sz="half" idx="10"/>
          </p:nvPr>
        </p:nvSpPr>
        <p:spPr/>
        <p:txBody>
          <a:bodyPr/>
          <a:lstStyle/>
          <a:p>
            <a:fld id="{68C03EE2-85EE-416A-9668-71CEA4E20232}" type="datetime1">
              <a:rPr lang="pt-PT" smtClean="0"/>
              <a:t>06/09/2020</a:t>
            </a:fld>
            <a:endParaRPr lang="en-US"/>
          </a:p>
        </p:txBody>
      </p:sp>
      <p:sp>
        <p:nvSpPr>
          <p:cNvPr id="5" name="Footer Placeholder 4">
            <a:extLst>
              <a:ext uri="{FF2B5EF4-FFF2-40B4-BE49-F238E27FC236}">
                <a16:creationId xmlns:a16="http://schemas.microsoft.com/office/drawing/2014/main" id="{55B2F09C-C8A3-4A1A-AF93-5D3AC9106BD5}"/>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BAA221DE-46EF-40E1-B91E-A2F4CF0DEC21}"/>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866280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435402" y="273352"/>
            <a:ext cx="11320441" cy="869697"/>
          </a:xfrm>
          <a:prstGeom prst="rect">
            <a:avLst/>
          </a:prstGeom>
        </p:spPr>
        <p:txBody>
          <a:bodyPr lIns="0" tIns="0" rIns="0" bIns="0" anchor="ctr">
            <a:noAutofit/>
          </a:bodyPr>
          <a:lstStyle/>
          <a:p>
            <a:endParaRPr lang="en-US" sz="3266" b="1" strike="noStrike" spc="-1">
              <a:solidFill>
                <a:srgbClr val="FFFFFF"/>
              </a:solidFill>
              <a:latin typeface="Source Sans Pro Black"/>
            </a:endParaRPr>
          </a:p>
        </p:txBody>
      </p:sp>
      <p:sp>
        <p:nvSpPr>
          <p:cNvPr id="50" name="PlaceHolder 2"/>
          <p:cNvSpPr>
            <a:spLocks noGrp="1"/>
          </p:cNvSpPr>
          <p:nvPr>
            <p:ph type="subTitle"/>
          </p:nvPr>
        </p:nvSpPr>
        <p:spPr>
          <a:xfrm>
            <a:off x="435402" y="3881302"/>
            <a:ext cx="11320441" cy="402033"/>
          </a:xfrm>
          <a:prstGeom prst="rect">
            <a:avLst/>
          </a:prstGeom>
        </p:spPr>
        <p:txBody>
          <a:bodyPr lIns="0" tIns="0" rIns="0" bIns="0" anchor="ctr">
            <a:spAutoFit/>
          </a:bodyPr>
          <a:lstStyle/>
          <a:p>
            <a:pPr algn="ctr"/>
            <a:endParaRPr lang="en-US" sz="2903" b="0" strike="noStrike" spc="-1">
              <a:solidFill>
                <a:srgbClr val="2C3E50"/>
              </a:solidFill>
              <a:latin typeface="Source Sans Pro"/>
            </a:endParaRPr>
          </a:p>
        </p:txBody>
      </p:sp>
    </p:spTree>
    <p:extLst>
      <p:ext uri="{BB962C8B-B14F-4D97-AF65-F5344CB8AC3E}">
        <p14:creationId xmlns:p14="http://schemas.microsoft.com/office/powerpoint/2010/main" val="3432301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745027A7-4436-4BFC-B715-CB8E92192D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5" name="Subtitle 2">
            <a:extLst>
              <a:ext uri="{FF2B5EF4-FFF2-40B4-BE49-F238E27FC236}">
                <a16:creationId xmlns:a16="http://schemas.microsoft.com/office/drawing/2014/main" id="{5D39AF64-02D8-4A17-BB3F-4E3014876403}"/>
              </a:ext>
            </a:extLst>
          </p:cNvPr>
          <p:cNvSpPr>
            <a:spLocks noGrp="1"/>
          </p:cNvSpPr>
          <p:nvPr>
            <p:ph type="subTitle" idx="1"/>
          </p:nvPr>
        </p:nvSpPr>
        <p:spPr>
          <a:xfrm>
            <a:off x="1356177" y="3445482"/>
            <a:ext cx="8950284" cy="1305161"/>
          </a:xfrm>
          <a:noFill/>
        </p:spPr>
        <p:txBody>
          <a:bodyPr anchor="ctr">
            <a:noAutofit/>
          </a:bodyPr>
          <a:lstStyle>
            <a:lvl1pPr marL="0" indent="0" algn="ctr">
              <a:buNone/>
              <a:defRPr sz="28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47DADDB0-2C51-4443-AB1B-DC4AF76394AD}"/>
              </a:ext>
            </a:extLst>
          </p:cNvPr>
          <p:cNvSpPr>
            <a:spLocks noGrp="1"/>
          </p:cNvSpPr>
          <p:nvPr>
            <p:ph type="ctrTitle"/>
          </p:nvPr>
        </p:nvSpPr>
        <p:spPr>
          <a:xfrm>
            <a:off x="1356177" y="2067992"/>
            <a:ext cx="8950284" cy="1121423"/>
          </a:xfrm>
          <a:noFill/>
        </p:spPr>
        <p:txBody>
          <a:bodyPr anchor="ctr">
            <a:noAutofit/>
          </a:bodyPr>
          <a:lstStyle>
            <a:lvl1pPr algn="ctr">
              <a:defRPr sz="4400" b="0" i="0">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5E31D9C-DF45-4586-BF2E-7912D4B41D80}"/>
              </a:ext>
            </a:extLst>
          </p:cNvPr>
          <p:cNvSpPr/>
          <p:nvPr userDrawn="1"/>
        </p:nvSpPr>
        <p:spPr>
          <a:xfrm>
            <a:off x="1356177" y="3184039"/>
            <a:ext cx="89502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3344BED-7B33-41AD-A323-368EB9B434D6}"/>
              </a:ext>
            </a:extLst>
          </p:cNvPr>
          <p:cNvSpPr/>
          <p:nvPr userDrawn="1"/>
        </p:nvSpPr>
        <p:spPr>
          <a:xfrm>
            <a:off x="1615354" y="3263030"/>
            <a:ext cx="843193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B023124-B431-4DF0-80A3-5D3DB66D88FD}"/>
              </a:ext>
            </a:extLst>
          </p:cNvPr>
          <p:cNvSpPr/>
          <p:nvPr userDrawn="1"/>
        </p:nvSpPr>
        <p:spPr>
          <a:xfrm>
            <a:off x="1927935" y="3310167"/>
            <a:ext cx="7806768"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userDrawn="1"/>
        </p:nvGrpSpPr>
        <p:grpSpPr>
          <a:xfrm>
            <a:off x="1433334" y="1661096"/>
            <a:ext cx="10658792" cy="5077641"/>
            <a:chOff x="1433334" y="1661096"/>
            <a:chExt cx="10658792" cy="5077641"/>
          </a:xfrm>
        </p:grpSpPr>
        <p:pic>
          <p:nvPicPr>
            <p:cNvPr id="16" name="Picture 15">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9" name="Group 38"/>
            <p:cNvGrpSpPr/>
            <p:nvPr userDrawn="1"/>
          </p:nvGrpSpPr>
          <p:grpSpPr>
            <a:xfrm>
              <a:off x="1433334" y="5625782"/>
              <a:ext cx="1947672" cy="1112955"/>
              <a:chOff x="1462142" y="5625782"/>
              <a:chExt cx="1947672" cy="1112955"/>
            </a:xfrm>
          </p:grpSpPr>
          <p:sp>
            <p:nvSpPr>
              <p:cNvPr id="29" name="Rectangle 28"/>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24" name="Picture 2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8" name="Picture 3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41" name="Picture 4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42" name="Picture 4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3217770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9F83CD-1E72-46FA-A09B-48783A0A3447}"/>
              </a:ext>
            </a:extLst>
          </p:cNvPr>
          <p:cNvSpPr/>
          <p:nvPr userDrawn="1"/>
        </p:nvSpPr>
        <p:spPr>
          <a:xfrm>
            <a:off x="0" y="0"/>
            <a:ext cx="1219200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Diagonal Corners Rounded 5">
            <a:extLst>
              <a:ext uri="{FF2B5EF4-FFF2-40B4-BE49-F238E27FC236}">
                <a16:creationId xmlns:a16="http://schemas.microsoft.com/office/drawing/2014/main" id="{02EEB56D-10AA-4548-B3DB-C74661EAED2E}"/>
              </a:ext>
            </a:extLst>
          </p:cNvPr>
          <p:cNvSpPr/>
          <p:nvPr userDrawn="1"/>
        </p:nvSpPr>
        <p:spPr>
          <a:xfrm rot="10800000">
            <a:off x="304802" y="274325"/>
            <a:ext cx="11571545" cy="6295197"/>
          </a:xfrm>
          <a:prstGeom prst="round2DiagRect">
            <a:avLst/>
          </a:prstGeom>
          <a:solidFill>
            <a:schemeClr val="bg1"/>
          </a:solid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6" descr="A picture containing indoor&#10;&#10;Description generated with high confidence">
            <a:extLst>
              <a:ext uri="{FF2B5EF4-FFF2-40B4-BE49-F238E27FC236}">
                <a16:creationId xmlns:a16="http://schemas.microsoft.com/office/drawing/2014/main" id="{33CC12D3-EFEE-4DBD-A0DE-4E6866861109}"/>
              </a:ext>
            </a:extLst>
          </p:cNvPr>
          <p:cNvPicPr>
            <a:picLocks noChangeAspect="1" noChangeArrowheads="1"/>
          </p:cNvPicPr>
          <p:nvPr userDrawn="1"/>
        </p:nvPicPr>
        <p:blipFill>
          <a:blip r:embed="rId2" cstate="hq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624" y="486231"/>
            <a:ext cx="1091440" cy="89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41045D65-668D-4D95-B4D8-EA5B054C46D0}"/>
              </a:ext>
            </a:extLst>
          </p:cNvPr>
          <p:cNvSpPr>
            <a:spLocks noGrp="1"/>
          </p:cNvSpPr>
          <p:nvPr>
            <p:ph type="title"/>
          </p:nvPr>
        </p:nvSpPr>
        <p:spPr>
          <a:xfrm>
            <a:off x="1792291" y="448674"/>
            <a:ext cx="8706812" cy="888031"/>
          </a:xfrm>
        </p:spPr>
        <p:txBody>
          <a:bodyPr>
            <a:normAutofit/>
          </a:bodyPr>
          <a:lstStyle>
            <a:lvl1pPr algn="ctr">
              <a:defRPr sz="3200" b="1" i="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22" name="Content Placeholder 2">
            <a:extLst>
              <a:ext uri="{FF2B5EF4-FFF2-40B4-BE49-F238E27FC236}">
                <a16:creationId xmlns:a16="http://schemas.microsoft.com/office/drawing/2014/main" id="{B2A50B16-EDDF-4F8E-8E61-17E398D06F32}"/>
              </a:ext>
            </a:extLst>
          </p:cNvPr>
          <p:cNvSpPr>
            <a:spLocks noGrp="1"/>
          </p:cNvSpPr>
          <p:nvPr>
            <p:ph idx="1"/>
          </p:nvPr>
        </p:nvSpPr>
        <p:spPr>
          <a:xfrm>
            <a:off x="475815" y="1576012"/>
            <a:ext cx="11229516" cy="4824787"/>
          </a:xfrm>
        </p:spPr>
        <p:txBody>
          <a:bodyPr/>
          <a:lstStyle>
            <a:lvl1pPr>
              <a:lnSpc>
                <a:spcPct val="100000"/>
              </a:lnSpc>
              <a:defRPr b="0" i="0">
                <a:latin typeface="Arial" panose="020B0604020202020204" pitchFamily="34" charset="0"/>
                <a:cs typeface="Arial" panose="020B0604020202020204" pitchFamily="34" charset="0"/>
              </a:defRPr>
            </a:lvl1pPr>
            <a:lvl2pPr>
              <a:lnSpc>
                <a:spcPct val="100000"/>
              </a:lnSpc>
              <a:defRPr b="0" i="0">
                <a:latin typeface="Arial" panose="020B0604020202020204" pitchFamily="34" charset="0"/>
                <a:cs typeface="Arial" panose="020B0604020202020204" pitchFamily="34" charset="0"/>
              </a:defRPr>
            </a:lvl2pPr>
            <a:lvl3pPr>
              <a:lnSpc>
                <a:spcPct val="100000"/>
              </a:lnSpc>
              <a:defRPr b="0" i="0">
                <a:latin typeface="Arial" panose="020B0604020202020204" pitchFamily="34" charset="0"/>
                <a:cs typeface="Arial" panose="020B0604020202020204" pitchFamily="34" charset="0"/>
              </a:defRPr>
            </a:lvl3pPr>
            <a:lvl4pPr>
              <a:lnSpc>
                <a:spcPct val="100000"/>
              </a:lnSpc>
              <a:defRPr b="0" i="0">
                <a:latin typeface="Arial" panose="020B0604020202020204" pitchFamily="34" charset="0"/>
                <a:cs typeface="Arial" panose="020B0604020202020204" pitchFamily="34" charset="0"/>
              </a:defRPr>
            </a:lvl4pPr>
            <a:lvl5pPr>
              <a:lnSpc>
                <a:spcPct val="100000"/>
              </a:lnSpc>
              <a:defRPr b="0" i="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3" name="Group 22">
            <a:extLst>
              <a:ext uri="{FF2B5EF4-FFF2-40B4-BE49-F238E27FC236}">
                <a16:creationId xmlns:a16="http://schemas.microsoft.com/office/drawing/2014/main" id="{6AB01A1C-51D1-41B4-9C3C-E06B1D57AF69}"/>
              </a:ext>
            </a:extLst>
          </p:cNvPr>
          <p:cNvGrpSpPr/>
          <p:nvPr userDrawn="1"/>
        </p:nvGrpSpPr>
        <p:grpSpPr>
          <a:xfrm>
            <a:off x="1792289" y="1349132"/>
            <a:ext cx="8706812" cy="184429"/>
            <a:chOff x="1610813" y="1340083"/>
            <a:chExt cx="7607984" cy="169918"/>
          </a:xfrm>
        </p:grpSpPr>
        <p:sp>
          <p:nvSpPr>
            <p:cNvPr id="24" name="Rectangle 23">
              <a:extLst>
                <a:ext uri="{FF2B5EF4-FFF2-40B4-BE49-F238E27FC236}">
                  <a16:creationId xmlns:a16="http://schemas.microsoft.com/office/drawing/2014/main" id="{3FAE0845-1B36-45A0-A900-346B585FB863}"/>
                </a:ext>
              </a:extLst>
            </p:cNvPr>
            <p:cNvSpPr/>
            <p:nvPr userDrawn="1"/>
          </p:nvSpPr>
          <p:spPr>
            <a:xfrm>
              <a:off x="1610813" y="1340083"/>
              <a:ext cx="7607984" cy="8439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Rectangle 24">
              <a:extLst>
                <a:ext uri="{FF2B5EF4-FFF2-40B4-BE49-F238E27FC236}">
                  <a16:creationId xmlns:a16="http://schemas.microsoft.com/office/drawing/2014/main" id="{54424509-D133-4E5C-8A4D-7A431372B253}"/>
                </a:ext>
              </a:extLst>
            </p:cNvPr>
            <p:cNvSpPr/>
            <p:nvPr userDrawn="1"/>
          </p:nvSpPr>
          <p:spPr>
            <a:xfrm>
              <a:off x="1831119" y="1405583"/>
              <a:ext cx="7167370" cy="4571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4E59BE7-4247-4ABD-852F-D91F21A5AAD4}"/>
                </a:ext>
              </a:extLst>
            </p:cNvPr>
            <p:cNvSpPr/>
            <p:nvPr userDrawn="1"/>
          </p:nvSpPr>
          <p:spPr>
            <a:xfrm>
              <a:off x="2096821" y="1457576"/>
              <a:ext cx="6635965" cy="5242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pic>
        <p:nvPicPr>
          <p:cNvPr id="15" name="Picture 14" descr="A close up of a logo&#10;&#10;Description generated with very high confidence">
            <a:extLst>
              <a:ext uri="{FF2B5EF4-FFF2-40B4-BE49-F238E27FC236}">
                <a16:creationId xmlns:a16="http://schemas.microsoft.com/office/drawing/2014/main" id="{B361314F-AD54-4372-AC14-9CC620E0DE7B}"/>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11044" b="10446"/>
          <a:stretch/>
        </p:blipFill>
        <p:spPr>
          <a:xfrm>
            <a:off x="4578233" y="6117028"/>
            <a:ext cx="3329507" cy="746661"/>
          </a:xfrm>
          <a:prstGeom prst="rect">
            <a:avLst/>
          </a:prstGeom>
        </p:spPr>
      </p:pic>
      <p:grpSp>
        <p:nvGrpSpPr>
          <p:cNvPr id="16" name="Group 15"/>
          <p:cNvGrpSpPr/>
          <p:nvPr userDrawn="1"/>
        </p:nvGrpSpPr>
        <p:grpSpPr>
          <a:xfrm>
            <a:off x="10359105" y="430655"/>
            <a:ext cx="1633538" cy="933451"/>
            <a:chOff x="1462141" y="5625782"/>
            <a:chExt cx="2174647" cy="931263"/>
          </a:xfrm>
        </p:grpSpPr>
        <p:sp>
          <p:nvSpPr>
            <p:cNvPr id="17" name="Rectangle 16"/>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1462141" y="5625782"/>
              <a:ext cx="2174647" cy="931263"/>
            </a:xfrm>
            <a:prstGeom prst="rect">
              <a:avLst/>
            </a:prstGeom>
          </p:spPr>
        </p:pic>
      </p:grpSp>
    </p:spTree>
    <p:extLst>
      <p:ext uri="{BB962C8B-B14F-4D97-AF65-F5344CB8AC3E}">
        <p14:creationId xmlns:p14="http://schemas.microsoft.com/office/powerpoint/2010/main" val="1227246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5" y="2035"/>
            <a:ext cx="12195631"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4" y="-8794"/>
            <a:ext cx="12222427"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3"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cstate="hqprint">
            <a:lum bright="70000" contrast="-70000"/>
            <a:extLst>
              <a:ext uri="{28A0092B-C50C-407E-A947-70E740481C1C}">
                <a14:useLocalDpi xmlns:a14="http://schemas.microsoft.com/office/drawing/2010/main" val="0"/>
              </a:ext>
            </a:extLst>
          </a:blip>
          <a:srcRect t="7201"/>
          <a:stretch/>
        </p:blipFill>
        <p:spPr>
          <a:xfrm>
            <a:off x="354561" y="479046"/>
            <a:ext cx="1824739"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1"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3023115" y="2448213"/>
            <a:ext cx="6001322"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18453" y="770574"/>
            <a:ext cx="4263315" cy="1217780"/>
          </a:xfrm>
          <a:prstGeom prst="rect">
            <a:avLst/>
          </a:prstGeom>
        </p:spPr>
      </p:pic>
      <p:grpSp>
        <p:nvGrpSpPr>
          <p:cNvPr id="14" name="Group 13"/>
          <p:cNvGrpSpPr/>
          <p:nvPr userDrawn="1"/>
        </p:nvGrpSpPr>
        <p:grpSpPr>
          <a:xfrm>
            <a:off x="10294958" y="4750645"/>
            <a:ext cx="1947672" cy="1112955"/>
            <a:chOff x="1462142" y="5625782"/>
            <a:chExt cx="1947672" cy="1112955"/>
          </a:xfrm>
        </p:grpSpPr>
        <p:sp>
          <p:nvSpPr>
            <p:cNvPr id="15" name="Rectangle 14"/>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spTree>
    <p:extLst>
      <p:ext uri="{BB962C8B-B14F-4D97-AF65-F5344CB8AC3E}">
        <p14:creationId xmlns:p14="http://schemas.microsoft.com/office/powerpoint/2010/main" val="197704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Final Slide">
    <p:spTree>
      <p:nvGrpSpPr>
        <p:cNvPr id="1" name=""/>
        <p:cNvGrpSpPr/>
        <p:nvPr/>
      </p:nvGrpSpPr>
      <p:grpSpPr>
        <a:xfrm>
          <a:off x="0" y="0"/>
          <a:ext cx="0" cy="0"/>
          <a:chOff x="0" y="0"/>
          <a:chExt cx="0" cy="0"/>
        </a:xfrm>
      </p:grpSpPr>
      <p:sp>
        <p:nvSpPr>
          <p:cNvPr id="21" name="Isosceles Triangle 9">
            <a:extLst>
              <a:ext uri="{FF2B5EF4-FFF2-40B4-BE49-F238E27FC236}">
                <a16:creationId xmlns:a16="http://schemas.microsoft.com/office/drawing/2014/main" id="{C97EE39D-45B9-4BC4-A0D5-310EF34CFB88}"/>
              </a:ext>
            </a:extLst>
          </p:cNvPr>
          <p:cNvSpPr/>
          <p:nvPr userDrawn="1"/>
        </p:nvSpPr>
        <p:spPr>
          <a:xfrm>
            <a:off x="12703" y="2031"/>
            <a:ext cx="12195630" cy="68471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096136 w 12222426"/>
              <a:gd name="connsiteY1" fmla="*/ 5264333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59130"/>
              <a:gd name="connsiteY0" fmla="*/ 6847114 h 6847115"/>
              <a:gd name="connsiteX1" fmla="*/ 10096136 w 12259130"/>
              <a:gd name="connsiteY1" fmla="*/ 5238933 h 6847115"/>
              <a:gd name="connsiteX2" fmla="*/ 12259130 w 12259130"/>
              <a:gd name="connsiteY2" fmla="*/ 0 h 6847115"/>
              <a:gd name="connsiteX3" fmla="*/ 12221030 w 12259130"/>
              <a:gd name="connsiteY3" fmla="*/ 6847115 h 6847115"/>
              <a:gd name="connsiteX4" fmla="*/ 0 w 12259130"/>
              <a:gd name="connsiteY4" fmla="*/ 6847114 h 6847115"/>
              <a:gd name="connsiteX0" fmla="*/ 0 w 12170230"/>
              <a:gd name="connsiteY0" fmla="*/ 6859814 h 6859814"/>
              <a:gd name="connsiteX1" fmla="*/ 10007236 w 12170230"/>
              <a:gd name="connsiteY1" fmla="*/ 5238933 h 6859814"/>
              <a:gd name="connsiteX2" fmla="*/ 12170230 w 12170230"/>
              <a:gd name="connsiteY2" fmla="*/ 0 h 6859814"/>
              <a:gd name="connsiteX3" fmla="*/ 12132130 w 12170230"/>
              <a:gd name="connsiteY3" fmla="*/ 6847115 h 6859814"/>
              <a:gd name="connsiteX4" fmla="*/ 0 w 12170230"/>
              <a:gd name="connsiteY4" fmla="*/ 6859814 h 6859814"/>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 name="connsiteX0" fmla="*/ 0 w 12195630"/>
              <a:gd name="connsiteY0" fmla="*/ 6847114 h 6847115"/>
              <a:gd name="connsiteX1" fmla="*/ 10032636 w 12195630"/>
              <a:gd name="connsiteY1" fmla="*/ 5238933 h 6847115"/>
              <a:gd name="connsiteX2" fmla="*/ 12195630 w 12195630"/>
              <a:gd name="connsiteY2" fmla="*/ 0 h 6847115"/>
              <a:gd name="connsiteX3" fmla="*/ 12157530 w 12195630"/>
              <a:gd name="connsiteY3" fmla="*/ 6847115 h 6847115"/>
              <a:gd name="connsiteX4" fmla="*/ 0 w 12195630"/>
              <a:gd name="connsiteY4" fmla="*/ 6847114 h 6847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630" h="6847115">
                <a:moveTo>
                  <a:pt x="0" y="6847114"/>
                </a:moveTo>
                <a:cubicBezTo>
                  <a:pt x="1860005" y="5494382"/>
                  <a:pt x="7994831" y="6388465"/>
                  <a:pt x="10032636" y="5238933"/>
                </a:cubicBezTo>
                <a:cubicBezTo>
                  <a:pt x="12206876" y="3558178"/>
                  <a:pt x="11083835" y="1631043"/>
                  <a:pt x="12195630" y="0"/>
                </a:cubicBezTo>
                <a:cubicBezTo>
                  <a:pt x="12190792" y="2281162"/>
                  <a:pt x="12162368" y="4565953"/>
                  <a:pt x="12157530" y="6847115"/>
                </a:cubicBezTo>
                <a:lnTo>
                  <a:pt x="0" y="6847114"/>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9">
            <a:extLst>
              <a:ext uri="{FF2B5EF4-FFF2-40B4-BE49-F238E27FC236}">
                <a16:creationId xmlns:a16="http://schemas.microsoft.com/office/drawing/2014/main" id="{66BF8A63-094C-431F-A3A0-63E41BD8DF9F}"/>
              </a:ext>
            </a:extLst>
          </p:cNvPr>
          <p:cNvSpPr/>
          <p:nvPr userDrawn="1"/>
        </p:nvSpPr>
        <p:spPr>
          <a:xfrm>
            <a:off x="-15213" y="-8794"/>
            <a:ext cx="12222426" cy="6872515"/>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700000"/>
              <a:gd name="connsiteY0" fmla="*/ 6858000 h 7525657"/>
              <a:gd name="connsiteX1" fmla="*/ 10371907 w 12700000"/>
              <a:gd name="connsiteY1" fmla="*/ 5786846 h 7525657"/>
              <a:gd name="connsiteX2" fmla="*/ 12192000 w 12700000"/>
              <a:gd name="connsiteY2" fmla="*/ 0 h 7525657"/>
              <a:gd name="connsiteX3" fmla="*/ 12700000 w 12700000"/>
              <a:gd name="connsiteY3" fmla="*/ 7525657 h 7525657"/>
              <a:gd name="connsiteX4" fmla="*/ 0 w 12700000"/>
              <a:gd name="connsiteY4" fmla="*/ 6858000 h 7525657"/>
              <a:gd name="connsiteX0" fmla="*/ 0 w 12729029"/>
              <a:gd name="connsiteY0" fmla="*/ 6204858 h 6872515"/>
              <a:gd name="connsiteX1" fmla="*/ 10371907 w 12729029"/>
              <a:gd name="connsiteY1" fmla="*/ 5133704 h 6872515"/>
              <a:gd name="connsiteX2" fmla="*/ 12729029 w 12729029"/>
              <a:gd name="connsiteY2" fmla="*/ 0 h 6872515"/>
              <a:gd name="connsiteX3" fmla="*/ 12700000 w 12729029"/>
              <a:gd name="connsiteY3" fmla="*/ 6872515 h 6872515"/>
              <a:gd name="connsiteX4" fmla="*/ 0 w 12729029"/>
              <a:gd name="connsiteY4" fmla="*/ 6204858 h 6872515"/>
              <a:gd name="connsiteX0" fmla="*/ 0 w 12162972"/>
              <a:gd name="connsiteY0" fmla="*/ 6872515 h 6872515"/>
              <a:gd name="connsiteX1" fmla="*/ 9805850 w 12162972"/>
              <a:gd name="connsiteY1" fmla="*/ 5133704 h 6872515"/>
              <a:gd name="connsiteX2" fmla="*/ 12162972 w 12162972"/>
              <a:gd name="connsiteY2" fmla="*/ 0 h 6872515"/>
              <a:gd name="connsiteX3" fmla="*/ 12133943 w 12162972"/>
              <a:gd name="connsiteY3" fmla="*/ 6872515 h 6872515"/>
              <a:gd name="connsiteX4" fmla="*/ 0 w 12162972"/>
              <a:gd name="connsiteY4" fmla="*/ 6872515 h 6872515"/>
              <a:gd name="connsiteX0" fmla="*/ 0 w 12148458"/>
              <a:gd name="connsiteY0" fmla="*/ 6843486 h 6843486"/>
              <a:gd name="connsiteX1" fmla="*/ 9805850 w 12148458"/>
              <a:gd name="connsiteY1" fmla="*/ 5104675 h 6843486"/>
              <a:gd name="connsiteX2" fmla="*/ 12148458 w 12148458"/>
              <a:gd name="connsiteY2" fmla="*/ 0 h 6843486"/>
              <a:gd name="connsiteX3" fmla="*/ 12133943 w 12148458"/>
              <a:gd name="connsiteY3" fmla="*/ 6843486 h 6843486"/>
              <a:gd name="connsiteX4" fmla="*/ 0 w 12148458"/>
              <a:gd name="connsiteY4" fmla="*/ 6843486 h 6843486"/>
              <a:gd name="connsiteX0" fmla="*/ 0 w 12148458"/>
              <a:gd name="connsiteY0" fmla="*/ 6843486 h 6843486"/>
              <a:gd name="connsiteX1" fmla="*/ 9805850 w 12148458"/>
              <a:gd name="connsiteY1" fmla="*/ 5104675 h 6843486"/>
              <a:gd name="connsiteX2" fmla="*/ 12148458 w 12148458"/>
              <a:gd name="connsiteY2" fmla="*/ 0 h 6843486"/>
              <a:gd name="connsiteX3" fmla="*/ 12032343 w 12148458"/>
              <a:gd name="connsiteY3" fmla="*/ 6698343 h 6843486"/>
              <a:gd name="connsiteX4" fmla="*/ 0 w 12148458"/>
              <a:gd name="connsiteY4" fmla="*/ 6843486 h 6843486"/>
              <a:gd name="connsiteX0" fmla="*/ 0 w 12149854"/>
              <a:gd name="connsiteY0" fmla="*/ 6843486 h 6843486"/>
              <a:gd name="connsiteX1" fmla="*/ 9805850 w 12149854"/>
              <a:gd name="connsiteY1" fmla="*/ 5104675 h 6843486"/>
              <a:gd name="connsiteX2" fmla="*/ 12148458 w 12149854"/>
              <a:gd name="connsiteY2" fmla="*/ 0 h 6843486"/>
              <a:gd name="connsiteX3" fmla="*/ 12148458 w 12149854"/>
              <a:gd name="connsiteY3" fmla="*/ 6828972 h 6843486"/>
              <a:gd name="connsiteX4" fmla="*/ 0 w 12149854"/>
              <a:gd name="connsiteY4" fmla="*/ 6843486 h 6843486"/>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28972 h 6887029"/>
              <a:gd name="connsiteX4" fmla="*/ 0 w 12193397"/>
              <a:gd name="connsiteY4" fmla="*/ 6887029 h 6887029"/>
              <a:gd name="connsiteX0" fmla="*/ 0 w 12193397"/>
              <a:gd name="connsiteY0" fmla="*/ 6887029 h 6887029"/>
              <a:gd name="connsiteX1" fmla="*/ 9849393 w 12193397"/>
              <a:gd name="connsiteY1" fmla="*/ 5104675 h 6887029"/>
              <a:gd name="connsiteX2" fmla="*/ 12192001 w 12193397"/>
              <a:gd name="connsiteY2" fmla="*/ 0 h 6887029"/>
              <a:gd name="connsiteX3" fmla="*/ 12192001 w 12193397"/>
              <a:gd name="connsiteY3" fmla="*/ 6887029 h 6887029"/>
              <a:gd name="connsiteX4" fmla="*/ 0 w 12193397"/>
              <a:gd name="connsiteY4" fmla="*/ 6887029 h 6887029"/>
              <a:gd name="connsiteX0" fmla="*/ 0 w 12192154"/>
              <a:gd name="connsiteY0" fmla="*/ 6219372 h 6219372"/>
              <a:gd name="connsiteX1" fmla="*/ 9849393 w 12192154"/>
              <a:gd name="connsiteY1" fmla="*/ 4437018 h 6219372"/>
              <a:gd name="connsiteX2" fmla="*/ 12090401 w 12192154"/>
              <a:gd name="connsiteY2" fmla="*/ 0 h 6219372"/>
              <a:gd name="connsiteX3" fmla="*/ 12192001 w 12192154"/>
              <a:gd name="connsiteY3" fmla="*/ 6219372 h 6219372"/>
              <a:gd name="connsiteX4" fmla="*/ 0 w 12192154"/>
              <a:gd name="connsiteY4" fmla="*/ 6219372 h 6219372"/>
              <a:gd name="connsiteX0" fmla="*/ 0 w 12193397"/>
              <a:gd name="connsiteY0" fmla="*/ 6219372 h 6219372"/>
              <a:gd name="connsiteX1" fmla="*/ 9849393 w 12193397"/>
              <a:gd name="connsiteY1" fmla="*/ 4437018 h 6219372"/>
              <a:gd name="connsiteX2" fmla="*/ 12192001 w 12193397"/>
              <a:gd name="connsiteY2" fmla="*/ 0 h 6219372"/>
              <a:gd name="connsiteX3" fmla="*/ 12192001 w 12193397"/>
              <a:gd name="connsiteY3" fmla="*/ 6219372 h 6219372"/>
              <a:gd name="connsiteX4" fmla="*/ 0 w 12193397"/>
              <a:gd name="connsiteY4" fmla="*/ 6219372 h 6219372"/>
              <a:gd name="connsiteX0" fmla="*/ 0 w 12193397"/>
              <a:gd name="connsiteY0" fmla="*/ 6219372 h 6872515"/>
              <a:gd name="connsiteX1" fmla="*/ 9849393 w 12193397"/>
              <a:gd name="connsiteY1" fmla="*/ 4437018 h 6872515"/>
              <a:gd name="connsiteX2" fmla="*/ 12192001 w 12193397"/>
              <a:gd name="connsiteY2" fmla="*/ 0 h 6872515"/>
              <a:gd name="connsiteX3" fmla="*/ 12192001 w 12193397"/>
              <a:gd name="connsiteY3" fmla="*/ 6872515 h 6872515"/>
              <a:gd name="connsiteX4" fmla="*/ 0 w 12193397"/>
              <a:gd name="connsiteY4" fmla="*/ 6219372 h 6872515"/>
              <a:gd name="connsiteX0" fmla="*/ 0 w 12222426"/>
              <a:gd name="connsiteY0" fmla="*/ 6872514 h 6872515"/>
              <a:gd name="connsiteX1" fmla="*/ 9878422 w 12222426"/>
              <a:gd name="connsiteY1" fmla="*/ 4437018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197736 w 12222426"/>
              <a:gd name="connsiteY1" fmla="*/ 4814390 h 6872515"/>
              <a:gd name="connsiteX2" fmla="*/ 12221030 w 12222426"/>
              <a:gd name="connsiteY2" fmla="*/ 0 h 6872515"/>
              <a:gd name="connsiteX3" fmla="*/ 12221030 w 12222426"/>
              <a:gd name="connsiteY3" fmla="*/ 6872515 h 6872515"/>
              <a:gd name="connsiteX4" fmla="*/ 0 w 12222426"/>
              <a:gd name="connsiteY4" fmla="*/ 6872514 h 6872515"/>
              <a:gd name="connsiteX0" fmla="*/ 0 w 12222426"/>
              <a:gd name="connsiteY0" fmla="*/ 6872514 h 6872515"/>
              <a:gd name="connsiteX1" fmla="*/ 10212250 w 12222426"/>
              <a:gd name="connsiteY1" fmla="*/ 5409476 h 6872515"/>
              <a:gd name="connsiteX2" fmla="*/ 12221030 w 12222426"/>
              <a:gd name="connsiteY2" fmla="*/ 0 h 6872515"/>
              <a:gd name="connsiteX3" fmla="*/ 12221030 w 12222426"/>
              <a:gd name="connsiteY3" fmla="*/ 6872515 h 6872515"/>
              <a:gd name="connsiteX4" fmla="*/ 0 w 12222426"/>
              <a:gd name="connsiteY4" fmla="*/ 6872514 h 6872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22426" h="6872515">
                <a:moveTo>
                  <a:pt x="0" y="6872514"/>
                </a:moveTo>
                <a:cubicBezTo>
                  <a:pt x="2037805" y="5722982"/>
                  <a:pt x="8174445" y="6559008"/>
                  <a:pt x="10212250" y="5409476"/>
                </a:cubicBezTo>
                <a:cubicBezTo>
                  <a:pt x="12386490" y="3728721"/>
                  <a:pt x="11261635" y="1719943"/>
                  <a:pt x="12221030" y="0"/>
                </a:cubicBezTo>
                <a:cubicBezTo>
                  <a:pt x="12216192" y="2281162"/>
                  <a:pt x="12225868" y="4591353"/>
                  <a:pt x="12221030" y="6872515"/>
                </a:cubicBezTo>
                <a:lnTo>
                  <a:pt x="0" y="6872514"/>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9">
            <a:extLst>
              <a:ext uri="{FF2B5EF4-FFF2-40B4-BE49-F238E27FC236}">
                <a16:creationId xmlns:a16="http://schemas.microsoft.com/office/drawing/2014/main" id="{ED72CE23-6E9E-445E-A127-A9C3AB89B488}"/>
              </a:ext>
            </a:extLst>
          </p:cNvPr>
          <p:cNvSpPr/>
          <p:nvPr userDrawn="1"/>
        </p:nvSpPr>
        <p:spPr>
          <a:xfrm rot="10800000">
            <a:off x="1" y="-12699"/>
            <a:ext cx="12204700" cy="68707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039600"/>
              <a:gd name="connsiteY0" fmla="*/ 6997700 h 6997700"/>
              <a:gd name="connsiteX1" fmla="*/ 10045336 w 12039600"/>
              <a:gd name="connsiteY1" fmla="*/ 5656217 h 6997700"/>
              <a:gd name="connsiteX2" fmla="*/ 12039600 w 12039600"/>
              <a:gd name="connsiteY2" fmla="*/ 0 h 6997700"/>
              <a:gd name="connsiteX3" fmla="*/ 12039600 w 12039600"/>
              <a:gd name="connsiteY3" fmla="*/ 6858000 h 6997700"/>
              <a:gd name="connsiteX4" fmla="*/ 0 w 12039600"/>
              <a:gd name="connsiteY4" fmla="*/ 6997700 h 6997700"/>
              <a:gd name="connsiteX0" fmla="*/ 0 w 12192000"/>
              <a:gd name="connsiteY0" fmla="*/ 6997700 h 6997700"/>
              <a:gd name="connsiteX1" fmla="*/ 10045336 w 12192000"/>
              <a:gd name="connsiteY1" fmla="*/ 5656217 h 6997700"/>
              <a:gd name="connsiteX2" fmla="*/ 12039600 w 12192000"/>
              <a:gd name="connsiteY2" fmla="*/ 0 h 6997700"/>
              <a:gd name="connsiteX3" fmla="*/ 12192000 w 12192000"/>
              <a:gd name="connsiteY3" fmla="*/ 6997700 h 6997700"/>
              <a:gd name="connsiteX4" fmla="*/ 0 w 12192000"/>
              <a:gd name="connsiteY4" fmla="*/ 6997700 h 6997700"/>
              <a:gd name="connsiteX0" fmla="*/ 0 w 12192000"/>
              <a:gd name="connsiteY0" fmla="*/ 6845300 h 6845300"/>
              <a:gd name="connsiteX1" fmla="*/ 10045336 w 12192000"/>
              <a:gd name="connsiteY1" fmla="*/ 55038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83436 w 12192000"/>
              <a:gd name="connsiteY1" fmla="*/ 55927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192000"/>
              <a:gd name="connsiteY0" fmla="*/ 6845300 h 6845300"/>
              <a:gd name="connsiteX1" fmla="*/ 10045336 w 12192000"/>
              <a:gd name="connsiteY1" fmla="*/ 5554617 h 6845300"/>
              <a:gd name="connsiteX2" fmla="*/ 12192000 w 12192000"/>
              <a:gd name="connsiteY2" fmla="*/ 0 h 6845300"/>
              <a:gd name="connsiteX3" fmla="*/ 12192000 w 12192000"/>
              <a:gd name="connsiteY3" fmla="*/ 6845300 h 6845300"/>
              <a:gd name="connsiteX4" fmla="*/ 0 w 12192000"/>
              <a:gd name="connsiteY4" fmla="*/ 68453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45300"/>
              <a:gd name="connsiteX1" fmla="*/ 10058036 w 12204700"/>
              <a:gd name="connsiteY1" fmla="*/ 5554617 h 6845300"/>
              <a:gd name="connsiteX2" fmla="*/ 12204700 w 12204700"/>
              <a:gd name="connsiteY2" fmla="*/ 0 h 6845300"/>
              <a:gd name="connsiteX3" fmla="*/ 12204700 w 12204700"/>
              <a:gd name="connsiteY3" fmla="*/ 6845300 h 6845300"/>
              <a:gd name="connsiteX4" fmla="*/ 0 w 12204700"/>
              <a:gd name="connsiteY4" fmla="*/ 6832600 h 6845300"/>
              <a:gd name="connsiteX0" fmla="*/ 0 w 12204700"/>
              <a:gd name="connsiteY0" fmla="*/ 6832600 h 6870700"/>
              <a:gd name="connsiteX1" fmla="*/ 10058036 w 12204700"/>
              <a:gd name="connsiteY1" fmla="*/ 5554617 h 6870700"/>
              <a:gd name="connsiteX2" fmla="*/ 12204700 w 12204700"/>
              <a:gd name="connsiteY2" fmla="*/ 0 h 6870700"/>
              <a:gd name="connsiteX3" fmla="*/ 12192000 w 12204700"/>
              <a:gd name="connsiteY3" fmla="*/ 6870700 h 6870700"/>
              <a:gd name="connsiteX4" fmla="*/ 0 w 12204700"/>
              <a:gd name="connsiteY4" fmla="*/ 6832600 h 687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4700" h="6870700">
                <a:moveTo>
                  <a:pt x="0" y="6832600"/>
                </a:moveTo>
                <a:cubicBezTo>
                  <a:pt x="1885405" y="5568768"/>
                  <a:pt x="8020231" y="6704149"/>
                  <a:pt x="10058036" y="5554617"/>
                </a:cubicBezTo>
                <a:cubicBezTo>
                  <a:pt x="12232276" y="3873862"/>
                  <a:pt x="11054805" y="1554843"/>
                  <a:pt x="12204700" y="0"/>
                </a:cubicBezTo>
                <a:cubicBezTo>
                  <a:pt x="12200467" y="2290233"/>
                  <a:pt x="12196233" y="4580467"/>
                  <a:pt x="12192000" y="6870700"/>
                </a:cubicBezTo>
                <a:lnTo>
                  <a:pt x="0" y="683260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AF55D275-D7F0-4BC5-ACE1-08EA96FE065F}"/>
              </a:ext>
            </a:extLst>
          </p:cNvPr>
          <p:cNvSpPr/>
          <p:nvPr userDrawn="1"/>
        </p:nvSpPr>
        <p:spPr>
          <a:xfrm rot="10800000">
            <a:off x="1" y="1"/>
            <a:ext cx="12192000" cy="6858000"/>
          </a:xfrm>
          <a:custGeom>
            <a:avLst/>
            <a:gdLst>
              <a:gd name="connsiteX0" fmla="*/ 0 w 12192000"/>
              <a:gd name="connsiteY0" fmla="*/ 6858000 h 6858000"/>
              <a:gd name="connsiteX1" fmla="*/ 12192000 w 12192000"/>
              <a:gd name="connsiteY1" fmla="*/ 0 h 6858000"/>
              <a:gd name="connsiteX2" fmla="*/ 12192000 w 12192000"/>
              <a:gd name="connsiteY2" fmla="*/ 6858000 h 6858000"/>
              <a:gd name="connsiteX3" fmla="*/ 0 w 12192000"/>
              <a:gd name="connsiteY3"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9313816 w 12192000"/>
              <a:gd name="connsiteY1" fmla="*/ 5159828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36776 w 12192000"/>
              <a:gd name="connsiteY1" fmla="*/ 5630091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371907 w 12192000"/>
              <a:gd name="connsiteY1" fmla="*/ 5786846 h 6858000"/>
              <a:gd name="connsiteX2" fmla="*/ 12192000 w 12192000"/>
              <a:gd name="connsiteY2" fmla="*/ 0 h 6858000"/>
              <a:gd name="connsiteX3" fmla="*/ 12192000 w 12192000"/>
              <a:gd name="connsiteY3" fmla="*/ 6858000 h 6858000"/>
              <a:gd name="connsiteX4" fmla="*/ 0 w 12192000"/>
              <a:gd name="connsiteY4" fmla="*/ 6858000 h 6858000"/>
              <a:gd name="connsiteX0" fmla="*/ 0 w 12192000"/>
              <a:gd name="connsiteY0" fmla="*/ 6858000 h 6858000"/>
              <a:gd name="connsiteX1" fmla="*/ 10197736 w 12192000"/>
              <a:gd name="connsiteY1" fmla="*/ 5656217 h 6858000"/>
              <a:gd name="connsiteX2" fmla="*/ 12192000 w 12192000"/>
              <a:gd name="connsiteY2" fmla="*/ 0 h 6858000"/>
              <a:gd name="connsiteX3" fmla="*/ 12192000 w 12192000"/>
              <a:gd name="connsiteY3" fmla="*/ 6858000 h 6858000"/>
              <a:gd name="connsiteX4" fmla="*/ 0 w 1219200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6858000"/>
                </a:moveTo>
                <a:cubicBezTo>
                  <a:pt x="2037805" y="5708468"/>
                  <a:pt x="8159931" y="6805749"/>
                  <a:pt x="10197736" y="5656217"/>
                </a:cubicBezTo>
                <a:cubicBezTo>
                  <a:pt x="12371976" y="3975462"/>
                  <a:pt x="11232605" y="1719943"/>
                  <a:pt x="12192000" y="0"/>
                </a:cubicBezTo>
                <a:lnTo>
                  <a:pt x="12192000" y="6858000"/>
                </a:lnTo>
                <a:lnTo>
                  <a:pt x="0" y="68580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indoor&#10;&#10;Description generated with high confidence">
            <a:extLst>
              <a:ext uri="{FF2B5EF4-FFF2-40B4-BE49-F238E27FC236}">
                <a16:creationId xmlns:a16="http://schemas.microsoft.com/office/drawing/2014/main" id="{9358ED85-3F91-4A60-AA0D-5214CD30A54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201"/>
          <a:stretch/>
        </p:blipFill>
        <p:spPr>
          <a:xfrm>
            <a:off x="354562" y="479042"/>
            <a:ext cx="1824738" cy="1432477"/>
          </a:xfrm>
          <a:prstGeom prst="rect">
            <a:avLst/>
          </a:prstGeom>
        </p:spPr>
      </p:pic>
      <p:sp>
        <p:nvSpPr>
          <p:cNvPr id="22" name="Subtitle 2">
            <a:extLst>
              <a:ext uri="{FF2B5EF4-FFF2-40B4-BE49-F238E27FC236}">
                <a16:creationId xmlns:a16="http://schemas.microsoft.com/office/drawing/2014/main" id="{BE025E4A-4CBA-48FB-AEF6-DE10B0DC6327}"/>
              </a:ext>
            </a:extLst>
          </p:cNvPr>
          <p:cNvSpPr txBox="1">
            <a:spLocks/>
          </p:cNvSpPr>
          <p:nvPr userDrawn="1"/>
        </p:nvSpPr>
        <p:spPr>
          <a:xfrm>
            <a:off x="6958652" y="5796343"/>
            <a:ext cx="5132090" cy="9779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400" b="0" i="0" dirty="0">
                <a:solidFill>
                  <a:schemeClr val="bg1">
                    <a:lumMod val="65000"/>
                  </a:schemeClr>
                </a:solidFill>
                <a:latin typeface="Arial" panose="020B0604020202020204" pitchFamily="34" charset="0"/>
                <a:cs typeface="Arial" panose="020B0604020202020204" pitchFamily="34" charset="0"/>
              </a:rPr>
              <a:t>Curriculum Development </a:t>
            </a:r>
          </a:p>
          <a:p>
            <a:pPr algn="r"/>
            <a:r>
              <a:rPr lang="en-US" sz="1400" b="0" i="0" dirty="0">
                <a:solidFill>
                  <a:schemeClr val="bg1">
                    <a:lumMod val="65000"/>
                  </a:schemeClr>
                </a:solidFill>
                <a:latin typeface="Arial" panose="020B0604020202020204" pitchFamily="34" charset="0"/>
                <a:cs typeface="Arial" panose="020B0604020202020204" pitchFamily="34" charset="0"/>
              </a:rPr>
              <a:t>of Master’s Degree Program in </a:t>
            </a:r>
          </a:p>
          <a:p>
            <a:pPr algn="r"/>
            <a:r>
              <a:rPr lang="en-US" sz="1400" b="0" i="0" dirty="0">
                <a:solidFill>
                  <a:schemeClr val="bg1">
                    <a:lumMod val="65000"/>
                  </a:schemeClr>
                </a:solidFill>
                <a:latin typeface="Arial" panose="020B0604020202020204" pitchFamily="34" charset="0"/>
                <a:cs typeface="Arial" panose="020B0604020202020204" pitchFamily="34" charset="0"/>
              </a:rPr>
              <a:t>Industrial Engineering for Thailand Sustainable Smart Industry</a:t>
            </a:r>
          </a:p>
        </p:txBody>
      </p:sp>
      <p:sp>
        <p:nvSpPr>
          <p:cNvPr id="24" name="Rectangle 23">
            <a:extLst>
              <a:ext uri="{FF2B5EF4-FFF2-40B4-BE49-F238E27FC236}">
                <a16:creationId xmlns:a16="http://schemas.microsoft.com/office/drawing/2014/main" id="{6B09061E-C19F-4F07-A1CD-123D3E1DE607}"/>
              </a:ext>
            </a:extLst>
          </p:cNvPr>
          <p:cNvSpPr/>
          <p:nvPr userDrawn="1"/>
        </p:nvSpPr>
        <p:spPr>
          <a:xfrm>
            <a:off x="3023111" y="2448211"/>
            <a:ext cx="6001323" cy="1569660"/>
          </a:xfrm>
          <a:prstGeom prst="rect">
            <a:avLst/>
          </a:prstGeom>
          <a:noFill/>
        </p:spPr>
        <p:txBody>
          <a:bodyPr wrap="none" lIns="91440" tIns="45720" rIns="91440" bIns="45720">
            <a:spAutoFit/>
          </a:bodyPr>
          <a:lstStyle/>
          <a:p>
            <a:pPr algn="ctr"/>
            <a:r>
              <a:rPr lang="en-US" sz="9600" b="0" i="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Thank You</a:t>
            </a:r>
          </a:p>
        </p:txBody>
      </p:sp>
      <p:pic>
        <p:nvPicPr>
          <p:cNvPr id="19" name="Picture 18" descr="A close up of a logo&#10;&#10;Description generated with very high confidence">
            <a:extLst>
              <a:ext uri="{FF2B5EF4-FFF2-40B4-BE49-F238E27FC236}">
                <a16:creationId xmlns:a16="http://schemas.microsoft.com/office/drawing/2014/main" id="{FA31B2A8-CB08-462F-B7BA-1D4FF2A92CD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18451" y="770574"/>
            <a:ext cx="4263315" cy="1217780"/>
          </a:xfrm>
          <a:prstGeom prst="rect">
            <a:avLst/>
          </a:prstGeom>
        </p:spPr>
      </p:pic>
      <p:grpSp>
        <p:nvGrpSpPr>
          <p:cNvPr id="26" name="Group 25"/>
          <p:cNvGrpSpPr/>
          <p:nvPr userDrawn="1"/>
        </p:nvGrpSpPr>
        <p:grpSpPr>
          <a:xfrm>
            <a:off x="1433334" y="1661096"/>
            <a:ext cx="10658792" cy="5077641"/>
            <a:chOff x="1433334" y="1661096"/>
            <a:chExt cx="10658792" cy="5077641"/>
          </a:xfrm>
        </p:grpSpPr>
        <p:pic>
          <p:nvPicPr>
            <p:cNvPr id="27" name="Picture 26">
              <a:extLst>
                <a:ext uri="{FF2B5EF4-FFF2-40B4-BE49-F238E27FC236}">
                  <a16:creationId xmlns:a16="http://schemas.microsoft.com/office/drawing/2014/main" id="{10E009E9-C9B2-471A-9A7A-5D205EEDA14E}"/>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820309" y="4249828"/>
              <a:ext cx="1280160" cy="1280160"/>
            </a:xfrm>
            <a:prstGeom prst="rect">
              <a:avLst/>
            </a:prstGeom>
            <a:noFill/>
          </p:spPr>
        </p:pic>
        <p:pic>
          <p:nvPicPr>
            <p:cNvPr id="28" name="Picture 2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43366" y="5267033"/>
              <a:ext cx="1243584" cy="1228038"/>
            </a:xfrm>
            <a:prstGeom prst="rect">
              <a:avLst/>
            </a:prstGeom>
          </p:spPr>
        </p:pic>
        <p:pic>
          <p:nvPicPr>
            <p:cNvPr id="29" name="Picture 2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587735" y="5409421"/>
              <a:ext cx="1234440" cy="1234440"/>
            </a:xfrm>
            <a:prstGeom prst="rect">
              <a:avLst/>
            </a:prstGeom>
          </p:spPr>
        </p:pic>
        <p:pic>
          <p:nvPicPr>
            <p:cNvPr id="30" name="Picture 2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152371" y="4984342"/>
              <a:ext cx="1554480" cy="1417874"/>
            </a:xfrm>
            <a:prstGeom prst="rect">
              <a:avLst/>
            </a:prstGeom>
          </p:spPr>
        </p:pic>
        <p:grpSp>
          <p:nvGrpSpPr>
            <p:cNvPr id="31" name="Group 30"/>
            <p:cNvGrpSpPr/>
            <p:nvPr userDrawn="1"/>
          </p:nvGrpSpPr>
          <p:grpSpPr>
            <a:xfrm>
              <a:off x="1433334" y="5625782"/>
              <a:ext cx="1947672" cy="1112955"/>
              <a:chOff x="1462142" y="5625782"/>
              <a:chExt cx="1947672" cy="1112955"/>
            </a:xfrm>
          </p:grpSpPr>
          <p:sp>
            <p:nvSpPr>
              <p:cNvPr id="36" name="Rectangle 35"/>
              <p:cNvSpPr/>
              <p:nvPr userDrawn="1"/>
            </p:nvSpPr>
            <p:spPr>
              <a:xfrm>
                <a:off x="1709237" y="6396483"/>
                <a:ext cx="1453102" cy="156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462142" y="5625782"/>
                <a:ext cx="1947672" cy="1112955"/>
              </a:xfrm>
              <a:prstGeom prst="rect">
                <a:avLst/>
              </a:prstGeom>
            </p:spPr>
          </p:pic>
        </p:grpSp>
        <p:pic>
          <p:nvPicPr>
            <p:cNvPr id="32" name="Picture 3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635690" y="4846630"/>
              <a:ext cx="1252728" cy="1244376"/>
            </a:xfrm>
            <a:prstGeom prst="rect">
              <a:avLst/>
            </a:prstGeom>
          </p:spPr>
        </p:pic>
        <p:pic>
          <p:nvPicPr>
            <p:cNvPr id="33" name="Picture 3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031422" y="1661096"/>
              <a:ext cx="1060704" cy="1416670"/>
            </a:xfrm>
            <a:prstGeom prst="rect">
              <a:avLst/>
            </a:prstGeom>
          </p:spPr>
        </p:pic>
        <p:pic>
          <p:nvPicPr>
            <p:cNvPr id="34" name="Picture 3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282832" y="5179620"/>
              <a:ext cx="1225296" cy="1418349"/>
            </a:xfrm>
            <a:prstGeom prst="rect">
              <a:avLst/>
            </a:prstGeom>
          </p:spPr>
        </p:pic>
        <p:pic>
          <p:nvPicPr>
            <p:cNvPr id="35" name="Picture 34"/>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0739173" y="2994422"/>
              <a:ext cx="850392" cy="1490333"/>
            </a:xfrm>
            <a:prstGeom prst="rect">
              <a:avLst/>
            </a:prstGeom>
          </p:spPr>
        </p:pic>
      </p:grpSp>
    </p:spTree>
    <p:extLst>
      <p:ext uri="{BB962C8B-B14F-4D97-AF65-F5344CB8AC3E}">
        <p14:creationId xmlns:p14="http://schemas.microsoft.com/office/powerpoint/2010/main" val="196840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9C96F-5262-4E6F-BFD8-2EB53A5207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A59F29-33E8-4A08-A848-F23F1829CB14}"/>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4C6F23-F1D6-413A-93F1-5CB67FD18F3A}"/>
              </a:ext>
            </a:extLst>
          </p:cNvPr>
          <p:cNvSpPr>
            <a:spLocks noGrp="1"/>
          </p:cNvSpPr>
          <p:nvPr>
            <p:ph type="dt" sz="half" idx="10"/>
          </p:nvPr>
        </p:nvSpPr>
        <p:spPr/>
        <p:txBody>
          <a:bodyPr/>
          <a:lstStyle/>
          <a:p>
            <a:fld id="{0AC25AA6-3B45-47DF-A456-53565C4F2293}" type="datetime1">
              <a:rPr lang="pt-PT" smtClean="0"/>
              <a:t>06/09/2020</a:t>
            </a:fld>
            <a:endParaRPr lang="en-US"/>
          </a:p>
        </p:txBody>
      </p:sp>
      <p:sp>
        <p:nvSpPr>
          <p:cNvPr id="5" name="Footer Placeholder 4">
            <a:extLst>
              <a:ext uri="{FF2B5EF4-FFF2-40B4-BE49-F238E27FC236}">
                <a16:creationId xmlns:a16="http://schemas.microsoft.com/office/drawing/2014/main" id="{2E9BD8DA-9182-46A0-AA86-19D7E25FBF9E}"/>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57D715A6-5D5A-4C34-B2BB-C5C09613592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793195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934A-07AE-4721-A5E5-7BFD630105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007034-45C9-4C2E-8F1A-74CC69F466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439D44-7FBD-44DC-8ED7-DE43858990BB}"/>
              </a:ext>
            </a:extLst>
          </p:cNvPr>
          <p:cNvSpPr>
            <a:spLocks noGrp="1"/>
          </p:cNvSpPr>
          <p:nvPr>
            <p:ph type="dt" sz="half" idx="10"/>
          </p:nvPr>
        </p:nvSpPr>
        <p:spPr/>
        <p:txBody>
          <a:bodyPr/>
          <a:lstStyle/>
          <a:p>
            <a:fld id="{6DE6C3EC-E2F1-4D40-83EC-2714AC6AD458}" type="datetime1">
              <a:rPr lang="pt-PT" smtClean="0"/>
              <a:t>06/09/2020</a:t>
            </a:fld>
            <a:endParaRPr lang="en-US"/>
          </a:p>
        </p:txBody>
      </p:sp>
      <p:sp>
        <p:nvSpPr>
          <p:cNvPr id="5" name="Footer Placeholder 4">
            <a:extLst>
              <a:ext uri="{FF2B5EF4-FFF2-40B4-BE49-F238E27FC236}">
                <a16:creationId xmlns:a16="http://schemas.microsoft.com/office/drawing/2014/main" id="{CB3CFEF3-9B26-4F35-A593-95E862786F8A}"/>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63C9034F-12F0-4070-BA7C-B4388783FCC4}"/>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117789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F60FD-5F2B-40FD-AB1C-F92E1820443A}"/>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E69EB4-521E-40A4-B238-74A9CF46E230}"/>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CF421B3-A098-45C5-B9B7-9BF720EB2BBB}"/>
              </a:ext>
            </a:extLst>
          </p:cNvPr>
          <p:cNvSpPr>
            <a:spLocks noGrp="1"/>
          </p:cNvSpPr>
          <p:nvPr>
            <p:ph type="dt" sz="half" idx="10"/>
          </p:nvPr>
        </p:nvSpPr>
        <p:spPr/>
        <p:txBody>
          <a:bodyPr/>
          <a:lstStyle/>
          <a:p>
            <a:fld id="{247929AB-D5EF-4FC2-838B-B0A01657D558}" type="datetime1">
              <a:rPr lang="pt-PT" smtClean="0"/>
              <a:t>06/09/2020</a:t>
            </a:fld>
            <a:endParaRPr lang="en-US"/>
          </a:p>
        </p:txBody>
      </p:sp>
      <p:sp>
        <p:nvSpPr>
          <p:cNvPr id="5" name="Footer Placeholder 4">
            <a:extLst>
              <a:ext uri="{FF2B5EF4-FFF2-40B4-BE49-F238E27FC236}">
                <a16:creationId xmlns:a16="http://schemas.microsoft.com/office/drawing/2014/main" id="{71ECC390-DEDA-40EF-98A1-9B2AE1199F37}"/>
              </a:ext>
            </a:extLst>
          </p:cNvPr>
          <p:cNvSpPr>
            <a:spLocks noGrp="1"/>
          </p:cNvSpPr>
          <p:nvPr>
            <p:ph type="ftr" sz="quarter" idx="11"/>
          </p:nvPr>
        </p:nvSpPr>
        <p:spPr/>
        <p:txBody>
          <a:bodyPr/>
          <a:lstStyle/>
          <a:p>
            <a:r>
              <a:rPr lang="en-US"/>
              <a:t>Rui M. Lima - PM4I4</a:t>
            </a:r>
          </a:p>
        </p:txBody>
      </p:sp>
      <p:sp>
        <p:nvSpPr>
          <p:cNvPr id="6" name="Slide Number Placeholder 5">
            <a:extLst>
              <a:ext uri="{FF2B5EF4-FFF2-40B4-BE49-F238E27FC236}">
                <a16:creationId xmlns:a16="http://schemas.microsoft.com/office/drawing/2014/main" id="{C65349BD-74DC-4732-BC07-11F691F6E095}"/>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3297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F293C-8450-46AA-97AD-A87DE0A38B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EDC3F-2F73-40D3-B100-4A075A8FEAB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BA477F-5FF0-4748-83C8-C1959815E70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94C4EE-9866-446B-856F-88EC44E3B77B}"/>
              </a:ext>
            </a:extLst>
          </p:cNvPr>
          <p:cNvSpPr>
            <a:spLocks noGrp="1"/>
          </p:cNvSpPr>
          <p:nvPr>
            <p:ph type="dt" sz="half" idx="10"/>
          </p:nvPr>
        </p:nvSpPr>
        <p:spPr/>
        <p:txBody>
          <a:bodyPr/>
          <a:lstStyle/>
          <a:p>
            <a:fld id="{4756DB2C-56E6-415F-9045-471A3A298C4C}" type="datetime1">
              <a:rPr lang="pt-PT" smtClean="0"/>
              <a:t>06/09/2020</a:t>
            </a:fld>
            <a:endParaRPr lang="en-US"/>
          </a:p>
        </p:txBody>
      </p:sp>
      <p:sp>
        <p:nvSpPr>
          <p:cNvPr id="6" name="Footer Placeholder 5">
            <a:extLst>
              <a:ext uri="{FF2B5EF4-FFF2-40B4-BE49-F238E27FC236}">
                <a16:creationId xmlns:a16="http://schemas.microsoft.com/office/drawing/2014/main" id="{E9EF79B0-8B0F-46FC-8DD9-EFDE8BF7ED0C}"/>
              </a:ext>
            </a:extLst>
          </p:cNvPr>
          <p:cNvSpPr>
            <a:spLocks noGrp="1"/>
          </p:cNvSpPr>
          <p:nvPr>
            <p:ph type="ftr" sz="quarter" idx="11"/>
          </p:nvPr>
        </p:nvSpPr>
        <p:spPr/>
        <p:txBody>
          <a:bodyPr/>
          <a:lstStyle/>
          <a:p>
            <a:r>
              <a:rPr lang="en-US"/>
              <a:t>Rui M. Lima - PM4I4</a:t>
            </a:r>
          </a:p>
        </p:txBody>
      </p:sp>
      <p:sp>
        <p:nvSpPr>
          <p:cNvPr id="7" name="Slide Number Placeholder 6">
            <a:extLst>
              <a:ext uri="{FF2B5EF4-FFF2-40B4-BE49-F238E27FC236}">
                <a16:creationId xmlns:a16="http://schemas.microsoft.com/office/drawing/2014/main" id="{DFEF88E6-DEC4-4334-8FB3-016F3E6498D0}"/>
              </a:ext>
            </a:extLst>
          </p:cNvPr>
          <p:cNvSpPr>
            <a:spLocks noGrp="1"/>
          </p:cNvSpPr>
          <p:nvPr>
            <p:ph type="sldNum" sz="quarter" idx="12"/>
          </p:nvPr>
        </p:nvSpPr>
        <p:spPr/>
        <p:txBody>
          <a:bodyPr/>
          <a:lstStyle/>
          <a:p>
            <a:fld id="{1F2D2C98-E128-431B-B44D-4E0429A369B3}" type="slidenum">
              <a:rPr lang="en-US" smtClean="0"/>
              <a:t>‹#›</a:t>
            </a:fld>
            <a:endParaRPr lang="en-US"/>
          </a:p>
        </p:txBody>
      </p:sp>
    </p:spTree>
    <p:extLst>
      <p:ext uri="{BB962C8B-B14F-4D97-AF65-F5344CB8AC3E}">
        <p14:creationId xmlns:p14="http://schemas.microsoft.com/office/powerpoint/2010/main" val="4179525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7A579E-4B74-4964-A53B-FB8332EF50E5}"/>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EC04A4-EEFA-4B33-8F0B-8AD3425CE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46A3A-1AE9-4421-975B-95106E577375}"/>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EF26D-F691-41BA-966B-99E30C5F1591}" type="datetime1">
              <a:rPr lang="pt-PT" smtClean="0"/>
              <a:t>06/09/2020</a:t>
            </a:fld>
            <a:endParaRPr lang="en-US"/>
          </a:p>
        </p:txBody>
      </p:sp>
      <p:sp>
        <p:nvSpPr>
          <p:cNvPr id="5" name="Footer Placeholder 4">
            <a:extLst>
              <a:ext uri="{FF2B5EF4-FFF2-40B4-BE49-F238E27FC236}">
                <a16:creationId xmlns:a16="http://schemas.microsoft.com/office/drawing/2014/main" id="{3D2ECF4F-5EC1-4EF5-ABA2-A2BF923008DA}"/>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Rui M. Lima - PM4I4</a:t>
            </a:r>
          </a:p>
        </p:txBody>
      </p:sp>
      <p:sp>
        <p:nvSpPr>
          <p:cNvPr id="6" name="Slide Number Placeholder 5">
            <a:extLst>
              <a:ext uri="{FF2B5EF4-FFF2-40B4-BE49-F238E27FC236}">
                <a16:creationId xmlns:a16="http://schemas.microsoft.com/office/drawing/2014/main" id="{AF6227D0-FBCE-4F46-A81F-6B494FE79A65}"/>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D2C98-E128-431B-B44D-4E0429A369B3}" type="slidenum">
              <a:rPr lang="en-US" smtClean="0"/>
              <a:t>‹#›</a:t>
            </a:fld>
            <a:endParaRPr lang="en-US"/>
          </a:p>
        </p:txBody>
      </p:sp>
    </p:spTree>
    <p:extLst>
      <p:ext uri="{BB962C8B-B14F-4D97-AF65-F5344CB8AC3E}">
        <p14:creationId xmlns:p14="http://schemas.microsoft.com/office/powerpoint/2010/main" val="3214893133"/>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64" r:id="rId3"/>
    <p:sldLayoutId id="2147483665" r:id="rId4"/>
    <p:sldLayoutId id="2147483667" r:id="rId5"/>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6" r:id="rId17"/>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9.wmf"/><Relationship Id="rId4" Type="http://schemas.openxmlformats.org/officeDocument/2006/relationships/oleObject" Target="file:///C:\Documents%20and%20Settings\Rui%20Lima\My%20Documents\Docencia\ApontamentosGP\Projectos\ImgProject\Project1_Gantt.vs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9.jpg"/><Relationship Id="rId4" Type="http://schemas.microsoft.com/office/2007/relationships/hdphoto" Target="../media/hdphoto2.wd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31.wmf"/><Relationship Id="rId5" Type="http://schemas.openxmlformats.org/officeDocument/2006/relationships/oleObject" Target="../embeddings/oleObject2.bin"/><Relationship Id="rId4" Type="http://schemas.openxmlformats.org/officeDocument/2006/relationships/image" Target="../media/image30.wmf"/></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4.wmf"/><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33.wmf"/><Relationship Id="rId4"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34.wmf"/><Relationship Id="rId5" Type="http://schemas.openxmlformats.org/officeDocument/2006/relationships/oleObject" Target="../embeddings/oleObject5.bin"/><Relationship Id="rId4" Type="http://schemas.openxmlformats.org/officeDocument/2006/relationships/image" Target="../media/image33.wmf"/></Relationships>
</file>

<file path=ppt/slides/_rels/slide3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7.emf"/></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9.emf"/></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www.ipma.ch/Pages/default.aspx" TargetMode="External"/><Relationship Id="rId2" Type="http://schemas.openxmlformats.org/officeDocument/2006/relationships/hyperlink" Target="http://www.pmi.org/" TargetMode="External"/><Relationship Id="rId1" Type="http://schemas.openxmlformats.org/officeDocument/2006/relationships/slideLayout" Target="../slideLayouts/slideLayout3.xml"/><Relationship Id="rId5" Type="http://schemas.openxmlformats.org/officeDocument/2006/relationships/hyperlink" Target="http://www.pmforum.org/" TargetMode="External"/><Relationship Id="rId4" Type="http://schemas.openxmlformats.org/officeDocument/2006/relationships/hyperlink" Target="http://www.apm.org.uk/"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SProject_templates/Engineering%20project%20plan.mpp" TargetMode="Externa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hyperlink" Target="MSProject_templates/Project%20management%20institute%20process.mpp"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pt-PT" dirty="0"/>
              <a:t>Rui M. </a:t>
            </a:r>
            <a:r>
              <a:rPr lang="pt-PT"/>
              <a:t>Lima</a:t>
            </a:r>
          </a:p>
          <a:p>
            <a:r>
              <a:rPr lang="en-US"/>
              <a:t>(</a:t>
            </a:r>
            <a:r>
              <a:rPr lang="en-US" dirty="0"/>
              <a:t>School of Engineering of University of Minho)</a:t>
            </a:r>
            <a:endParaRPr lang="pt-PT" dirty="0"/>
          </a:p>
        </p:txBody>
      </p:sp>
      <p:sp>
        <p:nvSpPr>
          <p:cNvPr id="3" name="Title 2">
            <a:extLst>
              <a:ext uri="{FF2B5EF4-FFF2-40B4-BE49-F238E27FC236}">
                <a16:creationId xmlns:a16="http://schemas.microsoft.com/office/drawing/2014/main" id="{5D60C0E8-738B-49FE-B22C-D057EE668646}"/>
              </a:ext>
            </a:extLst>
          </p:cNvPr>
          <p:cNvSpPr>
            <a:spLocks noGrp="1"/>
          </p:cNvSpPr>
          <p:nvPr>
            <p:ph type="ctrTitle"/>
          </p:nvPr>
        </p:nvSpPr>
        <p:spPr/>
        <p:txBody>
          <a:bodyPr/>
          <a:lstStyle/>
          <a:p>
            <a:r>
              <a:rPr lang="pt-PT" dirty="0"/>
              <a:t>Project Management</a:t>
            </a:r>
            <a:endParaRPr lang="en-US" dirty="0"/>
          </a:p>
        </p:txBody>
      </p:sp>
    </p:spTree>
    <p:extLst>
      <p:ext uri="{BB962C8B-B14F-4D97-AF65-F5344CB8AC3E}">
        <p14:creationId xmlns:p14="http://schemas.microsoft.com/office/powerpoint/2010/main" val="1895648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665DA-B963-42E2-A7E8-D34FC83C3875}"/>
              </a:ext>
            </a:extLst>
          </p:cNvPr>
          <p:cNvSpPr>
            <a:spLocks noGrp="1"/>
          </p:cNvSpPr>
          <p:nvPr>
            <p:ph type="title"/>
          </p:nvPr>
        </p:nvSpPr>
        <p:spPr/>
        <p:txBody>
          <a:bodyPr>
            <a:normAutofit fontScale="90000"/>
          </a:bodyPr>
          <a:lstStyle/>
          <a:p>
            <a:r>
              <a:rPr lang="en-US" b="1" dirty="0"/>
              <a:t>Project Representation</a:t>
            </a:r>
            <a:br>
              <a:rPr lang="en-US" b="1" dirty="0"/>
            </a:br>
            <a:r>
              <a:rPr lang="en-US" b="1" dirty="0"/>
              <a:t>Activities and </a:t>
            </a:r>
            <a:r>
              <a:rPr lang="en-US" b="1" dirty="0" err="1"/>
              <a:t>Precedences</a:t>
            </a:r>
            <a:endParaRPr lang="pt-PT" dirty="0"/>
          </a:p>
        </p:txBody>
      </p:sp>
      <p:graphicFrame>
        <p:nvGraphicFramePr>
          <p:cNvPr id="4" name="Group 101">
            <a:extLst>
              <a:ext uri="{FF2B5EF4-FFF2-40B4-BE49-F238E27FC236}">
                <a16:creationId xmlns:a16="http://schemas.microsoft.com/office/drawing/2014/main" id="{458677F5-0CC7-48DA-8DFF-372BE1A9F33F}"/>
              </a:ext>
            </a:extLst>
          </p:cNvPr>
          <p:cNvGraphicFramePr>
            <a:graphicFrameLocks noGrp="1"/>
          </p:cNvGraphicFramePr>
          <p:nvPr>
            <p:ph idx="1"/>
            <p:extLst>
              <p:ext uri="{D42A27DB-BD31-4B8C-83A1-F6EECF244321}">
                <p14:modId xmlns:p14="http://schemas.microsoft.com/office/powerpoint/2010/main" val="232201804"/>
              </p:ext>
            </p:extLst>
          </p:nvPr>
        </p:nvGraphicFramePr>
        <p:xfrm>
          <a:off x="1066800" y="1780949"/>
          <a:ext cx="10058400" cy="4114804"/>
        </p:xfrm>
        <a:graphic>
          <a:graphicData uri="http://schemas.openxmlformats.org/drawingml/2006/table">
            <a:tbl>
              <a:tblPr/>
              <a:tblGrid>
                <a:gridCol w="33528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3352800">
                  <a:extLst>
                    <a:ext uri="{9D8B030D-6E8A-4147-A177-3AD203B41FA5}">
                      <a16:colId xmlns:a16="http://schemas.microsoft.com/office/drawing/2014/main" val="20002"/>
                    </a:ext>
                  </a:extLst>
                </a:gridCol>
              </a:tblGrid>
              <a:tr h="4111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Activity</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cap="flat">
                      <a:noFill/>
                    </a:lnL>
                    <a:lnR w="12700" cap="flat" cmpd="sng" algn="ctr">
                      <a:solidFill>
                        <a:schemeClr val="tx1"/>
                      </a:solidFill>
                      <a:prstDash val="solid"/>
                      <a:miter lim="800000"/>
                      <a:headEnd type="none" w="med" len="med"/>
                      <a:tailEnd type="none" w="med" len="med"/>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Precedences</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Duration</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w="12700" cap="flat" cmpd="sng" algn="ctr">
                      <a:solidFill>
                        <a:schemeClr val="tx1"/>
                      </a:solidFill>
                      <a:prstDash val="solid"/>
                      <a:miter lim="800000"/>
                      <a:headEnd type="none" w="med" len="med"/>
                      <a:tailEnd type="none" w="med" len="med"/>
                    </a:lnL>
                    <a:lnR cap="flat">
                      <a:noFill/>
                    </a:lnR>
                    <a:lnT cap="flat">
                      <a:noFill/>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11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A</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5</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27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B</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4</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11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C</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3</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111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D</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A</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1</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11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E</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C</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2</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111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F</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C</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9</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127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G</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C</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5</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11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H</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B, D, E</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4</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111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I</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cap="flat">
                      <a:noFill/>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G</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2</a:t>
                      </a:r>
                      <a:endParaRPr kumimoji="0" lang="en-GB" sz="2000" b="0" i="0" u="none" strike="noStrike" cap="none" normalizeH="0" baseline="0" dirty="0">
                        <a:ln>
                          <a:noFill/>
                        </a:ln>
                        <a:solidFill>
                          <a:schemeClr val="tx1"/>
                        </a:solidFill>
                        <a:effectLst/>
                        <a:latin typeface="Tahoma" pitchFamily="34" charset="0"/>
                      </a:endParaRPr>
                    </a:p>
                  </a:txBody>
                  <a:tcPr marL="118334" marR="118334" horzOverflow="overflow">
                    <a:lnL w="12700" cap="flat" cmpd="sng" algn="ctr">
                      <a:solidFill>
                        <a:schemeClr val="tx1"/>
                      </a:solidFill>
                      <a:prstDash val="solid"/>
                      <a:miter lim="800000"/>
                      <a:headEnd type="none" w="med" len="med"/>
                      <a:tailEnd type="none" w="med" len="med"/>
                    </a:lnL>
                    <a:lnR cap="flat">
                      <a:noFill/>
                    </a:lnR>
                    <a:lnT w="12700" cap="flat" cmpd="sng" algn="ctr">
                      <a:solidFill>
                        <a:schemeClr val="tx1"/>
                      </a:solidFill>
                      <a:prstDash val="solid"/>
                      <a:miter lim="800000"/>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648988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1B544-7CF6-44AA-BBFB-35BD3EF04C6E}"/>
              </a:ext>
            </a:extLst>
          </p:cNvPr>
          <p:cNvSpPr>
            <a:spLocks noGrp="1"/>
          </p:cNvSpPr>
          <p:nvPr>
            <p:ph type="title"/>
          </p:nvPr>
        </p:nvSpPr>
        <p:spPr/>
        <p:txBody>
          <a:bodyPr>
            <a:normAutofit fontScale="90000"/>
          </a:bodyPr>
          <a:lstStyle/>
          <a:p>
            <a:r>
              <a:rPr lang="en-US" dirty="0"/>
              <a:t>Project Representation</a:t>
            </a:r>
            <a:br>
              <a:rPr lang="en-US" dirty="0"/>
            </a:br>
            <a:r>
              <a:rPr lang="en-US" dirty="0"/>
              <a:t>“Activity on Node” Network</a:t>
            </a:r>
            <a:endParaRPr lang="pt-PT" dirty="0"/>
          </a:p>
        </p:txBody>
      </p:sp>
      <p:sp>
        <p:nvSpPr>
          <p:cNvPr id="4" name="Text Box 73">
            <a:extLst>
              <a:ext uri="{FF2B5EF4-FFF2-40B4-BE49-F238E27FC236}">
                <a16:creationId xmlns:a16="http://schemas.microsoft.com/office/drawing/2014/main" id="{0FBE8756-FA9E-43A8-9110-58B2E12254C0}"/>
              </a:ext>
            </a:extLst>
          </p:cNvPr>
          <p:cNvSpPr txBox="1">
            <a:spLocks noChangeArrowheads="1"/>
          </p:cNvSpPr>
          <p:nvPr/>
        </p:nvSpPr>
        <p:spPr bwMode="auto">
          <a:xfrm>
            <a:off x="3703638" y="2492375"/>
            <a:ext cx="398462" cy="431800"/>
          </a:xfrm>
          <a:prstGeom prst="rect">
            <a:avLst/>
          </a:prstGeom>
          <a:noFill/>
          <a:ln w="9525">
            <a:solidFill>
              <a:schemeClr val="tx1"/>
            </a:solidFill>
            <a:miter lim="800000"/>
            <a:headEnd/>
            <a:tailEnd/>
          </a:ln>
        </p:spPr>
        <p:txBody>
          <a:bodyPr wrap="none"/>
          <a:lstStyle/>
          <a:p>
            <a:pPr algn="l"/>
            <a:r>
              <a:rPr lang="en-GB" dirty="0"/>
              <a:t>A</a:t>
            </a:r>
          </a:p>
        </p:txBody>
      </p:sp>
      <p:sp>
        <p:nvSpPr>
          <p:cNvPr id="5" name="Text Box 74">
            <a:extLst>
              <a:ext uri="{FF2B5EF4-FFF2-40B4-BE49-F238E27FC236}">
                <a16:creationId xmlns:a16="http://schemas.microsoft.com/office/drawing/2014/main" id="{8C3F1A73-F00E-477D-8B8A-533C31B8FB49}"/>
              </a:ext>
            </a:extLst>
          </p:cNvPr>
          <p:cNvSpPr txBox="1">
            <a:spLocks noChangeArrowheads="1"/>
          </p:cNvSpPr>
          <p:nvPr/>
        </p:nvSpPr>
        <p:spPr bwMode="auto">
          <a:xfrm>
            <a:off x="3703638" y="3408363"/>
            <a:ext cx="398462" cy="431800"/>
          </a:xfrm>
          <a:prstGeom prst="rect">
            <a:avLst/>
          </a:prstGeom>
          <a:noFill/>
          <a:ln w="9525">
            <a:solidFill>
              <a:schemeClr val="tx1"/>
            </a:solidFill>
            <a:miter lim="800000"/>
            <a:headEnd/>
            <a:tailEnd/>
          </a:ln>
        </p:spPr>
        <p:txBody>
          <a:bodyPr wrap="none"/>
          <a:lstStyle/>
          <a:p>
            <a:pPr algn="l"/>
            <a:r>
              <a:rPr lang="pt-PT" dirty="0"/>
              <a:t>B</a:t>
            </a:r>
            <a:endParaRPr lang="en-GB" dirty="0"/>
          </a:p>
        </p:txBody>
      </p:sp>
      <p:sp>
        <p:nvSpPr>
          <p:cNvPr id="6" name="Text Box 75">
            <a:extLst>
              <a:ext uri="{FF2B5EF4-FFF2-40B4-BE49-F238E27FC236}">
                <a16:creationId xmlns:a16="http://schemas.microsoft.com/office/drawing/2014/main" id="{20C49A0E-F97D-4C9C-ACC7-FF60750AD23D}"/>
              </a:ext>
            </a:extLst>
          </p:cNvPr>
          <p:cNvSpPr txBox="1">
            <a:spLocks noChangeArrowheads="1"/>
          </p:cNvSpPr>
          <p:nvPr/>
        </p:nvSpPr>
        <p:spPr bwMode="auto">
          <a:xfrm>
            <a:off x="3719513" y="4556125"/>
            <a:ext cx="398462" cy="431800"/>
          </a:xfrm>
          <a:prstGeom prst="rect">
            <a:avLst/>
          </a:prstGeom>
          <a:noFill/>
          <a:ln w="9525">
            <a:solidFill>
              <a:schemeClr val="tx1"/>
            </a:solidFill>
            <a:miter lim="800000"/>
            <a:headEnd/>
            <a:tailEnd/>
          </a:ln>
        </p:spPr>
        <p:txBody>
          <a:bodyPr wrap="none"/>
          <a:lstStyle/>
          <a:p>
            <a:pPr algn="l"/>
            <a:r>
              <a:rPr lang="pt-PT" dirty="0"/>
              <a:t>C</a:t>
            </a:r>
            <a:endParaRPr lang="en-GB" dirty="0"/>
          </a:p>
        </p:txBody>
      </p:sp>
      <p:cxnSp>
        <p:nvCxnSpPr>
          <p:cNvPr id="7" name="AutoShape 77">
            <a:extLst>
              <a:ext uri="{FF2B5EF4-FFF2-40B4-BE49-F238E27FC236}">
                <a16:creationId xmlns:a16="http://schemas.microsoft.com/office/drawing/2014/main" id="{A8732C65-40FA-4584-8B80-8940CA1CEFF8}"/>
              </a:ext>
            </a:extLst>
          </p:cNvPr>
          <p:cNvCxnSpPr>
            <a:cxnSpLocks noChangeShapeType="1"/>
            <a:stCxn id="4" idx="3"/>
            <a:endCxn id="10" idx="1"/>
          </p:cNvCxnSpPr>
          <p:nvPr/>
        </p:nvCxnSpPr>
        <p:spPr bwMode="auto">
          <a:xfrm>
            <a:off x="4102101" y="2708275"/>
            <a:ext cx="1279525" cy="0"/>
          </a:xfrm>
          <a:prstGeom prst="straightConnector1">
            <a:avLst/>
          </a:prstGeom>
          <a:noFill/>
          <a:ln w="9525">
            <a:solidFill>
              <a:schemeClr val="tx1"/>
            </a:solidFill>
            <a:miter lim="800000"/>
            <a:headEnd/>
            <a:tailEnd type="triangle" w="med" len="med"/>
          </a:ln>
        </p:spPr>
      </p:cxnSp>
      <p:cxnSp>
        <p:nvCxnSpPr>
          <p:cNvPr id="8" name="AutoShape 78">
            <a:extLst>
              <a:ext uri="{FF2B5EF4-FFF2-40B4-BE49-F238E27FC236}">
                <a16:creationId xmlns:a16="http://schemas.microsoft.com/office/drawing/2014/main" id="{00D4AF33-CEAB-44EA-AAD0-DB39F2339145}"/>
              </a:ext>
            </a:extLst>
          </p:cNvPr>
          <p:cNvCxnSpPr>
            <a:cxnSpLocks noChangeShapeType="1"/>
            <a:stCxn id="5" idx="3"/>
            <a:endCxn id="16" idx="1"/>
          </p:cNvCxnSpPr>
          <p:nvPr/>
        </p:nvCxnSpPr>
        <p:spPr bwMode="auto">
          <a:xfrm>
            <a:off x="4102100" y="3624263"/>
            <a:ext cx="3513138" cy="0"/>
          </a:xfrm>
          <a:prstGeom prst="straightConnector1">
            <a:avLst/>
          </a:prstGeom>
          <a:noFill/>
          <a:ln w="9525">
            <a:solidFill>
              <a:schemeClr val="tx1"/>
            </a:solidFill>
            <a:miter lim="800000"/>
            <a:headEnd/>
            <a:tailEnd type="triangle" w="med" len="med"/>
          </a:ln>
        </p:spPr>
      </p:cxnSp>
      <p:cxnSp>
        <p:nvCxnSpPr>
          <p:cNvPr id="9" name="AutoShape 79">
            <a:extLst>
              <a:ext uri="{FF2B5EF4-FFF2-40B4-BE49-F238E27FC236}">
                <a16:creationId xmlns:a16="http://schemas.microsoft.com/office/drawing/2014/main" id="{2E7BFB31-C752-4B94-A668-8F20BE0401D0}"/>
              </a:ext>
            </a:extLst>
          </p:cNvPr>
          <p:cNvCxnSpPr>
            <a:cxnSpLocks noChangeShapeType="1"/>
            <a:stCxn id="6" idx="3"/>
            <a:endCxn id="11" idx="1"/>
          </p:cNvCxnSpPr>
          <p:nvPr/>
        </p:nvCxnSpPr>
        <p:spPr bwMode="auto">
          <a:xfrm>
            <a:off x="4117976" y="4772025"/>
            <a:ext cx="3497263" cy="0"/>
          </a:xfrm>
          <a:prstGeom prst="straightConnector1">
            <a:avLst/>
          </a:prstGeom>
          <a:noFill/>
          <a:ln w="9525">
            <a:solidFill>
              <a:schemeClr val="tx1"/>
            </a:solidFill>
            <a:miter lim="800000"/>
            <a:headEnd/>
            <a:tailEnd type="triangle" w="med" len="med"/>
          </a:ln>
        </p:spPr>
      </p:cxnSp>
      <p:sp>
        <p:nvSpPr>
          <p:cNvPr id="10" name="Text Box 80">
            <a:extLst>
              <a:ext uri="{FF2B5EF4-FFF2-40B4-BE49-F238E27FC236}">
                <a16:creationId xmlns:a16="http://schemas.microsoft.com/office/drawing/2014/main" id="{D116DC81-6EED-4F45-89BF-C164E1749466}"/>
              </a:ext>
            </a:extLst>
          </p:cNvPr>
          <p:cNvSpPr txBox="1">
            <a:spLocks noChangeArrowheads="1"/>
          </p:cNvSpPr>
          <p:nvPr/>
        </p:nvSpPr>
        <p:spPr bwMode="auto">
          <a:xfrm>
            <a:off x="5381626" y="2492375"/>
            <a:ext cx="398463" cy="431800"/>
          </a:xfrm>
          <a:prstGeom prst="rect">
            <a:avLst/>
          </a:prstGeom>
          <a:noFill/>
          <a:ln w="9525">
            <a:solidFill>
              <a:schemeClr val="tx1"/>
            </a:solidFill>
            <a:miter lim="800000"/>
            <a:headEnd/>
            <a:tailEnd/>
          </a:ln>
        </p:spPr>
        <p:txBody>
          <a:bodyPr wrap="none"/>
          <a:lstStyle/>
          <a:p>
            <a:pPr algn="l"/>
            <a:r>
              <a:rPr lang="pt-PT" dirty="0"/>
              <a:t>D</a:t>
            </a:r>
            <a:endParaRPr lang="en-GB" dirty="0"/>
          </a:p>
        </p:txBody>
      </p:sp>
      <p:sp>
        <p:nvSpPr>
          <p:cNvPr id="11" name="Text Box 81">
            <a:extLst>
              <a:ext uri="{FF2B5EF4-FFF2-40B4-BE49-F238E27FC236}">
                <a16:creationId xmlns:a16="http://schemas.microsoft.com/office/drawing/2014/main" id="{9C53B438-BA49-4C84-9EA9-517E79B700C7}"/>
              </a:ext>
            </a:extLst>
          </p:cNvPr>
          <p:cNvSpPr txBox="1">
            <a:spLocks noChangeArrowheads="1"/>
          </p:cNvSpPr>
          <p:nvPr/>
        </p:nvSpPr>
        <p:spPr bwMode="auto">
          <a:xfrm>
            <a:off x="7615238" y="4556125"/>
            <a:ext cx="398462" cy="431800"/>
          </a:xfrm>
          <a:prstGeom prst="rect">
            <a:avLst/>
          </a:prstGeom>
          <a:noFill/>
          <a:ln w="9525">
            <a:solidFill>
              <a:schemeClr val="tx1"/>
            </a:solidFill>
            <a:miter lim="800000"/>
            <a:headEnd/>
            <a:tailEnd/>
          </a:ln>
        </p:spPr>
        <p:txBody>
          <a:bodyPr wrap="none"/>
          <a:lstStyle/>
          <a:p>
            <a:pPr algn="l"/>
            <a:r>
              <a:rPr lang="pt-PT" dirty="0"/>
              <a:t>F</a:t>
            </a:r>
            <a:endParaRPr lang="en-GB" dirty="0"/>
          </a:p>
        </p:txBody>
      </p:sp>
      <p:sp>
        <p:nvSpPr>
          <p:cNvPr id="12" name="Text Box 82">
            <a:extLst>
              <a:ext uri="{FF2B5EF4-FFF2-40B4-BE49-F238E27FC236}">
                <a16:creationId xmlns:a16="http://schemas.microsoft.com/office/drawing/2014/main" id="{AEE46514-2438-4CA4-9141-5CCF50712598}"/>
              </a:ext>
            </a:extLst>
          </p:cNvPr>
          <p:cNvSpPr txBox="1">
            <a:spLocks noChangeArrowheads="1"/>
          </p:cNvSpPr>
          <p:nvPr/>
        </p:nvSpPr>
        <p:spPr bwMode="auto">
          <a:xfrm>
            <a:off x="5381626" y="5318125"/>
            <a:ext cx="398463" cy="431800"/>
          </a:xfrm>
          <a:prstGeom prst="rect">
            <a:avLst/>
          </a:prstGeom>
          <a:noFill/>
          <a:ln w="9525">
            <a:solidFill>
              <a:schemeClr val="tx1"/>
            </a:solidFill>
            <a:miter lim="800000"/>
            <a:headEnd/>
            <a:tailEnd/>
          </a:ln>
        </p:spPr>
        <p:txBody>
          <a:bodyPr wrap="none"/>
          <a:lstStyle/>
          <a:p>
            <a:pPr algn="l"/>
            <a:r>
              <a:rPr lang="pt-PT" dirty="0"/>
              <a:t>G</a:t>
            </a:r>
            <a:endParaRPr lang="en-GB" dirty="0"/>
          </a:p>
        </p:txBody>
      </p:sp>
      <p:sp>
        <p:nvSpPr>
          <p:cNvPr id="13" name="Text Box 83">
            <a:extLst>
              <a:ext uri="{FF2B5EF4-FFF2-40B4-BE49-F238E27FC236}">
                <a16:creationId xmlns:a16="http://schemas.microsoft.com/office/drawing/2014/main" id="{23EC366D-A12E-42F4-984B-7EEEEAB01FF5}"/>
              </a:ext>
            </a:extLst>
          </p:cNvPr>
          <p:cNvSpPr txBox="1">
            <a:spLocks noChangeArrowheads="1"/>
          </p:cNvSpPr>
          <p:nvPr/>
        </p:nvSpPr>
        <p:spPr bwMode="auto">
          <a:xfrm>
            <a:off x="5381626" y="3875088"/>
            <a:ext cx="398463" cy="431800"/>
          </a:xfrm>
          <a:prstGeom prst="rect">
            <a:avLst/>
          </a:prstGeom>
          <a:noFill/>
          <a:ln w="9525">
            <a:solidFill>
              <a:schemeClr val="tx1"/>
            </a:solidFill>
            <a:miter lim="800000"/>
            <a:headEnd/>
            <a:tailEnd/>
          </a:ln>
        </p:spPr>
        <p:txBody>
          <a:bodyPr wrap="none"/>
          <a:lstStyle/>
          <a:p>
            <a:pPr algn="l"/>
            <a:r>
              <a:rPr lang="pt-PT" dirty="0"/>
              <a:t>E</a:t>
            </a:r>
            <a:endParaRPr lang="en-GB" dirty="0"/>
          </a:p>
        </p:txBody>
      </p:sp>
      <p:cxnSp>
        <p:nvCxnSpPr>
          <p:cNvPr id="14" name="AutoShape 84">
            <a:extLst>
              <a:ext uri="{FF2B5EF4-FFF2-40B4-BE49-F238E27FC236}">
                <a16:creationId xmlns:a16="http://schemas.microsoft.com/office/drawing/2014/main" id="{BB393B90-CE36-4BCD-8195-BD7F7C51929B}"/>
              </a:ext>
            </a:extLst>
          </p:cNvPr>
          <p:cNvCxnSpPr>
            <a:cxnSpLocks noChangeShapeType="1"/>
            <a:stCxn id="6" idx="3"/>
            <a:endCxn id="13" idx="1"/>
          </p:cNvCxnSpPr>
          <p:nvPr/>
        </p:nvCxnSpPr>
        <p:spPr bwMode="auto">
          <a:xfrm flipV="1">
            <a:off x="4117975" y="4090989"/>
            <a:ext cx="1263650" cy="681037"/>
          </a:xfrm>
          <a:prstGeom prst="straightConnector1">
            <a:avLst/>
          </a:prstGeom>
          <a:noFill/>
          <a:ln w="9525">
            <a:solidFill>
              <a:schemeClr val="tx1"/>
            </a:solidFill>
            <a:miter lim="800000"/>
            <a:headEnd/>
            <a:tailEnd type="triangle" w="med" len="med"/>
          </a:ln>
        </p:spPr>
      </p:cxnSp>
      <p:cxnSp>
        <p:nvCxnSpPr>
          <p:cNvPr id="15" name="AutoShape 85">
            <a:extLst>
              <a:ext uri="{FF2B5EF4-FFF2-40B4-BE49-F238E27FC236}">
                <a16:creationId xmlns:a16="http://schemas.microsoft.com/office/drawing/2014/main" id="{EE1429E4-32C4-4935-A641-9E250E67BA16}"/>
              </a:ext>
            </a:extLst>
          </p:cNvPr>
          <p:cNvCxnSpPr>
            <a:cxnSpLocks noChangeShapeType="1"/>
            <a:stCxn id="6" idx="3"/>
            <a:endCxn id="12" idx="1"/>
          </p:cNvCxnSpPr>
          <p:nvPr/>
        </p:nvCxnSpPr>
        <p:spPr bwMode="auto">
          <a:xfrm>
            <a:off x="4117975" y="4772025"/>
            <a:ext cx="1263650" cy="762000"/>
          </a:xfrm>
          <a:prstGeom prst="straightConnector1">
            <a:avLst/>
          </a:prstGeom>
          <a:noFill/>
          <a:ln w="9525">
            <a:solidFill>
              <a:schemeClr val="tx1"/>
            </a:solidFill>
            <a:miter lim="800000"/>
            <a:headEnd/>
            <a:tailEnd type="triangle" w="med" len="med"/>
          </a:ln>
        </p:spPr>
      </p:cxnSp>
      <p:sp>
        <p:nvSpPr>
          <p:cNvPr id="16" name="Text Box 86">
            <a:extLst>
              <a:ext uri="{FF2B5EF4-FFF2-40B4-BE49-F238E27FC236}">
                <a16:creationId xmlns:a16="http://schemas.microsoft.com/office/drawing/2014/main" id="{53FDD3ED-B76E-4ECC-996B-C7F1E785586A}"/>
              </a:ext>
            </a:extLst>
          </p:cNvPr>
          <p:cNvSpPr txBox="1">
            <a:spLocks noChangeArrowheads="1"/>
          </p:cNvSpPr>
          <p:nvPr/>
        </p:nvSpPr>
        <p:spPr bwMode="auto">
          <a:xfrm>
            <a:off x="7615238" y="3408363"/>
            <a:ext cx="398462" cy="431800"/>
          </a:xfrm>
          <a:prstGeom prst="rect">
            <a:avLst/>
          </a:prstGeom>
          <a:noFill/>
          <a:ln w="9525">
            <a:solidFill>
              <a:schemeClr val="tx1"/>
            </a:solidFill>
            <a:miter lim="800000"/>
            <a:headEnd/>
            <a:tailEnd/>
          </a:ln>
        </p:spPr>
        <p:txBody>
          <a:bodyPr wrap="none"/>
          <a:lstStyle/>
          <a:p>
            <a:pPr algn="l"/>
            <a:r>
              <a:rPr lang="pt-PT" dirty="0"/>
              <a:t>H</a:t>
            </a:r>
            <a:endParaRPr lang="en-GB" dirty="0"/>
          </a:p>
        </p:txBody>
      </p:sp>
      <p:sp>
        <p:nvSpPr>
          <p:cNvPr id="17" name="Text Box 88">
            <a:extLst>
              <a:ext uri="{FF2B5EF4-FFF2-40B4-BE49-F238E27FC236}">
                <a16:creationId xmlns:a16="http://schemas.microsoft.com/office/drawing/2014/main" id="{C0015299-3C78-4776-8DA5-11C2204BBB6C}"/>
              </a:ext>
            </a:extLst>
          </p:cNvPr>
          <p:cNvSpPr txBox="1">
            <a:spLocks noChangeArrowheads="1"/>
          </p:cNvSpPr>
          <p:nvPr/>
        </p:nvSpPr>
        <p:spPr bwMode="auto">
          <a:xfrm>
            <a:off x="7615238" y="5318125"/>
            <a:ext cx="398462" cy="431800"/>
          </a:xfrm>
          <a:prstGeom prst="rect">
            <a:avLst/>
          </a:prstGeom>
          <a:noFill/>
          <a:ln w="9525">
            <a:solidFill>
              <a:schemeClr val="tx1"/>
            </a:solidFill>
            <a:miter lim="800000"/>
            <a:headEnd/>
            <a:tailEnd/>
          </a:ln>
        </p:spPr>
        <p:txBody>
          <a:bodyPr wrap="none"/>
          <a:lstStyle/>
          <a:p>
            <a:pPr algn="l"/>
            <a:r>
              <a:rPr lang="pt-PT" dirty="0"/>
              <a:t>I</a:t>
            </a:r>
            <a:endParaRPr lang="en-GB" dirty="0"/>
          </a:p>
        </p:txBody>
      </p:sp>
      <p:cxnSp>
        <p:nvCxnSpPr>
          <p:cNvPr id="18" name="AutoShape 89">
            <a:extLst>
              <a:ext uri="{FF2B5EF4-FFF2-40B4-BE49-F238E27FC236}">
                <a16:creationId xmlns:a16="http://schemas.microsoft.com/office/drawing/2014/main" id="{5462330F-4615-4750-B3C1-9D917DB438D4}"/>
              </a:ext>
            </a:extLst>
          </p:cNvPr>
          <p:cNvCxnSpPr>
            <a:cxnSpLocks noChangeShapeType="1"/>
            <a:stCxn id="10" idx="3"/>
            <a:endCxn id="16" idx="1"/>
          </p:cNvCxnSpPr>
          <p:nvPr/>
        </p:nvCxnSpPr>
        <p:spPr bwMode="auto">
          <a:xfrm>
            <a:off x="5780088" y="2708275"/>
            <a:ext cx="1835150" cy="915988"/>
          </a:xfrm>
          <a:prstGeom prst="straightConnector1">
            <a:avLst/>
          </a:prstGeom>
          <a:noFill/>
          <a:ln w="9525">
            <a:solidFill>
              <a:schemeClr val="tx1"/>
            </a:solidFill>
            <a:miter lim="800000"/>
            <a:headEnd/>
            <a:tailEnd type="triangle" w="med" len="med"/>
          </a:ln>
        </p:spPr>
      </p:cxnSp>
      <p:cxnSp>
        <p:nvCxnSpPr>
          <p:cNvPr id="19" name="AutoShape 90">
            <a:extLst>
              <a:ext uri="{FF2B5EF4-FFF2-40B4-BE49-F238E27FC236}">
                <a16:creationId xmlns:a16="http://schemas.microsoft.com/office/drawing/2014/main" id="{16D636A8-526E-4BB2-BF24-1AFBAD5034D9}"/>
              </a:ext>
            </a:extLst>
          </p:cNvPr>
          <p:cNvCxnSpPr>
            <a:cxnSpLocks noChangeShapeType="1"/>
            <a:stCxn id="13" idx="3"/>
            <a:endCxn id="16" idx="1"/>
          </p:cNvCxnSpPr>
          <p:nvPr/>
        </p:nvCxnSpPr>
        <p:spPr bwMode="auto">
          <a:xfrm flipV="1">
            <a:off x="5780088" y="3624264"/>
            <a:ext cx="1835150" cy="466725"/>
          </a:xfrm>
          <a:prstGeom prst="straightConnector1">
            <a:avLst/>
          </a:prstGeom>
          <a:noFill/>
          <a:ln w="9525">
            <a:solidFill>
              <a:schemeClr val="tx1"/>
            </a:solidFill>
            <a:miter lim="800000"/>
            <a:headEnd/>
            <a:tailEnd type="triangle" w="med" len="med"/>
          </a:ln>
        </p:spPr>
      </p:cxnSp>
      <p:cxnSp>
        <p:nvCxnSpPr>
          <p:cNvPr id="20" name="AutoShape 91">
            <a:extLst>
              <a:ext uri="{FF2B5EF4-FFF2-40B4-BE49-F238E27FC236}">
                <a16:creationId xmlns:a16="http://schemas.microsoft.com/office/drawing/2014/main" id="{4B08513F-645C-4422-AB32-A1A39D291582}"/>
              </a:ext>
            </a:extLst>
          </p:cNvPr>
          <p:cNvCxnSpPr>
            <a:cxnSpLocks noChangeShapeType="1"/>
            <a:stCxn id="12" idx="3"/>
            <a:endCxn id="17" idx="1"/>
          </p:cNvCxnSpPr>
          <p:nvPr/>
        </p:nvCxnSpPr>
        <p:spPr bwMode="auto">
          <a:xfrm>
            <a:off x="5780088" y="5534025"/>
            <a:ext cx="1835150" cy="0"/>
          </a:xfrm>
          <a:prstGeom prst="straightConnector1">
            <a:avLst/>
          </a:prstGeom>
          <a:noFill/>
          <a:ln w="9525">
            <a:solidFill>
              <a:schemeClr val="tx1"/>
            </a:solidFill>
            <a:miter lim="800000"/>
            <a:headEnd/>
            <a:tailEnd type="triangle" w="med" len="med"/>
          </a:ln>
        </p:spPr>
      </p:cxnSp>
      <p:sp>
        <p:nvSpPr>
          <p:cNvPr id="21" name="Text Box 93">
            <a:extLst>
              <a:ext uri="{FF2B5EF4-FFF2-40B4-BE49-F238E27FC236}">
                <a16:creationId xmlns:a16="http://schemas.microsoft.com/office/drawing/2014/main" id="{B32BA8BD-A42A-4102-A6BF-38C5E4CF22D7}"/>
              </a:ext>
            </a:extLst>
          </p:cNvPr>
          <p:cNvSpPr txBox="1">
            <a:spLocks noChangeArrowheads="1"/>
          </p:cNvSpPr>
          <p:nvPr/>
        </p:nvSpPr>
        <p:spPr bwMode="auto">
          <a:xfrm>
            <a:off x="1841501" y="3408363"/>
            <a:ext cx="796925" cy="431800"/>
          </a:xfrm>
          <a:prstGeom prst="rect">
            <a:avLst/>
          </a:prstGeom>
          <a:noFill/>
          <a:ln w="9525">
            <a:solidFill>
              <a:schemeClr val="tx1"/>
            </a:solidFill>
            <a:miter lim="800000"/>
            <a:headEnd/>
            <a:tailEnd/>
          </a:ln>
        </p:spPr>
        <p:txBody>
          <a:bodyPr wrap="none"/>
          <a:lstStyle/>
          <a:p>
            <a:pPr algn="l"/>
            <a:r>
              <a:rPr lang="pt-PT" dirty="0"/>
              <a:t>Start</a:t>
            </a:r>
          </a:p>
        </p:txBody>
      </p:sp>
      <p:cxnSp>
        <p:nvCxnSpPr>
          <p:cNvPr id="22" name="AutoShape 94">
            <a:extLst>
              <a:ext uri="{FF2B5EF4-FFF2-40B4-BE49-F238E27FC236}">
                <a16:creationId xmlns:a16="http://schemas.microsoft.com/office/drawing/2014/main" id="{3DC055C8-1BB6-4FE3-BA52-6F814AA87841}"/>
              </a:ext>
            </a:extLst>
          </p:cNvPr>
          <p:cNvCxnSpPr>
            <a:cxnSpLocks noChangeShapeType="1"/>
            <a:stCxn id="21" idx="3"/>
            <a:endCxn id="4" idx="1"/>
          </p:cNvCxnSpPr>
          <p:nvPr/>
        </p:nvCxnSpPr>
        <p:spPr bwMode="auto">
          <a:xfrm flipV="1">
            <a:off x="2638426" y="2708275"/>
            <a:ext cx="1065213" cy="915988"/>
          </a:xfrm>
          <a:prstGeom prst="straightConnector1">
            <a:avLst/>
          </a:prstGeom>
          <a:noFill/>
          <a:ln w="9525">
            <a:solidFill>
              <a:schemeClr val="tx1"/>
            </a:solidFill>
            <a:miter lim="800000"/>
            <a:headEnd/>
            <a:tailEnd type="triangle" w="med" len="med"/>
          </a:ln>
        </p:spPr>
      </p:cxnSp>
      <p:cxnSp>
        <p:nvCxnSpPr>
          <p:cNvPr id="23" name="AutoShape 95">
            <a:extLst>
              <a:ext uri="{FF2B5EF4-FFF2-40B4-BE49-F238E27FC236}">
                <a16:creationId xmlns:a16="http://schemas.microsoft.com/office/drawing/2014/main" id="{0EF5964D-4B4A-4661-B165-25CDDDB9E35B}"/>
              </a:ext>
            </a:extLst>
          </p:cNvPr>
          <p:cNvCxnSpPr>
            <a:cxnSpLocks noChangeShapeType="1"/>
            <a:stCxn id="21" idx="3"/>
            <a:endCxn id="5" idx="1"/>
          </p:cNvCxnSpPr>
          <p:nvPr/>
        </p:nvCxnSpPr>
        <p:spPr bwMode="auto">
          <a:xfrm>
            <a:off x="2638426" y="3624263"/>
            <a:ext cx="1065213" cy="0"/>
          </a:xfrm>
          <a:prstGeom prst="straightConnector1">
            <a:avLst/>
          </a:prstGeom>
          <a:noFill/>
          <a:ln w="9525">
            <a:solidFill>
              <a:schemeClr val="tx1"/>
            </a:solidFill>
            <a:miter lim="800000"/>
            <a:headEnd/>
            <a:tailEnd type="triangle" w="med" len="med"/>
          </a:ln>
        </p:spPr>
      </p:cxnSp>
      <p:cxnSp>
        <p:nvCxnSpPr>
          <p:cNvPr id="24" name="AutoShape 96">
            <a:extLst>
              <a:ext uri="{FF2B5EF4-FFF2-40B4-BE49-F238E27FC236}">
                <a16:creationId xmlns:a16="http://schemas.microsoft.com/office/drawing/2014/main" id="{E853C58E-DC24-4C5D-91C1-A15D4A35D7E0}"/>
              </a:ext>
            </a:extLst>
          </p:cNvPr>
          <p:cNvCxnSpPr>
            <a:cxnSpLocks noChangeShapeType="1"/>
            <a:stCxn id="21" idx="3"/>
            <a:endCxn id="6" idx="1"/>
          </p:cNvCxnSpPr>
          <p:nvPr/>
        </p:nvCxnSpPr>
        <p:spPr bwMode="auto">
          <a:xfrm>
            <a:off x="2638425" y="3624263"/>
            <a:ext cx="1081088" cy="1147762"/>
          </a:xfrm>
          <a:prstGeom prst="straightConnector1">
            <a:avLst/>
          </a:prstGeom>
          <a:noFill/>
          <a:ln w="9525">
            <a:solidFill>
              <a:schemeClr val="tx1"/>
            </a:solidFill>
            <a:miter lim="800000"/>
            <a:headEnd/>
            <a:tailEnd type="triangle" w="med" len="med"/>
          </a:ln>
        </p:spPr>
      </p:cxnSp>
      <p:sp>
        <p:nvSpPr>
          <p:cNvPr id="25" name="Text Box 97">
            <a:extLst>
              <a:ext uri="{FF2B5EF4-FFF2-40B4-BE49-F238E27FC236}">
                <a16:creationId xmlns:a16="http://schemas.microsoft.com/office/drawing/2014/main" id="{95DD3E88-72F0-4D4E-86BB-DD448DD2622B}"/>
              </a:ext>
            </a:extLst>
          </p:cNvPr>
          <p:cNvSpPr txBox="1">
            <a:spLocks noChangeArrowheads="1"/>
          </p:cNvSpPr>
          <p:nvPr/>
        </p:nvSpPr>
        <p:spPr bwMode="auto">
          <a:xfrm>
            <a:off x="9485313" y="3408363"/>
            <a:ext cx="665162" cy="431800"/>
          </a:xfrm>
          <a:prstGeom prst="rect">
            <a:avLst/>
          </a:prstGeom>
          <a:noFill/>
          <a:ln w="9525">
            <a:solidFill>
              <a:schemeClr val="tx1"/>
            </a:solidFill>
            <a:miter lim="800000"/>
            <a:headEnd/>
            <a:tailEnd/>
          </a:ln>
        </p:spPr>
        <p:txBody>
          <a:bodyPr wrap="none"/>
          <a:lstStyle/>
          <a:p>
            <a:pPr algn="l"/>
            <a:r>
              <a:rPr lang="pt-PT" dirty="0"/>
              <a:t>End</a:t>
            </a:r>
          </a:p>
        </p:txBody>
      </p:sp>
      <p:cxnSp>
        <p:nvCxnSpPr>
          <p:cNvPr id="26" name="AutoShape 98">
            <a:extLst>
              <a:ext uri="{FF2B5EF4-FFF2-40B4-BE49-F238E27FC236}">
                <a16:creationId xmlns:a16="http://schemas.microsoft.com/office/drawing/2014/main" id="{725392B9-FA62-4DA6-A87E-3FD1C815E56C}"/>
              </a:ext>
            </a:extLst>
          </p:cNvPr>
          <p:cNvCxnSpPr>
            <a:cxnSpLocks noChangeShapeType="1"/>
            <a:stCxn id="16" idx="3"/>
            <a:endCxn id="25" idx="1"/>
          </p:cNvCxnSpPr>
          <p:nvPr/>
        </p:nvCxnSpPr>
        <p:spPr bwMode="auto">
          <a:xfrm>
            <a:off x="8013701" y="3624263"/>
            <a:ext cx="1471613" cy="0"/>
          </a:xfrm>
          <a:prstGeom prst="straightConnector1">
            <a:avLst/>
          </a:prstGeom>
          <a:noFill/>
          <a:ln w="9525">
            <a:solidFill>
              <a:schemeClr val="tx1"/>
            </a:solidFill>
            <a:miter lim="800000"/>
            <a:headEnd/>
            <a:tailEnd type="triangle" w="med" len="med"/>
          </a:ln>
        </p:spPr>
      </p:cxnSp>
      <p:cxnSp>
        <p:nvCxnSpPr>
          <p:cNvPr id="27" name="AutoShape 99">
            <a:extLst>
              <a:ext uri="{FF2B5EF4-FFF2-40B4-BE49-F238E27FC236}">
                <a16:creationId xmlns:a16="http://schemas.microsoft.com/office/drawing/2014/main" id="{55D39027-70A5-4047-B4E4-0A6A7C13AE9D}"/>
              </a:ext>
            </a:extLst>
          </p:cNvPr>
          <p:cNvCxnSpPr>
            <a:cxnSpLocks noChangeShapeType="1"/>
            <a:stCxn id="11" idx="3"/>
            <a:endCxn id="25" idx="1"/>
          </p:cNvCxnSpPr>
          <p:nvPr/>
        </p:nvCxnSpPr>
        <p:spPr bwMode="auto">
          <a:xfrm flipV="1">
            <a:off x="8013701" y="3624263"/>
            <a:ext cx="1471613" cy="1147762"/>
          </a:xfrm>
          <a:prstGeom prst="straightConnector1">
            <a:avLst/>
          </a:prstGeom>
          <a:noFill/>
          <a:ln w="9525">
            <a:solidFill>
              <a:schemeClr val="tx1"/>
            </a:solidFill>
            <a:miter lim="800000"/>
            <a:headEnd/>
            <a:tailEnd type="triangle" w="med" len="med"/>
          </a:ln>
        </p:spPr>
      </p:cxnSp>
      <p:cxnSp>
        <p:nvCxnSpPr>
          <p:cNvPr id="28" name="AutoShape 100">
            <a:extLst>
              <a:ext uri="{FF2B5EF4-FFF2-40B4-BE49-F238E27FC236}">
                <a16:creationId xmlns:a16="http://schemas.microsoft.com/office/drawing/2014/main" id="{33D542C4-CCEA-4B50-A821-25792A955C51}"/>
              </a:ext>
            </a:extLst>
          </p:cNvPr>
          <p:cNvCxnSpPr>
            <a:cxnSpLocks noChangeShapeType="1"/>
            <a:stCxn id="17" idx="3"/>
            <a:endCxn id="25" idx="1"/>
          </p:cNvCxnSpPr>
          <p:nvPr/>
        </p:nvCxnSpPr>
        <p:spPr bwMode="auto">
          <a:xfrm flipV="1">
            <a:off x="8013701" y="3624263"/>
            <a:ext cx="1471613" cy="1909762"/>
          </a:xfrm>
          <a:prstGeom prst="straightConnector1">
            <a:avLst/>
          </a:prstGeom>
          <a:noFill/>
          <a:ln w="9525">
            <a:solidFill>
              <a:schemeClr val="tx1"/>
            </a:solidFill>
            <a:miter lim="800000"/>
            <a:headEnd/>
            <a:tailEnd type="triangle" w="med" len="med"/>
          </a:ln>
        </p:spPr>
      </p:cxnSp>
    </p:spTree>
    <p:extLst>
      <p:ext uri="{BB962C8B-B14F-4D97-AF65-F5344CB8AC3E}">
        <p14:creationId xmlns:p14="http://schemas.microsoft.com/office/powerpoint/2010/main" val="433634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AF5F9-D17A-46A4-A7C9-2E8146BEE85A}"/>
              </a:ext>
            </a:extLst>
          </p:cNvPr>
          <p:cNvSpPr>
            <a:spLocks noGrp="1"/>
          </p:cNvSpPr>
          <p:nvPr>
            <p:ph type="title"/>
          </p:nvPr>
        </p:nvSpPr>
        <p:spPr/>
        <p:txBody>
          <a:bodyPr>
            <a:normAutofit fontScale="90000"/>
          </a:bodyPr>
          <a:lstStyle/>
          <a:p>
            <a:r>
              <a:rPr lang="en-US" dirty="0"/>
              <a:t>Project Representation</a:t>
            </a:r>
            <a:br>
              <a:rPr lang="en-US" dirty="0"/>
            </a:br>
            <a:r>
              <a:rPr lang="en-US" dirty="0"/>
              <a:t>“Activity on Arc</a:t>
            </a:r>
            <a:r>
              <a:rPr lang="pt-PT" dirty="0"/>
              <a:t>” </a:t>
            </a:r>
            <a:r>
              <a:rPr lang="en-US" dirty="0"/>
              <a:t>Network</a:t>
            </a:r>
            <a:endParaRPr lang="pt-PT" dirty="0"/>
          </a:p>
        </p:txBody>
      </p:sp>
      <p:grpSp>
        <p:nvGrpSpPr>
          <p:cNvPr id="4" name="Group 45">
            <a:extLst>
              <a:ext uri="{FF2B5EF4-FFF2-40B4-BE49-F238E27FC236}">
                <a16:creationId xmlns:a16="http://schemas.microsoft.com/office/drawing/2014/main" id="{B66E3050-4C3C-48B7-95E6-8F65BE3F3405}"/>
              </a:ext>
            </a:extLst>
          </p:cNvPr>
          <p:cNvGrpSpPr>
            <a:grpSpLocks/>
          </p:cNvGrpSpPr>
          <p:nvPr/>
        </p:nvGrpSpPr>
        <p:grpSpPr bwMode="auto">
          <a:xfrm>
            <a:off x="2699234" y="2041071"/>
            <a:ext cx="6892925" cy="3467100"/>
            <a:chOff x="432" y="1440"/>
            <a:chExt cx="4704" cy="2184"/>
          </a:xfrm>
        </p:grpSpPr>
        <p:sp>
          <p:nvSpPr>
            <p:cNvPr id="5" name="Oval 21">
              <a:extLst>
                <a:ext uri="{FF2B5EF4-FFF2-40B4-BE49-F238E27FC236}">
                  <a16:creationId xmlns:a16="http://schemas.microsoft.com/office/drawing/2014/main" id="{2A44E749-5102-4EA6-BD56-13F5A52992C7}"/>
                </a:ext>
              </a:extLst>
            </p:cNvPr>
            <p:cNvSpPr>
              <a:spLocks noChangeArrowheads="1"/>
            </p:cNvSpPr>
            <p:nvPr/>
          </p:nvSpPr>
          <p:spPr bwMode="auto">
            <a:xfrm>
              <a:off x="432" y="2280"/>
              <a:ext cx="336" cy="336"/>
            </a:xfrm>
            <a:prstGeom prst="ellipse">
              <a:avLst/>
            </a:prstGeom>
            <a:noFill/>
            <a:ln w="9525">
              <a:solidFill>
                <a:schemeClr val="tx1"/>
              </a:solidFill>
              <a:round/>
              <a:headEnd/>
              <a:tailEnd/>
            </a:ln>
          </p:spPr>
          <p:txBody>
            <a:bodyPr wrap="none" anchor="ctr"/>
            <a:lstStyle/>
            <a:p>
              <a:r>
                <a:rPr lang="pt-PT" dirty="0"/>
                <a:t>1</a:t>
              </a:r>
              <a:endParaRPr lang="en-GB" dirty="0"/>
            </a:p>
          </p:txBody>
        </p:sp>
        <p:sp>
          <p:nvSpPr>
            <p:cNvPr id="6" name="Oval 22">
              <a:extLst>
                <a:ext uri="{FF2B5EF4-FFF2-40B4-BE49-F238E27FC236}">
                  <a16:creationId xmlns:a16="http://schemas.microsoft.com/office/drawing/2014/main" id="{707AADB6-3A86-4BBC-B98C-5ECA17EA7B77}"/>
                </a:ext>
              </a:extLst>
            </p:cNvPr>
            <p:cNvSpPr>
              <a:spLocks noChangeArrowheads="1"/>
            </p:cNvSpPr>
            <p:nvPr/>
          </p:nvSpPr>
          <p:spPr bwMode="auto">
            <a:xfrm>
              <a:off x="1512" y="1440"/>
              <a:ext cx="336" cy="336"/>
            </a:xfrm>
            <a:prstGeom prst="ellipse">
              <a:avLst/>
            </a:prstGeom>
            <a:noFill/>
            <a:ln w="9525">
              <a:solidFill>
                <a:schemeClr val="tx1"/>
              </a:solidFill>
              <a:round/>
              <a:headEnd/>
              <a:tailEnd/>
            </a:ln>
          </p:spPr>
          <p:txBody>
            <a:bodyPr wrap="none" anchor="ctr"/>
            <a:lstStyle/>
            <a:p>
              <a:r>
                <a:rPr lang="pt-PT" dirty="0"/>
                <a:t>2</a:t>
              </a:r>
              <a:endParaRPr lang="en-GB" dirty="0"/>
            </a:p>
          </p:txBody>
        </p:sp>
        <p:sp>
          <p:nvSpPr>
            <p:cNvPr id="7" name="Oval 23">
              <a:extLst>
                <a:ext uri="{FF2B5EF4-FFF2-40B4-BE49-F238E27FC236}">
                  <a16:creationId xmlns:a16="http://schemas.microsoft.com/office/drawing/2014/main" id="{C3BE9C33-3564-4AFE-965B-82D87368515C}"/>
                </a:ext>
              </a:extLst>
            </p:cNvPr>
            <p:cNvSpPr>
              <a:spLocks noChangeArrowheads="1"/>
            </p:cNvSpPr>
            <p:nvPr/>
          </p:nvSpPr>
          <p:spPr bwMode="auto">
            <a:xfrm>
              <a:off x="1512" y="3288"/>
              <a:ext cx="336" cy="336"/>
            </a:xfrm>
            <a:prstGeom prst="ellipse">
              <a:avLst/>
            </a:prstGeom>
            <a:noFill/>
            <a:ln w="9525">
              <a:solidFill>
                <a:schemeClr val="tx1"/>
              </a:solidFill>
              <a:round/>
              <a:headEnd/>
              <a:tailEnd/>
            </a:ln>
          </p:spPr>
          <p:txBody>
            <a:bodyPr wrap="none" anchor="ctr"/>
            <a:lstStyle/>
            <a:p>
              <a:r>
                <a:rPr lang="pt-PT" dirty="0"/>
                <a:t>3</a:t>
              </a:r>
              <a:endParaRPr lang="en-GB" dirty="0"/>
            </a:p>
          </p:txBody>
        </p:sp>
        <p:sp>
          <p:nvSpPr>
            <p:cNvPr id="8" name="Oval 24">
              <a:extLst>
                <a:ext uri="{FF2B5EF4-FFF2-40B4-BE49-F238E27FC236}">
                  <a16:creationId xmlns:a16="http://schemas.microsoft.com/office/drawing/2014/main" id="{78D60E58-946E-4FF7-A670-FE6CD02CFB85}"/>
                </a:ext>
              </a:extLst>
            </p:cNvPr>
            <p:cNvSpPr>
              <a:spLocks noChangeArrowheads="1"/>
            </p:cNvSpPr>
            <p:nvPr/>
          </p:nvSpPr>
          <p:spPr bwMode="auto">
            <a:xfrm>
              <a:off x="2688" y="2280"/>
              <a:ext cx="336" cy="336"/>
            </a:xfrm>
            <a:prstGeom prst="ellipse">
              <a:avLst/>
            </a:prstGeom>
            <a:noFill/>
            <a:ln w="9525">
              <a:solidFill>
                <a:schemeClr val="tx1"/>
              </a:solidFill>
              <a:round/>
              <a:headEnd/>
              <a:tailEnd/>
            </a:ln>
          </p:spPr>
          <p:txBody>
            <a:bodyPr wrap="none" anchor="ctr"/>
            <a:lstStyle/>
            <a:p>
              <a:r>
                <a:rPr lang="pt-PT" dirty="0"/>
                <a:t>4</a:t>
              </a:r>
              <a:endParaRPr lang="en-GB" dirty="0"/>
            </a:p>
          </p:txBody>
        </p:sp>
        <p:sp>
          <p:nvSpPr>
            <p:cNvPr id="9" name="Oval 25">
              <a:extLst>
                <a:ext uri="{FF2B5EF4-FFF2-40B4-BE49-F238E27FC236}">
                  <a16:creationId xmlns:a16="http://schemas.microsoft.com/office/drawing/2014/main" id="{707B5385-0471-4614-8223-928E1BF99C9E}"/>
                </a:ext>
              </a:extLst>
            </p:cNvPr>
            <p:cNvSpPr>
              <a:spLocks noChangeArrowheads="1"/>
            </p:cNvSpPr>
            <p:nvPr/>
          </p:nvSpPr>
          <p:spPr bwMode="auto">
            <a:xfrm>
              <a:off x="3936" y="3288"/>
              <a:ext cx="336" cy="336"/>
            </a:xfrm>
            <a:prstGeom prst="ellipse">
              <a:avLst/>
            </a:prstGeom>
            <a:noFill/>
            <a:ln w="9525">
              <a:solidFill>
                <a:schemeClr val="tx1"/>
              </a:solidFill>
              <a:round/>
              <a:headEnd/>
              <a:tailEnd/>
            </a:ln>
          </p:spPr>
          <p:txBody>
            <a:bodyPr wrap="none" anchor="ctr"/>
            <a:lstStyle/>
            <a:p>
              <a:r>
                <a:rPr lang="pt-PT" dirty="0"/>
                <a:t>5</a:t>
              </a:r>
              <a:endParaRPr lang="en-GB" dirty="0"/>
            </a:p>
          </p:txBody>
        </p:sp>
        <p:sp>
          <p:nvSpPr>
            <p:cNvPr id="10" name="Oval 26">
              <a:extLst>
                <a:ext uri="{FF2B5EF4-FFF2-40B4-BE49-F238E27FC236}">
                  <a16:creationId xmlns:a16="http://schemas.microsoft.com/office/drawing/2014/main" id="{3BC1FAEE-FE3B-4867-ADC9-1CF9AC5E1C43}"/>
                </a:ext>
              </a:extLst>
            </p:cNvPr>
            <p:cNvSpPr>
              <a:spLocks noChangeArrowheads="1"/>
            </p:cNvSpPr>
            <p:nvPr/>
          </p:nvSpPr>
          <p:spPr bwMode="auto">
            <a:xfrm>
              <a:off x="4800" y="2280"/>
              <a:ext cx="336" cy="336"/>
            </a:xfrm>
            <a:prstGeom prst="ellipse">
              <a:avLst/>
            </a:prstGeom>
            <a:noFill/>
            <a:ln w="9525">
              <a:solidFill>
                <a:schemeClr val="tx1"/>
              </a:solidFill>
              <a:round/>
              <a:headEnd/>
              <a:tailEnd/>
            </a:ln>
          </p:spPr>
          <p:txBody>
            <a:bodyPr wrap="none" anchor="ctr"/>
            <a:lstStyle/>
            <a:p>
              <a:r>
                <a:rPr lang="pt-PT" dirty="0"/>
                <a:t>6</a:t>
              </a:r>
              <a:endParaRPr lang="en-GB" dirty="0"/>
            </a:p>
          </p:txBody>
        </p:sp>
        <p:cxnSp>
          <p:nvCxnSpPr>
            <p:cNvPr id="11" name="AutoShape 27">
              <a:extLst>
                <a:ext uri="{FF2B5EF4-FFF2-40B4-BE49-F238E27FC236}">
                  <a16:creationId xmlns:a16="http://schemas.microsoft.com/office/drawing/2014/main" id="{1551654E-8964-417B-B48A-15161CDC11B9}"/>
                </a:ext>
              </a:extLst>
            </p:cNvPr>
            <p:cNvCxnSpPr>
              <a:cxnSpLocks noChangeShapeType="1"/>
              <a:stCxn id="5" idx="7"/>
              <a:endCxn id="6" idx="3"/>
            </p:cNvCxnSpPr>
            <p:nvPr/>
          </p:nvCxnSpPr>
          <p:spPr bwMode="auto">
            <a:xfrm flipV="1">
              <a:off x="719" y="1727"/>
              <a:ext cx="842" cy="602"/>
            </a:xfrm>
            <a:prstGeom prst="straightConnector1">
              <a:avLst/>
            </a:prstGeom>
            <a:noFill/>
            <a:ln w="9525">
              <a:solidFill>
                <a:schemeClr val="tx1"/>
              </a:solidFill>
              <a:round/>
              <a:headEnd/>
              <a:tailEnd type="triangle" w="med" len="med"/>
            </a:ln>
          </p:spPr>
        </p:cxnSp>
        <p:cxnSp>
          <p:nvCxnSpPr>
            <p:cNvPr id="12" name="AutoShape 28">
              <a:extLst>
                <a:ext uri="{FF2B5EF4-FFF2-40B4-BE49-F238E27FC236}">
                  <a16:creationId xmlns:a16="http://schemas.microsoft.com/office/drawing/2014/main" id="{880B3E5B-7FC2-48DA-AF64-BAF843503ABF}"/>
                </a:ext>
              </a:extLst>
            </p:cNvPr>
            <p:cNvCxnSpPr>
              <a:cxnSpLocks noChangeShapeType="1"/>
              <a:stCxn id="5" idx="6"/>
              <a:endCxn id="8" idx="2"/>
            </p:cNvCxnSpPr>
            <p:nvPr/>
          </p:nvCxnSpPr>
          <p:spPr bwMode="auto">
            <a:xfrm>
              <a:off x="768" y="2448"/>
              <a:ext cx="1920" cy="0"/>
            </a:xfrm>
            <a:prstGeom prst="straightConnector1">
              <a:avLst/>
            </a:prstGeom>
            <a:noFill/>
            <a:ln w="9525">
              <a:solidFill>
                <a:schemeClr val="tx1"/>
              </a:solidFill>
              <a:round/>
              <a:headEnd/>
              <a:tailEnd type="triangle" w="med" len="med"/>
            </a:ln>
          </p:spPr>
        </p:cxnSp>
        <p:cxnSp>
          <p:nvCxnSpPr>
            <p:cNvPr id="13" name="AutoShape 29">
              <a:extLst>
                <a:ext uri="{FF2B5EF4-FFF2-40B4-BE49-F238E27FC236}">
                  <a16:creationId xmlns:a16="http://schemas.microsoft.com/office/drawing/2014/main" id="{2A2002BD-6A01-499E-9DD9-3DDDFF16C783}"/>
                </a:ext>
              </a:extLst>
            </p:cNvPr>
            <p:cNvCxnSpPr>
              <a:cxnSpLocks noChangeShapeType="1"/>
              <a:stCxn id="5" idx="5"/>
              <a:endCxn id="7" idx="1"/>
            </p:cNvCxnSpPr>
            <p:nvPr/>
          </p:nvCxnSpPr>
          <p:spPr bwMode="auto">
            <a:xfrm>
              <a:off x="719" y="2567"/>
              <a:ext cx="842" cy="770"/>
            </a:xfrm>
            <a:prstGeom prst="straightConnector1">
              <a:avLst/>
            </a:prstGeom>
            <a:noFill/>
            <a:ln w="9525">
              <a:solidFill>
                <a:schemeClr val="tx1"/>
              </a:solidFill>
              <a:round/>
              <a:headEnd/>
              <a:tailEnd type="triangle" w="med" len="med"/>
            </a:ln>
          </p:spPr>
        </p:cxnSp>
        <p:cxnSp>
          <p:nvCxnSpPr>
            <p:cNvPr id="14" name="AutoShape 30">
              <a:extLst>
                <a:ext uri="{FF2B5EF4-FFF2-40B4-BE49-F238E27FC236}">
                  <a16:creationId xmlns:a16="http://schemas.microsoft.com/office/drawing/2014/main" id="{EEC92892-A7C1-4E0F-A027-0786EB397DBD}"/>
                </a:ext>
              </a:extLst>
            </p:cNvPr>
            <p:cNvCxnSpPr>
              <a:cxnSpLocks noChangeShapeType="1"/>
              <a:stCxn id="7" idx="7"/>
              <a:endCxn id="8" idx="3"/>
            </p:cNvCxnSpPr>
            <p:nvPr/>
          </p:nvCxnSpPr>
          <p:spPr bwMode="auto">
            <a:xfrm flipV="1">
              <a:off x="1799" y="2567"/>
              <a:ext cx="938" cy="770"/>
            </a:xfrm>
            <a:prstGeom prst="straightConnector1">
              <a:avLst/>
            </a:prstGeom>
            <a:noFill/>
            <a:ln w="9525">
              <a:solidFill>
                <a:schemeClr val="tx1"/>
              </a:solidFill>
              <a:round/>
              <a:headEnd/>
              <a:tailEnd type="triangle" w="med" len="med"/>
            </a:ln>
          </p:spPr>
        </p:cxnSp>
        <p:cxnSp>
          <p:nvCxnSpPr>
            <p:cNvPr id="15" name="AutoShape 31">
              <a:extLst>
                <a:ext uri="{FF2B5EF4-FFF2-40B4-BE49-F238E27FC236}">
                  <a16:creationId xmlns:a16="http://schemas.microsoft.com/office/drawing/2014/main" id="{7295B511-A6A2-4BCE-9AC7-8BEC3D27E42D}"/>
                </a:ext>
              </a:extLst>
            </p:cNvPr>
            <p:cNvCxnSpPr>
              <a:cxnSpLocks noChangeShapeType="1"/>
              <a:stCxn id="7" idx="6"/>
              <a:endCxn id="9" idx="2"/>
            </p:cNvCxnSpPr>
            <p:nvPr/>
          </p:nvCxnSpPr>
          <p:spPr bwMode="auto">
            <a:xfrm>
              <a:off x="1848" y="3456"/>
              <a:ext cx="2088" cy="0"/>
            </a:xfrm>
            <a:prstGeom prst="straightConnector1">
              <a:avLst/>
            </a:prstGeom>
            <a:noFill/>
            <a:ln w="9525">
              <a:solidFill>
                <a:schemeClr val="tx1"/>
              </a:solidFill>
              <a:round/>
              <a:headEnd/>
              <a:tailEnd type="triangle" w="med" len="med"/>
            </a:ln>
          </p:spPr>
        </p:cxnSp>
        <p:cxnSp>
          <p:nvCxnSpPr>
            <p:cNvPr id="16" name="AutoShape 32">
              <a:extLst>
                <a:ext uri="{FF2B5EF4-FFF2-40B4-BE49-F238E27FC236}">
                  <a16:creationId xmlns:a16="http://schemas.microsoft.com/office/drawing/2014/main" id="{CF70104D-097A-4374-8ADE-8BF9217AEA17}"/>
                </a:ext>
              </a:extLst>
            </p:cNvPr>
            <p:cNvCxnSpPr>
              <a:cxnSpLocks noChangeShapeType="1"/>
              <a:stCxn id="6" idx="5"/>
              <a:endCxn id="8" idx="1"/>
            </p:cNvCxnSpPr>
            <p:nvPr/>
          </p:nvCxnSpPr>
          <p:spPr bwMode="auto">
            <a:xfrm>
              <a:off x="1799" y="1727"/>
              <a:ext cx="938" cy="602"/>
            </a:xfrm>
            <a:prstGeom prst="straightConnector1">
              <a:avLst/>
            </a:prstGeom>
            <a:noFill/>
            <a:ln w="9525">
              <a:solidFill>
                <a:schemeClr val="tx1"/>
              </a:solidFill>
              <a:round/>
              <a:headEnd/>
              <a:tailEnd type="triangle" w="med" len="med"/>
            </a:ln>
          </p:spPr>
        </p:cxnSp>
        <p:cxnSp>
          <p:nvCxnSpPr>
            <p:cNvPr id="17" name="AutoShape 33">
              <a:extLst>
                <a:ext uri="{FF2B5EF4-FFF2-40B4-BE49-F238E27FC236}">
                  <a16:creationId xmlns:a16="http://schemas.microsoft.com/office/drawing/2014/main" id="{5FC23C56-711A-4537-8CD7-1B6389238155}"/>
                </a:ext>
              </a:extLst>
            </p:cNvPr>
            <p:cNvCxnSpPr>
              <a:cxnSpLocks noChangeShapeType="1"/>
              <a:stCxn id="8" idx="6"/>
              <a:endCxn id="10" idx="2"/>
            </p:cNvCxnSpPr>
            <p:nvPr/>
          </p:nvCxnSpPr>
          <p:spPr bwMode="auto">
            <a:xfrm>
              <a:off x="3024" y="2448"/>
              <a:ext cx="1776" cy="0"/>
            </a:xfrm>
            <a:prstGeom prst="straightConnector1">
              <a:avLst/>
            </a:prstGeom>
            <a:noFill/>
            <a:ln w="9525">
              <a:solidFill>
                <a:schemeClr val="tx1"/>
              </a:solidFill>
              <a:round/>
              <a:headEnd/>
              <a:tailEnd type="triangle" w="med" len="med"/>
            </a:ln>
          </p:spPr>
        </p:cxnSp>
        <p:cxnSp>
          <p:nvCxnSpPr>
            <p:cNvPr id="18" name="AutoShape 34">
              <a:extLst>
                <a:ext uri="{FF2B5EF4-FFF2-40B4-BE49-F238E27FC236}">
                  <a16:creationId xmlns:a16="http://schemas.microsoft.com/office/drawing/2014/main" id="{22CCE891-840E-433C-AE0D-D42B2FCF9E94}"/>
                </a:ext>
              </a:extLst>
            </p:cNvPr>
            <p:cNvCxnSpPr>
              <a:cxnSpLocks noChangeShapeType="1"/>
              <a:stCxn id="7" idx="7"/>
              <a:endCxn id="10" idx="2"/>
            </p:cNvCxnSpPr>
            <p:nvPr/>
          </p:nvCxnSpPr>
          <p:spPr bwMode="auto">
            <a:xfrm flipV="1">
              <a:off x="1799" y="2448"/>
              <a:ext cx="3001" cy="889"/>
            </a:xfrm>
            <a:prstGeom prst="straightConnector1">
              <a:avLst/>
            </a:prstGeom>
            <a:noFill/>
            <a:ln w="9525">
              <a:solidFill>
                <a:schemeClr val="tx1"/>
              </a:solidFill>
              <a:round/>
              <a:headEnd/>
              <a:tailEnd type="triangle" w="med" len="med"/>
            </a:ln>
          </p:spPr>
        </p:cxnSp>
        <p:cxnSp>
          <p:nvCxnSpPr>
            <p:cNvPr id="19" name="AutoShape 35">
              <a:extLst>
                <a:ext uri="{FF2B5EF4-FFF2-40B4-BE49-F238E27FC236}">
                  <a16:creationId xmlns:a16="http://schemas.microsoft.com/office/drawing/2014/main" id="{ADA7EC59-9117-4938-9C87-FC883D60743C}"/>
                </a:ext>
              </a:extLst>
            </p:cNvPr>
            <p:cNvCxnSpPr>
              <a:cxnSpLocks noChangeShapeType="1"/>
              <a:stCxn id="9" idx="7"/>
              <a:endCxn id="10" idx="3"/>
            </p:cNvCxnSpPr>
            <p:nvPr/>
          </p:nvCxnSpPr>
          <p:spPr bwMode="auto">
            <a:xfrm flipV="1">
              <a:off x="4223" y="2567"/>
              <a:ext cx="626" cy="770"/>
            </a:xfrm>
            <a:prstGeom prst="straightConnector1">
              <a:avLst/>
            </a:prstGeom>
            <a:noFill/>
            <a:ln w="9525">
              <a:solidFill>
                <a:schemeClr val="tx1"/>
              </a:solidFill>
              <a:round/>
              <a:headEnd/>
              <a:tailEnd type="triangle" w="med" len="med"/>
            </a:ln>
          </p:spPr>
        </p:cxnSp>
        <p:sp>
          <p:nvSpPr>
            <p:cNvPr id="20" name="Text Box 36">
              <a:extLst>
                <a:ext uri="{FF2B5EF4-FFF2-40B4-BE49-F238E27FC236}">
                  <a16:creationId xmlns:a16="http://schemas.microsoft.com/office/drawing/2014/main" id="{8A42B3B6-A3AB-48AA-9859-C0DA99640FAB}"/>
                </a:ext>
              </a:extLst>
            </p:cNvPr>
            <p:cNvSpPr txBox="1">
              <a:spLocks noChangeArrowheads="1"/>
            </p:cNvSpPr>
            <p:nvPr/>
          </p:nvSpPr>
          <p:spPr bwMode="auto">
            <a:xfrm>
              <a:off x="900" y="1796"/>
              <a:ext cx="219" cy="231"/>
            </a:xfrm>
            <a:prstGeom prst="rect">
              <a:avLst/>
            </a:prstGeom>
            <a:noFill/>
            <a:ln w="9525">
              <a:noFill/>
              <a:miter lim="800000"/>
              <a:headEnd/>
              <a:tailEnd/>
            </a:ln>
          </p:spPr>
          <p:txBody>
            <a:bodyPr wrap="none">
              <a:spAutoFit/>
            </a:bodyPr>
            <a:lstStyle/>
            <a:p>
              <a:r>
                <a:rPr lang="pt-PT" dirty="0">
                  <a:latin typeface="Tahoma" pitchFamily="34" charset="0"/>
                </a:rPr>
                <a:t>A</a:t>
              </a:r>
              <a:endParaRPr lang="en-GB" dirty="0">
                <a:latin typeface="Tahoma" pitchFamily="34" charset="0"/>
              </a:endParaRPr>
            </a:p>
          </p:txBody>
        </p:sp>
        <p:sp>
          <p:nvSpPr>
            <p:cNvPr id="21" name="Text Box 37">
              <a:extLst>
                <a:ext uri="{FF2B5EF4-FFF2-40B4-BE49-F238E27FC236}">
                  <a16:creationId xmlns:a16="http://schemas.microsoft.com/office/drawing/2014/main" id="{A298E4C4-B8BE-4F2B-AEE4-0B626DDB674E}"/>
                </a:ext>
              </a:extLst>
            </p:cNvPr>
            <p:cNvSpPr txBox="1">
              <a:spLocks noChangeArrowheads="1"/>
            </p:cNvSpPr>
            <p:nvPr/>
          </p:nvSpPr>
          <p:spPr bwMode="auto">
            <a:xfrm>
              <a:off x="1528" y="2208"/>
              <a:ext cx="218" cy="231"/>
            </a:xfrm>
            <a:prstGeom prst="rect">
              <a:avLst/>
            </a:prstGeom>
            <a:noFill/>
            <a:ln w="9525">
              <a:noFill/>
              <a:miter lim="800000"/>
              <a:headEnd/>
              <a:tailEnd/>
            </a:ln>
          </p:spPr>
          <p:txBody>
            <a:bodyPr wrap="none">
              <a:spAutoFit/>
            </a:bodyPr>
            <a:lstStyle/>
            <a:p>
              <a:r>
                <a:rPr lang="pt-PT" dirty="0">
                  <a:latin typeface="Tahoma" pitchFamily="34" charset="0"/>
                </a:rPr>
                <a:t>B</a:t>
              </a:r>
              <a:endParaRPr lang="en-GB" dirty="0">
                <a:latin typeface="Tahoma" pitchFamily="34" charset="0"/>
              </a:endParaRPr>
            </a:p>
          </p:txBody>
        </p:sp>
        <p:sp>
          <p:nvSpPr>
            <p:cNvPr id="22" name="Text Box 38">
              <a:extLst>
                <a:ext uri="{FF2B5EF4-FFF2-40B4-BE49-F238E27FC236}">
                  <a16:creationId xmlns:a16="http://schemas.microsoft.com/office/drawing/2014/main" id="{843B9166-0693-4FFE-AC39-D3FBAFA6FF7D}"/>
                </a:ext>
              </a:extLst>
            </p:cNvPr>
            <p:cNvSpPr txBox="1">
              <a:spLocks noChangeArrowheads="1"/>
            </p:cNvSpPr>
            <p:nvPr/>
          </p:nvSpPr>
          <p:spPr bwMode="auto">
            <a:xfrm>
              <a:off x="1096" y="2736"/>
              <a:ext cx="219" cy="231"/>
            </a:xfrm>
            <a:prstGeom prst="rect">
              <a:avLst/>
            </a:prstGeom>
            <a:noFill/>
            <a:ln w="9525">
              <a:noFill/>
              <a:miter lim="800000"/>
              <a:headEnd/>
              <a:tailEnd/>
            </a:ln>
          </p:spPr>
          <p:txBody>
            <a:bodyPr wrap="none">
              <a:spAutoFit/>
            </a:bodyPr>
            <a:lstStyle/>
            <a:p>
              <a:r>
                <a:rPr lang="pt-PT" dirty="0">
                  <a:latin typeface="Tahoma" pitchFamily="34" charset="0"/>
                </a:rPr>
                <a:t>C</a:t>
              </a:r>
              <a:endParaRPr lang="en-GB" dirty="0">
                <a:latin typeface="Tahoma" pitchFamily="34" charset="0"/>
              </a:endParaRPr>
            </a:p>
          </p:txBody>
        </p:sp>
        <p:sp>
          <p:nvSpPr>
            <p:cNvPr id="23" name="Text Box 39">
              <a:extLst>
                <a:ext uri="{FF2B5EF4-FFF2-40B4-BE49-F238E27FC236}">
                  <a16:creationId xmlns:a16="http://schemas.microsoft.com/office/drawing/2014/main" id="{490BA193-9351-4C70-B7D9-423010EB4583}"/>
                </a:ext>
              </a:extLst>
            </p:cNvPr>
            <p:cNvSpPr txBox="1">
              <a:spLocks noChangeArrowheads="1"/>
            </p:cNvSpPr>
            <p:nvPr/>
          </p:nvSpPr>
          <p:spPr bwMode="auto">
            <a:xfrm>
              <a:off x="2097" y="1776"/>
              <a:ext cx="232" cy="231"/>
            </a:xfrm>
            <a:prstGeom prst="rect">
              <a:avLst/>
            </a:prstGeom>
            <a:noFill/>
            <a:ln w="9525">
              <a:noFill/>
              <a:miter lim="800000"/>
              <a:headEnd/>
              <a:tailEnd/>
            </a:ln>
          </p:spPr>
          <p:txBody>
            <a:bodyPr wrap="none">
              <a:spAutoFit/>
            </a:bodyPr>
            <a:lstStyle/>
            <a:p>
              <a:r>
                <a:rPr lang="pt-PT" dirty="0">
                  <a:latin typeface="Tahoma" pitchFamily="34" charset="0"/>
                </a:rPr>
                <a:t>D</a:t>
              </a:r>
              <a:endParaRPr lang="en-GB" dirty="0">
                <a:latin typeface="Tahoma" pitchFamily="34" charset="0"/>
              </a:endParaRPr>
            </a:p>
          </p:txBody>
        </p:sp>
        <p:sp>
          <p:nvSpPr>
            <p:cNvPr id="24" name="Text Box 40">
              <a:extLst>
                <a:ext uri="{FF2B5EF4-FFF2-40B4-BE49-F238E27FC236}">
                  <a16:creationId xmlns:a16="http://schemas.microsoft.com/office/drawing/2014/main" id="{B6B8BEBD-6C58-42F3-9F91-E0F1AB9A0A84}"/>
                </a:ext>
              </a:extLst>
            </p:cNvPr>
            <p:cNvSpPr txBox="1">
              <a:spLocks noChangeArrowheads="1"/>
            </p:cNvSpPr>
            <p:nvPr/>
          </p:nvSpPr>
          <p:spPr bwMode="auto">
            <a:xfrm>
              <a:off x="2107" y="2736"/>
              <a:ext cx="213" cy="231"/>
            </a:xfrm>
            <a:prstGeom prst="rect">
              <a:avLst/>
            </a:prstGeom>
            <a:noFill/>
            <a:ln w="9525">
              <a:noFill/>
              <a:miter lim="800000"/>
              <a:headEnd/>
              <a:tailEnd/>
            </a:ln>
          </p:spPr>
          <p:txBody>
            <a:bodyPr wrap="none">
              <a:spAutoFit/>
            </a:bodyPr>
            <a:lstStyle/>
            <a:p>
              <a:r>
                <a:rPr lang="pt-PT" dirty="0">
                  <a:latin typeface="Tahoma" pitchFamily="34" charset="0"/>
                </a:rPr>
                <a:t>E</a:t>
              </a:r>
              <a:endParaRPr lang="en-GB" dirty="0">
                <a:latin typeface="Tahoma" pitchFamily="34" charset="0"/>
              </a:endParaRPr>
            </a:p>
          </p:txBody>
        </p:sp>
        <p:sp>
          <p:nvSpPr>
            <p:cNvPr id="25" name="Text Box 41">
              <a:extLst>
                <a:ext uri="{FF2B5EF4-FFF2-40B4-BE49-F238E27FC236}">
                  <a16:creationId xmlns:a16="http://schemas.microsoft.com/office/drawing/2014/main" id="{6353DAE1-7CFF-4C2A-A1D2-99D40DE0EB08}"/>
                </a:ext>
              </a:extLst>
            </p:cNvPr>
            <p:cNvSpPr txBox="1">
              <a:spLocks noChangeArrowheads="1"/>
            </p:cNvSpPr>
            <p:nvPr/>
          </p:nvSpPr>
          <p:spPr bwMode="auto">
            <a:xfrm>
              <a:off x="3070" y="2688"/>
              <a:ext cx="207" cy="231"/>
            </a:xfrm>
            <a:prstGeom prst="rect">
              <a:avLst/>
            </a:prstGeom>
            <a:noFill/>
            <a:ln w="9525">
              <a:noFill/>
              <a:miter lim="800000"/>
              <a:headEnd/>
              <a:tailEnd/>
            </a:ln>
          </p:spPr>
          <p:txBody>
            <a:bodyPr wrap="none">
              <a:spAutoFit/>
            </a:bodyPr>
            <a:lstStyle/>
            <a:p>
              <a:r>
                <a:rPr lang="pt-PT" dirty="0">
                  <a:latin typeface="Tahoma" pitchFamily="34" charset="0"/>
                </a:rPr>
                <a:t>F</a:t>
              </a:r>
              <a:endParaRPr lang="en-GB" dirty="0">
                <a:latin typeface="Tahoma" pitchFamily="34" charset="0"/>
              </a:endParaRPr>
            </a:p>
          </p:txBody>
        </p:sp>
        <p:sp>
          <p:nvSpPr>
            <p:cNvPr id="26" name="Text Box 42">
              <a:extLst>
                <a:ext uri="{FF2B5EF4-FFF2-40B4-BE49-F238E27FC236}">
                  <a16:creationId xmlns:a16="http://schemas.microsoft.com/office/drawing/2014/main" id="{E1C4585D-B16B-4066-B57C-F7E2D52875FC}"/>
                </a:ext>
              </a:extLst>
            </p:cNvPr>
            <p:cNvSpPr txBox="1">
              <a:spLocks noChangeArrowheads="1"/>
            </p:cNvSpPr>
            <p:nvPr/>
          </p:nvSpPr>
          <p:spPr bwMode="auto">
            <a:xfrm>
              <a:off x="3731" y="2208"/>
              <a:ext cx="231" cy="231"/>
            </a:xfrm>
            <a:prstGeom prst="rect">
              <a:avLst/>
            </a:prstGeom>
            <a:noFill/>
            <a:ln w="9525">
              <a:noFill/>
              <a:miter lim="800000"/>
              <a:headEnd/>
              <a:tailEnd/>
            </a:ln>
          </p:spPr>
          <p:txBody>
            <a:bodyPr wrap="none">
              <a:spAutoFit/>
            </a:bodyPr>
            <a:lstStyle/>
            <a:p>
              <a:r>
                <a:rPr lang="pt-PT" dirty="0">
                  <a:latin typeface="Tahoma" pitchFamily="34" charset="0"/>
                </a:rPr>
                <a:t>H</a:t>
              </a:r>
              <a:endParaRPr lang="en-GB" dirty="0">
                <a:latin typeface="Tahoma" pitchFamily="34" charset="0"/>
              </a:endParaRPr>
            </a:p>
          </p:txBody>
        </p:sp>
        <p:sp>
          <p:nvSpPr>
            <p:cNvPr id="27" name="Text Box 43">
              <a:extLst>
                <a:ext uri="{FF2B5EF4-FFF2-40B4-BE49-F238E27FC236}">
                  <a16:creationId xmlns:a16="http://schemas.microsoft.com/office/drawing/2014/main" id="{7896BCDB-884D-4760-A400-A70BE46A67AA}"/>
                </a:ext>
              </a:extLst>
            </p:cNvPr>
            <p:cNvSpPr txBox="1">
              <a:spLocks noChangeArrowheads="1"/>
            </p:cNvSpPr>
            <p:nvPr/>
          </p:nvSpPr>
          <p:spPr bwMode="auto">
            <a:xfrm>
              <a:off x="2866" y="3216"/>
              <a:ext cx="230" cy="231"/>
            </a:xfrm>
            <a:prstGeom prst="rect">
              <a:avLst/>
            </a:prstGeom>
            <a:noFill/>
            <a:ln w="9525">
              <a:noFill/>
              <a:miter lim="800000"/>
              <a:headEnd/>
              <a:tailEnd/>
            </a:ln>
          </p:spPr>
          <p:txBody>
            <a:bodyPr wrap="none">
              <a:spAutoFit/>
            </a:bodyPr>
            <a:lstStyle/>
            <a:p>
              <a:r>
                <a:rPr lang="pt-PT" dirty="0">
                  <a:latin typeface="Tahoma" pitchFamily="34" charset="0"/>
                </a:rPr>
                <a:t>G</a:t>
              </a:r>
              <a:endParaRPr lang="en-GB" dirty="0">
                <a:latin typeface="Tahoma" pitchFamily="34" charset="0"/>
              </a:endParaRPr>
            </a:p>
          </p:txBody>
        </p:sp>
        <p:sp>
          <p:nvSpPr>
            <p:cNvPr id="28" name="Text Box 44">
              <a:extLst>
                <a:ext uri="{FF2B5EF4-FFF2-40B4-BE49-F238E27FC236}">
                  <a16:creationId xmlns:a16="http://schemas.microsoft.com/office/drawing/2014/main" id="{2EEA0CC2-1456-4BAB-AAC6-F85508C1294E}"/>
                </a:ext>
              </a:extLst>
            </p:cNvPr>
            <p:cNvSpPr txBox="1">
              <a:spLocks noChangeArrowheads="1"/>
            </p:cNvSpPr>
            <p:nvPr/>
          </p:nvSpPr>
          <p:spPr bwMode="auto">
            <a:xfrm>
              <a:off x="4378" y="2784"/>
              <a:ext cx="184" cy="231"/>
            </a:xfrm>
            <a:prstGeom prst="rect">
              <a:avLst/>
            </a:prstGeom>
            <a:noFill/>
            <a:ln w="9525">
              <a:noFill/>
              <a:miter lim="800000"/>
              <a:headEnd/>
              <a:tailEnd/>
            </a:ln>
          </p:spPr>
          <p:txBody>
            <a:bodyPr wrap="none">
              <a:spAutoFit/>
            </a:bodyPr>
            <a:lstStyle/>
            <a:p>
              <a:r>
                <a:rPr lang="pt-PT" dirty="0">
                  <a:latin typeface="Tahoma" pitchFamily="34" charset="0"/>
                </a:rPr>
                <a:t>I</a:t>
              </a:r>
              <a:endParaRPr lang="en-GB" dirty="0">
                <a:latin typeface="Tahoma" pitchFamily="34" charset="0"/>
              </a:endParaRPr>
            </a:p>
          </p:txBody>
        </p:sp>
      </p:grpSp>
    </p:spTree>
    <p:extLst>
      <p:ext uri="{BB962C8B-B14F-4D97-AF65-F5344CB8AC3E}">
        <p14:creationId xmlns:p14="http://schemas.microsoft.com/office/powerpoint/2010/main" val="77222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06838-51FF-487F-8AC8-3878494C5BC6}"/>
              </a:ext>
            </a:extLst>
          </p:cNvPr>
          <p:cNvSpPr>
            <a:spLocks noGrp="1"/>
          </p:cNvSpPr>
          <p:nvPr>
            <p:ph type="title"/>
          </p:nvPr>
        </p:nvSpPr>
        <p:spPr/>
        <p:txBody>
          <a:bodyPr>
            <a:normAutofit fontScale="90000"/>
          </a:bodyPr>
          <a:lstStyle/>
          <a:p>
            <a:r>
              <a:rPr lang="en-US" dirty="0"/>
              <a:t>Project Representation</a:t>
            </a:r>
            <a:br>
              <a:rPr lang="en-US" dirty="0"/>
            </a:br>
            <a:r>
              <a:rPr lang="en-US" dirty="0"/>
              <a:t>Gantt Diagram</a:t>
            </a:r>
            <a:endParaRPr lang="pt-PT" dirty="0"/>
          </a:p>
        </p:txBody>
      </p:sp>
      <p:graphicFrame>
        <p:nvGraphicFramePr>
          <p:cNvPr id="4" name="Object 5">
            <a:extLst>
              <a:ext uri="{FF2B5EF4-FFF2-40B4-BE49-F238E27FC236}">
                <a16:creationId xmlns:a16="http://schemas.microsoft.com/office/drawing/2014/main" id="{745FB38E-14F2-457C-B8C8-CDBCE8BEC470}"/>
              </a:ext>
            </a:extLst>
          </p:cNvPr>
          <p:cNvGraphicFramePr>
            <a:graphicFrameLocks noChangeAspect="1"/>
          </p:cNvGraphicFramePr>
          <p:nvPr>
            <p:extLst>
              <p:ext uri="{D42A27DB-BD31-4B8C-83A1-F6EECF244321}">
                <p14:modId xmlns:p14="http://schemas.microsoft.com/office/powerpoint/2010/main" val="1318538209"/>
              </p:ext>
            </p:extLst>
          </p:nvPr>
        </p:nvGraphicFramePr>
        <p:xfrm>
          <a:off x="1822450" y="1991406"/>
          <a:ext cx="8547100" cy="3459162"/>
        </p:xfrm>
        <a:graphic>
          <a:graphicData uri="http://schemas.openxmlformats.org/presentationml/2006/ole">
            <mc:AlternateContent xmlns:mc="http://schemas.openxmlformats.org/markup-compatibility/2006">
              <mc:Choice xmlns:v="urn:schemas-microsoft-com:vml" Requires="v">
                <p:oleObj spid="_x0000_s1029" name="VISIO" r:id="rId4" imgW="8316360" imgH="2715480" progId="Visio.Drawing.6">
                  <p:link/>
                </p:oleObj>
              </mc:Choice>
              <mc:Fallback>
                <p:oleObj name="VISIO" r:id="rId4" imgW="8316360" imgH="2715480" progId="Visio.Drawing.6">
                  <p:link/>
                  <p:pic>
                    <p:nvPicPr>
                      <p:cNvPr id="102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2450" y="1991406"/>
                        <a:ext cx="8547100" cy="3459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63055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A2F2C-F0E5-44F8-A47F-2520AA238BF8}"/>
              </a:ext>
            </a:extLst>
          </p:cNvPr>
          <p:cNvSpPr>
            <a:spLocks noGrp="1"/>
          </p:cNvSpPr>
          <p:nvPr>
            <p:ph type="title"/>
          </p:nvPr>
        </p:nvSpPr>
        <p:spPr/>
        <p:txBody>
          <a:bodyPr>
            <a:normAutofit fontScale="90000"/>
          </a:bodyPr>
          <a:lstStyle/>
          <a:p>
            <a:r>
              <a:rPr lang="pt-PT" dirty="0"/>
              <a:t>Activities: </a:t>
            </a:r>
            <a:br>
              <a:rPr lang="pt-PT" dirty="0"/>
            </a:br>
            <a:r>
              <a:rPr lang="pt-PT" dirty="0"/>
              <a:t>duration, precedence, restrictions</a:t>
            </a:r>
          </a:p>
        </p:txBody>
      </p:sp>
      <p:sp>
        <p:nvSpPr>
          <p:cNvPr id="20" name="Rectangle 3">
            <a:extLst>
              <a:ext uri="{FF2B5EF4-FFF2-40B4-BE49-F238E27FC236}">
                <a16:creationId xmlns:a16="http://schemas.microsoft.com/office/drawing/2014/main" id="{287A2F95-6ED0-48DA-8A34-FD16CF616E84}"/>
              </a:ext>
            </a:extLst>
          </p:cNvPr>
          <p:cNvSpPr txBox="1">
            <a:spLocks noChangeArrowheads="1"/>
          </p:cNvSpPr>
          <p:nvPr/>
        </p:nvSpPr>
        <p:spPr>
          <a:xfrm>
            <a:off x="526904" y="2004357"/>
            <a:ext cx="5771686" cy="468052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D34817"/>
              </a:buClr>
              <a:buSzPct val="100000"/>
              <a:buFont typeface="Calibri" panose="020F0502020204030204" pitchFamily="34" charset="0"/>
              <a:buChar char=" "/>
              <a:tabLst/>
              <a:defRPr/>
            </a:pPr>
            <a:r>
              <a:rPr kumimoji="0" lang="pt-PT" sz="2000" b="0" i="0" u="none" strike="noStrike" kern="1200" cap="none" spc="0" normalizeH="0" baseline="0" noProof="0">
                <a:ln>
                  <a:noFill/>
                </a:ln>
                <a:solidFill>
                  <a:sysClr val="windowText" lastClr="000000">
                    <a:lumMod val="75000"/>
                    <a:lumOff val="25000"/>
                  </a:sysClr>
                </a:solidFill>
                <a:effectLst/>
                <a:uLnTx/>
                <a:uFillTx/>
                <a:latin typeface="Calibri" panose="020F0502020204030204"/>
                <a:ea typeface="+mn-ea"/>
                <a:cs typeface="+mn-cs"/>
              </a:rPr>
              <a:t>Duration + Precedence</a:t>
            </a:r>
          </a:p>
          <a:p>
            <a:pPr marL="384048" marR="0" lvl="1"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1800" b="0" i="0" u="none" strike="noStrike" kern="1200" cap="none" spc="0" normalizeH="0" baseline="0" noProof="0">
                <a:ln>
                  <a:noFill/>
                </a:ln>
                <a:solidFill>
                  <a:sysClr val="windowText" lastClr="000000">
                    <a:lumMod val="75000"/>
                    <a:lumOff val="25000"/>
                  </a:sysClr>
                </a:solidFill>
                <a:effectLst/>
                <a:uLnTx/>
                <a:uFillTx/>
                <a:latin typeface="Calibri" panose="020F0502020204030204"/>
                <a:ea typeface="+mn-ea"/>
                <a:cs typeface="+mn-cs"/>
              </a:rPr>
              <a:t>FS: Finish to Start</a:t>
            </a:r>
          </a:p>
          <a:p>
            <a:pPr marL="384048" marR="0" lvl="1"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1800" b="0" i="0" u="none" strike="noStrike" kern="1200" cap="none" spc="0" normalizeH="0" baseline="0" noProof="0">
                <a:ln>
                  <a:noFill/>
                </a:ln>
                <a:solidFill>
                  <a:sysClr val="windowText" lastClr="000000">
                    <a:lumMod val="75000"/>
                    <a:lumOff val="25000"/>
                  </a:sysClr>
                </a:solidFill>
                <a:effectLst/>
                <a:uLnTx/>
                <a:uFillTx/>
                <a:latin typeface="Calibri" panose="020F0502020204030204"/>
                <a:ea typeface="+mn-ea"/>
                <a:cs typeface="+mn-cs"/>
              </a:rPr>
              <a:t>SF: Start to Finish</a:t>
            </a:r>
          </a:p>
          <a:p>
            <a:pPr marL="384048" marR="0" lvl="1"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1800" b="0" i="0" u="none" strike="noStrike" kern="1200" cap="none" spc="0" normalizeH="0" baseline="0" noProof="0">
                <a:ln>
                  <a:noFill/>
                </a:ln>
                <a:solidFill>
                  <a:sysClr val="windowText" lastClr="000000">
                    <a:lumMod val="75000"/>
                    <a:lumOff val="25000"/>
                  </a:sysClr>
                </a:solidFill>
                <a:effectLst/>
                <a:uLnTx/>
                <a:uFillTx/>
                <a:latin typeface="Calibri" panose="020F0502020204030204"/>
                <a:ea typeface="+mn-ea"/>
                <a:cs typeface="+mn-cs"/>
              </a:rPr>
              <a:t>SS: Start to Start </a:t>
            </a:r>
          </a:p>
          <a:p>
            <a:pPr marL="384048" marR="0" lvl="1"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1800" b="0" i="0" u="none" strike="noStrike" kern="1200" cap="none" spc="0" normalizeH="0" baseline="0" noProof="0">
                <a:ln>
                  <a:noFill/>
                </a:ln>
                <a:solidFill>
                  <a:sysClr val="windowText" lastClr="000000">
                    <a:lumMod val="75000"/>
                    <a:lumOff val="25000"/>
                  </a:sysClr>
                </a:solidFill>
                <a:effectLst/>
                <a:uLnTx/>
                <a:uFillTx/>
                <a:latin typeface="Calibri" panose="020F0502020204030204"/>
                <a:ea typeface="+mn-ea"/>
                <a:cs typeface="+mn-cs"/>
              </a:rPr>
              <a:t>FF: Finish to Finish</a:t>
            </a:r>
          </a:p>
          <a:p>
            <a:pPr marL="91440" marR="0" lvl="0" indent="-91440" algn="l" defTabSz="914400" rtl="0" eaLnBrk="1" fontAlgn="auto" latinLnBrk="0" hangingPunct="1">
              <a:lnSpc>
                <a:spcPct val="90000"/>
              </a:lnSpc>
              <a:spcBef>
                <a:spcPts val="1200"/>
              </a:spcBef>
              <a:spcAft>
                <a:spcPts val="200"/>
              </a:spcAft>
              <a:buClr>
                <a:srgbClr val="D34817"/>
              </a:buClr>
              <a:buSzPct val="100000"/>
              <a:buFont typeface="Calibri" panose="020F0502020204030204" pitchFamily="34" charset="0"/>
              <a:buChar char=" "/>
              <a:tabLst/>
              <a:defRPr/>
            </a:pPr>
            <a:endParaRPr kumimoji="0" lang="en-US" sz="2000" b="0" i="0" u="none" strike="noStrike" kern="1200" cap="none" spc="0" normalizeH="0" baseline="0" noProof="0">
              <a:ln>
                <a:noFill/>
              </a:ln>
              <a:solidFill>
                <a:sysClr val="windowText" lastClr="000000">
                  <a:lumMod val="75000"/>
                  <a:lumOff val="25000"/>
                </a:sysClr>
              </a:solidFill>
              <a:effectLst/>
              <a:uLnTx/>
              <a:uFillTx/>
              <a:latin typeface="Calibri" panose="020F0502020204030204"/>
              <a:ea typeface="+mn-ea"/>
              <a:cs typeface="+mn-cs"/>
            </a:endParaRPr>
          </a:p>
          <a:p>
            <a:pPr marL="384048" marR="0" lvl="1"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1800" b="0" i="0" u="none" strike="noStrike" kern="1200" cap="none" spc="0" normalizeH="0" baseline="0" noProof="0">
                <a:ln>
                  <a:noFill/>
                </a:ln>
                <a:solidFill>
                  <a:sysClr val="windowText" lastClr="000000">
                    <a:lumMod val="75000"/>
                    <a:lumOff val="25000"/>
                  </a:sysClr>
                </a:solidFill>
                <a:effectLst/>
                <a:uLnTx/>
                <a:uFillTx/>
                <a:latin typeface="Calibri" panose="020F0502020204030204"/>
                <a:ea typeface="+mn-ea"/>
                <a:cs typeface="+mn-cs"/>
              </a:rPr>
              <a:t>Lead + Lag Time</a:t>
            </a: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endParaRPr>
          </a:p>
        </p:txBody>
      </p:sp>
      <p:sp>
        <p:nvSpPr>
          <p:cNvPr id="21" name="Content Placeholder 3">
            <a:extLst>
              <a:ext uri="{FF2B5EF4-FFF2-40B4-BE49-F238E27FC236}">
                <a16:creationId xmlns:a16="http://schemas.microsoft.com/office/drawing/2014/main" id="{2FB39C29-4074-4EAE-AFDD-345AA7267F19}"/>
              </a:ext>
            </a:extLst>
          </p:cNvPr>
          <p:cNvSpPr txBox="1">
            <a:spLocks/>
          </p:cNvSpPr>
          <p:nvPr/>
        </p:nvSpPr>
        <p:spPr>
          <a:xfrm>
            <a:off x="8375776" y="2004357"/>
            <a:ext cx="3816224" cy="468052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D34817"/>
              </a:buClr>
              <a:buSzPct val="100000"/>
              <a:buFont typeface="Calibri" panose="020F0502020204030204" pitchFamily="34" charset="0"/>
              <a:buChar char=" "/>
              <a:tabLst/>
              <a:defRPr/>
            </a:pPr>
            <a:r>
              <a:rPr kumimoji="0" lang="pt-PT" sz="2000" b="0" i="0" u="none" strike="noStrike" kern="1200" cap="none" spc="0" normalizeH="0" baseline="0" noProof="0">
                <a:ln>
                  <a:noFill/>
                </a:ln>
                <a:solidFill>
                  <a:sysClr val="windowText" lastClr="000000">
                    <a:lumMod val="75000"/>
                    <a:lumOff val="25000"/>
                  </a:sysClr>
                </a:solidFill>
                <a:effectLst/>
                <a:uLnTx/>
                <a:uFillTx/>
                <a:latin typeface="Calibri" panose="020F0502020204030204"/>
                <a:ea typeface="+mn-ea"/>
                <a:cs typeface="+mn-cs"/>
              </a:rPr>
              <a:t>Restrictions</a:t>
            </a:r>
          </a:p>
          <a:p>
            <a:pPr marL="384048" marR="0" lvl="1"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1800" b="0" i="0" u="none" strike="noStrike" kern="1200" cap="none" spc="0" normalizeH="0" baseline="0" noProof="0">
                <a:ln>
                  <a:noFill/>
                </a:ln>
                <a:solidFill>
                  <a:sysClr val="windowText" lastClr="000000">
                    <a:lumMod val="75000"/>
                    <a:lumOff val="25000"/>
                  </a:sysClr>
                </a:solidFill>
                <a:effectLst/>
                <a:uLnTx/>
                <a:uFillTx/>
                <a:latin typeface="Calibri" panose="020F0502020204030204"/>
                <a:ea typeface="+mn-ea"/>
                <a:cs typeface="+mn-cs"/>
              </a:rPr>
              <a:t>ASAP – As Soon As Possible</a:t>
            </a:r>
          </a:p>
          <a:p>
            <a:pPr marL="384048" marR="0" lvl="1"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1800" b="0" i="0" u="none" strike="noStrike" kern="1200" cap="none" spc="0" normalizeH="0" baseline="0" noProof="0">
                <a:ln>
                  <a:noFill/>
                </a:ln>
                <a:solidFill>
                  <a:sysClr val="windowText" lastClr="000000">
                    <a:lumMod val="75000"/>
                    <a:lumOff val="25000"/>
                  </a:sysClr>
                </a:solidFill>
                <a:effectLst/>
                <a:uLnTx/>
                <a:uFillTx/>
                <a:latin typeface="Calibri" panose="020F0502020204030204"/>
                <a:ea typeface="+mn-ea"/>
                <a:cs typeface="+mn-cs"/>
              </a:rPr>
              <a:t>ALAP – As Late As Possible</a:t>
            </a:r>
          </a:p>
          <a:p>
            <a:pPr marL="384048" marR="0" lvl="1"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endParaRPr kumimoji="0" lang="en-US" sz="1800" b="0" i="0" u="none" strike="noStrike" kern="1200" cap="none" spc="0" normalizeH="0" baseline="0" noProof="0">
              <a:ln>
                <a:noFill/>
              </a:ln>
              <a:solidFill>
                <a:sysClr val="windowText" lastClr="000000">
                  <a:lumMod val="75000"/>
                  <a:lumOff val="25000"/>
                </a:sysClr>
              </a:solidFill>
              <a:effectLst/>
              <a:uLnTx/>
              <a:uFillTx/>
              <a:latin typeface="Calibri" panose="020F0502020204030204"/>
              <a:ea typeface="+mn-ea"/>
              <a:cs typeface="+mn-cs"/>
            </a:endParaRPr>
          </a:p>
          <a:p>
            <a:pPr marL="384048" marR="0" lvl="1"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1800" b="0" i="0" u="none" strike="noStrike" kern="1200" cap="none" spc="0" normalizeH="0" baseline="0" noProof="0">
                <a:ln>
                  <a:noFill/>
                </a:ln>
                <a:solidFill>
                  <a:sysClr val="windowText" lastClr="000000">
                    <a:lumMod val="75000"/>
                    <a:lumOff val="25000"/>
                  </a:sysClr>
                </a:solidFill>
                <a:effectLst/>
                <a:uLnTx/>
                <a:uFillTx/>
                <a:latin typeface="Calibri" panose="020F0502020204030204"/>
                <a:ea typeface="+mn-ea"/>
                <a:cs typeface="+mn-cs"/>
              </a:rPr>
              <a:t>SNET – Start No Earlier Than</a:t>
            </a:r>
          </a:p>
          <a:p>
            <a:pPr marL="384048" marR="0" lvl="1"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1800" b="0" i="0" u="none" strike="noStrike" kern="1200" cap="none" spc="0" normalizeH="0" baseline="0" noProof="0">
                <a:ln>
                  <a:noFill/>
                </a:ln>
                <a:solidFill>
                  <a:sysClr val="windowText" lastClr="000000">
                    <a:lumMod val="75000"/>
                    <a:lumOff val="25000"/>
                  </a:sysClr>
                </a:solidFill>
                <a:effectLst/>
                <a:uLnTx/>
                <a:uFillTx/>
                <a:latin typeface="Calibri" panose="020F0502020204030204"/>
                <a:ea typeface="+mn-ea"/>
                <a:cs typeface="+mn-cs"/>
              </a:rPr>
              <a:t>SNLT – Start No Later Than</a:t>
            </a:r>
          </a:p>
          <a:p>
            <a:pPr marL="384048" marR="0" lvl="1"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1800" b="0" i="0" u="none" strike="noStrike" kern="1200" cap="none" spc="0" normalizeH="0" baseline="0" noProof="0">
                <a:ln>
                  <a:noFill/>
                </a:ln>
                <a:solidFill>
                  <a:sysClr val="windowText" lastClr="000000">
                    <a:lumMod val="75000"/>
                    <a:lumOff val="25000"/>
                  </a:sysClr>
                </a:solidFill>
                <a:effectLst/>
                <a:uLnTx/>
                <a:uFillTx/>
                <a:latin typeface="Calibri" panose="020F0502020204030204"/>
                <a:ea typeface="+mn-ea"/>
                <a:cs typeface="+mn-cs"/>
              </a:rPr>
              <a:t>FNET – Finish No Earlier Than</a:t>
            </a:r>
          </a:p>
          <a:p>
            <a:pPr marL="384048" marR="0" lvl="1"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1800" b="0" i="0" u="none" strike="noStrike" kern="1200" cap="none" spc="0" normalizeH="0" baseline="0" noProof="0">
                <a:ln>
                  <a:noFill/>
                </a:ln>
                <a:solidFill>
                  <a:sysClr val="windowText" lastClr="000000">
                    <a:lumMod val="75000"/>
                    <a:lumOff val="25000"/>
                  </a:sysClr>
                </a:solidFill>
                <a:effectLst/>
                <a:uLnTx/>
                <a:uFillTx/>
                <a:latin typeface="Calibri" panose="020F0502020204030204"/>
                <a:ea typeface="+mn-ea"/>
                <a:cs typeface="+mn-cs"/>
              </a:rPr>
              <a:t>FNLT – Finish No Later Than</a:t>
            </a:r>
          </a:p>
          <a:p>
            <a:pPr marL="384048" marR="0" lvl="1"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endParaRPr kumimoji="0" lang="en-US" sz="1800" b="0" i="0" u="none" strike="noStrike" kern="1200" cap="none" spc="0" normalizeH="0" baseline="0" noProof="0">
              <a:ln>
                <a:noFill/>
              </a:ln>
              <a:solidFill>
                <a:sysClr val="windowText" lastClr="000000">
                  <a:lumMod val="75000"/>
                  <a:lumOff val="25000"/>
                </a:sysClr>
              </a:solidFill>
              <a:effectLst/>
              <a:uLnTx/>
              <a:uFillTx/>
              <a:latin typeface="Calibri" panose="020F0502020204030204"/>
              <a:ea typeface="+mn-ea"/>
              <a:cs typeface="+mn-cs"/>
            </a:endParaRPr>
          </a:p>
          <a:p>
            <a:pPr marL="384048" marR="0" lvl="1"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1800" b="0" i="0" u="none" strike="noStrike" kern="1200" cap="none" spc="0" normalizeH="0" baseline="0" noProof="0">
                <a:ln>
                  <a:noFill/>
                </a:ln>
                <a:solidFill>
                  <a:sysClr val="windowText" lastClr="000000">
                    <a:lumMod val="75000"/>
                    <a:lumOff val="25000"/>
                  </a:sysClr>
                </a:solidFill>
                <a:effectLst/>
                <a:uLnTx/>
                <a:uFillTx/>
                <a:latin typeface="Calibri" panose="020F0502020204030204"/>
                <a:ea typeface="+mn-ea"/>
                <a:cs typeface="+mn-cs"/>
              </a:rPr>
              <a:t>MSO – Must Start On</a:t>
            </a:r>
          </a:p>
          <a:p>
            <a:pPr marL="384048" marR="0" lvl="1" indent="-182880" algn="l" defTabSz="914400" rtl="0" eaLnBrk="1" fontAlgn="auto" latinLnBrk="0" hangingPunct="1">
              <a:lnSpc>
                <a:spcPct val="90000"/>
              </a:lnSpc>
              <a:spcBef>
                <a:spcPts val="200"/>
              </a:spcBef>
              <a:spcAft>
                <a:spcPts val="400"/>
              </a:spcAft>
              <a:buClr>
                <a:srgbClr val="D34817"/>
              </a:buClr>
              <a:buSzTx/>
              <a:buFont typeface="Calibri" pitchFamily="34" charset="0"/>
              <a:buChar char="◦"/>
              <a:tabLst/>
              <a:defRPr/>
            </a:pPr>
            <a:r>
              <a:rPr kumimoji="0" lang="en-US" sz="1800" b="0" i="0" u="none" strike="noStrike" kern="1200" cap="none" spc="0" normalizeH="0" baseline="0" noProof="0">
                <a:ln>
                  <a:noFill/>
                </a:ln>
                <a:solidFill>
                  <a:sysClr val="windowText" lastClr="000000">
                    <a:lumMod val="75000"/>
                    <a:lumOff val="25000"/>
                  </a:sysClr>
                </a:solidFill>
                <a:effectLst/>
                <a:uLnTx/>
                <a:uFillTx/>
                <a:latin typeface="Calibri" panose="020F0502020204030204"/>
                <a:ea typeface="+mn-ea"/>
                <a:cs typeface="+mn-cs"/>
              </a:rPr>
              <a:t>MFO – Must Finish On</a:t>
            </a:r>
            <a:endParaRPr kumimoji="0" lang="en-US" sz="1800" b="0" i="0" u="none" strike="noStrike" kern="1200" cap="none" spc="0" normalizeH="0" baseline="0" noProof="0" dirty="0">
              <a:ln>
                <a:noFill/>
              </a:ln>
              <a:solidFill>
                <a:sysClr val="windowText" lastClr="000000">
                  <a:lumMod val="75000"/>
                  <a:lumOff val="25000"/>
                </a:sysClr>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B7E8F229-A8C8-442D-A62E-3A7FF8A5107A}"/>
              </a:ext>
            </a:extLst>
          </p:cNvPr>
          <p:cNvGrpSpPr/>
          <p:nvPr/>
        </p:nvGrpSpPr>
        <p:grpSpPr>
          <a:xfrm>
            <a:off x="1177404" y="4452629"/>
            <a:ext cx="2355850" cy="1422400"/>
            <a:chOff x="5190108" y="2084834"/>
            <a:chExt cx="2355850" cy="1422400"/>
          </a:xfrm>
        </p:grpSpPr>
        <p:sp>
          <p:nvSpPr>
            <p:cNvPr id="23" name="Rectangle 6">
              <a:extLst>
                <a:ext uri="{FF2B5EF4-FFF2-40B4-BE49-F238E27FC236}">
                  <a16:creationId xmlns:a16="http://schemas.microsoft.com/office/drawing/2014/main" id="{A548ACCA-7E5E-4242-8EE5-06B166BBD487}"/>
                </a:ext>
              </a:extLst>
            </p:cNvPr>
            <p:cNvSpPr>
              <a:spLocks noChangeArrowheads="1"/>
            </p:cNvSpPr>
            <p:nvPr/>
          </p:nvSpPr>
          <p:spPr bwMode="auto">
            <a:xfrm>
              <a:off x="5190108" y="2395984"/>
              <a:ext cx="1200150" cy="222250"/>
            </a:xfrm>
            <a:prstGeom prst="rect">
              <a:avLst/>
            </a:prstGeom>
            <a:solidFill>
              <a:srgbClr val="D34817"/>
            </a:solidFill>
            <a:ln w="12700" cap="sq" algn="ctr">
              <a:solidFill>
                <a:sysClr val="windowText" lastClr="000000"/>
              </a:solidFill>
              <a:round/>
              <a:headEnd type="none" w="sm" len="sm"/>
              <a:tailEnd type="none" w="sm" len="sm"/>
            </a:ln>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sz="1800" b="0" i="0" u="none" strike="noStrike" kern="0" cap="none" spc="0" normalizeH="0" baseline="0" noProof="0">
                <a:ln>
                  <a:noFill/>
                </a:ln>
                <a:solidFill>
                  <a:prstClr val="black"/>
                </a:solidFill>
                <a:effectLst/>
                <a:uLnTx/>
                <a:uFillTx/>
                <a:latin typeface="Verdana" panose="020B0604030504040204" pitchFamily="34" charset="0"/>
              </a:endParaRPr>
            </a:p>
          </p:txBody>
        </p:sp>
        <p:cxnSp>
          <p:nvCxnSpPr>
            <p:cNvPr id="24" name="Straight Arrow Connector 8">
              <a:extLst>
                <a:ext uri="{FF2B5EF4-FFF2-40B4-BE49-F238E27FC236}">
                  <a16:creationId xmlns:a16="http://schemas.microsoft.com/office/drawing/2014/main" id="{191218FE-BEB1-4C91-84F0-8720D8976291}"/>
                </a:ext>
              </a:extLst>
            </p:cNvPr>
            <p:cNvCxnSpPr>
              <a:cxnSpLocks noChangeShapeType="1"/>
              <a:stCxn id="23" idx="3"/>
              <a:endCxn id="25" idx="1"/>
            </p:cNvCxnSpPr>
            <p:nvPr/>
          </p:nvCxnSpPr>
          <p:spPr bwMode="auto">
            <a:xfrm>
              <a:off x="6390258" y="2507109"/>
              <a:ext cx="311150" cy="44450"/>
            </a:xfrm>
            <a:prstGeom prst="straightConnector1">
              <a:avLst/>
            </a:prstGeom>
            <a:noFill/>
            <a:ln w="19050" cap="sq" algn="ctr">
              <a:solidFill>
                <a:sysClr val="windowText" lastClr="000000"/>
              </a:solidFill>
              <a:round/>
              <a:headEnd type="none" w="sm" len="sm"/>
              <a:tailEnd type="arrow" w="med" len="med"/>
            </a:ln>
            <a:extLst>
              <a:ext uri="{909E8E84-426E-40DD-AFC4-6F175D3DCCD1}">
                <a14:hiddenFill xmlns:a14="http://schemas.microsoft.com/office/drawing/2010/main">
                  <a:noFill/>
                </a14:hiddenFill>
              </a:ext>
            </a:extLst>
          </p:spPr>
        </p:cxnSp>
        <p:sp>
          <p:nvSpPr>
            <p:cNvPr id="25" name="Rectangle 9">
              <a:extLst>
                <a:ext uri="{FF2B5EF4-FFF2-40B4-BE49-F238E27FC236}">
                  <a16:creationId xmlns:a16="http://schemas.microsoft.com/office/drawing/2014/main" id="{127A8971-0821-4F86-98AF-4DEA67623971}"/>
                </a:ext>
              </a:extLst>
            </p:cNvPr>
            <p:cNvSpPr>
              <a:spLocks noChangeArrowheads="1"/>
            </p:cNvSpPr>
            <p:nvPr/>
          </p:nvSpPr>
          <p:spPr bwMode="auto">
            <a:xfrm>
              <a:off x="6701408" y="2440434"/>
              <a:ext cx="844550" cy="222250"/>
            </a:xfrm>
            <a:prstGeom prst="rect">
              <a:avLst/>
            </a:prstGeom>
            <a:solidFill>
              <a:srgbClr val="9B2D1F"/>
            </a:solidFill>
            <a:ln w="12700" cap="sq" algn="ctr">
              <a:solidFill>
                <a:sysClr val="windowText" lastClr="000000"/>
              </a:solidFill>
              <a:round/>
              <a:headEnd type="none" w="sm" len="sm"/>
              <a:tailEnd type="none" w="sm" len="sm"/>
            </a:ln>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sz="1800" b="0" i="0" u="none" strike="noStrike" kern="0" cap="none" spc="0" normalizeH="0" baseline="0" noProof="0">
                <a:ln>
                  <a:noFill/>
                </a:ln>
                <a:solidFill>
                  <a:prstClr val="black"/>
                </a:solidFill>
                <a:effectLst/>
                <a:uLnTx/>
                <a:uFillTx/>
                <a:latin typeface="Verdana" panose="020B0604030504040204" pitchFamily="34" charset="0"/>
              </a:endParaRPr>
            </a:p>
          </p:txBody>
        </p:sp>
        <p:sp>
          <p:nvSpPr>
            <p:cNvPr id="26" name="Rectangle 10">
              <a:extLst>
                <a:ext uri="{FF2B5EF4-FFF2-40B4-BE49-F238E27FC236}">
                  <a16:creationId xmlns:a16="http://schemas.microsoft.com/office/drawing/2014/main" id="{C553A384-DD49-4FD8-B887-E6241AA6CAFC}"/>
                </a:ext>
              </a:extLst>
            </p:cNvPr>
            <p:cNvSpPr>
              <a:spLocks noChangeArrowheads="1"/>
            </p:cNvSpPr>
            <p:nvPr/>
          </p:nvSpPr>
          <p:spPr bwMode="auto">
            <a:xfrm>
              <a:off x="5190108" y="2884934"/>
              <a:ext cx="1200150" cy="222250"/>
            </a:xfrm>
            <a:prstGeom prst="rect">
              <a:avLst/>
            </a:prstGeom>
            <a:solidFill>
              <a:srgbClr val="D34817"/>
            </a:solidFill>
            <a:ln w="12700" cap="sq" algn="ctr">
              <a:solidFill>
                <a:sysClr val="windowText" lastClr="000000"/>
              </a:solidFill>
              <a:round/>
              <a:headEnd type="none" w="sm" len="sm"/>
              <a:tailEnd type="none" w="sm" len="sm"/>
            </a:ln>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sz="1800" b="0" i="0" u="none" strike="noStrike" kern="0" cap="none" spc="0" normalizeH="0" baseline="0" noProof="0">
                <a:ln>
                  <a:noFill/>
                </a:ln>
                <a:solidFill>
                  <a:prstClr val="black"/>
                </a:solidFill>
                <a:effectLst/>
                <a:uLnTx/>
                <a:uFillTx/>
                <a:latin typeface="Verdana" panose="020B0604030504040204" pitchFamily="34" charset="0"/>
              </a:endParaRPr>
            </a:p>
          </p:txBody>
        </p:sp>
        <p:sp>
          <p:nvSpPr>
            <p:cNvPr id="27" name="Rectangle 12">
              <a:extLst>
                <a:ext uri="{FF2B5EF4-FFF2-40B4-BE49-F238E27FC236}">
                  <a16:creationId xmlns:a16="http://schemas.microsoft.com/office/drawing/2014/main" id="{84C3E849-2EE4-4A97-83C6-3D860A787F7F}"/>
                </a:ext>
              </a:extLst>
            </p:cNvPr>
            <p:cNvSpPr>
              <a:spLocks noChangeArrowheads="1"/>
            </p:cNvSpPr>
            <p:nvPr/>
          </p:nvSpPr>
          <p:spPr bwMode="auto">
            <a:xfrm>
              <a:off x="6168008" y="3284984"/>
              <a:ext cx="844550" cy="222250"/>
            </a:xfrm>
            <a:prstGeom prst="rect">
              <a:avLst/>
            </a:prstGeom>
            <a:solidFill>
              <a:srgbClr val="9B2D1F"/>
            </a:solidFill>
            <a:ln w="12700" cap="sq" algn="ctr">
              <a:solidFill>
                <a:sysClr val="windowText" lastClr="000000"/>
              </a:solidFill>
              <a:round/>
              <a:headEnd type="none" w="sm" len="sm"/>
              <a:tailEnd type="none" w="sm" len="sm"/>
            </a:ln>
          </p:spPr>
          <p:txBody>
            <a:bodyPr wrap="none"/>
            <a:lstStyle/>
            <a:p>
              <a:pPr marL="0" marR="0" lvl="0" indent="0" defTabSz="914400" eaLnBrk="0" fontAlgn="base" latinLnBrk="0" hangingPunct="0">
                <a:lnSpc>
                  <a:spcPct val="100000"/>
                </a:lnSpc>
                <a:spcBef>
                  <a:spcPct val="0"/>
                </a:spcBef>
                <a:spcAft>
                  <a:spcPct val="0"/>
                </a:spcAft>
                <a:buClrTx/>
                <a:buSzTx/>
                <a:buFontTx/>
                <a:buNone/>
                <a:tabLst/>
                <a:defRPr/>
              </a:pPr>
              <a:endParaRPr kumimoji="0" lang="pt-PT" sz="1800" b="0" i="0" u="none" strike="noStrike" kern="0" cap="none" spc="0" normalizeH="0" baseline="0" noProof="0">
                <a:ln>
                  <a:noFill/>
                </a:ln>
                <a:solidFill>
                  <a:prstClr val="black"/>
                </a:solidFill>
                <a:effectLst/>
                <a:uLnTx/>
                <a:uFillTx/>
                <a:latin typeface="Verdana" panose="020B0604030504040204" pitchFamily="34" charset="0"/>
              </a:endParaRPr>
            </a:p>
          </p:txBody>
        </p:sp>
        <p:cxnSp>
          <p:nvCxnSpPr>
            <p:cNvPr id="28" name="Straight Arrow Connector 11">
              <a:extLst>
                <a:ext uri="{FF2B5EF4-FFF2-40B4-BE49-F238E27FC236}">
                  <a16:creationId xmlns:a16="http://schemas.microsoft.com/office/drawing/2014/main" id="{71A722A0-1E37-44E0-9F0F-9C7C1AA5B1AE}"/>
                </a:ext>
              </a:extLst>
            </p:cNvPr>
            <p:cNvCxnSpPr>
              <a:cxnSpLocks noChangeShapeType="1"/>
              <a:stCxn id="26" idx="3"/>
              <a:endCxn id="27" idx="1"/>
            </p:cNvCxnSpPr>
            <p:nvPr/>
          </p:nvCxnSpPr>
          <p:spPr bwMode="auto">
            <a:xfrm flipH="1">
              <a:off x="6168008" y="2996059"/>
              <a:ext cx="222250" cy="400050"/>
            </a:xfrm>
            <a:prstGeom prst="straightConnector1">
              <a:avLst/>
            </a:prstGeom>
            <a:noFill/>
            <a:ln w="19050" cap="sq" algn="ctr">
              <a:solidFill>
                <a:sysClr val="windowText" lastClr="000000"/>
              </a:solidFill>
              <a:round/>
              <a:headEnd type="none" w="sm" len="sm"/>
              <a:tailEnd type="arrow" w="med" len="med"/>
            </a:ln>
            <a:extLst>
              <a:ext uri="{909E8E84-426E-40DD-AFC4-6F175D3DCCD1}">
                <a14:hiddenFill xmlns:a14="http://schemas.microsoft.com/office/drawing/2010/main">
                  <a:noFill/>
                </a14:hiddenFill>
              </a:ext>
            </a:extLst>
          </p:spPr>
        </p:cxnSp>
        <p:sp>
          <p:nvSpPr>
            <p:cNvPr id="29" name="TextBox 18">
              <a:extLst>
                <a:ext uri="{FF2B5EF4-FFF2-40B4-BE49-F238E27FC236}">
                  <a16:creationId xmlns:a16="http://schemas.microsoft.com/office/drawing/2014/main" id="{1EC24CB8-F3AF-4632-95F7-AAAEF25925F8}"/>
                </a:ext>
              </a:extLst>
            </p:cNvPr>
            <p:cNvSpPr txBox="1">
              <a:spLocks noChangeArrowheads="1"/>
            </p:cNvSpPr>
            <p:nvPr/>
          </p:nvSpPr>
          <p:spPr bwMode="auto">
            <a:xfrm>
              <a:off x="6390259" y="2084834"/>
              <a:ext cx="538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pt-PT" sz="1800" b="0" i="0" u="none" strike="noStrike" kern="0" cap="none" spc="0" normalizeH="0" baseline="0" noProof="0" dirty="0" err="1">
                  <a:ln>
                    <a:noFill/>
                  </a:ln>
                  <a:solidFill>
                    <a:prstClr val="black"/>
                  </a:solidFill>
                  <a:effectLst/>
                  <a:uLnTx/>
                  <a:uFillTx/>
                  <a:latin typeface="Trebuchet MS" pitchFamily="34" charset="0"/>
                </a:rPr>
                <a:t>Lag</a:t>
              </a:r>
              <a:endParaRPr kumimoji="0" lang="pt-PT" sz="1800" b="0" i="0" u="none" strike="noStrike" kern="0" cap="none" spc="0" normalizeH="0" baseline="0" noProof="0" dirty="0">
                <a:ln>
                  <a:noFill/>
                </a:ln>
                <a:solidFill>
                  <a:prstClr val="black"/>
                </a:solidFill>
                <a:effectLst/>
                <a:uLnTx/>
                <a:uFillTx/>
                <a:latin typeface="Trebuchet MS" pitchFamily="34" charset="0"/>
              </a:endParaRPr>
            </a:p>
          </p:txBody>
        </p:sp>
        <p:sp>
          <p:nvSpPr>
            <p:cNvPr id="30" name="TextBox 19">
              <a:extLst>
                <a:ext uri="{FF2B5EF4-FFF2-40B4-BE49-F238E27FC236}">
                  <a16:creationId xmlns:a16="http://schemas.microsoft.com/office/drawing/2014/main" id="{79102EAF-1AB9-4EEA-B602-A58363E3B8B9}"/>
                </a:ext>
              </a:extLst>
            </p:cNvPr>
            <p:cNvSpPr txBox="1">
              <a:spLocks noChangeArrowheads="1"/>
            </p:cNvSpPr>
            <p:nvPr/>
          </p:nvSpPr>
          <p:spPr bwMode="auto">
            <a:xfrm>
              <a:off x="6434709" y="2840484"/>
              <a:ext cx="677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rebuchet MS" pitchFamily="34" charset="0"/>
                </a:defRPr>
              </a:lvl1pPr>
              <a:lvl2pPr marL="742950" indent="-285750" eaLnBrk="0" hangingPunct="0">
                <a:defRPr>
                  <a:solidFill>
                    <a:schemeClr val="tx1"/>
                  </a:solidFill>
                  <a:latin typeface="Trebuchet MS" pitchFamily="34" charset="0"/>
                </a:defRPr>
              </a:lvl2pPr>
              <a:lvl3pPr marL="1143000" indent="-228600" eaLnBrk="0" hangingPunct="0">
                <a:defRPr>
                  <a:solidFill>
                    <a:schemeClr val="tx1"/>
                  </a:solidFill>
                  <a:latin typeface="Trebuchet MS" pitchFamily="34" charset="0"/>
                </a:defRPr>
              </a:lvl3pPr>
              <a:lvl4pPr marL="1600200" indent="-228600" eaLnBrk="0" hangingPunct="0">
                <a:defRPr>
                  <a:solidFill>
                    <a:schemeClr val="tx1"/>
                  </a:solidFill>
                  <a:latin typeface="Trebuchet MS" pitchFamily="34" charset="0"/>
                </a:defRPr>
              </a:lvl4pPr>
              <a:lvl5pPr marL="2057400" indent="-228600" eaLnBrk="0" hangingPunct="0">
                <a:defRPr>
                  <a:solidFill>
                    <a:schemeClr val="tx1"/>
                  </a:solidFill>
                  <a:latin typeface="Trebuchet MS" pitchFamily="34" charset="0"/>
                </a:defRPr>
              </a:lvl5pPr>
              <a:lvl6pPr marL="2514600" indent="-228600" eaLnBrk="0" fontAlgn="base" hangingPunct="0">
                <a:spcBef>
                  <a:spcPct val="0"/>
                </a:spcBef>
                <a:spcAft>
                  <a:spcPct val="0"/>
                </a:spcAft>
                <a:defRPr>
                  <a:solidFill>
                    <a:schemeClr val="tx1"/>
                  </a:solidFill>
                  <a:latin typeface="Trebuchet MS" pitchFamily="34" charset="0"/>
                </a:defRPr>
              </a:lvl6pPr>
              <a:lvl7pPr marL="2971800" indent="-228600" eaLnBrk="0" fontAlgn="base" hangingPunct="0">
                <a:spcBef>
                  <a:spcPct val="0"/>
                </a:spcBef>
                <a:spcAft>
                  <a:spcPct val="0"/>
                </a:spcAft>
                <a:defRPr>
                  <a:solidFill>
                    <a:schemeClr val="tx1"/>
                  </a:solidFill>
                  <a:latin typeface="Trebuchet MS" pitchFamily="34" charset="0"/>
                </a:defRPr>
              </a:lvl7pPr>
              <a:lvl8pPr marL="3429000" indent="-228600" eaLnBrk="0" fontAlgn="base" hangingPunct="0">
                <a:spcBef>
                  <a:spcPct val="0"/>
                </a:spcBef>
                <a:spcAft>
                  <a:spcPct val="0"/>
                </a:spcAft>
                <a:defRPr>
                  <a:solidFill>
                    <a:schemeClr val="tx1"/>
                  </a:solidFill>
                  <a:latin typeface="Trebuchet MS" pitchFamily="34" charset="0"/>
                </a:defRPr>
              </a:lvl8pPr>
              <a:lvl9pPr marL="3886200" indent="-228600" eaLnBrk="0" fontAlgn="base" hangingPunct="0">
                <a:spcBef>
                  <a:spcPct val="0"/>
                </a:spcBef>
                <a:spcAft>
                  <a:spcPct val="0"/>
                </a:spcAft>
                <a:defRPr>
                  <a:solidFill>
                    <a:schemeClr val="tx1"/>
                  </a:solidFill>
                  <a:latin typeface="Trebuchet MS"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pt-PT" sz="1800" b="0" i="0" u="none" strike="noStrike" kern="0" cap="none" spc="0" normalizeH="0" baseline="0" noProof="0">
                  <a:ln>
                    <a:noFill/>
                  </a:ln>
                  <a:solidFill>
                    <a:prstClr val="black"/>
                  </a:solidFill>
                  <a:effectLst/>
                  <a:uLnTx/>
                  <a:uFillTx/>
                  <a:latin typeface="Trebuchet MS" pitchFamily="34" charset="0"/>
                </a:rPr>
                <a:t>Lead</a:t>
              </a:r>
            </a:p>
          </p:txBody>
        </p:sp>
      </p:grpSp>
      <p:pic>
        <p:nvPicPr>
          <p:cNvPr id="31" name="Picture 30">
            <a:extLst>
              <a:ext uri="{FF2B5EF4-FFF2-40B4-BE49-F238E27FC236}">
                <a16:creationId xmlns:a16="http://schemas.microsoft.com/office/drawing/2014/main" id="{8376C7A6-4107-4276-B7BA-8389D378C7CF}"/>
              </a:ext>
            </a:extLst>
          </p:cNvPr>
          <p:cNvPicPr>
            <a:picLocks noChangeAspect="1"/>
          </p:cNvPicPr>
          <p:nvPr/>
        </p:nvPicPr>
        <p:blipFill rotWithShape="1">
          <a:blip r:embed="rId2"/>
          <a:srcRect l="71030" t="31993" r="3670" b="51426"/>
          <a:stretch/>
        </p:blipFill>
        <p:spPr>
          <a:xfrm>
            <a:off x="3551240" y="2010806"/>
            <a:ext cx="3456384" cy="1721743"/>
          </a:xfrm>
          <a:prstGeom prst="rect">
            <a:avLst/>
          </a:prstGeom>
        </p:spPr>
      </p:pic>
      <p:cxnSp>
        <p:nvCxnSpPr>
          <p:cNvPr id="32" name="Straight Arrow Connector 31">
            <a:extLst>
              <a:ext uri="{FF2B5EF4-FFF2-40B4-BE49-F238E27FC236}">
                <a16:creationId xmlns:a16="http://schemas.microsoft.com/office/drawing/2014/main" id="{048BB6FE-6DA2-494C-9693-CBE804D51117}"/>
              </a:ext>
            </a:extLst>
          </p:cNvPr>
          <p:cNvCxnSpPr/>
          <p:nvPr/>
        </p:nvCxnSpPr>
        <p:spPr>
          <a:xfrm>
            <a:off x="2688704" y="2508413"/>
            <a:ext cx="1078560" cy="0"/>
          </a:xfrm>
          <a:prstGeom prst="straightConnector1">
            <a:avLst/>
          </a:prstGeom>
          <a:noFill/>
          <a:ln w="28575" cap="flat" cmpd="sng" algn="ctr">
            <a:solidFill>
              <a:srgbClr val="855D5D"/>
            </a:solidFill>
            <a:prstDash val="solid"/>
            <a:tailEnd type="triangle"/>
          </a:ln>
          <a:effectLst/>
        </p:spPr>
      </p:cxnSp>
      <p:cxnSp>
        <p:nvCxnSpPr>
          <p:cNvPr id="33" name="Straight Arrow Connector 32">
            <a:extLst>
              <a:ext uri="{FF2B5EF4-FFF2-40B4-BE49-F238E27FC236}">
                <a16:creationId xmlns:a16="http://schemas.microsoft.com/office/drawing/2014/main" id="{B402619A-AA5D-4810-9461-278E11A552E7}"/>
              </a:ext>
            </a:extLst>
          </p:cNvPr>
          <p:cNvCxnSpPr/>
          <p:nvPr/>
        </p:nvCxnSpPr>
        <p:spPr>
          <a:xfrm>
            <a:off x="2688704" y="2796445"/>
            <a:ext cx="1078560" cy="0"/>
          </a:xfrm>
          <a:prstGeom prst="straightConnector1">
            <a:avLst/>
          </a:prstGeom>
          <a:noFill/>
          <a:ln w="28575" cap="flat" cmpd="sng" algn="ctr">
            <a:solidFill>
              <a:srgbClr val="855D5D"/>
            </a:solidFill>
            <a:prstDash val="solid"/>
            <a:tailEnd type="triangle"/>
          </a:ln>
          <a:effectLst/>
        </p:spPr>
      </p:cxnSp>
      <p:cxnSp>
        <p:nvCxnSpPr>
          <p:cNvPr id="34" name="Straight Arrow Connector 33">
            <a:extLst>
              <a:ext uri="{FF2B5EF4-FFF2-40B4-BE49-F238E27FC236}">
                <a16:creationId xmlns:a16="http://schemas.microsoft.com/office/drawing/2014/main" id="{BE040469-BCC3-4CE7-8D55-D1477C325A24}"/>
              </a:ext>
            </a:extLst>
          </p:cNvPr>
          <p:cNvCxnSpPr/>
          <p:nvPr/>
        </p:nvCxnSpPr>
        <p:spPr>
          <a:xfrm>
            <a:off x="2688704" y="3084477"/>
            <a:ext cx="1078560" cy="0"/>
          </a:xfrm>
          <a:prstGeom prst="straightConnector1">
            <a:avLst/>
          </a:prstGeom>
          <a:noFill/>
          <a:ln w="28575" cap="flat" cmpd="sng" algn="ctr">
            <a:solidFill>
              <a:srgbClr val="855D5D"/>
            </a:solidFill>
            <a:prstDash val="solid"/>
            <a:tailEnd type="triangle"/>
          </a:ln>
          <a:effectLst/>
        </p:spPr>
      </p:cxnSp>
      <p:cxnSp>
        <p:nvCxnSpPr>
          <p:cNvPr id="35" name="Straight Arrow Connector 34">
            <a:extLst>
              <a:ext uri="{FF2B5EF4-FFF2-40B4-BE49-F238E27FC236}">
                <a16:creationId xmlns:a16="http://schemas.microsoft.com/office/drawing/2014/main" id="{508DD83A-0F5B-42A7-8BAD-41AAC237A8F4}"/>
              </a:ext>
            </a:extLst>
          </p:cNvPr>
          <p:cNvCxnSpPr/>
          <p:nvPr/>
        </p:nvCxnSpPr>
        <p:spPr>
          <a:xfrm>
            <a:off x="2688704" y="3372509"/>
            <a:ext cx="1078560" cy="0"/>
          </a:xfrm>
          <a:prstGeom prst="straightConnector1">
            <a:avLst/>
          </a:prstGeom>
          <a:noFill/>
          <a:ln w="28575" cap="flat" cmpd="sng" algn="ctr">
            <a:solidFill>
              <a:srgbClr val="855D5D"/>
            </a:solidFill>
            <a:prstDash val="solid"/>
            <a:tailEnd type="triangle"/>
          </a:ln>
          <a:effectLst/>
        </p:spPr>
      </p:cxnSp>
    </p:spTree>
    <p:extLst>
      <p:ext uri="{BB962C8B-B14F-4D97-AF65-F5344CB8AC3E}">
        <p14:creationId xmlns:p14="http://schemas.microsoft.com/office/powerpoint/2010/main" val="1765617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0FCF9C9-B7E5-4383-84BD-D6A0ED1B528F}"/>
              </a:ext>
            </a:extLst>
          </p:cNvPr>
          <p:cNvSpPr>
            <a:spLocks noGrp="1"/>
          </p:cNvSpPr>
          <p:nvPr>
            <p:ph type="subTitle" idx="1"/>
          </p:nvPr>
        </p:nvSpPr>
        <p:spPr>
          <a:xfrm>
            <a:off x="1356179" y="3788387"/>
            <a:ext cx="8950284" cy="1305161"/>
          </a:xfrm>
        </p:spPr>
        <p:txBody>
          <a:bodyPr/>
          <a:lstStyle/>
          <a:p>
            <a:r>
              <a:rPr lang="en-US" dirty="0"/>
              <a:t>Representation Of Activities – Network Construction</a:t>
            </a:r>
          </a:p>
          <a:p>
            <a:r>
              <a:rPr lang="en-US" dirty="0"/>
              <a:t>Times And Slack Calculation</a:t>
            </a:r>
          </a:p>
          <a:p>
            <a:r>
              <a:rPr lang="en-US" dirty="0"/>
              <a:t>Critical Path</a:t>
            </a:r>
            <a:endParaRPr lang="pt-PT" dirty="0"/>
          </a:p>
        </p:txBody>
      </p:sp>
      <p:sp>
        <p:nvSpPr>
          <p:cNvPr id="2" name="Title 1">
            <a:extLst>
              <a:ext uri="{FF2B5EF4-FFF2-40B4-BE49-F238E27FC236}">
                <a16:creationId xmlns:a16="http://schemas.microsoft.com/office/drawing/2014/main" id="{A1FCF82A-F558-4DCD-88E0-70DDEAF89838}"/>
              </a:ext>
            </a:extLst>
          </p:cNvPr>
          <p:cNvSpPr>
            <a:spLocks noGrp="1"/>
          </p:cNvSpPr>
          <p:nvPr>
            <p:ph type="ctrTitle"/>
          </p:nvPr>
        </p:nvSpPr>
        <p:spPr/>
        <p:txBody>
          <a:bodyPr/>
          <a:lstStyle/>
          <a:p>
            <a:r>
              <a:rPr lang="pt-PT" dirty="0"/>
              <a:t>CPM Method</a:t>
            </a:r>
            <a:endParaRPr lang="en-US" dirty="0"/>
          </a:p>
        </p:txBody>
      </p:sp>
    </p:spTree>
    <p:extLst>
      <p:ext uri="{BB962C8B-B14F-4D97-AF65-F5344CB8AC3E}">
        <p14:creationId xmlns:p14="http://schemas.microsoft.com/office/powerpoint/2010/main" val="3693273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46D41-681A-44FA-8D7C-6E0394181835}"/>
              </a:ext>
            </a:extLst>
          </p:cNvPr>
          <p:cNvSpPr>
            <a:spLocks noGrp="1"/>
          </p:cNvSpPr>
          <p:nvPr>
            <p:ph type="title"/>
          </p:nvPr>
        </p:nvSpPr>
        <p:spPr/>
        <p:txBody>
          <a:bodyPr>
            <a:normAutofit fontScale="90000"/>
          </a:bodyPr>
          <a:lstStyle/>
          <a:p>
            <a:r>
              <a:rPr lang="en-US" dirty="0"/>
              <a:t>CPM Method</a:t>
            </a:r>
            <a:br>
              <a:rPr lang="en-US" dirty="0"/>
            </a:br>
            <a:r>
              <a:rPr lang="en-US" dirty="0"/>
              <a:t>Representation of Events - </a:t>
            </a:r>
            <a:r>
              <a:rPr lang="en-US" dirty="0">
                <a:solidFill>
                  <a:schemeClr val="tx1"/>
                </a:solidFill>
              </a:rPr>
              <a:t>Nodes</a:t>
            </a:r>
            <a:endParaRPr lang="pt-PT" dirty="0"/>
          </a:p>
        </p:txBody>
      </p:sp>
      <p:sp>
        <p:nvSpPr>
          <p:cNvPr id="3" name="Content Placeholder 2">
            <a:extLst>
              <a:ext uri="{FF2B5EF4-FFF2-40B4-BE49-F238E27FC236}">
                <a16:creationId xmlns:a16="http://schemas.microsoft.com/office/drawing/2014/main" id="{B3C4FF34-B0F4-407F-BCF4-C3CB6F21BDB7}"/>
              </a:ext>
            </a:extLst>
          </p:cNvPr>
          <p:cNvSpPr>
            <a:spLocks noGrp="1"/>
          </p:cNvSpPr>
          <p:nvPr>
            <p:ph idx="1"/>
          </p:nvPr>
        </p:nvSpPr>
        <p:spPr>
          <a:xfrm>
            <a:off x="475815" y="1992086"/>
            <a:ext cx="11229516" cy="4408713"/>
          </a:xfrm>
        </p:spPr>
        <p:txBody>
          <a:bodyPr/>
          <a:lstStyle/>
          <a:p>
            <a:pPr marL="0" indent="0">
              <a:buNone/>
            </a:pPr>
            <a:r>
              <a:rPr lang="pt-PT" dirty="0">
                <a:solidFill>
                  <a:schemeClr val="tx1"/>
                </a:solidFill>
              </a:rPr>
              <a:t>Node</a:t>
            </a:r>
            <a:r>
              <a:rPr lang="pt-PT" dirty="0"/>
              <a:t> / Events</a:t>
            </a:r>
          </a:p>
          <a:p>
            <a:pPr lvl="1"/>
            <a:r>
              <a:rPr lang="pt-PT" dirty="0"/>
              <a:t>ET – “</a:t>
            </a:r>
            <a:r>
              <a:rPr lang="en-GB" dirty="0"/>
              <a:t>Early Event Time</a:t>
            </a:r>
            <a:r>
              <a:rPr lang="pt-PT" dirty="0"/>
              <a:t>”</a:t>
            </a:r>
          </a:p>
          <a:p>
            <a:pPr lvl="1"/>
            <a:r>
              <a:rPr lang="pt-PT" dirty="0"/>
              <a:t>LT – “</a:t>
            </a:r>
            <a:r>
              <a:rPr lang="en-GB" dirty="0"/>
              <a:t>Late Event Time</a:t>
            </a:r>
            <a:r>
              <a:rPr lang="pt-PT" dirty="0"/>
              <a:t>”</a:t>
            </a:r>
          </a:p>
          <a:p>
            <a:pPr lvl="1"/>
            <a:endParaRPr lang="pt-PT" dirty="0"/>
          </a:p>
          <a:p>
            <a:pPr marL="0" indent="0">
              <a:buNone/>
            </a:pPr>
            <a:r>
              <a:rPr lang="en-US" dirty="0"/>
              <a:t>Beginning and / or conclusion of activities</a:t>
            </a:r>
            <a:r>
              <a:rPr lang="pt-PT" dirty="0"/>
              <a:t>.</a:t>
            </a:r>
          </a:p>
          <a:p>
            <a:pPr marL="0" indent="0">
              <a:buNone/>
            </a:pPr>
            <a:r>
              <a:rPr lang="en-US" dirty="0"/>
              <a:t>There is a single start and end event for the project.</a:t>
            </a:r>
          </a:p>
          <a:p>
            <a:pPr marL="0" indent="0">
              <a:buNone/>
            </a:pPr>
            <a:r>
              <a:rPr lang="en-US" dirty="0"/>
              <a:t>They must be numbered from left to right and from top to bottom.</a:t>
            </a:r>
            <a:endParaRPr lang="pt-PT" dirty="0"/>
          </a:p>
          <a:p>
            <a:pPr marL="0" indent="0">
              <a:buNone/>
            </a:pPr>
            <a:endParaRPr lang="pt-PT" dirty="0"/>
          </a:p>
        </p:txBody>
      </p:sp>
    </p:spTree>
    <p:extLst>
      <p:ext uri="{BB962C8B-B14F-4D97-AF65-F5344CB8AC3E}">
        <p14:creationId xmlns:p14="http://schemas.microsoft.com/office/powerpoint/2010/main" val="3667329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424F3-4063-4372-BEAA-782BBBA8D8BB}"/>
              </a:ext>
            </a:extLst>
          </p:cNvPr>
          <p:cNvSpPr>
            <a:spLocks noGrp="1"/>
          </p:cNvSpPr>
          <p:nvPr>
            <p:ph type="title"/>
          </p:nvPr>
        </p:nvSpPr>
        <p:spPr/>
        <p:txBody>
          <a:bodyPr>
            <a:normAutofit fontScale="90000"/>
          </a:bodyPr>
          <a:lstStyle/>
          <a:p>
            <a:r>
              <a:rPr lang="en-US" dirty="0"/>
              <a:t>CPM Method</a:t>
            </a:r>
            <a:br>
              <a:rPr lang="en-US" dirty="0"/>
            </a:br>
            <a:r>
              <a:rPr lang="en-US" dirty="0"/>
              <a:t>Representation of Activities - Arcs</a:t>
            </a:r>
            <a:endParaRPr lang="pt-PT" dirty="0"/>
          </a:p>
        </p:txBody>
      </p:sp>
      <p:sp>
        <p:nvSpPr>
          <p:cNvPr id="3" name="Content Placeholder 2">
            <a:extLst>
              <a:ext uri="{FF2B5EF4-FFF2-40B4-BE49-F238E27FC236}">
                <a16:creationId xmlns:a16="http://schemas.microsoft.com/office/drawing/2014/main" id="{300ECCF3-7F17-4F2C-89DA-DBAB540595BA}"/>
              </a:ext>
            </a:extLst>
          </p:cNvPr>
          <p:cNvSpPr>
            <a:spLocks noGrp="1"/>
          </p:cNvSpPr>
          <p:nvPr>
            <p:ph idx="1"/>
          </p:nvPr>
        </p:nvSpPr>
        <p:spPr/>
        <p:txBody>
          <a:bodyPr/>
          <a:lstStyle/>
          <a:p>
            <a:pPr marL="0" indent="0">
              <a:buNone/>
            </a:pPr>
            <a:r>
              <a:rPr lang="pt-PT" dirty="0"/>
              <a:t>Arcs / activities</a:t>
            </a:r>
          </a:p>
          <a:p>
            <a:pPr lvl="1"/>
            <a:r>
              <a:rPr lang="pt-PT" dirty="0"/>
              <a:t>“</a:t>
            </a:r>
            <a:r>
              <a:rPr lang="en-GB" dirty="0"/>
              <a:t>Activity</a:t>
            </a:r>
            <a:r>
              <a:rPr lang="pt-PT" dirty="0"/>
              <a:t>” –  j: Aj</a:t>
            </a:r>
            <a:endParaRPr lang="pt-PT" noProof="1"/>
          </a:p>
          <a:p>
            <a:pPr lvl="1"/>
            <a:r>
              <a:rPr lang="pt-PT" dirty="0"/>
              <a:t>“</a:t>
            </a:r>
            <a:r>
              <a:rPr lang="en-GB" dirty="0"/>
              <a:t>Duration</a:t>
            </a:r>
            <a:r>
              <a:rPr lang="pt-PT" dirty="0"/>
              <a:t>” – : </a:t>
            </a:r>
            <a:r>
              <a:rPr lang="pt-PT" noProof="1"/>
              <a:t>dj</a:t>
            </a:r>
          </a:p>
          <a:p>
            <a:pPr lvl="1"/>
            <a:endParaRPr lang="pt-PT" noProof="1"/>
          </a:p>
          <a:p>
            <a:pPr lvl="1"/>
            <a:r>
              <a:rPr lang="pt-PT" dirty="0"/>
              <a:t>“</a:t>
            </a:r>
            <a:r>
              <a:rPr lang="en-GB" dirty="0"/>
              <a:t>Earliest Start</a:t>
            </a:r>
            <a:r>
              <a:rPr lang="pt-PT" dirty="0"/>
              <a:t>” – </a:t>
            </a:r>
            <a:r>
              <a:rPr lang="pt-PT" noProof="1"/>
              <a:t>ESj = ETi</a:t>
            </a:r>
          </a:p>
          <a:p>
            <a:pPr lvl="1"/>
            <a:r>
              <a:rPr lang="pt-PT" dirty="0"/>
              <a:t>“</a:t>
            </a:r>
            <a:r>
              <a:rPr lang="en-GB" dirty="0"/>
              <a:t>Latest Finish</a:t>
            </a:r>
            <a:r>
              <a:rPr lang="pt-PT" dirty="0"/>
              <a:t>” – </a:t>
            </a:r>
            <a:r>
              <a:rPr lang="pt-PT" noProof="1"/>
              <a:t>LFj = LT</a:t>
            </a:r>
            <a:r>
              <a:rPr lang="pt-PT" dirty="0"/>
              <a:t>k</a:t>
            </a:r>
          </a:p>
          <a:p>
            <a:pPr lvl="1"/>
            <a:r>
              <a:rPr lang="pt-PT" dirty="0"/>
              <a:t>“</a:t>
            </a:r>
            <a:r>
              <a:rPr lang="en-GB" dirty="0"/>
              <a:t>Latest Start</a:t>
            </a:r>
            <a:r>
              <a:rPr lang="pt-PT" dirty="0"/>
              <a:t>” – </a:t>
            </a:r>
            <a:r>
              <a:rPr lang="pt-PT" noProof="1"/>
              <a:t>LSj = LT</a:t>
            </a:r>
            <a:r>
              <a:rPr lang="pt-PT" dirty="0"/>
              <a:t>k</a:t>
            </a:r>
            <a:r>
              <a:rPr lang="pt-PT" noProof="1"/>
              <a:t> - dj</a:t>
            </a:r>
          </a:p>
          <a:p>
            <a:pPr lvl="1"/>
            <a:r>
              <a:rPr lang="pt-PT" dirty="0"/>
              <a:t>“</a:t>
            </a:r>
            <a:r>
              <a:rPr lang="en-GB" dirty="0"/>
              <a:t>Earliest Finish</a:t>
            </a:r>
            <a:r>
              <a:rPr lang="pt-PT" dirty="0"/>
              <a:t>” – </a:t>
            </a:r>
            <a:r>
              <a:rPr lang="pt-PT" noProof="1"/>
              <a:t>EFj = ETi + dj</a:t>
            </a:r>
          </a:p>
          <a:p>
            <a:pPr marL="0" indent="0">
              <a:buNone/>
            </a:pPr>
            <a:r>
              <a:rPr lang="en-US" dirty="0"/>
              <a:t>No activity can be represented by more than one arc.</a:t>
            </a:r>
          </a:p>
          <a:p>
            <a:pPr marL="0" indent="0">
              <a:buNone/>
            </a:pPr>
            <a:r>
              <a:rPr lang="en-US" dirty="0"/>
              <a:t>Two activities cannot have the same beginning and end events.</a:t>
            </a:r>
            <a:endParaRPr lang="pt-PT" dirty="0"/>
          </a:p>
          <a:p>
            <a:endParaRPr lang="pt-PT" dirty="0"/>
          </a:p>
        </p:txBody>
      </p:sp>
      <p:grpSp>
        <p:nvGrpSpPr>
          <p:cNvPr id="4" name="Group 3">
            <a:extLst>
              <a:ext uri="{FF2B5EF4-FFF2-40B4-BE49-F238E27FC236}">
                <a16:creationId xmlns:a16="http://schemas.microsoft.com/office/drawing/2014/main" id="{51AAC6F5-3FF8-4E8D-9350-F4DD7919AB3A}"/>
              </a:ext>
            </a:extLst>
          </p:cNvPr>
          <p:cNvGrpSpPr/>
          <p:nvPr/>
        </p:nvGrpSpPr>
        <p:grpSpPr>
          <a:xfrm>
            <a:off x="6819796" y="2458570"/>
            <a:ext cx="3921125" cy="1204913"/>
            <a:chOff x="4079875" y="2133600"/>
            <a:chExt cx="3921125" cy="1204913"/>
          </a:xfrm>
        </p:grpSpPr>
        <p:sp>
          <p:nvSpPr>
            <p:cNvPr id="5" name="Oval 5">
              <a:extLst>
                <a:ext uri="{FF2B5EF4-FFF2-40B4-BE49-F238E27FC236}">
                  <a16:creationId xmlns:a16="http://schemas.microsoft.com/office/drawing/2014/main" id="{B13730D7-ADA0-42FF-9998-4BD02AE7F206}"/>
                </a:ext>
              </a:extLst>
            </p:cNvPr>
            <p:cNvSpPr>
              <a:spLocks noChangeArrowheads="1"/>
            </p:cNvSpPr>
            <p:nvPr/>
          </p:nvSpPr>
          <p:spPr bwMode="auto">
            <a:xfrm>
              <a:off x="4140200" y="2573338"/>
              <a:ext cx="561975" cy="609600"/>
            </a:xfrm>
            <a:prstGeom prst="ellipse">
              <a:avLst/>
            </a:prstGeom>
            <a:noFill/>
            <a:ln w="9525">
              <a:solidFill>
                <a:schemeClr val="tx1"/>
              </a:solidFill>
              <a:round/>
              <a:headEnd/>
              <a:tailEnd/>
            </a:ln>
          </p:spPr>
          <p:txBody>
            <a:bodyPr wrap="none" anchor="ctr"/>
            <a:lstStyle/>
            <a:p>
              <a:pPr algn="ctr"/>
              <a:r>
                <a:rPr lang="pt-PT" noProof="1"/>
                <a:t>i</a:t>
              </a:r>
            </a:p>
          </p:txBody>
        </p:sp>
        <p:sp>
          <p:nvSpPr>
            <p:cNvPr id="6" name="Oval 6">
              <a:extLst>
                <a:ext uri="{FF2B5EF4-FFF2-40B4-BE49-F238E27FC236}">
                  <a16:creationId xmlns:a16="http://schemas.microsoft.com/office/drawing/2014/main" id="{7CA18810-9067-4B4D-9C24-4E0C8F78E175}"/>
                </a:ext>
              </a:extLst>
            </p:cNvPr>
            <p:cNvSpPr>
              <a:spLocks noChangeArrowheads="1"/>
            </p:cNvSpPr>
            <p:nvPr/>
          </p:nvSpPr>
          <p:spPr bwMode="auto">
            <a:xfrm>
              <a:off x="7305675" y="2573338"/>
              <a:ext cx="561975" cy="609600"/>
            </a:xfrm>
            <a:prstGeom prst="ellipse">
              <a:avLst/>
            </a:prstGeom>
            <a:noFill/>
            <a:ln w="9525">
              <a:solidFill>
                <a:schemeClr val="tx1"/>
              </a:solidFill>
              <a:round/>
              <a:headEnd/>
              <a:tailEnd/>
            </a:ln>
          </p:spPr>
          <p:txBody>
            <a:bodyPr wrap="none" anchor="ctr"/>
            <a:lstStyle/>
            <a:p>
              <a:pPr algn="ctr"/>
              <a:r>
                <a:rPr lang="pt-PT" dirty="0"/>
                <a:t>k</a:t>
              </a:r>
              <a:endParaRPr lang="pt-PT" noProof="1"/>
            </a:p>
          </p:txBody>
        </p:sp>
        <p:cxnSp>
          <p:nvCxnSpPr>
            <p:cNvPr id="7" name="AutoShape 7">
              <a:extLst>
                <a:ext uri="{FF2B5EF4-FFF2-40B4-BE49-F238E27FC236}">
                  <a16:creationId xmlns:a16="http://schemas.microsoft.com/office/drawing/2014/main" id="{B25087B6-6EC4-4F48-B16B-667E123F5149}"/>
                </a:ext>
              </a:extLst>
            </p:cNvPr>
            <p:cNvCxnSpPr>
              <a:cxnSpLocks noChangeShapeType="1"/>
              <a:stCxn id="5" idx="6"/>
              <a:endCxn id="6" idx="2"/>
            </p:cNvCxnSpPr>
            <p:nvPr/>
          </p:nvCxnSpPr>
          <p:spPr bwMode="auto">
            <a:xfrm>
              <a:off x="4702175" y="2878138"/>
              <a:ext cx="2603500" cy="0"/>
            </a:xfrm>
            <a:prstGeom prst="straightConnector1">
              <a:avLst/>
            </a:prstGeom>
            <a:noFill/>
            <a:ln w="9525">
              <a:solidFill>
                <a:schemeClr val="tx1"/>
              </a:solidFill>
              <a:round/>
              <a:headEnd/>
              <a:tailEnd type="triangle" w="med" len="med"/>
            </a:ln>
          </p:spPr>
        </p:cxnSp>
        <p:sp>
          <p:nvSpPr>
            <p:cNvPr id="8" name="Text Box 8">
              <a:extLst>
                <a:ext uri="{FF2B5EF4-FFF2-40B4-BE49-F238E27FC236}">
                  <a16:creationId xmlns:a16="http://schemas.microsoft.com/office/drawing/2014/main" id="{E6D3D65C-38BE-479F-84A1-D5A5912A8139}"/>
                </a:ext>
              </a:extLst>
            </p:cNvPr>
            <p:cNvSpPr txBox="1">
              <a:spLocks noChangeArrowheads="1"/>
            </p:cNvSpPr>
            <p:nvPr/>
          </p:nvSpPr>
          <p:spPr bwMode="auto">
            <a:xfrm>
              <a:off x="5827713" y="2420938"/>
              <a:ext cx="473075" cy="366712"/>
            </a:xfrm>
            <a:prstGeom prst="rect">
              <a:avLst/>
            </a:prstGeom>
            <a:noFill/>
            <a:ln w="9525">
              <a:noFill/>
              <a:miter lim="800000"/>
              <a:headEnd/>
              <a:tailEnd/>
            </a:ln>
          </p:spPr>
          <p:txBody>
            <a:bodyPr>
              <a:spAutoFit/>
            </a:bodyPr>
            <a:lstStyle/>
            <a:p>
              <a:pPr algn="ctr"/>
              <a:r>
                <a:rPr lang="pt-PT" noProof="1">
                  <a:latin typeface="Tahoma" pitchFamily="34" charset="0"/>
                </a:rPr>
                <a:t>A</a:t>
              </a:r>
              <a:r>
                <a:rPr lang="pt-PT" baseline="-25000" noProof="1">
                  <a:latin typeface="Tahoma" pitchFamily="34" charset="0"/>
                </a:rPr>
                <a:t>j</a:t>
              </a:r>
            </a:p>
          </p:txBody>
        </p:sp>
        <p:sp>
          <p:nvSpPr>
            <p:cNvPr id="9" name="Text Box 9">
              <a:extLst>
                <a:ext uri="{FF2B5EF4-FFF2-40B4-BE49-F238E27FC236}">
                  <a16:creationId xmlns:a16="http://schemas.microsoft.com/office/drawing/2014/main" id="{D8F8CEE9-6F67-476D-A3D6-83215A487861}"/>
                </a:ext>
              </a:extLst>
            </p:cNvPr>
            <p:cNvSpPr txBox="1">
              <a:spLocks noChangeArrowheads="1"/>
            </p:cNvSpPr>
            <p:nvPr/>
          </p:nvSpPr>
          <p:spPr bwMode="auto">
            <a:xfrm>
              <a:off x="4672013" y="2590800"/>
              <a:ext cx="547687" cy="336550"/>
            </a:xfrm>
            <a:prstGeom prst="rect">
              <a:avLst/>
            </a:prstGeom>
            <a:noFill/>
            <a:ln w="9525">
              <a:noFill/>
              <a:miter lim="800000"/>
              <a:headEnd/>
              <a:tailEnd/>
            </a:ln>
          </p:spPr>
          <p:txBody>
            <a:bodyPr>
              <a:spAutoFit/>
            </a:bodyPr>
            <a:lstStyle/>
            <a:p>
              <a:pPr algn="ctr"/>
              <a:r>
                <a:rPr lang="pt-PT" sz="1600" noProof="1">
                  <a:latin typeface="Tahoma" pitchFamily="34" charset="0"/>
                </a:rPr>
                <a:t>ES</a:t>
              </a:r>
              <a:r>
                <a:rPr lang="pt-PT" sz="1600" baseline="-25000" noProof="1">
                  <a:latin typeface="Tahoma" pitchFamily="34" charset="0"/>
                </a:rPr>
                <a:t>j</a:t>
              </a:r>
            </a:p>
          </p:txBody>
        </p:sp>
        <p:sp>
          <p:nvSpPr>
            <p:cNvPr id="10" name="Text Box 10">
              <a:extLst>
                <a:ext uri="{FF2B5EF4-FFF2-40B4-BE49-F238E27FC236}">
                  <a16:creationId xmlns:a16="http://schemas.microsoft.com/office/drawing/2014/main" id="{3D312039-2706-4C86-AD2A-566BF444AFD7}"/>
                </a:ext>
              </a:extLst>
            </p:cNvPr>
            <p:cNvSpPr txBox="1">
              <a:spLocks noChangeArrowheads="1"/>
            </p:cNvSpPr>
            <p:nvPr/>
          </p:nvSpPr>
          <p:spPr bwMode="auto">
            <a:xfrm>
              <a:off x="4678363" y="2919413"/>
              <a:ext cx="541337" cy="336550"/>
            </a:xfrm>
            <a:prstGeom prst="rect">
              <a:avLst/>
            </a:prstGeom>
            <a:noFill/>
            <a:ln w="9525">
              <a:noFill/>
              <a:miter lim="800000"/>
              <a:headEnd/>
              <a:tailEnd/>
            </a:ln>
          </p:spPr>
          <p:txBody>
            <a:bodyPr>
              <a:spAutoFit/>
            </a:bodyPr>
            <a:lstStyle/>
            <a:p>
              <a:pPr algn="ctr"/>
              <a:r>
                <a:rPr lang="pt-PT" sz="1600" noProof="1">
                  <a:latin typeface="Tahoma" pitchFamily="34" charset="0"/>
                </a:rPr>
                <a:t>LS</a:t>
              </a:r>
              <a:r>
                <a:rPr lang="pt-PT" sz="1600" baseline="-25000" noProof="1">
                  <a:latin typeface="Tahoma" pitchFamily="34" charset="0"/>
                </a:rPr>
                <a:t>j</a:t>
              </a:r>
            </a:p>
          </p:txBody>
        </p:sp>
        <p:sp>
          <p:nvSpPr>
            <p:cNvPr id="11" name="Text Box 11">
              <a:extLst>
                <a:ext uri="{FF2B5EF4-FFF2-40B4-BE49-F238E27FC236}">
                  <a16:creationId xmlns:a16="http://schemas.microsoft.com/office/drawing/2014/main" id="{9EA2F6BB-FF8D-4F9F-B8B7-2C7F819B021C}"/>
                </a:ext>
              </a:extLst>
            </p:cNvPr>
            <p:cNvSpPr txBox="1">
              <a:spLocks noChangeArrowheads="1"/>
            </p:cNvSpPr>
            <p:nvPr/>
          </p:nvSpPr>
          <p:spPr bwMode="auto">
            <a:xfrm>
              <a:off x="6659563" y="2514600"/>
              <a:ext cx="534987" cy="336550"/>
            </a:xfrm>
            <a:prstGeom prst="rect">
              <a:avLst/>
            </a:prstGeom>
            <a:noFill/>
            <a:ln w="9525">
              <a:noFill/>
              <a:miter lim="800000"/>
              <a:headEnd/>
              <a:tailEnd/>
            </a:ln>
          </p:spPr>
          <p:txBody>
            <a:bodyPr>
              <a:spAutoFit/>
            </a:bodyPr>
            <a:lstStyle/>
            <a:p>
              <a:pPr algn="ctr"/>
              <a:r>
                <a:rPr lang="pt-PT" sz="1600" noProof="1">
                  <a:latin typeface="Tahoma" pitchFamily="34" charset="0"/>
                </a:rPr>
                <a:t>EF</a:t>
              </a:r>
              <a:r>
                <a:rPr lang="pt-PT" sz="1600" baseline="-25000" noProof="1">
                  <a:latin typeface="Tahoma" pitchFamily="34" charset="0"/>
                </a:rPr>
                <a:t>j</a:t>
              </a:r>
            </a:p>
          </p:txBody>
        </p:sp>
        <p:sp>
          <p:nvSpPr>
            <p:cNvPr id="12" name="Text Box 12">
              <a:extLst>
                <a:ext uri="{FF2B5EF4-FFF2-40B4-BE49-F238E27FC236}">
                  <a16:creationId xmlns:a16="http://schemas.microsoft.com/office/drawing/2014/main" id="{FD4C8386-2E0A-410B-BCBD-79FA65AC7A96}"/>
                </a:ext>
              </a:extLst>
            </p:cNvPr>
            <p:cNvSpPr txBox="1">
              <a:spLocks noChangeArrowheads="1"/>
            </p:cNvSpPr>
            <p:nvPr/>
          </p:nvSpPr>
          <p:spPr bwMode="auto">
            <a:xfrm>
              <a:off x="6659563" y="2919413"/>
              <a:ext cx="530225" cy="336550"/>
            </a:xfrm>
            <a:prstGeom prst="rect">
              <a:avLst/>
            </a:prstGeom>
            <a:noFill/>
            <a:ln w="9525">
              <a:noFill/>
              <a:miter lim="800000"/>
              <a:headEnd/>
              <a:tailEnd/>
            </a:ln>
          </p:spPr>
          <p:txBody>
            <a:bodyPr>
              <a:spAutoFit/>
            </a:bodyPr>
            <a:lstStyle/>
            <a:p>
              <a:pPr algn="ctr"/>
              <a:r>
                <a:rPr lang="pt-PT" sz="1600" noProof="1">
                  <a:latin typeface="Tahoma" pitchFamily="34" charset="0"/>
                </a:rPr>
                <a:t>LF</a:t>
              </a:r>
              <a:r>
                <a:rPr lang="pt-PT" sz="1600" baseline="-25000" noProof="1">
                  <a:latin typeface="Tahoma" pitchFamily="34" charset="0"/>
                </a:rPr>
                <a:t>j</a:t>
              </a:r>
            </a:p>
          </p:txBody>
        </p:sp>
        <p:sp>
          <p:nvSpPr>
            <p:cNvPr id="13" name="Text Box 13">
              <a:extLst>
                <a:ext uri="{FF2B5EF4-FFF2-40B4-BE49-F238E27FC236}">
                  <a16:creationId xmlns:a16="http://schemas.microsoft.com/office/drawing/2014/main" id="{8743CE99-C1A8-42C2-9C5D-E192CF88DAB4}"/>
                </a:ext>
              </a:extLst>
            </p:cNvPr>
            <p:cNvSpPr txBox="1">
              <a:spLocks noChangeArrowheads="1"/>
            </p:cNvSpPr>
            <p:nvPr/>
          </p:nvSpPr>
          <p:spPr bwMode="auto">
            <a:xfrm>
              <a:off x="5843588" y="2971800"/>
              <a:ext cx="528637" cy="366713"/>
            </a:xfrm>
            <a:prstGeom prst="rect">
              <a:avLst/>
            </a:prstGeom>
            <a:noFill/>
            <a:ln w="9525">
              <a:noFill/>
              <a:miter lim="800000"/>
              <a:headEnd/>
              <a:tailEnd/>
            </a:ln>
          </p:spPr>
          <p:txBody>
            <a:bodyPr>
              <a:spAutoFit/>
            </a:bodyPr>
            <a:lstStyle/>
            <a:p>
              <a:pPr algn="ctr"/>
              <a:r>
                <a:rPr lang="pt-PT" noProof="1">
                  <a:latin typeface="Tahoma" pitchFamily="34" charset="0"/>
                </a:rPr>
                <a:t>d</a:t>
              </a:r>
              <a:r>
                <a:rPr lang="pt-PT" baseline="-25000" noProof="1">
                  <a:latin typeface="Tahoma" pitchFamily="34" charset="0"/>
                </a:rPr>
                <a:t>j</a:t>
              </a:r>
            </a:p>
          </p:txBody>
        </p:sp>
        <p:cxnSp>
          <p:nvCxnSpPr>
            <p:cNvPr id="14" name="AutoShape 15">
              <a:extLst>
                <a:ext uri="{FF2B5EF4-FFF2-40B4-BE49-F238E27FC236}">
                  <a16:creationId xmlns:a16="http://schemas.microsoft.com/office/drawing/2014/main" id="{8D4F33E4-30A9-416C-9C02-CB214097A876}"/>
                </a:ext>
              </a:extLst>
            </p:cNvPr>
            <p:cNvCxnSpPr>
              <a:cxnSpLocks noChangeShapeType="1"/>
            </p:cNvCxnSpPr>
            <p:nvPr/>
          </p:nvCxnSpPr>
          <p:spPr bwMode="auto">
            <a:xfrm flipV="1">
              <a:off x="4432300" y="2133600"/>
              <a:ext cx="0" cy="457200"/>
            </a:xfrm>
            <a:prstGeom prst="straightConnector1">
              <a:avLst/>
            </a:prstGeom>
            <a:noFill/>
            <a:ln w="9525">
              <a:solidFill>
                <a:schemeClr val="tx1"/>
              </a:solidFill>
              <a:round/>
              <a:headEnd/>
              <a:tailEnd/>
            </a:ln>
          </p:spPr>
        </p:cxnSp>
        <p:sp>
          <p:nvSpPr>
            <p:cNvPr id="15" name="Line 16">
              <a:extLst>
                <a:ext uri="{FF2B5EF4-FFF2-40B4-BE49-F238E27FC236}">
                  <a16:creationId xmlns:a16="http://schemas.microsoft.com/office/drawing/2014/main" id="{A20DE9A3-B484-432E-A152-830D9092A459}"/>
                </a:ext>
              </a:extLst>
            </p:cNvPr>
            <p:cNvSpPr>
              <a:spLocks noChangeShapeType="1"/>
            </p:cNvSpPr>
            <p:nvPr/>
          </p:nvSpPr>
          <p:spPr bwMode="auto">
            <a:xfrm>
              <a:off x="4149725" y="2514600"/>
              <a:ext cx="563563" cy="0"/>
            </a:xfrm>
            <a:prstGeom prst="line">
              <a:avLst/>
            </a:prstGeom>
            <a:noFill/>
            <a:ln w="9525">
              <a:solidFill>
                <a:schemeClr val="tx1"/>
              </a:solidFill>
              <a:round/>
              <a:headEnd/>
              <a:tailEnd/>
            </a:ln>
          </p:spPr>
          <p:txBody>
            <a:bodyPr wrap="none" lIns="0" tIns="0" rIns="0" bIns="0"/>
            <a:lstStyle/>
            <a:p>
              <a:pPr algn="ctr"/>
              <a:endParaRPr lang="pt-PT" dirty="0"/>
            </a:p>
          </p:txBody>
        </p:sp>
        <p:sp>
          <p:nvSpPr>
            <p:cNvPr id="16" name="Text Box 17">
              <a:extLst>
                <a:ext uri="{FF2B5EF4-FFF2-40B4-BE49-F238E27FC236}">
                  <a16:creationId xmlns:a16="http://schemas.microsoft.com/office/drawing/2014/main" id="{DAC65118-6143-4236-B930-D7D841DE91B0}"/>
                </a:ext>
              </a:extLst>
            </p:cNvPr>
            <p:cNvSpPr txBox="1">
              <a:spLocks noChangeArrowheads="1"/>
            </p:cNvSpPr>
            <p:nvPr/>
          </p:nvSpPr>
          <p:spPr bwMode="auto">
            <a:xfrm>
              <a:off x="4079875" y="2209800"/>
              <a:ext cx="415925" cy="215444"/>
            </a:xfrm>
            <a:prstGeom prst="rect">
              <a:avLst/>
            </a:prstGeom>
            <a:noFill/>
            <a:ln w="9525">
              <a:noFill/>
              <a:miter lim="800000"/>
              <a:headEnd/>
              <a:tailEnd/>
            </a:ln>
          </p:spPr>
          <p:txBody>
            <a:bodyPr lIns="0" tIns="0" rIns="0" bIns="0">
              <a:spAutoFit/>
            </a:bodyPr>
            <a:lstStyle/>
            <a:p>
              <a:pPr algn="ctr"/>
              <a:r>
                <a:rPr lang="pt-PT" sz="1400" noProof="1">
                  <a:latin typeface="Tahoma" pitchFamily="34" charset="0"/>
                </a:rPr>
                <a:t>ET</a:t>
              </a:r>
              <a:r>
                <a:rPr lang="pt-PT" sz="1400" baseline="-25000" noProof="1">
                  <a:latin typeface="Tahoma" pitchFamily="34" charset="0"/>
                </a:rPr>
                <a:t>i</a:t>
              </a:r>
            </a:p>
          </p:txBody>
        </p:sp>
        <p:sp>
          <p:nvSpPr>
            <p:cNvPr id="17" name="Text Box 18">
              <a:extLst>
                <a:ext uri="{FF2B5EF4-FFF2-40B4-BE49-F238E27FC236}">
                  <a16:creationId xmlns:a16="http://schemas.microsoft.com/office/drawing/2014/main" id="{FCA0E8C6-A7E8-4F62-BF74-09BE8977AB97}"/>
                </a:ext>
              </a:extLst>
            </p:cNvPr>
            <p:cNvSpPr txBox="1">
              <a:spLocks noChangeArrowheads="1"/>
            </p:cNvSpPr>
            <p:nvPr/>
          </p:nvSpPr>
          <p:spPr bwMode="auto">
            <a:xfrm>
              <a:off x="4427538" y="2205038"/>
              <a:ext cx="404812" cy="215444"/>
            </a:xfrm>
            <a:prstGeom prst="rect">
              <a:avLst/>
            </a:prstGeom>
            <a:noFill/>
            <a:ln w="9525">
              <a:noFill/>
              <a:miter lim="800000"/>
              <a:headEnd/>
              <a:tailEnd/>
            </a:ln>
          </p:spPr>
          <p:txBody>
            <a:bodyPr lIns="0" tIns="0" rIns="0" bIns="0">
              <a:spAutoFit/>
            </a:bodyPr>
            <a:lstStyle/>
            <a:p>
              <a:pPr algn="ctr"/>
              <a:r>
                <a:rPr lang="pt-PT" sz="1400" noProof="1">
                  <a:latin typeface="Tahoma" pitchFamily="34" charset="0"/>
                </a:rPr>
                <a:t>LT</a:t>
              </a:r>
              <a:r>
                <a:rPr lang="pt-PT" sz="1400" baseline="-25000" noProof="1">
                  <a:latin typeface="Tahoma" pitchFamily="34" charset="0"/>
                </a:rPr>
                <a:t>i</a:t>
              </a:r>
            </a:p>
          </p:txBody>
        </p:sp>
        <p:grpSp>
          <p:nvGrpSpPr>
            <p:cNvPr id="18" name="Group 19">
              <a:extLst>
                <a:ext uri="{FF2B5EF4-FFF2-40B4-BE49-F238E27FC236}">
                  <a16:creationId xmlns:a16="http://schemas.microsoft.com/office/drawing/2014/main" id="{B58FBB6B-E94A-42CE-901A-39D65CD325BE}"/>
                </a:ext>
              </a:extLst>
            </p:cNvPr>
            <p:cNvGrpSpPr>
              <a:grpSpLocks/>
            </p:cNvGrpSpPr>
            <p:nvPr/>
          </p:nvGrpSpPr>
          <p:grpSpPr bwMode="auto">
            <a:xfrm>
              <a:off x="7173913" y="2133600"/>
              <a:ext cx="827087" cy="457200"/>
              <a:chOff x="5280" y="1344"/>
              <a:chExt cx="564" cy="288"/>
            </a:xfrm>
          </p:grpSpPr>
          <p:cxnSp>
            <p:nvCxnSpPr>
              <p:cNvPr id="19" name="AutoShape 20">
                <a:extLst>
                  <a:ext uri="{FF2B5EF4-FFF2-40B4-BE49-F238E27FC236}">
                    <a16:creationId xmlns:a16="http://schemas.microsoft.com/office/drawing/2014/main" id="{24D85843-E532-4A6C-AC79-ECA0DD525900}"/>
                  </a:ext>
                </a:extLst>
              </p:cNvPr>
              <p:cNvCxnSpPr>
                <a:cxnSpLocks noChangeShapeType="1"/>
              </p:cNvCxnSpPr>
              <p:nvPr/>
            </p:nvCxnSpPr>
            <p:spPr bwMode="auto">
              <a:xfrm flipV="1">
                <a:off x="5568" y="1344"/>
                <a:ext cx="0" cy="288"/>
              </a:xfrm>
              <a:prstGeom prst="straightConnector1">
                <a:avLst/>
              </a:prstGeom>
              <a:noFill/>
              <a:ln w="9525">
                <a:solidFill>
                  <a:schemeClr val="tx1"/>
                </a:solidFill>
                <a:round/>
                <a:headEnd/>
                <a:tailEnd/>
              </a:ln>
            </p:spPr>
          </p:cxnSp>
          <p:sp>
            <p:nvSpPr>
              <p:cNvPr id="20" name="Line 21">
                <a:extLst>
                  <a:ext uri="{FF2B5EF4-FFF2-40B4-BE49-F238E27FC236}">
                    <a16:creationId xmlns:a16="http://schemas.microsoft.com/office/drawing/2014/main" id="{49F4ED8A-9DA3-4631-BCD4-D717A6187760}"/>
                  </a:ext>
                </a:extLst>
              </p:cNvPr>
              <p:cNvSpPr>
                <a:spLocks noChangeShapeType="1"/>
              </p:cNvSpPr>
              <p:nvPr/>
            </p:nvSpPr>
            <p:spPr bwMode="auto">
              <a:xfrm>
                <a:off x="5376" y="1584"/>
                <a:ext cx="384" cy="0"/>
              </a:xfrm>
              <a:prstGeom prst="line">
                <a:avLst/>
              </a:prstGeom>
              <a:noFill/>
              <a:ln w="9525">
                <a:solidFill>
                  <a:schemeClr val="tx1"/>
                </a:solidFill>
                <a:round/>
                <a:headEnd/>
                <a:tailEnd/>
              </a:ln>
            </p:spPr>
            <p:txBody>
              <a:bodyPr wrap="none" lIns="0" tIns="0" rIns="0" bIns="0"/>
              <a:lstStyle/>
              <a:p>
                <a:pPr algn="ctr"/>
                <a:endParaRPr lang="pt-PT" dirty="0"/>
              </a:p>
            </p:txBody>
          </p:sp>
          <p:sp>
            <p:nvSpPr>
              <p:cNvPr id="21" name="Text Box 22">
                <a:extLst>
                  <a:ext uri="{FF2B5EF4-FFF2-40B4-BE49-F238E27FC236}">
                    <a16:creationId xmlns:a16="http://schemas.microsoft.com/office/drawing/2014/main" id="{511AB4D3-F401-4736-AAE6-FA06FB206439}"/>
                  </a:ext>
                </a:extLst>
              </p:cNvPr>
              <p:cNvSpPr txBox="1">
                <a:spLocks noChangeArrowheads="1"/>
              </p:cNvSpPr>
              <p:nvPr/>
            </p:nvSpPr>
            <p:spPr bwMode="auto">
              <a:xfrm>
                <a:off x="5280" y="1392"/>
                <a:ext cx="284" cy="136"/>
              </a:xfrm>
              <a:prstGeom prst="rect">
                <a:avLst/>
              </a:prstGeom>
              <a:noFill/>
              <a:ln w="9525">
                <a:noFill/>
                <a:miter lim="800000"/>
                <a:headEnd/>
                <a:tailEnd/>
              </a:ln>
            </p:spPr>
            <p:txBody>
              <a:bodyPr lIns="0" tIns="0" rIns="0" bIns="0">
                <a:spAutoFit/>
              </a:bodyPr>
              <a:lstStyle/>
              <a:p>
                <a:pPr algn="ctr"/>
                <a:r>
                  <a:rPr lang="pt-PT" sz="1400" noProof="1">
                    <a:latin typeface="Tahoma" pitchFamily="34" charset="0"/>
                  </a:rPr>
                  <a:t>ET</a:t>
                </a:r>
                <a:r>
                  <a:rPr lang="pt-PT" sz="1400" baseline="-25000" dirty="0">
                    <a:latin typeface="Tahoma" pitchFamily="34" charset="0"/>
                  </a:rPr>
                  <a:t>k</a:t>
                </a:r>
                <a:endParaRPr lang="pt-PT" sz="1400" baseline="-25000" noProof="1">
                  <a:latin typeface="Tahoma" pitchFamily="34" charset="0"/>
                </a:endParaRPr>
              </a:p>
            </p:txBody>
          </p:sp>
          <p:sp>
            <p:nvSpPr>
              <p:cNvPr id="22" name="Text Box 23">
                <a:extLst>
                  <a:ext uri="{FF2B5EF4-FFF2-40B4-BE49-F238E27FC236}">
                    <a16:creationId xmlns:a16="http://schemas.microsoft.com/office/drawing/2014/main" id="{937DB031-6D1F-47CF-A96A-F9BD76BCBD12}"/>
                  </a:ext>
                </a:extLst>
              </p:cNvPr>
              <p:cNvSpPr txBox="1">
                <a:spLocks noChangeArrowheads="1"/>
              </p:cNvSpPr>
              <p:nvPr/>
            </p:nvSpPr>
            <p:spPr bwMode="auto">
              <a:xfrm>
                <a:off x="5568" y="1392"/>
                <a:ext cx="276" cy="136"/>
              </a:xfrm>
              <a:prstGeom prst="rect">
                <a:avLst/>
              </a:prstGeom>
              <a:noFill/>
              <a:ln w="9525">
                <a:noFill/>
                <a:miter lim="800000"/>
                <a:headEnd/>
                <a:tailEnd/>
              </a:ln>
            </p:spPr>
            <p:txBody>
              <a:bodyPr lIns="0" tIns="0" rIns="0" bIns="0">
                <a:spAutoFit/>
              </a:bodyPr>
              <a:lstStyle/>
              <a:p>
                <a:pPr algn="ctr"/>
                <a:r>
                  <a:rPr lang="pt-PT" sz="1400" noProof="1">
                    <a:latin typeface="Tahoma" pitchFamily="34" charset="0"/>
                  </a:rPr>
                  <a:t>LT</a:t>
                </a:r>
                <a:r>
                  <a:rPr lang="pt-PT" sz="1400" baseline="-25000" dirty="0">
                    <a:latin typeface="Tahoma" pitchFamily="34" charset="0"/>
                  </a:rPr>
                  <a:t>k</a:t>
                </a:r>
                <a:endParaRPr lang="pt-PT" sz="1400" baseline="-25000" noProof="1">
                  <a:latin typeface="Tahoma" pitchFamily="34" charset="0"/>
                </a:endParaRPr>
              </a:p>
            </p:txBody>
          </p:sp>
        </p:grpSp>
      </p:grpSp>
    </p:spTree>
    <p:extLst>
      <p:ext uri="{BB962C8B-B14F-4D97-AF65-F5344CB8AC3E}">
        <p14:creationId xmlns:p14="http://schemas.microsoft.com/office/powerpoint/2010/main" val="2942318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12B0-E5E5-4406-AECC-9EC2C8A6BB30}"/>
              </a:ext>
            </a:extLst>
          </p:cNvPr>
          <p:cNvSpPr>
            <a:spLocks noGrp="1"/>
          </p:cNvSpPr>
          <p:nvPr>
            <p:ph type="title"/>
          </p:nvPr>
        </p:nvSpPr>
        <p:spPr/>
        <p:txBody>
          <a:bodyPr>
            <a:normAutofit/>
          </a:bodyPr>
          <a:lstStyle/>
          <a:p>
            <a:r>
              <a:rPr lang="pt-PT" dirty="0"/>
              <a:t>CPM Method - Slacks off</a:t>
            </a:r>
          </a:p>
        </p:txBody>
      </p:sp>
      <p:sp>
        <p:nvSpPr>
          <p:cNvPr id="4" name="Rectangle 24">
            <a:extLst>
              <a:ext uri="{FF2B5EF4-FFF2-40B4-BE49-F238E27FC236}">
                <a16:creationId xmlns:a16="http://schemas.microsoft.com/office/drawing/2014/main" id="{D3C7EC7E-7C7D-406E-933E-8B76237BA9CE}"/>
              </a:ext>
            </a:extLst>
          </p:cNvPr>
          <p:cNvSpPr>
            <a:spLocks noGrp="1" noChangeArrowheads="1"/>
          </p:cNvSpPr>
          <p:nvPr>
            <p:ph idx="1"/>
          </p:nvPr>
        </p:nvSpPr>
        <p:spPr>
          <a:xfrm>
            <a:off x="359228" y="1559793"/>
            <a:ext cx="11546699" cy="4715537"/>
          </a:xfrm>
        </p:spPr>
        <p:txBody>
          <a:bodyPr>
            <a:normAutofit fontScale="62500" lnSpcReduction="20000"/>
          </a:bodyPr>
          <a:lstStyle/>
          <a:p>
            <a:pPr marL="0" indent="0">
              <a:buNone/>
            </a:pPr>
            <a:r>
              <a:rPr lang="pt-PT" dirty="0"/>
              <a:t>Total Slack</a:t>
            </a:r>
          </a:p>
          <a:p>
            <a:pPr marL="0" indent="0">
              <a:buNone/>
            </a:pPr>
            <a:r>
              <a:rPr lang="en-US" noProof="1"/>
              <a:t>Maximum delay that an activity can have in relation to its earlier start date, without compromising the project's completion time</a:t>
            </a:r>
          </a:p>
          <a:p>
            <a:pPr lvl="1"/>
            <a:r>
              <a:rPr lang="pt-PT" noProof="1"/>
              <a:t>FTotal = LT</a:t>
            </a:r>
            <a:r>
              <a:rPr lang="pt-PT" dirty="0"/>
              <a:t>k</a:t>
            </a:r>
            <a:r>
              <a:rPr lang="pt-PT" noProof="1"/>
              <a:t> - ETi - dj</a:t>
            </a:r>
          </a:p>
          <a:p>
            <a:pPr marL="0" indent="0">
              <a:buNone/>
            </a:pPr>
            <a:r>
              <a:rPr lang="pt-PT" noProof="1"/>
              <a:t>Safety slack</a:t>
            </a:r>
          </a:p>
          <a:p>
            <a:pPr lvl="1"/>
            <a:r>
              <a:rPr lang="en-US" noProof="1"/>
              <a:t>Similar to the previous one, but in this case, it assumes that the direct precedents of an activity have already been delayed as much as they could</a:t>
            </a:r>
          </a:p>
          <a:p>
            <a:pPr lvl="1"/>
            <a:r>
              <a:rPr lang="pt-PT" noProof="1"/>
              <a:t>F</a:t>
            </a:r>
            <a:r>
              <a:rPr lang="pt-PT" dirty="0"/>
              <a:t>S</a:t>
            </a:r>
            <a:r>
              <a:rPr lang="pt-PT" noProof="1"/>
              <a:t>afety = LT</a:t>
            </a:r>
            <a:r>
              <a:rPr lang="pt-PT" dirty="0"/>
              <a:t>k</a:t>
            </a:r>
            <a:r>
              <a:rPr lang="pt-PT" noProof="1"/>
              <a:t> - LTi - dj</a:t>
            </a:r>
          </a:p>
          <a:p>
            <a:pPr marL="0" indent="0">
              <a:buNone/>
            </a:pPr>
            <a:r>
              <a:rPr lang="pt-PT" noProof="1"/>
              <a:t>Free slack</a:t>
            </a:r>
          </a:p>
          <a:p>
            <a:pPr marL="201168" lvl="1" indent="0">
              <a:buNone/>
            </a:pPr>
            <a:r>
              <a:rPr lang="en-US" noProof="1"/>
              <a:t>Maximum delay that an activity can have in relation to its earlier start date, without preventing the following activities from starting on their earlier dates</a:t>
            </a:r>
          </a:p>
          <a:p>
            <a:pPr marL="201168" lvl="1" indent="0">
              <a:buNone/>
            </a:pPr>
            <a:r>
              <a:rPr lang="en-US" noProof="1"/>
              <a:t> </a:t>
            </a:r>
            <a:r>
              <a:rPr lang="pt-PT" noProof="1"/>
              <a:t>FFree= </a:t>
            </a:r>
            <a:r>
              <a:rPr lang="pt-PT" dirty="0"/>
              <a:t>E</a:t>
            </a:r>
            <a:r>
              <a:rPr lang="pt-PT" noProof="1"/>
              <a:t>T</a:t>
            </a:r>
            <a:r>
              <a:rPr lang="pt-PT" dirty="0"/>
              <a:t>k</a:t>
            </a:r>
            <a:r>
              <a:rPr lang="pt-PT" noProof="1"/>
              <a:t> - </a:t>
            </a:r>
            <a:r>
              <a:rPr lang="pt-PT" dirty="0"/>
              <a:t>E</a:t>
            </a:r>
            <a:r>
              <a:rPr lang="pt-PT" noProof="1"/>
              <a:t>Ti - dj</a:t>
            </a:r>
          </a:p>
          <a:p>
            <a:pPr marL="0" indent="0">
              <a:buNone/>
            </a:pPr>
            <a:r>
              <a:rPr lang="pt-PT" noProof="1"/>
              <a:t>Independent slack</a:t>
            </a:r>
          </a:p>
          <a:p>
            <a:pPr marL="0" indent="0">
              <a:buNone/>
            </a:pPr>
            <a:r>
              <a:rPr lang="en-US" noProof="1"/>
              <a:t>It is the time margin available when the previous activity is completed at a later date and the next activity is considered to have started at the earliest date.</a:t>
            </a:r>
          </a:p>
          <a:p>
            <a:pPr lvl="1"/>
            <a:r>
              <a:rPr lang="pt-PT" noProof="1"/>
              <a:t>FIndependent = max{ ET</a:t>
            </a:r>
            <a:r>
              <a:rPr lang="pt-PT" dirty="0"/>
              <a:t>k</a:t>
            </a:r>
            <a:r>
              <a:rPr lang="pt-PT" noProof="1"/>
              <a:t> – LTi - dj, 0 }</a:t>
            </a:r>
          </a:p>
        </p:txBody>
      </p:sp>
    </p:spTree>
    <p:extLst>
      <p:ext uri="{BB962C8B-B14F-4D97-AF65-F5344CB8AC3E}">
        <p14:creationId xmlns:p14="http://schemas.microsoft.com/office/powerpoint/2010/main" val="3536391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23D1D-8FF6-4FA5-B702-C1F2DCE83E87}"/>
              </a:ext>
            </a:extLst>
          </p:cNvPr>
          <p:cNvSpPr>
            <a:spLocks noGrp="1"/>
          </p:cNvSpPr>
          <p:nvPr>
            <p:ph type="title"/>
          </p:nvPr>
        </p:nvSpPr>
        <p:spPr/>
        <p:txBody>
          <a:bodyPr>
            <a:normAutofit/>
          </a:bodyPr>
          <a:lstStyle/>
          <a:p>
            <a:r>
              <a:rPr lang="pt-PT" dirty="0"/>
              <a:t>CPM Method - Critical Path</a:t>
            </a:r>
          </a:p>
        </p:txBody>
      </p:sp>
      <p:sp>
        <p:nvSpPr>
          <p:cNvPr id="4" name="Rectangle 3">
            <a:extLst>
              <a:ext uri="{FF2B5EF4-FFF2-40B4-BE49-F238E27FC236}">
                <a16:creationId xmlns:a16="http://schemas.microsoft.com/office/drawing/2014/main" id="{D0A39A89-E379-4107-86AC-8104FD59FACC}"/>
              </a:ext>
            </a:extLst>
          </p:cNvPr>
          <p:cNvSpPr>
            <a:spLocks noGrp="1" noChangeArrowheads="1"/>
          </p:cNvSpPr>
          <p:nvPr>
            <p:ph idx="1"/>
          </p:nvPr>
        </p:nvSpPr>
        <p:spPr>
          <a:xfrm>
            <a:off x="473529" y="1681843"/>
            <a:ext cx="11432398" cy="4593487"/>
          </a:xfrm>
        </p:spPr>
        <p:txBody>
          <a:bodyPr>
            <a:normAutofit lnSpcReduction="10000"/>
          </a:bodyPr>
          <a:lstStyle/>
          <a:p>
            <a:pPr marL="0" indent="0">
              <a:buNone/>
            </a:pPr>
            <a:r>
              <a:rPr lang="en-US" dirty="0"/>
              <a:t>Critical Path (CP): consists of the longest sequence of activities that connect the network's initial node to its final node, thus determining the project's execution period.</a:t>
            </a:r>
          </a:p>
          <a:p>
            <a:pPr marL="0" indent="0">
              <a:buNone/>
            </a:pPr>
            <a:r>
              <a:rPr lang="en-US" dirty="0"/>
              <a:t>Critical activities are how they integrate the critical path and directly contribute to the duration of the project. They are activities without slacks off.</a:t>
            </a:r>
          </a:p>
          <a:p>
            <a:pPr marL="0" indent="0">
              <a:buNone/>
            </a:pPr>
            <a:r>
              <a:rPr lang="en-US" b="1" dirty="0"/>
              <a:t>Exercise: </a:t>
            </a:r>
            <a:r>
              <a:rPr lang="en-US" dirty="0"/>
              <a:t>Solve the exercise presented in the “Activity representation” by the CPM method, determining:</a:t>
            </a:r>
          </a:p>
          <a:p>
            <a:pPr lvl="1"/>
            <a:r>
              <a:rPr lang="en-US" dirty="0"/>
              <a:t>All times and breaks.</a:t>
            </a:r>
          </a:p>
          <a:p>
            <a:pPr lvl="1"/>
            <a:r>
              <a:rPr lang="en-US" dirty="0"/>
              <a:t>Critical Path.</a:t>
            </a:r>
            <a:endParaRPr lang="pt-PT" dirty="0"/>
          </a:p>
        </p:txBody>
      </p:sp>
    </p:spTree>
    <p:extLst>
      <p:ext uri="{BB962C8B-B14F-4D97-AF65-F5344CB8AC3E}">
        <p14:creationId xmlns:p14="http://schemas.microsoft.com/office/powerpoint/2010/main" val="145122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0FCF9C9-B7E5-4383-84BD-D6A0ED1B528F}"/>
              </a:ext>
            </a:extLst>
          </p:cNvPr>
          <p:cNvSpPr>
            <a:spLocks noGrp="1"/>
          </p:cNvSpPr>
          <p:nvPr>
            <p:ph type="subTitle" idx="1"/>
          </p:nvPr>
        </p:nvSpPr>
        <p:spPr/>
        <p:txBody>
          <a:bodyPr/>
          <a:lstStyle/>
          <a:p>
            <a:r>
              <a:rPr lang="en-US" dirty="0"/>
              <a:t>Time and resource management</a:t>
            </a:r>
          </a:p>
          <a:p>
            <a:r>
              <a:rPr lang="en-US" dirty="0"/>
              <a:t>Planning and controlling project activities</a:t>
            </a:r>
          </a:p>
        </p:txBody>
      </p:sp>
      <p:sp>
        <p:nvSpPr>
          <p:cNvPr id="2" name="Title 1">
            <a:extLst>
              <a:ext uri="{FF2B5EF4-FFF2-40B4-BE49-F238E27FC236}">
                <a16:creationId xmlns:a16="http://schemas.microsoft.com/office/drawing/2014/main" id="{A1FCF82A-F558-4DCD-88E0-70DDEAF89838}"/>
              </a:ext>
            </a:extLst>
          </p:cNvPr>
          <p:cNvSpPr>
            <a:spLocks noGrp="1"/>
          </p:cNvSpPr>
          <p:nvPr>
            <p:ph type="ctrTitle"/>
          </p:nvPr>
        </p:nvSpPr>
        <p:spPr/>
        <p:txBody>
          <a:bodyPr/>
          <a:lstStyle/>
          <a:p>
            <a:r>
              <a:rPr lang="en-US" dirty="0"/>
              <a:t>Project Management </a:t>
            </a:r>
          </a:p>
        </p:txBody>
      </p:sp>
    </p:spTree>
    <p:extLst>
      <p:ext uri="{BB962C8B-B14F-4D97-AF65-F5344CB8AC3E}">
        <p14:creationId xmlns:p14="http://schemas.microsoft.com/office/powerpoint/2010/main" val="334093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88AAE-1F35-4A82-BFFF-DB2891BB5DC0}"/>
              </a:ext>
            </a:extLst>
          </p:cNvPr>
          <p:cNvSpPr>
            <a:spLocks noGrp="1"/>
          </p:cNvSpPr>
          <p:nvPr>
            <p:ph type="title"/>
          </p:nvPr>
        </p:nvSpPr>
        <p:spPr/>
        <p:txBody>
          <a:bodyPr>
            <a:normAutofit fontScale="90000"/>
          </a:bodyPr>
          <a:lstStyle/>
          <a:p>
            <a:r>
              <a:rPr lang="en-US" dirty="0"/>
              <a:t>CPM Method </a:t>
            </a:r>
            <a:br>
              <a:rPr lang="en-US" dirty="0"/>
            </a:br>
            <a:r>
              <a:rPr lang="en-US" dirty="0"/>
              <a:t>Critical Path - Exercise</a:t>
            </a:r>
            <a:endParaRPr lang="pt-PT" dirty="0"/>
          </a:p>
        </p:txBody>
      </p:sp>
      <p:pic>
        <p:nvPicPr>
          <p:cNvPr id="4" name="Content Placeholder 1">
            <a:extLst>
              <a:ext uri="{FF2B5EF4-FFF2-40B4-BE49-F238E27FC236}">
                <a16:creationId xmlns:a16="http://schemas.microsoft.com/office/drawing/2014/main" id="{F0C11855-0F11-4B1A-B17C-350C4E773B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9456" y="1844824"/>
            <a:ext cx="6992485" cy="4039562"/>
          </a:xfrm>
          <a:prstGeom prst="rect">
            <a:avLst/>
          </a:prstGeom>
        </p:spPr>
      </p:pic>
      <p:sp>
        <p:nvSpPr>
          <p:cNvPr id="5" name="TextBox 4">
            <a:extLst>
              <a:ext uri="{FF2B5EF4-FFF2-40B4-BE49-F238E27FC236}">
                <a16:creationId xmlns:a16="http://schemas.microsoft.com/office/drawing/2014/main" id="{D7EC64FF-C9EC-4F8E-BFB1-FC92E7AFCC71}"/>
              </a:ext>
            </a:extLst>
          </p:cNvPr>
          <p:cNvSpPr txBox="1"/>
          <p:nvPr/>
        </p:nvSpPr>
        <p:spPr>
          <a:xfrm>
            <a:off x="8508989" y="2636912"/>
            <a:ext cx="2316468" cy="369332"/>
          </a:xfrm>
          <a:prstGeom prst="rect">
            <a:avLst/>
          </a:prstGeom>
          <a:noFill/>
        </p:spPr>
        <p:txBody>
          <a:bodyPr wrap="none" rtlCol="0">
            <a:spAutoFit/>
          </a:bodyPr>
          <a:lstStyle/>
          <a:p>
            <a:r>
              <a:rPr lang="pt-PT" dirty="0"/>
              <a:t>CP – CF – 12 days</a:t>
            </a:r>
          </a:p>
        </p:txBody>
      </p:sp>
    </p:spTree>
    <p:extLst>
      <p:ext uri="{BB962C8B-B14F-4D97-AF65-F5344CB8AC3E}">
        <p14:creationId xmlns:p14="http://schemas.microsoft.com/office/powerpoint/2010/main" val="72517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6BBEC-8CEF-4E93-8274-C030131B4202}"/>
              </a:ext>
            </a:extLst>
          </p:cNvPr>
          <p:cNvSpPr>
            <a:spLocks noGrp="1"/>
          </p:cNvSpPr>
          <p:nvPr>
            <p:ph type="title"/>
          </p:nvPr>
        </p:nvSpPr>
        <p:spPr/>
        <p:txBody>
          <a:bodyPr>
            <a:normAutofit fontScale="90000"/>
          </a:bodyPr>
          <a:lstStyle/>
          <a:p>
            <a:r>
              <a:rPr lang="en-US" dirty="0"/>
              <a:t>Build the AOA network and determine all activity times and all clearances for an activity.</a:t>
            </a:r>
            <a:endParaRPr lang="pt-PT" dirty="0"/>
          </a:p>
        </p:txBody>
      </p:sp>
      <p:pic>
        <p:nvPicPr>
          <p:cNvPr id="6" name="Picture 2">
            <a:extLst>
              <a:ext uri="{FF2B5EF4-FFF2-40B4-BE49-F238E27FC236}">
                <a16:creationId xmlns:a16="http://schemas.microsoft.com/office/drawing/2014/main" id="{995DD72D-D74A-4938-A769-1E04DDECA6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21" t="9463" r="15393"/>
          <a:stretch/>
        </p:blipFill>
        <p:spPr bwMode="auto">
          <a:xfrm>
            <a:off x="1557368" y="1559793"/>
            <a:ext cx="9176657" cy="4533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2D711EDE-6817-4CA8-A53A-F8A01025652C}"/>
              </a:ext>
            </a:extLst>
          </p:cNvPr>
          <p:cNvSpPr/>
          <p:nvPr/>
        </p:nvSpPr>
        <p:spPr>
          <a:xfrm>
            <a:off x="2557394" y="1705534"/>
            <a:ext cx="2339241" cy="3553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PT" dirty="0"/>
              <a:t>Activity</a:t>
            </a:r>
          </a:p>
        </p:txBody>
      </p:sp>
      <p:sp>
        <p:nvSpPr>
          <p:cNvPr id="8" name="Rectangle 7">
            <a:extLst>
              <a:ext uri="{FF2B5EF4-FFF2-40B4-BE49-F238E27FC236}">
                <a16:creationId xmlns:a16="http://schemas.microsoft.com/office/drawing/2014/main" id="{7F525E06-F950-4167-AFF3-DD29AF4ABE49}"/>
              </a:ext>
            </a:extLst>
          </p:cNvPr>
          <p:cNvSpPr/>
          <p:nvPr/>
        </p:nvSpPr>
        <p:spPr>
          <a:xfrm>
            <a:off x="4896635" y="1705534"/>
            <a:ext cx="2339241" cy="3553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PT" dirty="0"/>
              <a:t>Precedence</a:t>
            </a:r>
          </a:p>
        </p:txBody>
      </p:sp>
      <p:sp>
        <p:nvSpPr>
          <p:cNvPr id="9" name="Rectangle 8">
            <a:extLst>
              <a:ext uri="{FF2B5EF4-FFF2-40B4-BE49-F238E27FC236}">
                <a16:creationId xmlns:a16="http://schemas.microsoft.com/office/drawing/2014/main" id="{42753DF9-1228-4BC7-A333-DFDDAC7C7D3E}"/>
              </a:ext>
            </a:extLst>
          </p:cNvPr>
          <p:cNvSpPr/>
          <p:nvPr/>
        </p:nvSpPr>
        <p:spPr>
          <a:xfrm>
            <a:off x="7235877" y="1705534"/>
            <a:ext cx="2339241" cy="3553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PT" dirty="0"/>
              <a:t>Duration</a:t>
            </a:r>
          </a:p>
        </p:txBody>
      </p:sp>
      <p:sp>
        <p:nvSpPr>
          <p:cNvPr id="10" name="Rectangle 9">
            <a:extLst>
              <a:ext uri="{FF2B5EF4-FFF2-40B4-BE49-F238E27FC236}">
                <a16:creationId xmlns:a16="http://schemas.microsoft.com/office/drawing/2014/main" id="{3421D370-5FB3-4AB4-AD58-F318A9BEEC61}"/>
              </a:ext>
            </a:extLst>
          </p:cNvPr>
          <p:cNvSpPr/>
          <p:nvPr/>
        </p:nvSpPr>
        <p:spPr>
          <a:xfrm>
            <a:off x="636814" y="5589240"/>
            <a:ext cx="10806071" cy="35531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Make the representation of the project with the AOA type precedence diagram.</a:t>
            </a:r>
            <a:endParaRPr lang="pt-PT" dirty="0"/>
          </a:p>
        </p:txBody>
      </p:sp>
    </p:spTree>
    <p:extLst>
      <p:ext uri="{BB962C8B-B14F-4D97-AF65-F5344CB8AC3E}">
        <p14:creationId xmlns:p14="http://schemas.microsoft.com/office/powerpoint/2010/main" val="2681852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DDD55-A099-4AB6-A6AB-6565C02ACD64}"/>
              </a:ext>
            </a:extLst>
          </p:cNvPr>
          <p:cNvSpPr>
            <a:spLocks noGrp="1"/>
          </p:cNvSpPr>
          <p:nvPr>
            <p:ph type="title"/>
          </p:nvPr>
        </p:nvSpPr>
        <p:spPr/>
        <p:txBody>
          <a:bodyPr/>
          <a:lstStyle/>
          <a:p>
            <a:r>
              <a:rPr lang="en-US" dirty="0"/>
              <a:t>AOA network</a:t>
            </a:r>
            <a:endParaRPr lang="pt-PT" dirty="0"/>
          </a:p>
        </p:txBody>
      </p:sp>
      <p:pic>
        <p:nvPicPr>
          <p:cNvPr id="4" name="Picture 2">
            <a:extLst>
              <a:ext uri="{FF2B5EF4-FFF2-40B4-BE49-F238E27FC236}">
                <a16:creationId xmlns:a16="http://schemas.microsoft.com/office/drawing/2014/main" id="{83E1EA03-64EE-41E7-BF17-0D95EC8FEC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929" y="1583872"/>
            <a:ext cx="10621536" cy="455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3421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0FCF9C9-B7E5-4383-84BD-D6A0ED1B528F}"/>
              </a:ext>
            </a:extLst>
          </p:cNvPr>
          <p:cNvSpPr>
            <a:spLocks noGrp="1"/>
          </p:cNvSpPr>
          <p:nvPr>
            <p:ph type="subTitle" idx="1"/>
          </p:nvPr>
        </p:nvSpPr>
        <p:spPr>
          <a:xfrm>
            <a:off x="1356179" y="3788387"/>
            <a:ext cx="8950284" cy="1305161"/>
          </a:xfrm>
        </p:spPr>
        <p:txBody>
          <a:bodyPr/>
          <a:lstStyle/>
          <a:p>
            <a:r>
              <a:rPr lang="en-US" dirty="0"/>
              <a:t>Planning with scarce resources</a:t>
            </a:r>
          </a:p>
          <a:p>
            <a:r>
              <a:rPr lang="en-US" dirty="0"/>
              <a:t>Lang's heuristic</a:t>
            </a:r>
          </a:p>
          <a:p>
            <a:r>
              <a:rPr lang="en-US" dirty="0"/>
              <a:t>Brooks algorithm</a:t>
            </a:r>
            <a:endParaRPr lang="en-GB" dirty="0"/>
          </a:p>
        </p:txBody>
      </p:sp>
      <p:sp>
        <p:nvSpPr>
          <p:cNvPr id="2" name="Title 1">
            <a:extLst>
              <a:ext uri="{FF2B5EF4-FFF2-40B4-BE49-F238E27FC236}">
                <a16:creationId xmlns:a16="http://schemas.microsoft.com/office/drawing/2014/main" id="{A1FCF82A-F558-4DCD-88E0-70DDEAF89838}"/>
              </a:ext>
            </a:extLst>
          </p:cNvPr>
          <p:cNvSpPr>
            <a:spLocks noGrp="1"/>
          </p:cNvSpPr>
          <p:nvPr>
            <p:ph type="ctrTitle"/>
          </p:nvPr>
        </p:nvSpPr>
        <p:spPr/>
        <p:txBody>
          <a:bodyPr/>
          <a:lstStyle/>
          <a:p>
            <a:r>
              <a:rPr lang="pt-PT" dirty="0"/>
              <a:t>Planning with</a:t>
            </a:r>
            <a:br>
              <a:rPr lang="pt-PT" dirty="0"/>
            </a:br>
            <a:r>
              <a:rPr lang="pt-PT" dirty="0"/>
              <a:t>Resource Restriction</a:t>
            </a:r>
            <a:endParaRPr lang="en-US" dirty="0"/>
          </a:p>
        </p:txBody>
      </p:sp>
    </p:spTree>
    <p:extLst>
      <p:ext uri="{BB962C8B-B14F-4D97-AF65-F5344CB8AC3E}">
        <p14:creationId xmlns:p14="http://schemas.microsoft.com/office/powerpoint/2010/main" val="667103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C3FBC-3DB2-4FA7-A99B-3BE5F2FAB61E}"/>
              </a:ext>
            </a:extLst>
          </p:cNvPr>
          <p:cNvSpPr>
            <a:spLocks noGrp="1"/>
          </p:cNvSpPr>
          <p:nvPr>
            <p:ph type="title"/>
          </p:nvPr>
        </p:nvSpPr>
        <p:spPr/>
        <p:txBody>
          <a:bodyPr>
            <a:normAutofit fontScale="90000"/>
          </a:bodyPr>
          <a:lstStyle/>
          <a:p>
            <a:r>
              <a:rPr lang="pt-PT" dirty="0"/>
              <a:t>Resource-Constrained Planning </a:t>
            </a:r>
            <a:br>
              <a:rPr lang="pt-PT" dirty="0"/>
            </a:br>
            <a:r>
              <a:rPr lang="pt-PT" dirty="0"/>
              <a:t>LANG Heuristic</a:t>
            </a:r>
          </a:p>
        </p:txBody>
      </p:sp>
      <p:sp>
        <p:nvSpPr>
          <p:cNvPr id="3" name="Content Placeholder 2">
            <a:extLst>
              <a:ext uri="{FF2B5EF4-FFF2-40B4-BE49-F238E27FC236}">
                <a16:creationId xmlns:a16="http://schemas.microsoft.com/office/drawing/2014/main" id="{063593A4-6A67-4F06-912C-B4422DBB9C84}"/>
              </a:ext>
            </a:extLst>
          </p:cNvPr>
          <p:cNvSpPr>
            <a:spLocks noGrp="1"/>
          </p:cNvSpPr>
          <p:nvPr>
            <p:ph idx="1"/>
          </p:nvPr>
        </p:nvSpPr>
        <p:spPr>
          <a:xfrm>
            <a:off x="1077685" y="2188029"/>
            <a:ext cx="10627645" cy="4212770"/>
          </a:xfrm>
        </p:spPr>
        <p:txBody>
          <a:bodyPr/>
          <a:lstStyle/>
          <a:p>
            <a:r>
              <a:rPr lang="en-US" dirty="0">
                <a:sym typeface="Symbol" pitchFamily="18" charset="2"/>
              </a:rPr>
              <a:t>Sort activities in ascending order from their later start time.</a:t>
            </a:r>
          </a:p>
          <a:p>
            <a:r>
              <a:rPr lang="en-US" dirty="0">
                <a:sym typeface="Symbol" pitchFamily="18" charset="2"/>
              </a:rPr>
              <a:t>When there is equality, priority is given to:</a:t>
            </a:r>
          </a:p>
          <a:p>
            <a:pPr lvl="1"/>
            <a:r>
              <a:rPr lang="en-US" dirty="0">
                <a:sym typeface="Symbol" pitchFamily="18" charset="2"/>
              </a:rPr>
              <a:t>activity with less total slack;</a:t>
            </a:r>
          </a:p>
          <a:p>
            <a:pPr lvl="1"/>
            <a:r>
              <a:rPr lang="en-US" dirty="0">
                <a:sym typeface="Symbol" pitchFamily="18" charset="2"/>
              </a:rPr>
              <a:t>activity with a longer duration;</a:t>
            </a:r>
          </a:p>
          <a:p>
            <a:pPr lvl="1"/>
            <a:r>
              <a:rPr lang="en-US" dirty="0">
                <a:sym typeface="Symbol" pitchFamily="18" charset="2"/>
              </a:rPr>
              <a:t>activity with the greatest need for resources.</a:t>
            </a:r>
            <a:endParaRPr lang="pt-PT" dirty="0">
              <a:sym typeface="Symbol" pitchFamily="18" charset="2"/>
            </a:endParaRPr>
          </a:p>
          <a:p>
            <a:endParaRPr lang="pt-PT" dirty="0"/>
          </a:p>
        </p:txBody>
      </p:sp>
    </p:spTree>
    <p:extLst>
      <p:ext uri="{BB962C8B-B14F-4D97-AF65-F5344CB8AC3E}">
        <p14:creationId xmlns:p14="http://schemas.microsoft.com/office/powerpoint/2010/main" val="665753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F2914-1BD7-4C96-B361-7D15D8332CE9}"/>
              </a:ext>
            </a:extLst>
          </p:cNvPr>
          <p:cNvSpPr>
            <a:spLocks noGrp="1"/>
          </p:cNvSpPr>
          <p:nvPr>
            <p:ph type="title"/>
          </p:nvPr>
        </p:nvSpPr>
        <p:spPr/>
        <p:txBody>
          <a:bodyPr>
            <a:normAutofit fontScale="90000"/>
          </a:bodyPr>
          <a:lstStyle/>
          <a:p>
            <a:r>
              <a:rPr lang="en-US" dirty="0"/>
              <a:t>Resource-Constraints Planning </a:t>
            </a:r>
            <a:br>
              <a:rPr lang="en-US" dirty="0"/>
            </a:br>
            <a:r>
              <a:rPr lang="en-US" dirty="0"/>
              <a:t>Brooks algorithm (BAG)</a:t>
            </a:r>
            <a:endParaRPr lang="pt-PT" dirty="0"/>
          </a:p>
        </p:txBody>
      </p:sp>
      <p:sp>
        <p:nvSpPr>
          <p:cNvPr id="3" name="Content Placeholder 2">
            <a:extLst>
              <a:ext uri="{FF2B5EF4-FFF2-40B4-BE49-F238E27FC236}">
                <a16:creationId xmlns:a16="http://schemas.microsoft.com/office/drawing/2014/main" id="{D9C26F13-6929-4660-B9B7-B2965751D7A8}"/>
              </a:ext>
            </a:extLst>
          </p:cNvPr>
          <p:cNvSpPr>
            <a:spLocks noGrp="1"/>
          </p:cNvSpPr>
          <p:nvPr>
            <p:ph idx="1"/>
          </p:nvPr>
        </p:nvSpPr>
        <p:spPr>
          <a:xfrm>
            <a:off x="475815" y="1845130"/>
            <a:ext cx="11509356" cy="4620985"/>
          </a:xfrm>
        </p:spPr>
        <p:txBody>
          <a:bodyPr>
            <a:normAutofit/>
          </a:bodyPr>
          <a:lstStyle/>
          <a:p>
            <a:pPr marL="0" indent="0">
              <a:buNone/>
            </a:pPr>
            <a:r>
              <a:rPr lang="en-US" sz="2750" dirty="0">
                <a:sym typeface="Symbol" pitchFamily="18" charset="2"/>
              </a:rPr>
              <a:t>Descending ordering of activities according to their ACTIM value.</a:t>
            </a:r>
          </a:p>
          <a:p>
            <a:pPr marL="0" indent="0">
              <a:buNone/>
            </a:pPr>
            <a:endParaRPr lang="en-US" sz="2750" dirty="0">
              <a:sym typeface="Symbol" pitchFamily="18" charset="2"/>
            </a:endParaRPr>
          </a:p>
          <a:p>
            <a:pPr marL="0" indent="0">
              <a:buNone/>
            </a:pPr>
            <a:r>
              <a:rPr lang="en-US" sz="2750" dirty="0">
                <a:sym typeface="Symbol" pitchFamily="18" charset="2"/>
              </a:rPr>
              <a:t>ACTIM is the maximum time that each activity controls over the network and corresponds to the maximum time of the project, considering this activity as initial.</a:t>
            </a:r>
          </a:p>
          <a:p>
            <a:pPr marL="0" indent="0">
              <a:buNone/>
            </a:pPr>
            <a:endParaRPr lang="en-US" sz="2750" dirty="0">
              <a:sym typeface="Symbol" pitchFamily="18" charset="2"/>
            </a:endParaRPr>
          </a:p>
          <a:p>
            <a:pPr marL="0" indent="0">
              <a:buNone/>
            </a:pPr>
            <a:r>
              <a:rPr lang="en-US" sz="2750" dirty="0">
                <a:sym typeface="Symbol" pitchFamily="18" charset="2"/>
              </a:rPr>
              <a:t>In case of equality, Lang's heuristic can be used.</a:t>
            </a:r>
            <a:endParaRPr lang="pt-PT" sz="2750" dirty="0"/>
          </a:p>
          <a:p>
            <a:endParaRPr lang="pt-PT" sz="2750" dirty="0"/>
          </a:p>
        </p:txBody>
      </p:sp>
    </p:spTree>
    <p:extLst>
      <p:ext uri="{BB962C8B-B14F-4D97-AF65-F5344CB8AC3E}">
        <p14:creationId xmlns:p14="http://schemas.microsoft.com/office/powerpoint/2010/main" val="11754523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7FDBE-7F5C-4749-9C21-31D14A82FFFE}"/>
              </a:ext>
            </a:extLst>
          </p:cNvPr>
          <p:cNvSpPr>
            <a:spLocks noGrp="1"/>
          </p:cNvSpPr>
          <p:nvPr>
            <p:ph type="title"/>
          </p:nvPr>
        </p:nvSpPr>
        <p:spPr/>
        <p:txBody>
          <a:bodyPr>
            <a:normAutofit fontScale="90000"/>
          </a:bodyPr>
          <a:lstStyle/>
          <a:p>
            <a:r>
              <a:rPr lang="pt-PT" dirty="0"/>
              <a:t>Brooks Algorithm (BAG) </a:t>
            </a:r>
            <a:br>
              <a:rPr lang="pt-PT" dirty="0"/>
            </a:br>
            <a:r>
              <a:rPr lang="pt-PT" dirty="0"/>
              <a:t>Exercise</a:t>
            </a:r>
          </a:p>
        </p:txBody>
      </p:sp>
      <p:sp>
        <p:nvSpPr>
          <p:cNvPr id="3" name="Content Placeholder 2">
            <a:extLst>
              <a:ext uri="{FF2B5EF4-FFF2-40B4-BE49-F238E27FC236}">
                <a16:creationId xmlns:a16="http://schemas.microsoft.com/office/drawing/2014/main" id="{3B029010-AB14-45DD-AE18-ADDD1CD2B0B0}"/>
              </a:ext>
            </a:extLst>
          </p:cNvPr>
          <p:cNvSpPr>
            <a:spLocks noGrp="1"/>
          </p:cNvSpPr>
          <p:nvPr>
            <p:ph idx="1"/>
          </p:nvPr>
        </p:nvSpPr>
        <p:spPr>
          <a:xfrm>
            <a:off x="475815" y="1714500"/>
            <a:ext cx="11229516" cy="4686299"/>
          </a:xfrm>
        </p:spPr>
        <p:txBody>
          <a:bodyPr>
            <a:normAutofit/>
          </a:bodyPr>
          <a:lstStyle/>
          <a:p>
            <a:pPr marL="0" indent="0">
              <a:buNone/>
            </a:pPr>
            <a:r>
              <a:rPr lang="en-US" sz="2100" dirty="0"/>
              <a:t>Considering the activities, precedence, duration and resources required for each activity, indicated in the table, resolve the following questions.</a:t>
            </a:r>
          </a:p>
          <a:p>
            <a:pPr lvl="1"/>
            <a:r>
              <a:rPr lang="en-US" sz="2100" dirty="0"/>
              <a:t>Build the network, of activities in the branches, of the project, indicating the early and late times of each event, and the early and late start and end of each activity.</a:t>
            </a:r>
          </a:p>
          <a:p>
            <a:pPr lvl="1"/>
            <a:r>
              <a:rPr lang="en-US" sz="2100" dirty="0"/>
              <a:t>Indicate the critical path and its duration, considering that there are no resource restrictions, and construct the respective Gantt chart.</a:t>
            </a:r>
          </a:p>
          <a:p>
            <a:pPr lvl="1"/>
            <a:r>
              <a:rPr lang="en-US" sz="2100" dirty="0"/>
              <a:t>Considering that only 24 collaborators are available to carry out the project, build the sequence of activities, allocating resources by the Brooks algorithm. Indicate the duration of the project, and the delay verified by the fact that the resources are not unlimited.</a:t>
            </a:r>
          </a:p>
          <a:p>
            <a:pPr lvl="1"/>
            <a:r>
              <a:rPr lang="en-US" sz="2100" dirty="0"/>
              <a:t>What is the minimum number of workers to subcontract, and in what period(s) so that the project is not delayed</a:t>
            </a:r>
            <a:r>
              <a:rPr lang="pt-PT" sz="2100" dirty="0"/>
              <a:t>?</a:t>
            </a:r>
          </a:p>
          <a:p>
            <a:pPr marL="0" indent="0">
              <a:buNone/>
            </a:pPr>
            <a:endParaRPr lang="pt-PT" dirty="0"/>
          </a:p>
        </p:txBody>
      </p:sp>
    </p:spTree>
    <p:extLst>
      <p:ext uri="{BB962C8B-B14F-4D97-AF65-F5344CB8AC3E}">
        <p14:creationId xmlns:p14="http://schemas.microsoft.com/office/powerpoint/2010/main" val="2629376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B1743-F4EE-4AEB-A959-B2DCE500249B}"/>
              </a:ext>
            </a:extLst>
          </p:cNvPr>
          <p:cNvSpPr>
            <a:spLocks noGrp="1"/>
          </p:cNvSpPr>
          <p:nvPr>
            <p:ph type="title"/>
          </p:nvPr>
        </p:nvSpPr>
        <p:spPr/>
        <p:txBody>
          <a:bodyPr>
            <a:normAutofit fontScale="90000"/>
          </a:bodyPr>
          <a:lstStyle/>
          <a:p>
            <a:r>
              <a:rPr lang="pt-PT" dirty="0"/>
              <a:t>Brooks Algorithm (BAG) </a:t>
            </a:r>
            <a:br>
              <a:rPr lang="pt-PT" dirty="0"/>
            </a:br>
            <a:r>
              <a:rPr lang="pt-PT" dirty="0"/>
              <a:t>Exercise</a:t>
            </a:r>
          </a:p>
        </p:txBody>
      </p:sp>
      <p:graphicFrame>
        <p:nvGraphicFramePr>
          <p:cNvPr id="4" name="Content Placeholder 6">
            <a:extLst>
              <a:ext uri="{FF2B5EF4-FFF2-40B4-BE49-F238E27FC236}">
                <a16:creationId xmlns:a16="http://schemas.microsoft.com/office/drawing/2014/main" id="{6F665BD6-4696-4D20-91CF-ACB70001511D}"/>
              </a:ext>
            </a:extLst>
          </p:cNvPr>
          <p:cNvGraphicFramePr>
            <a:graphicFrameLocks noGrp="1"/>
          </p:cNvGraphicFramePr>
          <p:nvPr>
            <p:ph idx="1"/>
            <p:extLst>
              <p:ext uri="{D42A27DB-BD31-4B8C-83A1-F6EECF244321}">
                <p14:modId xmlns:p14="http://schemas.microsoft.com/office/powerpoint/2010/main" val="1906297410"/>
              </p:ext>
            </p:extLst>
          </p:nvPr>
        </p:nvGraphicFramePr>
        <p:xfrm>
          <a:off x="1966573" y="1862592"/>
          <a:ext cx="8358248" cy="3959230"/>
        </p:xfrm>
        <a:graphic>
          <a:graphicData uri="http://schemas.openxmlformats.org/drawingml/2006/table">
            <a:tbl>
              <a:tblPr/>
              <a:tblGrid>
                <a:gridCol w="2089562">
                  <a:extLst>
                    <a:ext uri="{9D8B030D-6E8A-4147-A177-3AD203B41FA5}">
                      <a16:colId xmlns:a16="http://schemas.microsoft.com/office/drawing/2014/main" val="20000"/>
                    </a:ext>
                  </a:extLst>
                </a:gridCol>
                <a:gridCol w="2089562">
                  <a:extLst>
                    <a:ext uri="{9D8B030D-6E8A-4147-A177-3AD203B41FA5}">
                      <a16:colId xmlns:a16="http://schemas.microsoft.com/office/drawing/2014/main" val="20001"/>
                    </a:ext>
                  </a:extLst>
                </a:gridCol>
                <a:gridCol w="2089562">
                  <a:extLst>
                    <a:ext uri="{9D8B030D-6E8A-4147-A177-3AD203B41FA5}">
                      <a16:colId xmlns:a16="http://schemas.microsoft.com/office/drawing/2014/main" val="20002"/>
                    </a:ext>
                  </a:extLst>
                </a:gridCol>
                <a:gridCol w="2089562">
                  <a:extLst>
                    <a:ext uri="{9D8B030D-6E8A-4147-A177-3AD203B41FA5}">
                      <a16:colId xmlns:a16="http://schemas.microsoft.com/office/drawing/2014/main" val="20003"/>
                    </a:ext>
                  </a:extLst>
                </a:gridCol>
              </a:tblGrid>
              <a:tr h="385766">
                <a:tc>
                  <a:txBody>
                    <a:bodyPr/>
                    <a:lstStyle/>
                    <a:p>
                      <a:pPr algn="ctr">
                        <a:lnSpc>
                          <a:spcPct val="115000"/>
                        </a:lnSpc>
                        <a:spcAft>
                          <a:spcPts val="0"/>
                        </a:spcAft>
                      </a:pPr>
                      <a:r>
                        <a:rPr lang="pt-PT" sz="2400" dirty="0">
                          <a:latin typeface="Calibri"/>
                          <a:ea typeface="Calibri"/>
                          <a:cs typeface="Times New Roman"/>
                        </a:rPr>
                        <a:t>Activities</a:t>
                      </a:r>
                      <a:endParaRPr lang="pt-PT" sz="32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2400" dirty="0">
                          <a:latin typeface="Calibri"/>
                          <a:ea typeface="Calibri"/>
                          <a:cs typeface="Times New Roman"/>
                        </a:rPr>
                        <a:t>Precedences</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2400" dirty="0">
                          <a:latin typeface="Calibri"/>
                          <a:ea typeface="Calibri"/>
                          <a:cs typeface="Times New Roman"/>
                        </a:rPr>
                        <a:t>Duration</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2400" dirty="0">
                          <a:latin typeface="+mn-lt"/>
                          <a:ea typeface="Calibri"/>
                          <a:cs typeface="Times New Roman"/>
                        </a:rPr>
                        <a:t>Collaborators</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85766">
                <a:tc>
                  <a:txBody>
                    <a:bodyPr/>
                    <a:lstStyle/>
                    <a:p>
                      <a:pPr algn="ctr">
                        <a:lnSpc>
                          <a:spcPct val="115000"/>
                        </a:lnSpc>
                        <a:spcAft>
                          <a:spcPts val="0"/>
                        </a:spcAft>
                      </a:pPr>
                      <a:r>
                        <a:rPr lang="pt-PT" sz="2400" dirty="0">
                          <a:latin typeface="Calibri"/>
                          <a:ea typeface="Calibri"/>
                          <a:cs typeface="Arial"/>
                        </a:rPr>
                        <a:t>A</a:t>
                      </a:r>
                      <a:endParaRPr lang="pt-PT" sz="32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2400" dirty="0">
                          <a:latin typeface="Calibri"/>
                          <a:ea typeface="Calibri"/>
                          <a:cs typeface="Times New Roman"/>
                        </a:rPr>
                        <a:t>-</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2400" dirty="0">
                          <a:latin typeface="Calibri"/>
                          <a:ea typeface="Calibri"/>
                          <a:cs typeface="Times New Roman"/>
                        </a:rPr>
                        <a:t>6</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2400" dirty="0">
                          <a:latin typeface="Calibri"/>
                          <a:ea typeface="Calibri"/>
                          <a:cs typeface="Times New Roman"/>
                        </a:rPr>
                        <a:t>6</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5766">
                <a:tc>
                  <a:txBody>
                    <a:bodyPr/>
                    <a:lstStyle/>
                    <a:p>
                      <a:pPr algn="ctr">
                        <a:lnSpc>
                          <a:spcPct val="115000"/>
                        </a:lnSpc>
                        <a:spcAft>
                          <a:spcPts val="0"/>
                        </a:spcAft>
                      </a:pPr>
                      <a:r>
                        <a:rPr lang="pt-PT" sz="2400" dirty="0">
                          <a:latin typeface="Calibri"/>
                          <a:ea typeface="Calibri"/>
                          <a:cs typeface="Arial"/>
                        </a:rPr>
                        <a:t>B</a:t>
                      </a:r>
                      <a:endParaRPr lang="pt-PT" sz="32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2400" dirty="0">
                          <a:latin typeface="Calibri"/>
                          <a:ea typeface="Calibri"/>
                          <a:cs typeface="Times New Roman"/>
                        </a:rPr>
                        <a:t>-</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2400" dirty="0">
                          <a:latin typeface="Calibri"/>
                          <a:ea typeface="Calibri"/>
                          <a:cs typeface="Times New Roman"/>
                        </a:rPr>
                        <a:t>6</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2400" dirty="0">
                          <a:latin typeface="Calibri"/>
                          <a:ea typeface="Calibri"/>
                          <a:cs typeface="Times New Roman"/>
                        </a:rPr>
                        <a:t>18</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5766">
                <a:tc>
                  <a:txBody>
                    <a:bodyPr/>
                    <a:lstStyle/>
                    <a:p>
                      <a:pPr algn="ctr">
                        <a:lnSpc>
                          <a:spcPct val="115000"/>
                        </a:lnSpc>
                        <a:spcAft>
                          <a:spcPts val="0"/>
                        </a:spcAft>
                      </a:pPr>
                      <a:r>
                        <a:rPr lang="pt-PT" sz="2400" dirty="0">
                          <a:latin typeface="Calibri"/>
                          <a:ea typeface="Calibri"/>
                          <a:cs typeface="Arial"/>
                        </a:rPr>
                        <a:t>C</a:t>
                      </a:r>
                      <a:endParaRPr lang="pt-PT" sz="32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2400" dirty="0">
                          <a:latin typeface="Calibri"/>
                          <a:ea typeface="Calibri"/>
                          <a:cs typeface="Times New Roman"/>
                        </a:rPr>
                        <a:t>-</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2400" dirty="0">
                          <a:latin typeface="Calibri"/>
                          <a:ea typeface="Calibri"/>
                          <a:cs typeface="Times New Roman"/>
                        </a:rPr>
                        <a:t>2</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2400" dirty="0">
                          <a:latin typeface="Calibri"/>
                          <a:ea typeface="Calibri"/>
                          <a:cs typeface="Times New Roman"/>
                        </a:rPr>
                        <a:t>7</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85766">
                <a:tc>
                  <a:txBody>
                    <a:bodyPr/>
                    <a:lstStyle/>
                    <a:p>
                      <a:pPr algn="ctr">
                        <a:lnSpc>
                          <a:spcPct val="115000"/>
                        </a:lnSpc>
                        <a:spcAft>
                          <a:spcPts val="0"/>
                        </a:spcAft>
                      </a:pPr>
                      <a:r>
                        <a:rPr lang="pt-PT" sz="2400" dirty="0">
                          <a:latin typeface="Calibri"/>
                          <a:ea typeface="Calibri"/>
                          <a:cs typeface="Times New Roman"/>
                        </a:rPr>
                        <a:t>D</a:t>
                      </a:r>
                      <a:endParaRPr lang="pt-PT" sz="32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2400" dirty="0">
                          <a:latin typeface="Calibri"/>
                          <a:ea typeface="Calibri"/>
                          <a:cs typeface="Times New Roman"/>
                        </a:rPr>
                        <a:t>A</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2400" dirty="0">
                          <a:latin typeface="Calibri"/>
                          <a:ea typeface="Calibri"/>
                          <a:cs typeface="Times New Roman"/>
                        </a:rPr>
                        <a:t>3</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2400" dirty="0">
                          <a:latin typeface="Calibri"/>
                          <a:ea typeface="Calibri"/>
                          <a:cs typeface="Times New Roman"/>
                        </a:rPr>
                        <a:t>10</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5766">
                <a:tc>
                  <a:txBody>
                    <a:bodyPr/>
                    <a:lstStyle/>
                    <a:p>
                      <a:pPr algn="ctr">
                        <a:lnSpc>
                          <a:spcPct val="115000"/>
                        </a:lnSpc>
                        <a:spcAft>
                          <a:spcPts val="0"/>
                        </a:spcAft>
                      </a:pPr>
                      <a:r>
                        <a:rPr lang="pt-PT" sz="2400" dirty="0">
                          <a:latin typeface="Calibri"/>
                          <a:ea typeface="Calibri"/>
                          <a:cs typeface="Arial"/>
                        </a:rPr>
                        <a:t>E</a:t>
                      </a:r>
                      <a:endParaRPr lang="pt-PT" sz="32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2400" dirty="0">
                          <a:latin typeface="Calibri"/>
                          <a:ea typeface="Calibri"/>
                          <a:cs typeface="Times New Roman"/>
                        </a:rPr>
                        <a:t>B</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2400" dirty="0">
                          <a:latin typeface="Calibri"/>
                          <a:ea typeface="Calibri"/>
                          <a:cs typeface="Times New Roman"/>
                        </a:rPr>
                        <a:t>7</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2400" dirty="0">
                          <a:latin typeface="Calibri"/>
                          <a:ea typeface="Calibri"/>
                          <a:cs typeface="Times New Roman"/>
                        </a:rPr>
                        <a:t>15</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5766">
                <a:tc>
                  <a:txBody>
                    <a:bodyPr/>
                    <a:lstStyle/>
                    <a:p>
                      <a:pPr algn="ctr">
                        <a:lnSpc>
                          <a:spcPct val="115000"/>
                        </a:lnSpc>
                        <a:spcAft>
                          <a:spcPts val="0"/>
                        </a:spcAft>
                      </a:pPr>
                      <a:r>
                        <a:rPr lang="pt-PT" sz="2400" dirty="0">
                          <a:latin typeface="Calibri"/>
                          <a:ea typeface="Calibri"/>
                          <a:cs typeface="Arial"/>
                        </a:rPr>
                        <a:t>F</a:t>
                      </a:r>
                      <a:endParaRPr lang="pt-PT" sz="32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2400" dirty="0">
                          <a:latin typeface="Calibri"/>
                          <a:ea typeface="Calibri"/>
                          <a:cs typeface="Times New Roman"/>
                        </a:rPr>
                        <a:t>B</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2400" dirty="0">
                          <a:latin typeface="Calibri"/>
                          <a:ea typeface="Calibri"/>
                          <a:cs typeface="Times New Roman"/>
                        </a:rPr>
                        <a:t>3</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2400" dirty="0">
                          <a:latin typeface="Calibri"/>
                          <a:ea typeface="Calibri"/>
                          <a:cs typeface="Times New Roman"/>
                        </a:rPr>
                        <a:t>3</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5766">
                <a:tc>
                  <a:txBody>
                    <a:bodyPr/>
                    <a:lstStyle/>
                    <a:p>
                      <a:pPr algn="ctr">
                        <a:lnSpc>
                          <a:spcPct val="115000"/>
                        </a:lnSpc>
                        <a:spcAft>
                          <a:spcPts val="0"/>
                        </a:spcAft>
                      </a:pPr>
                      <a:r>
                        <a:rPr lang="pt-PT" sz="2400" dirty="0">
                          <a:latin typeface="Calibri"/>
                          <a:ea typeface="Calibri"/>
                          <a:cs typeface="Arial"/>
                        </a:rPr>
                        <a:t>G</a:t>
                      </a:r>
                      <a:endParaRPr lang="pt-PT" sz="32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2400" dirty="0">
                          <a:latin typeface="Calibri"/>
                          <a:ea typeface="Calibri"/>
                          <a:cs typeface="Times New Roman"/>
                        </a:rPr>
                        <a:t>C</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2400" dirty="0">
                          <a:latin typeface="Calibri"/>
                          <a:ea typeface="Calibri"/>
                          <a:cs typeface="Times New Roman"/>
                        </a:rPr>
                        <a:t>5</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2400" dirty="0">
                          <a:latin typeface="Calibri"/>
                          <a:ea typeface="Calibri"/>
                          <a:cs typeface="Times New Roman"/>
                        </a:rPr>
                        <a:t>8</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85766">
                <a:tc>
                  <a:txBody>
                    <a:bodyPr/>
                    <a:lstStyle/>
                    <a:p>
                      <a:pPr algn="ctr">
                        <a:lnSpc>
                          <a:spcPct val="115000"/>
                        </a:lnSpc>
                        <a:spcAft>
                          <a:spcPts val="0"/>
                        </a:spcAft>
                      </a:pPr>
                      <a:r>
                        <a:rPr lang="pt-PT" sz="2400" dirty="0">
                          <a:latin typeface="Calibri"/>
                          <a:ea typeface="Calibri"/>
                          <a:cs typeface="Arial"/>
                        </a:rPr>
                        <a:t>H</a:t>
                      </a:r>
                      <a:endParaRPr lang="pt-PT" sz="32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2400" dirty="0">
                          <a:latin typeface="Calibri"/>
                          <a:ea typeface="Calibri"/>
                          <a:cs typeface="Times New Roman"/>
                        </a:rPr>
                        <a:t>D, E</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2400" dirty="0">
                          <a:latin typeface="Calibri"/>
                          <a:ea typeface="Calibri"/>
                          <a:cs typeface="Times New Roman"/>
                        </a:rPr>
                        <a:t>7</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PT" sz="2400" dirty="0">
                          <a:latin typeface="Calibri"/>
                          <a:ea typeface="Calibri"/>
                          <a:cs typeface="Times New Roman"/>
                        </a:rPr>
                        <a:t>16</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85766">
                <a:tc>
                  <a:txBody>
                    <a:bodyPr/>
                    <a:lstStyle/>
                    <a:p>
                      <a:pPr algn="ctr">
                        <a:lnSpc>
                          <a:spcPct val="115000"/>
                        </a:lnSpc>
                        <a:spcAft>
                          <a:spcPts val="0"/>
                        </a:spcAft>
                      </a:pPr>
                      <a:r>
                        <a:rPr lang="pt-PT" sz="2400" dirty="0">
                          <a:latin typeface="Calibri"/>
                          <a:ea typeface="Calibri"/>
                          <a:cs typeface="Arial"/>
                        </a:rPr>
                        <a:t>I</a:t>
                      </a:r>
                      <a:endParaRPr lang="pt-PT" sz="32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pt-PT" sz="2400" dirty="0">
                          <a:latin typeface="Calibri"/>
                          <a:ea typeface="Calibri"/>
                          <a:cs typeface="Times New Roman"/>
                        </a:rPr>
                        <a:t>F</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pt-PT" sz="2400" dirty="0">
                          <a:latin typeface="Calibri"/>
                          <a:ea typeface="Calibri"/>
                          <a:cs typeface="Times New Roman"/>
                        </a:rPr>
                        <a:t>4</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pt-PT" sz="2400" dirty="0">
                          <a:latin typeface="Calibri"/>
                          <a:ea typeface="Calibri"/>
                          <a:cs typeface="Times New Roman"/>
                        </a:rPr>
                        <a:t>9</a:t>
                      </a:r>
                      <a:endParaRPr lang="pt-PT"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68287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88681-3BE2-473E-8129-B7B5A84DEB41}"/>
              </a:ext>
            </a:extLst>
          </p:cNvPr>
          <p:cNvSpPr>
            <a:spLocks noGrp="1"/>
          </p:cNvSpPr>
          <p:nvPr>
            <p:ph type="title"/>
          </p:nvPr>
        </p:nvSpPr>
        <p:spPr/>
        <p:txBody>
          <a:bodyPr>
            <a:normAutofit/>
          </a:bodyPr>
          <a:lstStyle/>
          <a:p>
            <a:r>
              <a:rPr lang="en-GB" dirty="0"/>
              <a:t>Brooks - </a:t>
            </a:r>
            <a:r>
              <a:rPr lang="pt-PT" dirty="0"/>
              <a:t>Exercise</a:t>
            </a:r>
          </a:p>
        </p:txBody>
      </p:sp>
      <p:sp>
        <p:nvSpPr>
          <p:cNvPr id="4" name="TextBox 3">
            <a:extLst>
              <a:ext uri="{FF2B5EF4-FFF2-40B4-BE49-F238E27FC236}">
                <a16:creationId xmlns:a16="http://schemas.microsoft.com/office/drawing/2014/main" id="{3EC9842B-7232-4FF8-9552-B0C24010835A}"/>
              </a:ext>
            </a:extLst>
          </p:cNvPr>
          <p:cNvSpPr txBox="1"/>
          <p:nvPr/>
        </p:nvSpPr>
        <p:spPr>
          <a:xfrm>
            <a:off x="542686" y="2121903"/>
            <a:ext cx="2499210" cy="923330"/>
          </a:xfrm>
          <a:prstGeom prst="rect">
            <a:avLst/>
          </a:prstGeom>
          <a:noFill/>
        </p:spPr>
        <p:txBody>
          <a:bodyPr wrap="none" rtlCol="0">
            <a:spAutoFit/>
          </a:bodyPr>
          <a:lstStyle/>
          <a:p>
            <a:r>
              <a:rPr lang="pt-PT" dirty="0"/>
              <a:t>Network AOA</a:t>
            </a:r>
          </a:p>
          <a:p>
            <a:endParaRPr lang="pt-PT" dirty="0"/>
          </a:p>
          <a:p>
            <a:r>
              <a:rPr lang="pt-PT" dirty="0"/>
              <a:t>CP – BEH – 20 days</a:t>
            </a:r>
          </a:p>
        </p:txBody>
      </p:sp>
      <p:pic>
        <p:nvPicPr>
          <p:cNvPr id="5" name="Content Placeholder 6">
            <a:extLst>
              <a:ext uri="{FF2B5EF4-FFF2-40B4-BE49-F238E27FC236}">
                <a16:creationId xmlns:a16="http://schemas.microsoft.com/office/drawing/2014/main" id="{5E7F5C24-C552-4BB5-BE08-13C6664BF09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62444" y="1581197"/>
            <a:ext cx="6386870" cy="4564931"/>
          </a:xfrm>
        </p:spPr>
      </p:pic>
      <p:pic>
        <p:nvPicPr>
          <p:cNvPr id="6" name="Picture 5">
            <a:extLst>
              <a:ext uri="{FF2B5EF4-FFF2-40B4-BE49-F238E27FC236}">
                <a16:creationId xmlns:a16="http://schemas.microsoft.com/office/drawing/2014/main" id="{8575EAC7-7E1A-4414-8759-EF5E95CE620E}"/>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867509" y="3429000"/>
            <a:ext cx="3687184" cy="2765388"/>
          </a:xfrm>
          <a:prstGeom prst="rect">
            <a:avLst/>
          </a:prstGeom>
        </p:spPr>
      </p:pic>
    </p:spTree>
    <p:extLst>
      <p:ext uri="{BB962C8B-B14F-4D97-AF65-F5344CB8AC3E}">
        <p14:creationId xmlns:p14="http://schemas.microsoft.com/office/powerpoint/2010/main" val="8220694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D8DDD-5D12-4013-8AC3-6304D1937413}"/>
              </a:ext>
            </a:extLst>
          </p:cNvPr>
          <p:cNvSpPr>
            <a:spLocks noGrp="1"/>
          </p:cNvSpPr>
          <p:nvPr>
            <p:ph type="title"/>
          </p:nvPr>
        </p:nvSpPr>
        <p:spPr/>
        <p:txBody>
          <a:bodyPr>
            <a:normAutofit/>
          </a:bodyPr>
          <a:lstStyle/>
          <a:p>
            <a:r>
              <a:rPr lang="en-GB" dirty="0"/>
              <a:t>Brooks - </a:t>
            </a:r>
            <a:r>
              <a:rPr lang="pt-PT" dirty="0"/>
              <a:t>Exercise</a:t>
            </a:r>
          </a:p>
        </p:txBody>
      </p:sp>
      <p:pic>
        <p:nvPicPr>
          <p:cNvPr id="9" name="Content Placeholder 5">
            <a:extLst>
              <a:ext uri="{FF2B5EF4-FFF2-40B4-BE49-F238E27FC236}">
                <a16:creationId xmlns:a16="http://schemas.microsoft.com/office/drawing/2014/main" id="{E383197B-0228-4F8A-B43C-E5AE06EE2D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2291" y="1845534"/>
            <a:ext cx="8706813" cy="4209254"/>
          </a:xfrm>
        </p:spPr>
      </p:pic>
      <p:sp>
        <p:nvSpPr>
          <p:cNvPr id="10" name="TextBox 9">
            <a:extLst>
              <a:ext uri="{FF2B5EF4-FFF2-40B4-BE49-F238E27FC236}">
                <a16:creationId xmlns:a16="http://schemas.microsoft.com/office/drawing/2014/main" id="{6188BAD2-5953-47B5-A36C-00DE91E4CABA}"/>
              </a:ext>
            </a:extLst>
          </p:cNvPr>
          <p:cNvSpPr txBox="1"/>
          <p:nvPr/>
        </p:nvSpPr>
        <p:spPr>
          <a:xfrm>
            <a:off x="8040216" y="2204864"/>
            <a:ext cx="2000163" cy="461665"/>
          </a:xfrm>
          <a:prstGeom prst="rect">
            <a:avLst/>
          </a:prstGeom>
          <a:noFill/>
        </p:spPr>
        <p:txBody>
          <a:bodyPr wrap="none" rtlCol="0">
            <a:spAutoFit/>
          </a:bodyPr>
          <a:lstStyle/>
          <a:p>
            <a:r>
              <a:rPr lang="pt-PT" sz="2400" dirty="0">
                <a:solidFill>
                  <a:schemeClr val="accent1"/>
                </a:solidFill>
              </a:rPr>
              <a:t>Gantt Diagram</a:t>
            </a:r>
          </a:p>
        </p:txBody>
      </p:sp>
      <p:sp>
        <p:nvSpPr>
          <p:cNvPr id="11" name="Line Callout 1 (Accent Bar) 11">
            <a:extLst>
              <a:ext uri="{FF2B5EF4-FFF2-40B4-BE49-F238E27FC236}">
                <a16:creationId xmlns:a16="http://schemas.microsoft.com/office/drawing/2014/main" id="{52BA7D46-F3C2-4FFB-824A-A25BF1863977}"/>
              </a:ext>
            </a:extLst>
          </p:cNvPr>
          <p:cNvSpPr/>
          <p:nvPr/>
        </p:nvSpPr>
        <p:spPr>
          <a:xfrm flipH="1">
            <a:off x="819642" y="5480493"/>
            <a:ext cx="1945298" cy="465548"/>
          </a:xfrm>
          <a:prstGeom prst="accentCallout1">
            <a:avLst>
              <a:gd name="adj1" fmla="val 33225"/>
              <a:gd name="adj2" fmla="val -3053"/>
              <a:gd name="adj3" fmla="val 28166"/>
              <a:gd name="adj4" fmla="val -357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Load (Hours)</a:t>
            </a:r>
          </a:p>
        </p:txBody>
      </p:sp>
      <p:sp>
        <p:nvSpPr>
          <p:cNvPr id="12" name="Line Callout 1 (Accent Bar) 12">
            <a:extLst>
              <a:ext uri="{FF2B5EF4-FFF2-40B4-BE49-F238E27FC236}">
                <a16:creationId xmlns:a16="http://schemas.microsoft.com/office/drawing/2014/main" id="{9C02C357-C9AE-4102-9E34-60617C724E0B}"/>
              </a:ext>
            </a:extLst>
          </p:cNvPr>
          <p:cNvSpPr/>
          <p:nvPr/>
        </p:nvSpPr>
        <p:spPr>
          <a:xfrm flipH="1">
            <a:off x="3551074" y="1612760"/>
            <a:ext cx="1945298" cy="465548"/>
          </a:xfrm>
          <a:prstGeom prst="accentCallout1">
            <a:avLst>
              <a:gd name="adj1" fmla="val 41765"/>
              <a:gd name="adj2" fmla="val 103221"/>
              <a:gd name="adj3" fmla="val 142029"/>
              <a:gd name="adj4" fmla="val 1209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Activities</a:t>
            </a:r>
          </a:p>
        </p:txBody>
      </p:sp>
      <p:sp>
        <p:nvSpPr>
          <p:cNvPr id="13" name="Line Callout 1 (Accent Bar) 13">
            <a:extLst>
              <a:ext uri="{FF2B5EF4-FFF2-40B4-BE49-F238E27FC236}">
                <a16:creationId xmlns:a16="http://schemas.microsoft.com/office/drawing/2014/main" id="{F26DC1C6-3C6A-459B-92E2-9F2FE6F93B1C}"/>
              </a:ext>
            </a:extLst>
          </p:cNvPr>
          <p:cNvSpPr/>
          <p:nvPr/>
        </p:nvSpPr>
        <p:spPr>
          <a:xfrm flipH="1">
            <a:off x="10399709" y="4862390"/>
            <a:ext cx="1320624" cy="618103"/>
          </a:xfrm>
          <a:prstGeom prst="accentCallout1">
            <a:avLst>
              <a:gd name="adj1" fmla="val 41765"/>
              <a:gd name="adj2" fmla="val 103221"/>
              <a:gd name="adj3" fmla="val 157807"/>
              <a:gd name="adj4" fmla="val 1246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Time (days)</a:t>
            </a:r>
          </a:p>
        </p:txBody>
      </p:sp>
    </p:spTree>
    <p:extLst>
      <p:ext uri="{BB962C8B-B14F-4D97-AF65-F5344CB8AC3E}">
        <p14:creationId xmlns:p14="http://schemas.microsoft.com/office/powerpoint/2010/main" val="347496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C7096-A7D3-49DF-AAE9-7BDC1E2FE274}"/>
              </a:ext>
            </a:extLst>
          </p:cNvPr>
          <p:cNvSpPr>
            <a:spLocks noGrp="1"/>
          </p:cNvSpPr>
          <p:nvPr>
            <p:ph type="title"/>
          </p:nvPr>
        </p:nvSpPr>
        <p:spPr/>
        <p:txBody>
          <a:bodyPr/>
          <a:lstStyle/>
          <a:p>
            <a:r>
              <a:rPr lang="pt-PT" dirty="0"/>
              <a:t>Topics</a:t>
            </a:r>
          </a:p>
        </p:txBody>
      </p:sp>
      <p:sp>
        <p:nvSpPr>
          <p:cNvPr id="3" name="Content Placeholder 2">
            <a:extLst>
              <a:ext uri="{FF2B5EF4-FFF2-40B4-BE49-F238E27FC236}">
                <a16:creationId xmlns:a16="http://schemas.microsoft.com/office/drawing/2014/main" id="{90BA030B-436D-4AD9-AFD7-AD6E8F3B2A84}"/>
              </a:ext>
            </a:extLst>
          </p:cNvPr>
          <p:cNvSpPr>
            <a:spLocks noGrp="1"/>
          </p:cNvSpPr>
          <p:nvPr>
            <p:ph idx="1"/>
          </p:nvPr>
        </p:nvSpPr>
        <p:spPr>
          <a:xfrm>
            <a:off x="475815" y="2318657"/>
            <a:ext cx="11229516" cy="4082142"/>
          </a:xfrm>
        </p:spPr>
        <p:txBody>
          <a:bodyPr/>
          <a:lstStyle/>
          <a:p>
            <a:pPr marL="0" indent="0">
              <a:buNone/>
            </a:pPr>
            <a:r>
              <a:rPr lang="en-US" dirty="0"/>
              <a:t>Building networks of project activities and Gantt diagrams.</a:t>
            </a:r>
          </a:p>
          <a:p>
            <a:pPr marL="0" indent="0">
              <a:buNone/>
            </a:pPr>
            <a:r>
              <a:rPr lang="en-US" dirty="0"/>
              <a:t>Project Management Methods:</a:t>
            </a:r>
          </a:p>
          <a:p>
            <a:pPr lvl="1"/>
            <a:r>
              <a:rPr lang="en-US" dirty="0"/>
              <a:t>CPM</a:t>
            </a:r>
          </a:p>
          <a:p>
            <a:pPr lvl="1"/>
            <a:r>
              <a:rPr lang="en-US" dirty="0"/>
              <a:t>Planning with limited resources</a:t>
            </a:r>
          </a:p>
          <a:p>
            <a:pPr lvl="1"/>
            <a:r>
              <a:rPr lang="en-US" dirty="0"/>
              <a:t>PERT</a:t>
            </a:r>
          </a:p>
          <a:p>
            <a:pPr lvl="1"/>
            <a:r>
              <a:rPr lang="en-US" dirty="0"/>
              <a:t>Time / cost commitment</a:t>
            </a:r>
            <a:endParaRPr lang="pt-PT" dirty="0"/>
          </a:p>
          <a:p>
            <a:endParaRPr lang="pt-PT" dirty="0"/>
          </a:p>
        </p:txBody>
      </p:sp>
    </p:spTree>
    <p:extLst>
      <p:ext uri="{BB962C8B-B14F-4D97-AF65-F5344CB8AC3E}">
        <p14:creationId xmlns:p14="http://schemas.microsoft.com/office/powerpoint/2010/main" val="4000369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2EA2-4CB2-4E5D-A326-7C8C40064599}"/>
              </a:ext>
            </a:extLst>
          </p:cNvPr>
          <p:cNvSpPr>
            <a:spLocks noGrp="1"/>
          </p:cNvSpPr>
          <p:nvPr>
            <p:ph type="title"/>
          </p:nvPr>
        </p:nvSpPr>
        <p:spPr/>
        <p:txBody>
          <a:bodyPr>
            <a:normAutofit/>
          </a:bodyPr>
          <a:lstStyle/>
          <a:p>
            <a:r>
              <a:rPr lang="en-GB" dirty="0"/>
              <a:t>Brooks - </a:t>
            </a:r>
            <a:r>
              <a:rPr lang="pt-PT" dirty="0"/>
              <a:t>Exercise</a:t>
            </a:r>
          </a:p>
        </p:txBody>
      </p:sp>
      <p:pic>
        <p:nvPicPr>
          <p:cNvPr id="4" name="Picture 3">
            <a:extLst>
              <a:ext uri="{FF2B5EF4-FFF2-40B4-BE49-F238E27FC236}">
                <a16:creationId xmlns:a16="http://schemas.microsoft.com/office/drawing/2014/main" id="{DAB19488-CA9D-4E9B-80E2-E49C78058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530" y="1790447"/>
            <a:ext cx="10402636" cy="4276031"/>
          </a:xfrm>
          <a:prstGeom prst="rect">
            <a:avLst/>
          </a:prstGeom>
        </p:spPr>
      </p:pic>
      <p:sp>
        <p:nvSpPr>
          <p:cNvPr id="5" name="Line Callout 1 (Accent Bar) 7">
            <a:extLst>
              <a:ext uri="{FF2B5EF4-FFF2-40B4-BE49-F238E27FC236}">
                <a16:creationId xmlns:a16="http://schemas.microsoft.com/office/drawing/2014/main" id="{414150C8-E0F9-40F6-85BC-CE493A0D4BF2}"/>
              </a:ext>
            </a:extLst>
          </p:cNvPr>
          <p:cNvSpPr/>
          <p:nvPr/>
        </p:nvSpPr>
        <p:spPr>
          <a:xfrm flipH="1">
            <a:off x="6622153" y="2336681"/>
            <a:ext cx="2410773" cy="456113"/>
          </a:xfrm>
          <a:prstGeom prst="accentCallout1">
            <a:avLst>
              <a:gd name="adj1" fmla="val 74634"/>
              <a:gd name="adj2" fmla="val 101401"/>
              <a:gd name="adj3" fmla="val 151183"/>
              <a:gd name="adj4" fmla="val 2414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Overload</a:t>
            </a:r>
          </a:p>
        </p:txBody>
      </p:sp>
      <p:sp>
        <p:nvSpPr>
          <p:cNvPr id="6" name="Line Callout 1 (Accent Bar) 10">
            <a:extLst>
              <a:ext uri="{FF2B5EF4-FFF2-40B4-BE49-F238E27FC236}">
                <a16:creationId xmlns:a16="http://schemas.microsoft.com/office/drawing/2014/main" id="{5E2165B8-9A8A-4063-96D0-0D3282203C7D}"/>
              </a:ext>
            </a:extLst>
          </p:cNvPr>
          <p:cNvSpPr/>
          <p:nvPr/>
        </p:nvSpPr>
        <p:spPr>
          <a:xfrm flipH="1">
            <a:off x="10193278" y="4977887"/>
            <a:ext cx="1215633" cy="489398"/>
          </a:xfrm>
          <a:prstGeom prst="accentCallout1">
            <a:avLst>
              <a:gd name="adj1" fmla="val 41765"/>
              <a:gd name="adj2" fmla="val 103221"/>
              <a:gd name="adj3" fmla="val 157807"/>
              <a:gd name="adj4" fmla="val 1206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Time (days)</a:t>
            </a:r>
          </a:p>
        </p:txBody>
      </p:sp>
      <p:sp>
        <p:nvSpPr>
          <p:cNvPr id="7" name="Line Callout 1 (Accent Bar) 11">
            <a:extLst>
              <a:ext uri="{FF2B5EF4-FFF2-40B4-BE49-F238E27FC236}">
                <a16:creationId xmlns:a16="http://schemas.microsoft.com/office/drawing/2014/main" id="{27BDBD74-0737-496B-9C5C-6C2E50F4C291}"/>
              </a:ext>
            </a:extLst>
          </p:cNvPr>
          <p:cNvSpPr/>
          <p:nvPr/>
        </p:nvSpPr>
        <p:spPr>
          <a:xfrm flipH="1">
            <a:off x="1547996" y="1727833"/>
            <a:ext cx="1760192" cy="368610"/>
          </a:xfrm>
          <a:prstGeom prst="accentCallout1">
            <a:avLst>
              <a:gd name="adj1" fmla="val 41765"/>
              <a:gd name="adj2" fmla="val 102539"/>
              <a:gd name="adj3" fmla="val 102177"/>
              <a:gd name="adj4" fmla="val 1189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dirty="0"/>
              <a:t>Load (Hours)</a:t>
            </a:r>
          </a:p>
        </p:txBody>
      </p:sp>
    </p:spTree>
    <p:extLst>
      <p:ext uri="{BB962C8B-B14F-4D97-AF65-F5344CB8AC3E}">
        <p14:creationId xmlns:p14="http://schemas.microsoft.com/office/powerpoint/2010/main" val="546986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B991-CDFE-4100-980C-0B79B0A1BB88}"/>
              </a:ext>
            </a:extLst>
          </p:cNvPr>
          <p:cNvSpPr>
            <a:spLocks noGrp="1"/>
          </p:cNvSpPr>
          <p:nvPr>
            <p:ph type="title"/>
          </p:nvPr>
        </p:nvSpPr>
        <p:spPr/>
        <p:txBody>
          <a:bodyPr>
            <a:normAutofit/>
          </a:bodyPr>
          <a:lstStyle/>
          <a:p>
            <a:r>
              <a:rPr lang="en-GB" dirty="0"/>
              <a:t>Brooks - </a:t>
            </a:r>
            <a:r>
              <a:rPr lang="pt-PT" dirty="0"/>
              <a:t>Exercise</a:t>
            </a:r>
          </a:p>
        </p:txBody>
      </p:sp>
      <p:pic>
        <p:nvPicPr>
          <p:cNvPr id="4" name="Picture 3">
            <a:extLst>
              <a:ext uri="{FF2B5EF4-FFF2-40B4-BE49-F238E27FC236}">
                <a16:creationId xmlns:a16="http://schemas.microsoft.com/office/drawing/2014/main" id="{B135C4DC-8D32-4D48-B80D-A54F6EE666F3}"/>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361259" y="2188533"/>
            <a:ext cx="4568607" cy="3426455"/>
          </a:xfrm>
          <a:prstGeom prst="rect">
            <a:avLst/>
          </a:prstGeom>
        </p:spPr>
      </p:pic>
      <p:pic>
        <p:nvPicPr>
          <p:cNvPr id="5" name="Picture 4">
            <a:extLst>
              <a:ext uri="{FF2B5EF4-FFF2-40B4-BE49-F238E27FC236}">
                <a16:creationId xmlns:a16="http://schemas.microsoft.com/office/drawing/2014/main" id="{01785F88-0209-49B2-BE8A-8DA208ED67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3094" y="1689385"/>
            <a:ext cx="4068975" cy="4424749"/>
          </a:xfrm>
          <a:prstGeom prst="rect">
            <a:avLst/>
          </a:prstGeom>
        </p:spPr>
      </p:pic>
    </p:spTree>
    <p:extLst>
      <p:ext uri="{BB962C8B-B14F-4D97-AF65-F5344CB8AC3E}">
        <p14:creationId xmlns:p14="http://schemas.microsoft.com/office/powerpoint/2010/main" val="3927840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0FCF9C9-B7E5-4383-84BD-D6A0ED1B528F}"/>
              </a:ext>
            </a:extLst>
          </p:cNvPr>
          <p:cNvSpPr>
            <a:spLocks noGrp="1"/>
          </p:cNvSpPr>
          <p:nvPr>
            <p:ph type="subTitle" idx="1"/>
          </p:nvPr>
        </p:nvSpPr>
        <p:spPr>
          <a:xfrm>
            <a:off x="1356179" y="3788387"/>
            <a:ext cx="8950284" cy="1305161"/>
          </a:xfrm>
        </p:spPr>
        <p:txBody>
          <a:bodyPr/>
          <a:lstStyle/>
          <a:p>
            <a:r>
              <a:rPr lang="en-US" dirty="0"/>
              <a:t>PERT Method Model - Critical Path</a:t>
            </a:r>
          </a:p>
          <a:p>
            <a:r>
              <a:rPr lang="en-US" dirty="0"/>
              <a:t>Activity Representation Model</a:t>
            </a:r>
          </a:p>
          <a:p>
            <a:r>
              <a:rPr lang="en-US" dirty="0"/>
              <a:t>Calculation of Project Duration Times</a:t>
            </a:r>
            <a:endParaRPr lang="pt-PT" dirty="0"/>
          </a:p>
        </p:txBody>
      </p:sp>
      <p:sp>
        <p:nvSpPr>
          <p:cNvPr id="2" name="Title 1">
            <a:extLst>
              <a:ext uri="{FF2B5EF4-FFF2-40B4-BE49-F238E27FC236}">
                <a16:creationId xmlns:a16="http://schemas.microsoft.com/office/drawing/2014/main" id="{A1FCF82A-F558-4DCD-88E0-70DDEAF89838}"/>
              </a:ext>
            </a:extLst>
          </p:cNvPr>
          <p:cNvSpPr>
            <a:spLocks noGrp="1"/>
          </p:cNvSpPr>
          <p:nvPr>
            <p:ph type="ctrTitle"/>
          </p:nvPr>
        </p:nvSpPr>
        <p:spPr/>
        <p:txBody>
          <a:bodyPr/>
          <a:lstStyle/>
          <a:p>
            <a:r>
              <a:rPr lang="pt-PT" dirty="0"/>
              <a:t>PERT Method</a:t>
            </a:r>
            <a:endParaRPr lang="en-US" dirty="0"/>
          </a:p>
        </p:txBody>
      </p:sp>
    </p:spTree>
    <p:extLst>
      <p:ext uri="{BB962C8B-B14F-4D97-AF65-F5344CB8AC3E}">
        <p14:creationId xmlns:p14="http://schemas.microsoft.com/office/powerpoint/2010/main" val="4093002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032A5-4208-4F57-BBCA-D387BA91FDF3}"/>
              </a:ext>
            </a:extLst>
          </p:cNvPr>
          <p:cNvSpPr>
            <a:spLocks noGrp="1"/>
          </p:cNvSpPr>
          <p:nvPr>
            <p:ph type="title"/>
          </p:nvPr>
        </p:nvSpPr>
        <p:spPr/>
        <p:txBody>
          <a:bodyPr>
            <a:normAutofit fontScale="90000"/>
          </a:bodyPr>
          <a:lstStyle/>
          <a:p>
            <a:r>
              <a:rPr lang="nl-NL" dirty="0"/>
              <a:t>PERT Method </a:t>
            </a:r>
            <a:br>
              <a:rPr lang="nl-NL" dirty="0"/>
            </a:br>
            <a:r>
              <a:rPr lang="nl-NL" dirty="0"/>
              <a:t>PERT Method Model</a:t>
            </a:r>
            <a:endParaRPr lang="pt-PT" dirty="0"/>
          </a:p>
        </p:txBody>
      </p:sp>
      <p:sp>
        <p:nvSpPr>
          <p:cNvPr id="3" name="Content Placeholder 2">
            <a:extLst>
              <a:ext uri="{FF2B5EF4-FFF2-40B4-BE49-F238E27FC236}">
                <a16:creationId xmlns:a16="http://schemas.microsoft.com/office/drawing/2014/main" id="{E3EB5696-2361-4F72-981E-730653C2B47D}"/>
              </a:ext>
            </a:extLst>
          </p:cNvPr>
          <p:cNvSpPr>
            <a:spLocks noGrp="1"/>
          </p:cNvSpPr>
          <p:nvPr>
            <p:ph idx="1"/>
          </p:nvPr>
        </p:nvSpPr>
        <p:spPr/>
        <p:txBody>
          <a:bodyPr>
            <a:normAutofit fontScale="92500" lnSpcReduction="20000"/>
          </a:bodyPr>
          <a:lstStyle/>
          <a:p>
            <a:r>
              <a:rPr lang="en-US" dirty="0"/>
              <a:t>The duration of each activity is no longer considered deterministic to be considered probabilistic:</a:t>
            </a:r>
          </a:p>
          <a:p>
            <a:pPr lvl="1"/>
            <a:r>
              <a:rPr lang="pt-PT" noProof="1"/>
              <a:t>dj - activity duration j (random variable)</a:t>
            </a:r>
          </a:p>
          <a:p>
            <a:pPr lvl="1"/>
            <a:r>
              <a:rPr lang="pt-PT" noProof="1"/>
              <a:t>mj - average of dj or E [dj]</a:t>
            </a:r>
          </a:p>
          <a:p>
            <a:pPr lvl="1"/>
            <a:r>
              <a:rPr lang="el-GR" noProof="1"/>
              <a:t>σ</a:t>
            </a:r>
            <a:r>
              <a:rPr lang="pt-PT" noProof="1"/>
              <a:t>j2 - dj variance</a:t>
            </a:r>
          </a:p>
          <a:p>
            <a:pPr lvl="1"/>
            <a:endParaRPr lang="pt-PT" noProof="1"/>
          </a:p>
          <a:p>
            <a:pPr marL="201168" lvl="1" indent="0">
              <a:buNone/>
            </a:pPr>
            <a:r>
              <a:rPr lang="pt-PT" dirty="0"/>
              <a:t>Method assumptions:</a:t>
            </a:r>
          </a:p>
          <a:p>
            <a:pPr lvl="1"/>
            <a:r>
              <a:rPr lang="en-US" dirty="0"/>
              <a:t>The activities (respective </a:t>
            </a:r>
            <a:r>
              <a:rPr lang="en-US" dirty="0" err="1"/>
              <a:t>dj</a:t>
            </a:r>
            <a:r>
              <a:rPr lang="en-US" dirty="0"/>
              <a:t> random variables) are probabilistically independent.</a:t>
            </a:r>
          </a:p>
          <a:p>
            <a:pPr lvl="1"/>
            <a:r>
              <a:rPr lang="en-US" dirty="0"/>
              <a:t>The critical path contains a sufficient number of activities in such a way that the central limit theorem applies.</a:t>
            </a:r>
          </a:p>
          <a:p>
            <a:pPr marL="201168" lvl="1" indent="0">
              <a:buNone/>
            </a:pPr>
            <a:endParaRPr lang="en-US" dirty="0"/>
          </a:p>
          <a:p>
            <a:pPr marL="201168" lvl="1" indent="0">
              <a:buNone/>
            </a:pPr>
            <a:r>
              <a:rPr lang="en-US" dirty="0"/>
              <a:t>Therefore, the distribution of the project duration is close to the Normal Distribution, and its average and variation will be equal to the sum of the averages and variations of the activities.</a:t>
            </a:r>
            <a:endParaRPr lang="pt-PT" dirty="0"/>
          </a:p>
          <a:p>
            <a:pPr marL="0" indent="0">
              <a:buNone/>
            </a:pPr>
            <a:endParaRPr lang="pt-PT" dirty="0"/>
          </a:p>
        </p:txBody>
      </p:sp>
    </p:spTree>
    <p:extLst>
      <p:ext uri="{BB962C8B-B14F-4D97-AF65-F5344CB8AC3E}">
        <p14:creationId xmlns:p14="http://schemas.microsoft.com/office/powerpoint/2010/main" val="2219190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16279-0EBC-4785-9C44-3F23B967C7E8}"/>
              </a:ext>
            </a:extLst>
          </p:cNvPr>
          <p:cNvSpPr>
            <a:spLocks noGrp="1"/>
          </p:cNvSpPr>
          <p:nvPr>
            <p:ph type="title"/>
          </p:nvPr>
        </p:nvSpPr>
        <p:spPr/>
        <p:txBody>
          <a:bodyPr>
            <a:normAutofit fontScale="90000"/>
          </a:bodyPr>
          <a:lstStyle/>
          <a:p>
            <a:r>
              <a:rPr lang="en-US" dirty="0"/>
              <a:t>PERT Method </a:t>
            </a:r>
            <a:br>
              <a:rPr lang="en-US" dirty="0"/>
            </a:br>
            <a:r>
              <a:rPr lang="en-US" dirty="0"/>
              <a:t>PERT Method - Critical Path</a:t>
            </a:r>
            <a:endParaRPr lang="pt-PT" dirty="0"/>
          </a:p>
        </p:txBody>
      </p:sp>
      <p:sp>
        <p:nvSpPr>
          <p:cNvPr id="4" name="Rectangle 9">
            <a:extLst>
              <a:ext uri="{FF2B5EF4-FFF2-40B4-BE49-F238E27FC236}">
                <a16:creationId xmlns:a16="http://schemas.microsoft.com/office/drawing/2014/main" id="{10C3CCCA-03FD-4B82-80B7-18531C16395B}"/>
              </a:ext>
            </a:extLst>
          </p:cNvPr>
          <p:cNvSpPr>
            <a:spLocks noGrp="1" noChangeArrowheads="1"/>
          </p:cNvSpPr>
          <p:nvPr>
            <p:ph idx="1"/>
          </p:nvPr>
        </p:nvSpPr>
        <p:spPr>
          <a:xfrm>
            <a:off x="440870" y="1559793"/>
            <a:ext cx="11465057" cy="4715537"/>
          </a:xfrm>
        </p:spPr>
        <p:txBody>
          <a:bodyPr/>
          <a:lstStyle/>
          <a:p>
            <a:r>
              <a:rPr lang="en-US" dirty="0"/>
              <a:t>The critical path is considered the path with the longest expected duration:</a:t>
            </a:r>
          </a:p>
          <a:p>
            <a:endParaRPr lang="pt-PT" dirty="0"/>
          </a:p>
          <a:p>
            <a:r>
              <a:rPr lang="pt-PT" dirty="0"/>
              <a:t>That will have variance:</a:t>
            </a:r>
          </a:p>
          <a:p>
            <a:endParaRPr lang="pt-PT" dirty="0"/>
          </a:p>
          <a:p>
            <a:r>
              <a:rPr lang="en-US" dirty="0"/>
              <a:t>The duration of the project can only be determined probabilistically, using the accumulated normal distribution:</a:t>
            </a:r>
            <a:endParaRPr lang="pt-PT" dirty="0"/>
          </a:p>
          <a:p>
            <a:endParaRPr lang="pt-PT" dirty="0"/>
          </a:p>
        </p:txBody>
      </p:sp>
      <p:graphicFrame>
        <p:nvGraphicFramePr>
          <p:cNvPr id="5" name="Object 5">
            <a:extLst>
              <a:ext uri="{FF2B5EF4-FFF2-40B4-BE49-F238E27FC236}">
                <a16:creationId xmlns:a16="http://schemas.microsoft.com/office/drawing/2014/main" id="{223A867A-181D-4155-9D82-C01604C77B56}"/>
              </a:ext>
            </a:extLst>
          </p:cNvPr>
          <p:cNvGraphicFramePr>
            <a:graphicFrameLocks noChangeAspect="1"/>
          </p:cNvGraphicFramePr>
          <p:nvPr>
            <p:extLst>
              <p:ext uri="{D42A27DB-BD31-4B8C-83A1-F6EECF244321}">
                <p14:modId xmlns:p14="http://schemas.microsoft.com/office/powerpoint/2010/main" val="4180308322"/>
              </p:ext>
            </p:extLst>
          </p:nvPr>
        </p:nvGraphicFramePr>
        <p:xfrm>
          <a:off x="9058496" y="4972981"/>
          <a:ext cx="1446213" cy="963613"/>
        </p:xfrm>
        <a:graphic>
          <a:graphicData uri="http://schemas.openxmlformats.org/presentationml/2006/ole">
            <mc:AlternateContent xmlns:mc="http://schemas.openxmlformats.org/markup-compatibility/2006">
              <mc:Choice xmlns:v="urn:schemas-microsoft-com:vml" Requires="v">
                <p:oleObj spid="_x0000_s2059" name="Equação" r:id="rId3" imgW="723600" imgH="482400" progId="Equation.3">
                  <p:embed/>
                </p:oleObj>
              </mc:Choice>
              <mc:Fallback>
                <p:oleObj name="Equação" r:id="rId3" imgW="723600" imgH="482400" progId="Equation.3">
                  <p:embed/>
                  <p:pic>
                    <p:nvPicPr>
                      <p:cNvPr id="205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58496" y="4972981"/>
                        <a:ext cx="1446213" cy="963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6">
            <a:extLst>
              <a:ext uri="{FF2B5EF4-FFF2-40B4-BE49-F238E27FC236}">
                <a16:creationId xmlns:a16="http://schemas.microsoft.com/office/drawing/2014/main" id="{BBF76176-76FB-41E5-B38E-F908E14F81D1}"/>
              </a:ext>
            </a:extLst>
          </p:cNvPr>
          <p:cNvGraphicFramePr>
            <a:graphicFrameLocks noChangeAspect="1"/>
          </p:cNvGraphicFramePr>
          <p:nvPr>
            <p:extLst>
              <p:ext uri="{D42A27DB-BD31-4B8C-83A1-F6EECF244321}">
                <p14:modId xmlns:p14="http://schemas.microsoft.com/office/powerpoint/2010/main" val="1042257364"/>
              </p:ext>
            </p:extLst>
          </p:nvPr>
        </p:nvGraphicFramePr>
        <p:xfrm>
          <a:off x="9073528" y="2355040"/>
          <a:ext cx="1425575" cy="712787"/>
        </p:xfrm>
        <a:graphic>
          <a:graphicData uri="http://schemas.openxmlformats.org/presentationml/2006/ole">
            <mc:AlternateContent xmlns:mc="http://schemas.openxmlformats.org/markup-compatibility/2006">
              <mc:Choice xmlns:v="urn:schemas-microsoft-com:vml" Requires="v">
                <p:oleObj spid="_x0000_s2060" name="Equação" r:id="rId5" imgW="711000" imgH="355320" progId="Equation.3">
                  <p:embed/>
                </p:oleObj>
              </mc:Choice>
              <mc:Fallback>
                <p:oleObj name="Equação" r:id="rId5" imgW="711000" imgH="355320" progId="Equation.3">
                  <p:embed/>
                  <p:pic>
                    <p:nvPicPr>
                      <p:cNvPr id="2051"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3528" y="2355040"/>
                        <a:ext cx="1425575" cy="712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7">
            <a:extLst>
              <a:ext uri="{FF2B5EF4-FFF2-40B4-BE49-F238E27FC236}">
                <a16:creationId xmlns:a16="http://schemas.microsoft.com/office/drawing/2014/main" id="{35BABBD1-4854-4A19-A0AC-5CCD36980A09}"/>
              </a:ext>
            </a:extLst>
          </p:cNvPr>
          <p:cNvGraphicFramePr>
            <a:graphicFrameLocks noChangeAspect="1"/>
          </p:cNvGraphicFramePr>
          <p:nvPr>
            <p:extLst>
              <p:ext uri="{D42A27DB-BD31-4B8C-83A1-F6EECF244321}">
                <p14:modId xmlns:p14="http://schemas.microsoft.com/office/powerpoint/2010/main" val="576860587"/>
              </p:ext>
            </p:extLst>
          </p:nvPr>
        </p:nvGraphicFramePr>
        <p:xfrm>
          <a:off x="9048128" y="3252282"/>
          <a:ext cx="1450975" cy="712788"/>
        </p:xfrm>
        <a:graphic>
          <a:graphicData uri="http://schemas.openxmlformats.org/presentationml/2006/ole">
            <mc:AlternateContent xmlns:mc="http://schemas.openxmlformats.org/markup-compatibility/2006">
              <mc:Choice xmlns:v="urn:schemas-microsoft-com:vml" Requires="v">
                <p:oleObj spid="_x0000_s2061" name="Equação" r:id="rId7" imgW="723600" imgH="355320" progId="Equation.3">
                  <p:embed/>
                </p:oleObj>
              </mc:Choice>
              <mc:Fallback>
                <p:oleObj name="Equação" r:id="rId7" imgW="723600" imgH="355320" progId="Equation.3">
                  <p:embed/>
                  <p:pic>
                    <p:nvPicPr>
                      <p:cNvPr id="2052"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48128" y="3252282"/>
                        <a:ext cx="1450975" cy="712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88400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6837A-E80A-423D-B305-2140E02B163A}"/>
              </a:ext>
            </a:extLst>
          </p:cNvPr>
          <p:cNvSpPr>
            <a:spLocks noGrp="1"/>
          </p:cNvSpPr>
          <p:nvPr>
            <p:ph type="title"/>
          </p:nvPr>
        </p:nvSpPr>
        <p:spPr/>
        <p:txBody>
          <a:bodyPr>
            <a:normAutofit fontScale="90000"/>
          </a:bodyPr>
          <a:lstStyle/>
          <a:p>
            <a:r>
              <a:rPr lang="en-US" dirty="0"/>
              <a:t>PERT method </a:t>
            </a:r>
            <a:br>
              <a:rPr lang="en-US" dirty="0"/>
            </a:br>
            <a:r>
              <a:rPr lang="en-US" dirty="0"/>
              <a:t>Activity duration model</a:t>
            </a:r>
            <a:endParaRPr lang="pt-PT" dirty="0"/>
          </a:p>
        </p:txBody>
      </p:sp>
      <p:sp>
        <p:nvSpPr>
          <p:cNvPr id="3" name="Content Placeholder 2">
            <a:extLst>
              <a:ext uri="{FF2B5EF4-FFF2-40B4-BE49-F238E27FC236}">
                <a16:creationId xmlns:a16="http://schemas.microsoft.com/office/drawing/2014/main" id="{F4481483-AD10-45E1-874D-7E0C527C81EA}"/>
              </a:ext>
            </a:extLst>
          </p:cNvPr>
          <p:cNvSpPr>
            <a:spLocks noGrp="1"/>
          </p:cNvSpPr>
          <p:nvPr>
            <p:ph idx="1"/>
          </p:nvPr>
        </p:nvSpPr>
        <p:spPr>
          <a:xfrm>
            <a:off x="475815" y="1576013"/>
            <a:ext cx="11229516" cy="3173481"/>
          </a:xfrm>
        </p:spPr>
        <p:txBody>
          <a:bodyPr>
            <a:normAutofit lnSpcReduction="10000"/>
          </a:bodyPr>
          <a:lstStyle/>
          <a:p>
            <a:r>
              <a:rPr lang="en-US" dirty="0"/>
              <a:t>The duration of each activity is represented by a probability distribution ß.</a:t>
            </a:r>
          </a:p>
          <a:p>
            <a:r>
              <a:rPr lang="en-US" dirty="0"/>
              <a:t>This distribution is defined by 3 activity time estimates:</a:t>
            </a:r>
          </a:p>
          <a:p>
            <a:pPr marL="0" indent="0">
              <a:buNone/>
            </a:pPr>
            <a:endParaRPr lang="en-US" dirty="0"/>
          </a:p>
          <a:p>
            <a:pPr lvl="1"/>
            <a:r>
              <a:rPr lang="en-US" dirty="0"/>
              <a:t>a - optimistic estimate of the duration of the activity.</a:t>
            </a:r>
          </a:p>
          <a:p>
            <a:pPr lvl="1"/>
            <a:r>
              <a:rPr lang="en-US" dirty="0"/>
              <a:t>m - most likely estimate of the duration of the activity.</a:t>
            </a:r>
          </a:p>
          <a:p>
            <a:pPr lvl="1"/>
            <a:r>
              <a:rPr lang="en-US" dirty="0"/>
              <a:t>b - pessimistic estimate of the duration of the activity.</a:t>
            </a:r>
            <a:endParaRPr lang="pt-PT" dirty="0"/>
          </a:p>
          <a:p>
            <a:pPr marL="0" indent="0">
              <a:buNone/>
            </a:pPr>
            <a:endParaRPr lang="pt-PT" dirty="0"/>
          </a:p>
        </p:txBody>
      </p:sp>
      <p:pic>
        <p:nvPicPr>
          <p:cNvPr id="4" name="Picture 4">
            <a:extLst>
              <a:ext uri="{FF2B5EF4-FFF2-40B4-BE49-F238E27FC236}">
                <a16:creationId xmlns:a16="http://schemas.microsoft.com/office/drawing/2014/main" id="{DEBF3540-BE39-48F3-A554-2C0F85FA4A9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0914" y="4810124"/>
            <a:ext cx="2787650" cy="1352550"/>
          </a:xfrm>
          <a:prstGeom prst="rect">
            <a:avLst/>
          </a:prstGeom>
          <a:noFill/>
          <a:ln w="9525">
            <a:noFill/>
            <a:miter lim="800000"/>
            <a:headEnd/>
            <a:tailEnd/>
          </a:ln>
        </p:spPr>
      </p:pic>
      <p:graphicFrame>
        <p:nvGraphicFramePr>
          <p:cNvPr id="5" name="Object 7">
            <a:extLst>
              <a:ext uri="{FF2B5EF4-FFF2-40B4-BE49-F238E27FC236}">
                <a16:creationId xmlns:a16="http://schemas.microsoft.com/office/drawing/2014/main" id="{5FF62A26-D795-4D36-BD46-C5C55564B568}"/>
              </a:ext>
            </a:extLst>
          </p:cNvPr>
          <p:cNvGraphicFramePr>
            <a:graphicFrameLocks noChangeAspect="1"/>
          </p:cNvGraphicFramePr>
          <p:nvPr>
            <p:extLst>
              <p:ext uri="{D42A27DB-BD31-4B8C-83A1-F6EECF244321}">
                <p14:modId xmlns:p14="http://schemas.microsoft.com/office/powerpoint/2010/main" val="1522704141"/>
              </p:ext>
            </p:extLst>
          </p:nvPr>
        </p:nvGraphicFramePr>
        <p:xfrm>
          <a:off x="9324258" y="3764160"/>
          <a:ext cx="1879600" cy="787400"/>
        </p:xfrm>
        <a:graphic>
          <a:graphicData uri="http://schemas.openxmlformats.org/presentationml/2006/ole">
            <mc:AlternateContent xmlns:mc="http://schemas.openxmlformats.org/markup-compatibility/2006">
              <mc:Choice xmlns:v="urn:schemas-microsoft-com:vml" Requires="v">
                <p:oleObj spid="_x0000_s3080" name="Equação" r:id="rId4" imgW="939600" imgH="393480" progId="Equation.3">
                  <p:embed/>
                </p:oleObj>
              </mc:Choice>
              <mc:Fallback>
                <p:oleObj name="Equação" r:id="rId4" imgW="939600" imgH="393480" progId="Equation.3">
                  <p:embed/>
                  <p:pic>
                    <p:nvPicPr>
                      <p:cNvPr id="3074"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4258" y="3764160"/>
                        <a:ext cx="187960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8">
            <a:extLst>
              <a:ext uri="{FF2B5EF4-FFF2-40B4-BE49-F238E27FC236}">
                <a16:creationId xmlns:a16="http://schemas.microsoft.com/office/drawing/2014/main" id="{0C960C63-5DEB-41FF-97FB-43D8AA1299C9}"/>
              </a:ext>
            </a:extLst>
          </p:cNvPr>
          <p:cNvGraphicFramePr>
            <a:graphicFrameLocks noChangeAspect="1"/>
          </p:cNvGraphicFramePr>
          <p:nvPr>
            <p:extLst>
              <p:ext uri="{D42A27DB-BD31-4B8C-83A1-F6EECF244321}">
                <p14:modId xmlns:p14="http://schemas.microsoft.com/office/powerpoint/2010/main" val="3756523180"/>
              </p:ext>
            </p:extLst>
          </p:nvPr>
        </p:nvGraphicFramePr>
        <p:xfrm>
          <a:off x="9324258" y="4861802"/>
          <a:ext cx="1727200" cy="914400"/>
        </p:xfrm>
        <a:graphic>
          <a:graphicData uri="http://schemas.openxmlformats.org/presentationml/2006/ole">
            <mc:AlternateContent xmlns:mc="http://schemas.openxmlformats.org/markup-compatibility/2006">
              <mc:Choice xmlns:v="urn:schemas-microsoft-com:vml" Requires="v">
                <p:oleObj spid="_x0000_s3081" name="Equation" r:id="rId6" imgW="863280" imgH="457200" progId="">
                  <p:embed/>
                </p:oleObj>
              </mc:Choice>
              <mc:Fallback>
                <p:oleObj name="Equation" r:id="rId6" imgW="863280" imgH="457200" progId="">
                  <p:embed/>
                  <p:pic>
                    <p:nvPicPr>
                      <p:cNvPr id="3075"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24258" y="4861802"/>
                        <a:ext cx="17272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34927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4E85E-3777-46FD-9649-DA5DFB6461CC}"/>
              </a:ext>
            </a:extLst>
          </p:cNvPr>
          <p:cNvSpPr>
            <a:spLocks noGrp="1"/>
          </p:cNvSpPr>
          <p:nvPr>
            <p:ph type="title"/>
          </p:nvPr>
        </p:nvSpPr>
        <p:spPr/>
        <p:txBody>
          <a:bodyPr>
            <a:normAutofit fontScale="90000"/>
          </a:bodyPr>
          <a:lstStyle/>
          <a:p>
            <a:r>
              <a:rPr lang="en-US" dirty="0"/>
              <a:t>PERT Method </a:t>
            </a:r>
            <a:br>
              <a:rPr lang="en-US" dirty="0"/>
            </a:br>
            <a:r>
              <a:rPr lang="en-US" dirty="0"/>
              <a:t>Calculation of project duration times</a:t>
            </a:r>
            <a:endParaRPr lang="pt-PT" dirty="0"/>
          </a:p>
        </p:txBody>
      </p:sp>
      <p:sp>
        <p:nvSpPr>
          <p:cNvPr id="3" name="Content Placeholder 2">
            <a:extLst>
              <a:ext uri="{FF2B5EF4-FFF2-40B4-BE49-F238E27FC236}">
                <a16:creationId xmlns:a16="http://schemas.microsoft.com/office/drawing/2014/main" id="{6818A12F-C2B6-4D2C-910C-943B6A1D1553}"/>
              </a:ext>
            </a:extLst>
          </p:cNvPr>
          <p:cNvSpPr>
            <a:spLocks noGrp="1"/>
          </p:cNvSpPr>
          <p:nvPr>
            <p:ph idx="1"/>
          </p:nvPr>
        </p:nvSpPr>
        <p:spPr/>
        <p:txBody>
          <a:bodyPr/>
          <a:lstStyle/>
          <a:p>
            <a:r>
              <a:rPr lang="en-US" sz="2000" dirty="0"/>
              <a:t>Determine the probability of the project ending in 15 days and 19 days.</a:t>
            </a:r>
          </a:p>
          <a:p>
            <a:r>
              <a:rPr lang="en-US" sz="2000" dirty="0"/>
              <a:t>Determine the probability of the project ending in 19 days, considering the 2nd most critical path</a:t>
            </a:r>
            <a:endParaRPr lang="pt-PT" sz="2000" dirty="0"/>
          </a:p>
          <a:p>
            <a:endParaRPr lang="pt-PT" dirty="0"/>
          </a:p>
        </p:txBody>
      </p:sp>
      <p:graphicFrame>
        <p:nvGraphicFramePr>
          <p:cNvPr id="4" name="Content Placeholder 4">
            <a:extLst>
              <a:ext uri="{FF2B5EF4-FFF2-40B4-BE49-F238E27FC236}">
                <a16:creationId xmlns:a16="http://schemas.microsoft.com/office/drawing/2014/main" id="{8718B308-114B-4AC2-8CA5-C01A40BF46E0}"/>
              </a:ext>
            </a:extLst>
          </p:cNvPr>
          <p:cNvGraphicFramePr>
            <a:graphicFrameLocks/>
          </p:cNvGraphicFramePr>
          <p:nvPr>
            <p:extLst>
              <p:ext uri="{D42A27DB-BD31-4B8C-83A1-F6EECF244321}">
                <p14:modId xmlns:p14="http://schemas.microsoft.com/office/powerpoint/2010/main" val="2211397750"/>
              </p:ext>
            </p:extLst>
          </p:nvPr>
        </p:nvGraphicFramePr>
        <p:xfrm>
          <a:off x="620225" y="2667242"/>
          <a:ext cx="10057818" cy="3409072"/>
        </p:xfrm>
        <a:graphic>
          <a:graphicData uri="http://schemas.openxmlformats.org/drawingml/2006/table">
            <a:tbl>
              <a:tblPr firstRow="1">
                <a:tableStyleId>{21E4AEA4-8DFA-4A89-87EB-49C32662AFE0}</a:tableStyleId>
              </a:tblPr>
              <a:tblGrid>
                <a:gridCol w="1414711">
                  <a:extLst>
                    <a:ext uri="{9D8B030D-6E8A-4147-A177-3AD203B41FA5}">
                      <a16:colId xmlns:a16="http://schemas.microsoft.com/office/drawing/2014/main" val="20000"/>
                    </a:ext>
                  </a:extLst>
                </a:gridCol>
                <a:gridCol w="1886282">
                  <a:extLst>
                    <a:ext uri="{9D8B030D-6E8A-4147-A177-3AD203B41FA5}">
                      <a16:colId xmlns:a16="http://schemas.microsoft.com/office/drawing/2014/main" val="20001"/>
                    </a:ext>
                  </a:extLst>
                </a:gridCol>
                <a:gridCol w="1351365">
                  <a:extLst>
                    <a:ext uri="{9D8B030D-6E8A-4147-A177-3AD203B41FA5}">
                      <a16:colId xmlns:a16="http://schemas.microsoft.com/office/drawing/2014/main" val="20002"/>
                    </a:ext>
                  </a:extLst>
                </a:gridCol>
                <a:gridCol w="1351365">
                  <a:extLst>
                    <a:ext uri="{9D8B030D-6E8A-4147-A177-3AD203B41FA5}">
                      <a16:colId xmlns:a16="http://schemas.microsoft.com/office/drawing/2014/main" val="20003"/>
                    </a:ext>
                  </a:extLst>
                </a:gridCol>
                <a:gridCol w="1351365">
                  <a:extLst>
                    <a:ext uri="{9D8B030D-6E8A-4147-A177-3AD203B41FA5}">
                      <a16:colId xmlns:a16="http://schemas.microsoft.com/office/drawing/2014/main" val="20004"/>
                    </a:ext>
                  </a:extLst>
                </a:gridCol>
                <a:gridCol w="1351365">
                  <a:extLst>
                    <a:ext uri="{9D8B030D-6E8A-4147-A177-3AD203B41FA5}">
                      <a16:colId xmlns:a16="http://schemas.microsoft.com/office/drawing/2014/main" val="20005"/>
                    </a:ext>
                  </a:extLst>
                </a:gridCol>
                <a:gridCol w="1351365">
                  <a:extLst>
                    <a:ext uri="{9D8B030D-6E8A-4147-A177-3AD203B41FA5}">
                      <a16:colId xmlns:a16="http://schemas.microsoft.com/office/drawing/2014/main" val="20006"/>
                    </a:ext>
                  </a:extLst>
                </a:gridCol>
              </a:tblGrid>
              <a:tr h="519239">
                <a:tc>
                  <a:txBody>
                    <a:bodyPr/>
                    <a:lstStyle/>
                    <a:p>
                      <a:pPr algn="ctr" fontAlgn="b"/>
                      <a:r>
                        <a:rPr lang="pt-PT" sz="2000" u="none" strike="noStrike" dirty="0">
                          <a:effectLst/>
                        </a:rPr>
                        <a:t>Activity</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4472C4"/>
                    </a:solidFill>
                  </a:tcPr>
                </a:tc>
                <a:tc>
                  <a:txBody>
                    <a:bodyPr/>
                    <a:lstStyle/>
                    <a:p>
                      <a:pPr algn="ctr" fontAlgn="b"/>
                      <a:r>
                        <a:rPr lang="pt-PT" sz="2000" u="none" strike="noStrike" dirty="0">
                          <a:effectLst/>
                        </a:rPr>
                        <a:t>Precedences</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4472C4"/>
                    </a:solidFill>
                  </a:tcPr>
                </a:tc>
                <a:tc>
                  <a:txBody>
                    <a:bodyPr/>
                    <a:lstStyle/>
                    <a:p>
                      <a:pPr algn="ctr" fontAlgn="b"/>
                      <a:r>
                        <a:rPr lang="pt-PT" sz="2000" u="none" strike="noStrike" dirty="0">
                          <a:effectLst/>
                        </a:rPr>
                        <a:t>a</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4472C4"/>
                    </a:solidFill>
                  </a:tcPr>
                </a:tc>
                <a:tc>
                  <a:txBody>
                    <a:bodyPr/>
                    <a:lstStyle/>
                    <a:p>
                      <a:pPr algn="ctr" fontAlgn="b"/>
                      <a:r>
                        <a:rPr lang="pt-PT" sz="2000" u="none" strike="noStrike" dirty="0">
                          <a:effectLst/>
                        </a:rPr>
                        <a:t>m</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4472C4"/>
                    </a:solidFill>
                  </a:tcPr>
                </a:tc>
                <a:tc>
                  <a:txBody>
                    <a:bodyPr/>
                    <a:lstStyle/>
                    <a:p>
                      <a:pPr algn="ctr" fontAlgn="b"/>
                      <a:r>
                        <a:rPr lang="pt-PT" sz="2000" u="none" strike="noStrike" dirty="0">
                          <a:effectLst/>
                        </a:rPr>
                        <a:t>b</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4472C4"/>
                    </a:solidFill>
                  </a:tcPr>
                </a:tc>
                <a:tc>
                  <a:txBody>
                    <a:bodyPr/>
                    <a:lstStyle/>
                    <a:p>
                      <a:pPr algn="ctr" fontAlgn="b"/>
                      <a:r>
                        <a:rPr lang="el-GR" sz="2000" u="none" strike="noStrike" dirty="0">
                          <a:effectLst/>
                        </a:rPr>
                        <a:t>μ</a:t>
                      </a:r>
                      <a:endParaRPr lang="el-GR" sz="2000" b="0" i="0" u="none" strike="noStrike" dirty="0">
                        <a:solidFill>
                          <a:srgbClr val="000000"/>
                        </a:solidFill>
                        <a:effectLst/>
                        <a:latin typeface="Calibri" panose="020F0502020204030204" pitchFamily="34" charset="0"/>
                      </a:endParaRPr>
                    </a:p>
                  </a:txBody>
                  <a:tcPr marL="9622" marR="9622" marT="9525" marB="0" anchor="b">
                    <a:solidFill>
                      <a:srgbClr val="4472C4"/>
                    </a:solidFill>
                  </a:tcPr>
                </a:tc>
                <a:tc>
                  <a:txBody>
                    <a:bodyPr/>
                    <a:lstStyle/>
                    <a:p>
                      <a:pPr algn="ctr" fontAlgn="b"/>
                      <a:r>
                        <a:rPr lang="el-GR" sz="2000" u="none" strike="noStrike" dirty="0">
                          <a:effectLst/>
                        </a:rPr>
                        <a:t>σ2</a:t>
                      </a:r>
                      <a:endParaRPr lang="el-GR" sz="2000" b="0" i="0" u="none" strike="noStrike" dirty="0">
                        <a:solidFill>
                          <a:srgbClr val="000000"/>
                        </a:solidFill>
                        <a:effectLst/>
                        <a:latin typeface="Calibri" panose="020F0502020204030204" pitchFamily="34" charset="0"/>
                      </a:endParaRPr>
                    </a:p>
                  </a:txBody>
                  <a:tcPr marL="9622" marR="9622" marT="9525" marB="0" anchor="b">
                    <a:solidFill>
                      <a:srgbClr val="4472C4"/>
                    </a:solidFill>
                  </a:tcPr>
                </a:tc>
                <a:extLst>
                  <a:ext uri="{0D108BD9-81ED-4DB2-BD59-A6C34878D82A}">
                    <a16:rowId xmlns:a16="http://schemas.microsoft.com/office/drawing/2014/main" val="10000"/>
                  </a:ext>
                </a:extLst>
              </a:tr>
              <a:tr h="261873">
                <a:tc>
                  <a:txBody>
                    <a:bodyPr/>
                    <a:lstStyle/>
                    <a:p>
                      <a:pPr algn="ctr" fontAlgn="b"/>
                      <a:r>
                        <a:rPr lang="pt-PT" sz="2000" u="none" strike="noStrike" dirty="0">
                          <a:effectLst/>
                        </a:rPr>
                        <a:t>A</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dirty="0">
                          <a:effectLst/>
                        </a:rPr>
                        <a:t>-</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dirty="0">
                          <a:effectLst/>
                        </a:rPr>
                        <a:t>2</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4</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12</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dirty="0">
                          <a:effectLst/>
                        </a:rPr>
                        <a:t>5</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dirty="0">
                          <a:effectLst/>
                        </a:rPr>
                        <a:t>2,78</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extLst>
                  <a:ext uri="{0D108BD9-81ED-4DB2-BD59-A6C34878D82A}">
                    <a16:rowId xmlns:a16="http://schemas.microsoft.com/office/drawing/2014/main" val="10001"/>
                  </a:ext>
                </a:extLst>
              </a:tr>
              <a:tr h="261873">
                <a:tc>
                  <a:txBody>
                    <a:bodyPr/>
                    <a:lstStyle/>
                    <a:p>
                      <a:pPr algn="ctr" fontAlgn="b"/>
                      <a:r>
                        <a:rPr lang="pt-PT" sz="2000" u="none" strike="noStrike" dirty="0">
                          <a:effectLst/>
                        </a:rPr>
                        <a:t>B</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dirty="0">
                          <a:effectLst/>
                        </a:rPr>
                        <a:t>3</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6</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9</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6</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1,00</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extLst>
                  <a:ext uri="{0D108BD9-81ED-4DB2-BD59-A6C34878D82A}">
                    <a16:rowId xmlns:a16="http://schemas.microsoft.com/office/drawing/2014/main" val="10002"/>
                  </a:ext>
                </a:extLst>
              </a:tr>
              <a:tr h="375233">
                <a:tc>
                  <a:txBody>
                    <a:bodyPr/>
                    <a:lstStyle/>
                    <a:p>
                      <a:pPr algn="ctr" fontAlgn="b"/>
                      <a:r>
                        <a:rPr lang="pt-PT" sz="2000" u="none" strike="noStrike" dirty="0">
                          <a:effectLst/>
                        </a:rPr>
                        <a:t>C</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A</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dirty="0">
                          <a:effectLst/>
                        </a:rPr>
                        <a:t>1</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dirty="0">
                          <a:effectLst/>
                        </a:rPr>
                        <a:t>2</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9</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3</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1,78</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extLst>
                  <a:ext uri="{0D108BD9-81ED-4DB2-BD59-A6C34878D82A}">
                    <a16:rowId xmlns:a16="http://schemas.microsoft.com/office/drawing/2014/main" val="10003"/>
                  </a:ext>
                </a:extLst>
              </a:tr>
              <a:tr h="261873">
                <a:tc>
                  <a:txBody>
                    <a:bodyPr/>
                    <a:lstStyle/>
                    <a:p>
                      <a:pPr algn="ctr" fontAlgn="b"/>
                      <a:r>
                        <a:rPr lang="pt-PT" sz="2000" u="none" strike="noStrike" dirty="0">
                          <a:effectLst/>
                        </a:rPr>
                        <a:t>D</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dirty="0">
                          <a:effectLst/>
                        </a:rPr>
                        <a:t>A</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3</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dirty="0">
                          <a:effectLst/>
                        </a:rPr>
                        <a:t>3</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9</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4</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1,00</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extLst>
                  <a:ext uri="{0D108BD9-81ED-4DB2-BD59-A6C34878D82A}">
                    <a16:rowId xmlns:a16="http://schemas.microsoft.com/office/drawing/2014/main" val="10004"/>
                  </a:ext>
                </a:extLst>
              </a:tr>
              <a:tr h="75767">
                <a:tc>
                  <a:txBody>
                    <a:bodyPr/>
                    <a:lstStyle/>
                    <a:p>
                      <a:pPr algn="ctr" fontAlgn="b"/>
                      <a:r>
                        <a:rPr lang="pt-PT" sz="2000" u="none" strike="noStrike" dirty="0">
                          <a:effectLst/>
                        </a:rPr>
                        <a:t>E</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dirty="0">
                          <a:effectLst/>
                        </a:rPr>
                        <a:t>B</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1</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2</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dirty="0">
                          <a:effectLst/>
                        </a:rPr>
                        <a:t>3</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2</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0,11</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extLst>
                  <a:ext uri="{0D108BD9-81ED-4DB2-BD59-A6C34878D82A}">
                    <a16:rowId xmlns:a16="http://schemas.microsoft.com/office/drawing/2014/main" val="10005"/>
                  </a:ext>
                </a:extLst>
              </a:tr>
              <a:tr h="261873">
                <a:tc>
                  <a:txBody>
                    <a:bodyPr/>
                    <a:lstStyle/>
                    <a:p>
                      <a:pPr algn="ctr" fontAlgn="b"/>
                      <a:r>
                        <a:rPr lang="pt-PT" sz="2000" u="none" strike="noStrike" dirty="0">
                          <a:effectLst/>
                        </a:rPr>
                        <a:t>F</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dirty="0">
                          <a:effectLst/>
                        </a:rPr>
                        <a:t>B</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2</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8</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8</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dirty="0">
                          <a:effectLst/>
                        </a:rPr>
                        <a:t>7</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1,00</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extLst>
                  <a:ext uri="{0D108BD9-81ED-4DB2-BD59-A6C34878D82A}">
                    <a16:rowId xmlns:a16="http://schemas.microsoft.com/office/drawing/2014/main" val="10006"/>
                  </a:ext>
                </a:extLst>
              </a:tr>
              <a:tr h="261873">
                <a:tc>
                  <a:txBody>
                    <a:bodyPr/>
                    <a:lstStyle/>
                    <a:p>
                      <a:pPr algn="ctr" fontAlgn="b"/>
                      <a:r>
                        <a:rPr lang="pt-PT" sz="2000" u="none" strike="noStrike" dirty="0">
                          <a:effectLst/>
                        </a:rPr>
                        <a:t>G</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dirty="0">
                          <a:effectLst/>
                        </a:rPr>
                        <a:t>C</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1</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2</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9</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dirty="0">
                          <a:effectLst/>
                        </a:rPr>
                        <a:t>3</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1,78</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extLst>
                  <a:ext uri="{0D108BD9-81ED-4DB2-BD59-A6C34878D82A}">
                    <a16:rowId xmlns:a16="http://schemas.microsoft.com/office/drawing/2014/main" val="10007"/>
                  </a:ext>
                </a:extLst>
              </a:tr>
              <a:tr h="261873">
                <a:tc>
                  <a:txBody>
                    <a:bodyPr/>
                    <a:lstStyle/>
                    <a:p>
                      <a:pPr algn="ctr" fontAlgn="b"/>
                      <a:r>
                        <a:rPr lang="pt-PT" sz="2000" u="none" strike="noStrike" dirty="0">
                          <a:effectLst/>
                        </a:rPr>
                        <a:t>H</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dirty="0">
                          <a:effectLst/>
                        </a:rPr>
                        <a:t>D, E</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4</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5</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12</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6</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dirty="0">
                          <a:effectLst/>
                        </a:rPr>
                        <a:t>1,78</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extLst>
                  <a:ext uri="{0D108BD9-81ED-4DB2-BD59-A6C34878D82A}">
                    <a16:rowId xmlns:a16="http://schemas.microsoft.com/office/drawing/2014/main" val="10008"/>
                  </a:ext>
                </a:extLst>
              </a:tr>
              <a:tr h="261873">
                <a:tc>
                  <a:txBody>
                    <a:bodyPr/>
                    <a:lstStyle/>
                    <a:p>
                      <a:pPr algn="ctr" fontAlgn="b"/>
                      <a:r>
                        <a:rPr lang="pt-PT" sz="2000" u="none" strike="noStrike" dirty="0">
                          <a:effectLst/>
                        </a:rPr>
                        <a:t>I</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dirty="0">
                          <a:effectLst/>
                        </a:rPr>
                        <a:t>F</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dirty="0">
                          <a:effectLst/>
                        </a:rPr>
                        <a:t>1</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dirty="0">
                          <a:effectLst/>
                        </a:rPr>
                        <a:t>3</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5</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a:effectLst/>
                        </a:rPr>
                        <a:t>3</a:t>
                      </a:r>
                      <a:endParaRPr lang="pt-PT" sz="2000" b="0" i="0" u="none" strike="noStrike">
                        <a:solidFill>
                          <a:srgbClr val="000000"/>
                        </a:solidFill>
                        <a:effectLst/>
                        <a:latin typeface="Calibri" panose="020F0502020204030204" pitchFamily="34" charset="0"/>
                      </a:endParaRPr>
                    </a:p>
                  </a:txBody>
                  <a:tcPr marL="9622" marR="9622" marT="9525" marB="0" anchor="b">
                    <a:solidFill>
                      <a:srgbClr val="E9EBF5"/>
                    </a:solidFill>
                  </a:tcPr>
                </a:tc>
                <a:tc>
                  <a:txBody>
                    <a:bodyPr/>
                    <a:lstStyle/>
                    <a:p>
                      <a:pPr algn="ctr" fontAlgn="b"/>
                      <a:r>
                        <a:rPr lang="pt-PT" sz="2000" u="none" strike="noStrike" dirty="0">
                          <a:effectLst/>
                        </a:rPr>
                        <a:t>0,44</a:t>
                      </a:r>
                      <a:endParaRPr lang="pt-PT" sz="2000" b="0" i="0" u="none" strike="noStrike" dirty="0">
                        <a:solidFill>
                          <a:srgbClr val="000000"/>
                        </a:solidFill>
                        <a:effectLst/>
                        <a:latin typeface="Calibri" panose="020F0502020204030204" pitchFamily="34" charset="0"/>
                      </a:endParaRPr>
                    </a:p>
                  </a:txBody>
                  <a:tcPr marL="9622" marR="9622" marT="9525" marB="0" anchor="b">
                    <a:solidFill>
                      <a:srgbClr val="E9EBF5"/>
                    </a:solidFill>
                  </a:tcPr>
                </a:tc>
                <a:extLst>
                  <a:ext uri="{0D108BD9-81ED-4DB2-BD59-A6C34878D82A}">
                    <a16:rowId xmlns:a16="http://schemas.microsoft.com/office/drawing/2014/main" val="10009"/>
                  </a:ext>
                </a:extLst>
              </a:tr>
            </a:tbl>
          </a:graphicData>
        </a:graphic>
      </p:graphicFrame>
      <p:grpSp>
        <p:nvGrpSpPr>
          <p:cNvPr id="5" name="Group 4">
            <a:extLst>
              <a:ext uri="{FF2B5EF4-FFF2-40B4-BE49-F238E27FC236}">
                <a16:creationId xmlns:a16="http://schemas.microsoft.com/office/drawing/2014/main" id="{1765BFAA-BE02-45D4-9399-A7AF22696922}"/>
              </a:ext>
            </a:extLst>
          </p:cNvPr>
          <p:cNvGrpSpPr/>
          <p:nvPr/>
        </p:nvGrpSpPr>
        <p:grpSpPr>
          <a:xfrm>
            <a:off x="7900257" y="3161958"/>
            <a:ext cx="3815928" cy="923378"/>
            <a:chOff x="8400256" y="3450704"/>
            <a:chExt cx="3815928" cy="923378"/>
          </a:xfrm>
        </p:grpSpPr>
        <p:sp>
          <p:nvSpPr>
            <p:cNvPr id="6" name="Rectangle 5">
              <a:extLst>
                <a:ext uri="{FF2B5EF4-FFF2-40B4-BE49-F238E27FC236}">
                  <a16:creationId xmlns:a16="http://schemas.microsoft.com/office/drawing/2014/main" id="{8C3AD5EC-6305-4657-8131-B3EDEDD34EAF}"/>
                </a:ext>
              </a:extLst>
            </p:cNvPr>
            <p:cNvSpPr/>
            <p:nvPr/>
          </p:nvSpPr>
          <p:spPr>
            <a:xfrm>
              <a:off x="8400256" y="3501008"/>
              <a:ext cx="3744416" cy="87307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graphicFrame>
          <p:nvGraphicFramePr>
            <p:cNvPr id="7" name="Object 7">
              <a:extLst>
                <a:ext uri="{FF2B5EF4-FFF2-40B4-BE49-F238E27FC236}">
                  <a16:creationId xmlns:a16="http://schemas.microsoft.com/office/drawing/2014/main" id="{94543B6A-87BA-4F44-8C18-4057E9D7A89A}"/>
                </a:ext>
              </a:extLst>
            </p:cNvPr>
            <p:cNvGraphicFramePr>
              <a:graphicFrameLocks noChangeAspect="1"/>
            </p:cNvGraphicFramePr>
            <p:nvPr>
              <p:extLst>
                <p:ext uri="{D42A27DB-BD31-4B8C-83A1-F6EECF244321}">
                  <p14:modId xmlns:p14="http://schemas.microsoft.com/office/powerpoint/2010/main" val="674301617"/>
                </p:ext>
              </p:extLst>
            </p:nvPr>
          </p:nvGraphicFramePr>
          <p:xfrm>
            <a:off x="8555859" y="3511674"/>
            <a:ext cx="1879600" cy="787400"/>
          </p:xfrm>
          <a:graphic>
            <a:graphicData uri="http://schemas.openxmlformats.org/presentationml/2006/ole">
              <mc:AlternateContent xmlns:mc="http://schemas.openxmlformats.org/markup-compatibility/2006">
                <mc:Choice xmlns:v="urn:schemas-microsoft-com:vml" Requires="v">
                  <p:oleObj spid="_x0000_s4106" name="Equação" r:id="rId3" imgW="939600" imgH="393480" progId="Equation.3">
                    <p:embed/>
                  </p:oleObj>
                </mc:Choice>
                <mc:Fallback>
                  <p:oleObj name="Equação" r:id="rId3" imgW="939600" imgH="393480" progId="Equation.3">
                    <p:embed/>
                    <p:pic>
                      <p:nvPicPr>
                        <p:cNvPr id="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5859" y="3511674"/>
                          <a:ext cx="1879600" cy="78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8">
              <a:extLst>
                <a:ext uri="{FF2B5EF4-FFF2-40B4-BE49-F238E27FC236}">
                  <a16:creationId xmlns:a16="http://schemas.microsoft.com/office/drawing/2014/main" id="{A7E47D9C-F4BD-4089-99A6-B41F1E791C6E}"/>
                </a:ext>
              </a:extLst>
            </p:cNvPr>
            <p:cNvGraphicFramePr>
              <a:graphicFrameLocks noChangeAspect="1"/>
            </p:cNvGraphicFramePr>
            <p:nvPr>
              <p:extLst>
                <p:ext uri="{D42A27DB-BD31-4B8C-83A1-F6EECF244321}">
                  <p14:modId xmlns:p14="http://schemas.microsoft.com/office/powerpoint/2010/main" val="4155006351"/>
                </p:ext>
              </p:extLst>
            </p:nvPr>
          </p:nvGraphicFramePr>
          <p:xfrm>
            <a:off x="10488984" y="3450704"/>
            <a:ext cx="1727200" cy="914400"/>
          </p:xfrm>
          <a:graphic>
            <a:graphicData uri="http://schemas.openxmlformats.org/presentationml/2006/ole">
              <mc:AlternateContent xmlns:mc="http://schemas.openxmlformats.org/markup-compatibility/2006">
                <mc:Choice xmlns:v="urn:schemas-microsoft-com:vml" Requires="v">
                  <p:oleObj spid="_x0000_s4107" name="Equation" r:id="rId5" imgW="863280" imgH="457200" progId="">
                    <p:embed/>
                  </p:oleObj>
                </mc:Choice>
                <mc:Fallback>
                  <p:oleObj name="Equation" r:id="rId5" imgW="863280" imgH="457200" progId="">
                    <p:embed/>
                    <p:pic>
                      <p:nvPicPr>
                        <p:cNvPr id="1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88984" y="3450704"/>
                          <a:ext cx="17272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224747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9AD25-108E-4B29-8116-98F35F23E426}"/>
              </a:ext>
            </a:extLst>
          </p:cNvPr>
          <p:cNvSpPr>
            <a:spLocks noGrp="1"/>
          </p:cNvSpPr>
          <p:nvPr>
            <p:ph type="title"/>
          </p:nvPr>
        </p:nvSpPr>
        <p:spPr/>
        <p:txBody>
          <a:bodyPr>
            <a:normAutofit fontScale="90000"/>
          </a:bodyPr>
          <a:lstStyle/>
          <a:p>
            <a:r>
              <a:rPr lang="en-US" dirty="0"/>
              <a:t>PERT Method </a:t>
            </a:r>
            <a:br>
              <a:rPr lang="en-US" dirty="0"/>
            </a:br>
            <a:r>
              <a:rPr lang="en-US" dirty="0"/>
              <a:t>Calculation of project duration times</a:t>
            </a:r>
            <a:endParaRPr lang="pt-PT" dirty="0"/>
          </a:p>
        </p:txBody>
      </p:sp>
      <p:pic>
        <p:nvPicPr>
          <p:cNvPr id="4" name="Picture 3">
            <a:extLst>
              <a:ext uri="{FF2B5EF4-FFF2-40B4-BE49-F238E27FC236}">
                <a16:creationId xmlns:a16="http://schemas.microsoft.com/office/drawing/2014/main" id="{2B2E9A05-19AF-4F07-8AE3-EE071A780563}"/>
              </a:ext>
            </a:extLst>
          </p:cNvPr>
          <p:cNvPicPr>
            <a:picLocks noChangeAspect="1"/>
          </p:cNvPicPr>
          <p:nvPr/>
        </p:nvPicPr>
        <p:blipFill>
          <a:blip r:embed="rId3"/>
          <a:stretch>
            <a:fillRect/>
          </a:stretch>
        </p:blipFill>
        <p:spPr>
          <a:xfrm>
            <a:off x="335360" y="1669240"/>
            <a:ext cx="6187895" cy="2695864"/>
          </a:xfrm>
          <a:prstGeom prst="rect">
            <a:avLst/>
          </a:prstGeom>
        </p:spPr>
      </p:pic>
      <p:pic>
        <p:nvPicPr>
          <p:cNvPr id="5" name="Picture 4">
            <a:extLst>
              <a:ext uri="{FF2B5EF4-FFF2-40B4-BE49-F238E27FC236}">
                <a16:creationId xmlns:a16="http://schemas.microsoft.com/office/drawing/2014/main" id="{BB0968C1-7D73-484F-8BD8-078D204169E2}"/>
              </a:ext>
            </a:extLst>
          </p:cNvPr>
          <p:cNvPicPr>
            <a:picLocks noChangeAspect="1"/>
          </p:cNvPicPr>
          <p:nvPr/>
        </p:nvPicPr>
        <p:blipFill>
          <a:blip r:embed="rId4"/>
          <a:stretch>
            <a:fillRect/>
          </a:stretch>
        </p:blipFill>
        <p:spPr>
          <a:xfrm>
            <a:off x="4984487" y="3561300"/>
            <a:ext cx="6592257" cy="2492133"/>
          </a:xfrm>
          <a:prstGeom prst="rect">
            <a:avLst/>
          </a:prstGeom>
        </p:spPr>
      </p:pic>
    </p:spTree>
    <p:extLst>
      <p:ext uri="{BB962C8B-B14F-4D97-AF65-F5344CB8AC3E}">
        <p14:creationId xmlns:p14="http://schemas.microsoft.com/office/powerpoint/2010/main" val="3962606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5C262-DB6E-471C-89B6-7FDC2A7BF954}"/>
              </a:ext>
            </a:extLst>
          </p:cNvPr>
          <p:cNvSpPr>
            <a:spLocks noGrp="1"/>
          </p:cNvSpPr>
          <p:nvPr>
            <p:ph type="title"/>
          </p:nvPr>
        </p:nvSpPr>
        <p:spPr/>
        <p:txBody>
          <a:bodyPr>
            <a:normAutofit fontScale="90000"/>
          </a:bodyPr>
          <a:lstStyle/>
          <a:p>
            <a:r>
              <a:rPr lang="en-US" dirty="0"/>
              <a:t>PERT Method </a:t>
            </a:r>
            <a:br>
              <a:rPr lang="en-US" dirty="0"/>
            </a:br>
            <a:r>
              <a:rPr lang="en-US" dirty="0"/>
              <a:t>Calculation of project duration times</a:t>
            </a:r>
            <a:endParaRPr lang="pt-PT" dirty="0"/>
          </a:p>
        </p:txBody>
      </p:sp>
      <p:pic>
        <p:nvPicPr>
          <p:cNvPr id="4" name="Content Placeholder 6">
            <a:extLst>
              <a:ext uri="{FF2B5EF4-FFF2-40B4-BE49-F238E27FC236}">
                <a16:creationId xmlns:a16="http://schemas.microsoft.com/office/drawing/2014/main" id="{77BB0C8C-C75E-40A0-AE33-6EB742A174C4}"/>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1097280" y="1988840"/>
            <a:ext cx="5780851" cy="3981450"/>
          </a:xfrm>
          <a:prstGeom prst="rect">
            <a:avLst/>
          </a:prstGeom>
        </p:spPr>
      </p:pic>
      <p:pic>
        <p:nvPicPr>
          <p:cNvPr id="5" name="Picture 4">
            <a:extLst>
              <a:ext uri="{FF2B5EF4-FFF2-40B4-BE49-F238E27FC236}">
                <a16:creationId xmlns:a16="http://schemas.microsoft.com/office/drawing/2014/main" id="{194F9E1A-6C4C-4AA6-B45B-4EC9D8834C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2224" y="4581128"/>
            <a:ext cx="2866507" cy="908250"/>
          </a:xfrm>
          <a:prstGeom prst="rect">
            <a:avLst/>
          </a:prstGeom>
        </p:spPr>
      </p:pic>
      <p:sp>
        <p:nvSpPr>
          <p:cNvPr id="6" name="TextBox 5">
            <a:extLst>
              <a:ext uri="{FF2B5EF4-FFF2-40B4-BE49-F238E27FC236}">
                <a16:creationId xmlns:a16="http://schemas.microsoft.com/office/drawing/2014/main" id="{0B56B034-C979-407C-B6DB-C82F4D4828B8}"/>
              </a:ext>
            </a:extLst>
          </p:cNvPr>
          <p:cNvSpPr txBox="1"/>
          <p:nvPr/>
        </p:nvSpPr>
        <p:spPr>
          <a:xfrm>
            <a:off x="7968208" y="3979565"/>
            <a:ext cx="3528392" cy="600164"/>
          </a:xfrm>
          <a:prstGeom prst="rect">
            <a:avLst/>
          </a:prstGeom>
          <a:noFill/>
        </p:spPr>
        <p:txBody>
          <a:bodyPr wrap="square" rtlCol="0">
            <a:spAutoFit/>
          </a:bodyPr>
          <a:lstStyle/>
          <a:p>
            <a:r>
              <a:rPr lang="pt-PT" sz="1100" dirty="0"/>
              <a:t>Cálculo da probabilidade do projeto terminar dentro de um prazo de 19 UT considerando o caminho ADH</a:t>
            </a:r>
          </a:p>
        </p:txBody>
      </p:sp>
      <p:sp>
        <p:nvSpPr>
          <p:cNvPr id="7" name="Rectangle 6">
            <a:extLst>
              <a:ext uri="{FF2B5EF4-FFF2-40B4-BE49-F238E27FC236}">
                <a16:creationId xmlns:a16="http://schemas.microsoft.com/office/drawing/2014/main" id="{D1A9E335-E426-473C-B467-F24167326580}"/>
              </a:ext>
            </a:extLst>
          </p:cNvPr>
          <p:cNvSpPr/>
          <p:nvPr/>
        </p:nvSpPr>
        <p:spPr>
          <a:xfrm>
            <a:off x="1213269" y="1988840"/>
            <a:ext cx="6106867"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rPr>
              <a:t>Calculating the probability of the project ending within 15 UT.</a:t>
            </a:r>
            <a:endParaRPr lang="pt-PT" dirty="0">
              <a:solidFill>
                <a:schemeClr val="tx1"/>
              </a:solidFill>
            </a:endParaRPr>
          </a:p>
        </p:txBody>
      </p:sp>
      <p:sp>
        <p:nvSpPr>
          <p:cNvPr id="8" name="Rectangle 7">
            <a:extLst>
              <a:ext uri="{FF2B5EF4-FFF2-40B4-BE49-F238E27FC236}">
                <a16:creationId xmlns:a16="http://schemas.microsoft.com/office/drawing/2014/main" id="{480B71BA-7819-4D66-ADA1-B4E7F6394D65}"/>
              </a:ext>
            </a:extLst>
          </p:cNvPr>
          <p:cNvSpPr/>
          <p:nvPr/>
        </p:nvSpPr>
        <p:spPr>
          <a:xfrm>
            <a:off x="1775520" y="3573016"/>
            <a:ext cx="5544616" cy="36512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rPr>
              <a:t>The reduced normal distribution table was consulted</a:t>
            </a:r>
            <a:endParaRPr lang="pt-PT" dirty="0">
              <a:solidFill>
                <a:schemeClr val="tx1"/>
              </a:solidFill>
            </a:endParaRPr>
          </a:p>
        </p:txBody>
      </p:sp>
      <p:sp>
        <p:nvSpPr>
          <p:cNvPr id="9" name="Rectangle 8">
            <a:extLst>
              <a:ext uri="{FF2B5EF4-FFF2-40B4-BE49-F238E27FC236}">
                <a16:creationId xmlns:a16="http://schemas.microsoft.com/office/drawing/2014/main" id="{3D21C621-F16C-4A5F-8643-62AD972883F6}"/>
              </a:ext>
            </a:extLst>
          </p:cNvPr>
          <p:cNvSpPr/>
          <p:nvPr/>
        </p:nvSpPr>
        <p:spPr>
          <a:xfrm>
            <a:off x="1271464" y="4077072"/>
            <a:ext cx="6048672" cy="35056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rPr>
              <a:t>Calculating the probability of the project ending within 19 </a:t>
            </a:r>
            <a:r>
              <a:rPr lang="en-US">
                <a:solidFill>
                  <a:schemeClr val="tx1"/>
                </a:solidFill>
              </a:rPr>
              <a:t>UT.</a:t>
            </a:r>
            <a:endParaRPr lang="pt-PT" dirty="0">
              <a:solidFill>
                <a:schemeClr val="tx1"/>
              </a:solidFill>
            </a:endParaRPr>
          </a:p>
        </p:txBody>
      </p:sp>
      <p:sp>
        <p:nvSpPr>
          <p:cNvPr id="10" name="Rectangle 9">
            <a:extLst>
              <a:ext uri="{FF2B5EF4-FFF2-40B4-BE49-F238E27FC236}">
                <a16:creationId xmlns:a16="http://schemas.microsoft.com/office/drawing/2014/main" id="{902E783C-EEE3-4C89-9D44-D7A798EF5040}"/>
              </a:ext>
            </a:extLst>
          </p:cNvPr>
          <p:cNvSpPr/>
          <p:nvPr/>
        </p:nvSpPr>
        <p:spPr>
          <a:xfrm>
            <a:off x="1775520" y="5733256"/>
            <a:ext cx="5544616" cy="237034"/>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solidFill>
                  <a:schemeClr val="tx1"/>
                </a:solidFill>
              </a:rPr>
              <a:t>The reduced normal distribution table was consulted</a:t>
            </a:r>
            <a:endParaRPr lang="pt-PT" dirty="0">
              <a:solidFill>
                <a:schemeClr val="tx1"/>
              </a:solidFill>
            </a:endParaRPr>
          </a:p>
        </p:txBody>
      </p:sp>
      <p:sp>
        <p:nvSpPr>
          <p:cNvPr id="11" name="Rectangle 10">
            <a:extLst>
              <a:ext uri="{FF2B5EF4-FFF2-40B4-BE49-F238E27FC236}">
                <a16:creationId xmlns:a16="http://schemas.microsoft.com/office/drawing/2014/main" id="{A04ACA31-3563-42A1-8492-6A7DEB6D3B1B}"/>
              </a:ext>
            </a:extLst>
          </p:cNvPr>
          <p:cNvSpPr/>
          <p:nvPr/>
        </p:nvSpPr>
        <p:spPr>
          <a:xfrm>
            <a:off x="7968208" y="3429000"/>
            <a:ext cx="3528392" cy="1109305"/>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rPr>
              <a:t>Calculating the probability of the project ending within a period of 19 UT considering the </a:t>
            </a:r>
            <a:r>
              <a:rPr lang="en-US">
                <a:solidFill>
                  <a:schemeClr val="tx1"/>
                </a:solidFill>
              </a:rPr>
              <a:t>ADH path</a:t>
            </a:r>
            <a:endParaRPr lang="pt-PT" dirty="0">
              <a:solidFill>
                <a:schemeClr val="tx1"/>
              </a:solidFill>
            </a:endParaRPr>
          </a:p>
        </p:txBody>
      </p:sp>
    </p:spTree>
    <p:extLst>
      <p:ext uri="{BB962C8B-B14F-4D97-AF65-F5344CB8AC3E}">
        <p14:creationId xmlns:p14="http://schemas.microsoft.com/office/powerpoint/2010/main" val="14863494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EE76-BC16-4EEA-A08C-0E6513C49660}"/>
              </a:ext>
            </a:extLst>
          </p:cNvPr>
          <p:cNvSpPr>
            <a:spLocks noGrp="1"/>
          </p:cNvSpPr>
          <p:nvPr>
            <p:ph type="title"/>
          </p:nvPr>
        </p:nvSpPr>
        <p:spPr/>
        <p:txBody>
          <a:bodyPr/>
          <a:lstStyle/>
          <a:p>
            <a:r>
              <a:rPr lang="pt-BR" dirty="0"/>
              <a:t>Standard Normal Distribution Table</a:t>
            </a:r>
            <a:endParaRPr lang="pt-PT" dirty="0"/>
          </a:p>
        </p:txBody>
      </p:sp>
      <p:pic>
        <p:nvPicPr>
          <p:cNvPr id="4" name="Picture 3">
            <a:extLst>
              <a:ext uri="{FF2B5EF4-FFF2-40B4-BE49-F238E27FC236}">
                <a16:creationId xmlns:a16="http://schemas.microsoft.com/office/drawing/2014/main" id="{D55B26C7-2587-45F6-A295-88B662C1D92F}"/>
              </a:ext>
            </a:extLst>
          </p:cNvPr>
          <p:cNvPicPr>
            <a:picLocks/>
          </p:cNvPicPr>
          <p:nvPr/>
        </p:nvPicPr>
        <p:blipFill rotWithShape="1">
          <a:blip r:embed="rId2"/>
          <a:srcRect l="24801" t="15001" r="19682" b="3101"/>
          <a:stretch/>
        </p:blipFill>
        <p:spPr>
          <a:xfrm>
            <a:off x="685815" y="1748118"/>
            <a:ext cx="5812971" cy="4225108"/>
          </a:xfrm>
          <a:prstGeom prst="rect">
            <a:avLst/>
          </a:prstGeom>
        </p:spPr>
      </p:pic>
      <p:pic>
        <p:nvPicPr>
          <p:cNvPr id="5" name="Picture 4">
            <a:extLst>
              <a:ext uri="{FF2B5EF4-FFF2-40B4-BE49-F238E27FC236}">
                <a16:creationId xmlns:a16="http://schemas.microsoft.com/office/drawing/2014/main" id="{85B2F846-1BFE-486F-8D5D-50EA6D831BC0}"/>
              </a:ext>
            </a:extLst>
          </p:cNvPr>
          <p:cNvPicPr>
            <a:picLocks noChangeAspect="1"/>
          </p:cNvPicPr>
          <p:nvPr/>
        </p:nvPicPr>
        <p:blipFill rotWithShape="1">
          <a:blip r:embed="rId3"/>
          <a:srcRect l="24806" t="12600" r="21645" b="7601"/>
          <a:stretch/>
        </p:blipFill>
        <p:spPr>
          <a:xfrm>
            <a:off x="6498786" y="1748118"/>
            <a:ext cx="5040479" cy="4225108"/>
          </a:xfrm>
          <a:prstGeom prst="rect">
            <a:avLst/>
          </a:prstGeom>
        </p:spPr>
      </p:pic>
    </p:spTree>
    <p:extLst>
      <p:ext uri="{BB962C8B-B14F-4D97-AF65-F5344CB8AC3E}">
        <p14:creationId xmlns:p14="http://schemas.microsoft.com/office/powerpoint/2010/main" val="3295363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6B9B1-2D15-4806-884C-0F46FE933E3A}"/>
              </a:ext>
            </a:extLst>
          </p:cNvPr>
          <p:cNvSpPr>
            <a:spLocks noGrp="1"/>
          </p:cNvSpPr>
          <p:nvPr>
            <p:ph type="title"/>
          </p:nvPr>
        </p:nvSpPr>
        <p:spPr/>
        <p:txBody>
          <a:bodyPr/>
          <a:lstStyle/>
          <a:p>
            <a:r>
              <a:rPr lang="pt-PT" dirty="0"/>
              <a:t>Term List</a:t>
            </a:r>
          </a:p>
        </p:txBody>
      </p:sp>
      <p:sp>
        <p:nvSpPr>
          <p:cNvPr id="3" name="Content Placeholder 2">
            <a:extLst>
              <a:ext uri="{FF2B5EF4-FFF2-40B4-BE49-F238E27FC236}">
                <a16:creationId xmlns:a16="http://schemas.microsoft.com/office/drawing/2014/main" id="{8CB1D35C-72F7-4510-BA95-A2B1D58495D7}"/>
              </a:ext>
            </a:extLst>
          </p:cNvPr>
          <p:cNvSpPr>
            <a:spLocks noGrp="1"/>
          </p:cNvSpPr>
          <p:nvPr>
            <p:ph idx="1"/>
          </p:nvPr>
        </p:nvSpPr>
        <p:spPr/>
        <p:txBody>
          <a:bodyPr/>
          <a:lstStyle/>
          <a:p>
            <a:r>
              <a:rPr lang="pt-PT" dirty="0"/>
              <a:t>AON – Networks “</a:t>
            </a:r>
            <a:r>
              <a:rPr lang="en-GB" dirty="0"/>
              <a:t>Activity on Node</a:t>
            </a:r>
            <a:r>
              <a:rPr lang="pt-PT" dirty="0"/>
              <a:t>”</a:t>
            </a:r>
          </a:p>
          <a:p>
            <a:r>
              <a:rPr lang="pt-PT" dirty="0"/>
              <a:t>AOA – Networks “</a:t>
            </a:r>
            <a:r>
              <a:rPr lang="en-GB" dirty="0"/>
              <a:t>Activity on Arc</a:t>
            </a:r>
            <a:r>
              <a:rPr lang="pt-PT" dirty="0"/>
              <a:t>”</a:t>
            </a:r>
          </a:p>
          <a:p>
            <a:r>
              <a:rPr lang="pt-PT" dirty="0"/>
              <a:t>CPM – Method “</a:t>
            </a:r>
            <a:r>
              <a:rPr lang="en-GB" dirty="0"/>
              <a:t>Critical Path Method</a:t>
            </a:r>
            <a:r>
              <a:rPr lang="pt-PT" dirty="0"/>
              <a:t>”</a:t>
            </a:r>
          </a:p>
          <a:p>
            <a:r>
              <a:rPr lang="pt-PT" dirty="0"/>
              <a:t>PERT - Method “</a:t>
            </a:r>
            <a:r>
              <a:rPr lang="en-GB" dirty="0"/>
              <a:t>Program Evaluation and Review Technique</a:t>
            </a:r>
            <a:r>
              <a:rPr lang="pt-PT" dirty="0"/>
              <a:t>”</a:t>
            </a:r>
          </a:p>
          <a:p>
            <a:r>
              <a:rPr lang="pt-PT" dirty="0"/>
              <a:t>BAG - “</a:t>
            </a:r>
            <a:r>
              <a:rPr lang="en-GB" dirty="0"/>
              <a:t>Brook’s Algorithm</a:t>
            </a:r>
            <a:r>
              <a:rPr lang="pt-PT" dirty="0"/>
              <a:t>”</a:t>
            </a:r>
          </a:p>
          <a:p>
            <a:endParaRPr lang="pt-PT" dirty="0"/>
          </a:p>
        </p:txBody>
      </p:sp>
    </p:spTree>
    <p:extLst>
      <p:ext uri="{BB962C8B-B14F-4D97-AF65-F5344CB8AC3E}">
        <p14:creationId xmlns:p14="http://schemas.microsoft.com/office/powerpoint/2010/main" val="2692476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EE76-BC16-4EEA-A08C-0E6513C49660}"/>
              </a:ext>
            </a:extLst>
          </p:cNvPr>
          <p:cNvSpPr>
            <a:spLocks noGrp="1"/>
          </p:cNvSpPr>
          <p:nvPr>
            <p:ph type="title"/>
          </p:nvPr>
        </p:nvSpPr>
        <p:spPr/>
        <p:txBody>
          <a:bodyPr/>
          <a:lstStyle/>
          <a:p>
            <a:r>
              <a:rPr lang="pt-BR" dirty="0"/>
              <a:t>Standard Normal Distribution</a:t>
            </a:r>
            <a:endParaRPr lang="pt-PT" dirty="0"/>
          </a:p>
        </p:txBody>
      </p:sp>
      <p:pic>
        <p:nvPicPr>
          <p:cNvPr id="3" name="Picture 2">
            <a:extLst>
              <a:ext uri="{FF2B5EF4-FFF2-40B4-BE49-F238E27FC236}">
                <a16:creationId xmlns:a16="http://schemas.microsoft.com/office/drawing/2014/main" id="{6FB19E2E-EBE8-41EB-9F53-E82C08A13123}"/>
              </a:ext>
            </a:extLst>
          </p:cNvPr>
          <p:cNvPicPr>
            <a:picLocks noChangeAspect="1"/>
          </p:cNvPicPr>
          <p:nvPr/>
        </p:nvPicPr>
        <p:blipFill>
          <a:blip r:embed="rId2"/>
          <a:stretch>
            <a:fillRect/>
          </a:stretch>
        </p:blipFill>
        <p:spPr>
          <a:xfrm>
            <a:off x="1792291" y="1747156"/>
            <a:ext cx="9579808" cy="4295079"/>
          </a:xfrm>
          <a:prstGeom prst="rect">
            <a:avLst/>
          </a:prstGeom>
        </p:spPr>
      </p:pic>
    </p:spTree>
    <p:extLst>
      <p:ext uri="{BB962C8B-B14F-4D97-AF65-F5344CB8AC3E}">
        <p14:creationId xmlns:p14="http://schemas.microsoft.com/office/powerpoint/2010/main" val="2624120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0FCF9C9-B7E5-4383-84BD-D6A0ED1B528F}"/>
              </a:ext>
            </a:extLst>
          </p:cNvPr>
          <p:cNvSpPr>
            <a:spLocks noGrp="1"/>
          </p:cNvSpPr>
          <p:nvPr>
            <p:ph type="subTitle" idx="1"/>
          </p:nvPr>
        </p:nvSpPr>
        <p:spPr>
          <a:xfrm>
            <a:off x="1356179" y="3788387"/>
            <a:ext cx="8950284" cy="1305161"/>
          </a:xfrm>
        </p:spPr>
        <p:txBody>
          <a:bodyPr/>
          <a:lstStyle/>
          <a:p>
            <a:r>
              <a:rPr lang="en-US" dirty="0"/>
              <a:t>Cost-per-activity model</a:t>
            </a:r>
          </a:p>
          <a:p>
            <a:r>
              <a:rPr lang="en-US" dirty="0"/>
              <a:t>Calculation of project duration</a:t>
            </a:r>
          </a:p>
          <a:p>
            <a:r>
              <a:rPr lang="en-US" dirty="0"/>
              <a:t>Relationship of time to cost</a:t>
            </a:r>
            <a:endParaRPr lang="pt-PT" dirty="0"/>
          </a:p>
        </p:txBody>
      </p:sp>
      <p:sp>
        <p:nvSpPr>
          <p:cNvPr id="2" name="Title 1">
            <a:extLst>
              <a:ext uri="{FF2B5EF4-FFF2-40B4-BE49-F238E27FC236}">
                <a16:creationId xmlns:a16="http://schemas.microsoft.com/office/drawing/2014/main" id="{A1FCF82A-F558-4DCD-88E0-70DDEAF89838}"/>
              </a:ext>
            </a:extLst>
          </p:cNvPr>
          <p:cNvSpPr>
            <a:spLocks noGrp="1"/>
          </p:cNvSpPr>
          <p:nvPr>
            <p:ph type="ctrTitle"/>
          </p:nvPr>
        </p:nvSpPr>
        <p:spPr/>
        <p:txBody>
          <a:bodyPr/>
          <a:lstStyle/>
          <a:p>
            <a:r>
              <a:rPr lang="pt-PT" dirty="0"/>
              <a:t>Commitment Method Cost / Time</a:t>
            </a:r>
            <a:endParaRPr lang="en-US" dirty="0"/>
          </a:p>
        </p:txBody>
      </p:sp>
    </p:spTree>
    <p:extLst>
      <p:ext uri="{BB962C8B-B14F-4D97-AF65-F5344CB8AC3E}">
        <p14:creationId xmlns:p14="http://schemas.microsoft.com/office/powerpoint/2010/main" val="1597975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6FC88-002F-4CFE-85C3-7BCBD7177F2A}"/>
              </a:ext>
            </a:extLst>
          </p:cNvPr>
          <p:cNvSpPr>
            <a:spLocks noGrp="1"/>
          </p:cNvSpPr>
          <p:nvPr>
            <p:ph type="title"/>
          </p:nvPr>
        </p:nvSpPr>
        <p:spPr/>
        <p:txBody>
          <a:bodyPr>
            <a:normAutofit fontScale="90000"/>
          </a:bodyPr>
          <a:lstStyle/>
          <a:p>
            <a:r>
              <a:rPr lang="en-US" dirty="0"/>
              <a:t>Commitment Method Cost / Time </a:t>
            </a:r>
            <a:br>
              <a:rPr lang="en-US" dirty="0"/>
            </a:br>
            <a:r>
              <a:rPr lang="en-US" dirty="0"/>
              <a:t>Generic cost model per activity</a:t>
            </a:r>
            <a:endParaRPr lang="pt-PT" dirty="0"/>
          </a:p>
        </p:txBody>
      </p:sp>
      <p:sp>
        <p:nvSpPr>
          <p:cNvPr id="4" name="Rectangle 4">
            <a:extLst>
              <a:ext uri="{FF2B5EF4-FFF2-40B4-BE49-F238E27FC236}">
                <a16:creationId xmlns:a16="http://schemas.microsoft.com/office/drawing/2014/main" id="{32FE47C8-77EA-4F0D-8597-3FA8172E688B}"/>
              </a:ext>
            </a:extLst>
          </p:cNvPr>
          <p:cNvSpPr>
            <a:spLocks noGrp="1" noChangeArrowheads="1"/>
          </p:cNvSpPr>
          <p:nvPr>
            <p:ph sz="half" idx="1"/>
          </p:nvPr>
        </p:nvSpPr>
        <p:spPr>
          <a:xfrm>
            <a:off x="524612" y="1959428"/>
            <a:ext cx="5771686" cy="4349891"/>
          </a:xfrm>
        </p:spPr>
        <p:txBody>
          <a:bodyPr/>
          <a:lstStyle/>
          <a:p>
            <a:r>
              <a:rPr lang="en-US" dirty="0"/>
              <a:t>It is assumed that:</a:t>
            </a:r>
          </a:p>
          <a:p>
            <a:r>
              <a:rPr lang="en-US" dirty="0"/>
              <a:t>The duration of each activity is a linear function of the costs associated with carrying out the activity.</a:t>
            </a:r>
          </a:p>
          <a:p>
            <a:r>
              <a:rPr lang="en-US" dirty="0"/>
              <a:t>Each activity has a minimum possible duration (m) and a maximum possible duration (M).</a:t>
            </a:r>
            <a:endParaRPr lang="pt-PT" dirty="0"/>
          </a:p>
        </p:txBody>
      </p:sp>
      <p:grpSp>
        <p:nvGrpSpPr>
          <p:cNvPr id="5" name="Group 21">
            <a:extLst>
              <a:ext uri="{FF2B5EF4-FFF2-40B4-BE49-F238E27FC236}">
                <a16:creationId xmlns:a16="http://schemas.microsoft.com/office/drawing/2014/main" id="{E03A3C26-BE0C-4AF5-BF25-E238D4AC6961}"/>
              </a:ext>
            </a:extLst>
          </p:cNvPr>
          <p:cNvGrpSpPr>
            <a:grpSpLocks/>
          </p:cNvGrpSpPr>
          <p:nvPr/>
        </p:nvGrpSpPr>
        <p:grpSpPr bwMode="auto">
          <a:xfrm>
            <a:off x="6685783" y="2345129"/>
            <a:ext cx="4459242" cy="3065463"/>
            <a:chOff x="3048" y="1537"/>
            <a:chExt cx="3044" cy="1931"/>
          </a:xfrm>
        </p:grpSpPr>
        <p:sp>
          <p:nvSpPr>
            <p:cNvPr id="6" name="Line 19">
              <a:extLst>
                <a:ext uri="{FF2B5EF4-FFF2-40B4-BE49-F238E27FC236}">
                  <a16:creationId xmlns:a16="http://schemas.microsoft.com/office/drawing/2014/main" id="{084C10C6-34C5-403A-A728-C1ADE981DD68}"/>
                </a:ext>
              </a:extLst>
            </p:cNvPr>
            <p:cNvSpPr>
              <a:spLocks noChangeShapeType="1"/>
            </p:cNvSpPr>
            <p:nvPr/>
          </p:nvSpPr>
          <p:spPr bwMode="auto">
            <a:xfrm>
              <a:off x="3312" y="2016"/>
              <a:ext cx="2496" cy="1248"/>
            </a:xfrm>
            <a:prstGeom prst="line">
              <a:avLst/>
            </a:prstGeom>
            <a:noFill/>
            <a:ln w="9525">
              <a:solidFill>
                <a:schemeClr val="tx1"/>
              </a:solidFill>
              <a:prstDash val="lgDash"/>
              <a:round/>
              <a:headEnd/>
              <a:tailEnd/>
            </a:ln>
          </p:spPr>
          <p:txBody>
            <a:bodyPr wrap="none"/>
            <a:lstStyle/>
            <a:p>
              <a:endParaRPr lang="pt-PT" dirty="0"/>
            </a:p>
          </p:txBody>
        </p:sp>
        <p:sp>
          <p:nvSpPr>
            <p:cNvPr id="7" name="Line 6">
              <a:extLst>
                <a:ext uri="{FF2B5EF4-FFF2-40B4-BE49-F238E27FC236}">
                  <a16:creationId xmlns:a16="http://schemas.microsoft.com/office/drawing/2014/main" id="{F942ABBE-7D95-4D5D-A761-A0D1CA2B0013}"/>
                </a:ext>
              </a:extLst>
            </p:cNvPr>
            <p:cNvSpPr>
              <a:spLocks noChangeShapeType="1"/>
            </p:cNvSpPr>
            <p:nvPr/>
          </p:nvSpPr>
          <p:spPr bwMode="auto">
            <a:xfrm flipV="1">
              <a:off x="3360" y="1776"/>
              <a:ext cx="0" cy="1584"/>
            </a:xfrm>
            <a:prstGeom prst="line">
              <a:avLst/>
            </a:prstGeom>
            <a:noFill/>
            <a:ln w="9525">
              <a:solidFill>
                <a:schemeClr val="tx1"/>
              </a:solidFill>
              <a:round/>
              <a:headEnd/>
              <a:tailEnd type="triangle" w="med" len="med"/>
            </a:ln>
          </p:spPr>
          <p:txBody>
            <a:bodyPr wrap="none"/>
            <a:lstStyle/>
            <a:p>
              <a:endParaRPr lang="pt-PT" dirty="0"/>
            </a:p>
          </p:txBody>
        </p:sp>
        <p:sp>
          <p:nvSpPr>
            <p:cNvPr id="8" name="Line 7">
              <a:extLst>
                <a:ext uri="{FF2B5EF4-FFF2-40B4-BE49-F238E27FC236}">
                  <a16:creationId xmlns:a16="http://schemas.microsoft.com/office/drawing/2014/main" id="{CDDCE438-B3F2-4DD8-AF39-FBC958D52083}"/>
                </a:ext>
              </a:extLst>
            </p:cNvPr>
            <p:cNvSpPr>
              <a:spLocks noChangeShapeType="1"/>
            </p:cNvSpPr>
            <p:nvPr/>
          </p:nvSpPr>
          <p:spPr bwMode="auto">
            <a:xfrm>
              <a:off x="3216" y="3216"/>
              <a:ext cx="2784" cy="0"/>
            </a:xfrm>
            <a:prstGeom prst="line">
              <a:avLst/>
            </a:prstGeom>
            <a:noFill/>
            <a:ln w="9525">
              <a:solidFill>
                <a:schemeClr val="tx1"/>
              </a:solidFill>
              <a:round/>
              <a:headEnd/>
              <a:tailEnd type="triangle" w="med" len="med"/>
            </a:ln>
          </p:spPr>
          <p:txBody>
            <a:bodyPr wrap="none"/>
            <a:lstStyle/>
            <a:p>
              <a:endParaRPr lang="pt-PT" dirty="0"/>
            </a:p>
          </p:txBody>
        </p:sp>
        <p:sp>
          <p:nvSpPr>
            <p:cNvPr id="9" name="Text Box 8">
              <a:extLst>
                <a:ext uri="{FF2B5EF4-FFF2-40B4-BE49-F238E27FC236}">
                  <a16:creationId xmlns:a16="http://schemas.microsoft.com/office/drawing/2014/main" id="{B7E8D503-2200-4720-88E8-04BC232E4D8C}"/>
                </a:ext>
              </a:extLst>
            </p:cNvPr>
            <p:cNvSpPr txBox="1">
              <a:spLocks noChangeArrowheads="1"/>
            </p:cNvSpPr>
            <p:nvPr/>
          </p:nvSpPr>
          <p:spPr bwMode="auto">
            <a:xfrm>
              <a:off x="3110" y="1872"/>
              <a:ext cx="291" cy="252"/>
            </a:xfrm>
            <a:prstGeom prst="rect">
              <a:avLst/>
            </a:prstGeom>
            <a:noFill/>
            <a:ln w="9525">
              <a:noFill/>
              <a:miter lim="800000"/>
              <a:headEnd/>
              <a:tailEnd/>
            </a:ln>
          </p:spPr>
          <p:txBody>
            <a:bodyPr wrap="none">
              <a:spAutoFit/>
            </a:bodyPr>
            <a:lstStyle/>
            <a:p>
              <a:r>
                <a:rPr lang="pt-PT" sz="2000" dirty="0"/>
                <a:t>c</a:t>
              </a:r>
              <a:r>
                <a:rPr lang="pt-PT" sz="2000" baseline="-25000" dirty="0"/>
                <a:t>0</a:t>
              </a:r>
            </a:p>
          </p:txBody>
        </p:sp>
        <p:sp>
          <p:nvSpPr>
            <p:cNvPr id="10" name="Text Box 9">
              <a:extLst>
                <a:ext uri="{FF2B5EF4-FFF2-40B4-BE49-F238E27FC236}">
                  <a16:creationId xmlns:a16="http://schemas.microsoft.com/office/drawing/2014/main" id="{F7CEB5C7-1089-49A8-A31E-018EDBD9B30E}"/>
                </a:ext>
              </a:extLst>
            </p:cNvPr>
            <p:cNvSpPr txBox="1">
              <a:spLocks noChangeArrowheads="1"/>
            </p:cNvSpPr>
            <p:nvPr/>
          </p:nvSpPr>
          <p:spPr bwMode="auto">
            <a:xfrm>
              <a:off x="3686" y="3168"/>
              <a:ext cx="297" cy="252"/>
            </a:xfrm>
            <a:prstGeom prst="rect">
              <a:avLst/>
            </a:prstGeom>
            <a:noFill/>
            <a:ln w="9525">
              <a:noFill/>
              <a:miter lim="800000"/>
              <a:headEnd/>
              <a:tailEnd/>
            </a:ln>
          </p:spPr>
          <p:txBody>
            <a:bodyPr wrap="none">
              <a:spAutoFit/>
            </a:bodyPr>
            <a:lstStyle/>
            <a:p>
              <a:r>
                <a:rPr lang="pt-PT" sz="2000" dirty="0"/>
                <a:t>m</a:t>
              </a:r>
              <a:endParaRPr lang="pt-PT" sz="2000" baseline="-25000" dirty="0"/>
            </a:p>
          </p:txBody>
        </p:sp>
        <p:sp>
          <p:nvSpPr>
            <p:cNvPr id="11" name="Text Box 10">
              <a:extLst>
                <a:ext uri="{FF2B5EF4-FFF2-40B4-BE49-F238E27FC236}">
                  <a16:creationId xmlns:a16="http://schemas.microsoft.com/office/drawing/2014/main" id="{E7E8599B-DE5B-439F-B347-1CC2DD6EA70E}"/>
                </a:ext>
              </a:extLst>
            </p:cNvPr>
            <p:cNvSpPr txBox="1">
              <a:spLocks noChangeArrowheads="1"/>
            </p:cNvSpPr>
            <p:nvPr/>
          </p:nvSpPr>
          <p:spPr bwMode="auto">
            <a:xfrm>
              <a:off x="4845" y="3168"/>
              <a:ext cx="280" cy="250"/>
            </a:xfrm>
            <a:prstGeom prst="rect">
              <a:avLst/>
            </a:prstGeom>
            <a:noFill/>
            <a:ln w="9525">
              <a:noFill/>
              <a:miter lim="800000"/>
              <a:headEnd/>
              <a:tailEnd/>
            </a:ln>
          </p:spPr>
          <p:txBody>
            <a:bodyPr wrap="none">
              <a:spAutoFit/>
            </a:bodyPr>
            <a:lstStyle/>
            <a:p>
              <a:r>
                <a:rPr lang="pt-PT" sz="2000" dirty="0"/>
                <a:t>M</a:t>
              </a:r>
              <a:endParaRPr lang="pt-PT" sz="2000" baseline="-25000" dirty="0"/>
            </a:p>
          </p:txBody>
        </p:sp>
        <p:sp>
          <p:nvSpPr>
            <p:cNvPr id="12" name="Text Box 11">
              <a:extLst>
                <a:ext uri="{FF2B5EF4-FFF2-40B4-BE49-F238E27FC236}">
                  <a16:creationId xmlns:a16="http://schemas.microsoft.com/office/drawing/2014/main" id="{BD56E9D2-241C-419D-863D-528315188996}"/>
                </a:ext>
              </a:extLst>
            </p:cNvPr>
            <p:cNvSpPr txBox="1">
              <a:spLocks noChangeArrowheads="1"/>
            </p:cNvSpPr>
            <p:nvPr/>
          </p:nvSpPr>
          <p:spPr bwMode="auto">
            <a:xfrm>
              <a:off x="5897" y="3216"/>
              <a:ext cx="195" cy="252"/>
            </a:xfrm>
            <a:prstGeom prst="rect">
              <a:avLst/>
            </a:prstGeom>
            <a:noFill/>
            <a:ln w="9525">
              <a:noFill/>
              <a:miter lim="800000"/>
              <a:headEnd/>
              <a:tailEnd/>
            </a:ln>
          </p:spPr>
          <p:txBody>
            <a:bodyPr wrap="none">
              <a:spAutoFit/>
            </a:bodyPr>
            <a:lstStyle/>
            <a:p>
              <a:r>
                <a:rPr lang="pt-PT" sz="2000" dirty="0"/>
                <a:t>t</a:t>
              </a:r>
              <a:endParaRPr lang="pt-PT" sz="2000" baseline="-25000" dirty="0"/>
            </a:p>
          </p:txBody>
        </p:sp>
        <p:sp>
          <p:nvSpPr>
            <p:cNvPr id="13" name="Text Box 12">
              <a:extLst>
                <a:ext uri="{FF2B5EF4-FFF2-40B4-BE49-F238E27FC236}">
                  <a16:creationId xmlns:a16="http://schemas.microsoft.com/office/drawing/2014/main" id="{3E02D2F4-8A86-4B0A-9B59-24166D8A7D4C}"/>
                </a:ext>
              </a:extLst>
            </p:cNvPr>
            <p:cNvSpPr txBox="1">
              <a:spLocks noChangeArrowheads="1"/>
            </p:cNvSpPr>
            <p:nvPr/>
          </p:nvSpPr>
          <p:spPr bwMode="auto">
            <a:xfrm>
              <a:off x="3048" y="1537"/>
              <a:ext cx="625" cy="252"/>
            </a:xfrm>
            <a:prstGeom prst="rect">
              <a:avLst/>
            </a:prstGeom>
            <a:noFill/>
            <a:ln w="9525">
              <a:noFill/>
              <a:miter lim="800000"/>
              <a:headEnd/>
              <a:tailEnd/>
            </a:ln>
          </p:spPr>
          <p:txBody>
            <a:bodyPr wrap="none">
              <a:spAutoFit/>
            </a:bodyPr>
            <a:lstStyle/>
            <a:p>
              <a:r>
                <a:rPr lang="pt-PT" sz="2000" dirty="0"/>
                <a:t>Custo</a:t>
              </a:r>
              <a:endParaRPr lang="pt-PT" sz="2000" baseline="-25000" dirty="0"/>
            </a:p>
          </p:txBody>
        </p:sp>
        <p:sp>
          <p:nvSpPr>
            <p:cNvPr id="14" name="Line 13">
              <a:extLst>
                <a:ext uri="{FF2B5EF4-FFF2-40B4-BE49-F238E27FC236}">
                  <a16:creationId xmlns:a16="http://schemas.microsoft.com/office/drawing/2014/main" id="{06C65F93-180A-4AF9-97A2-5C8E6A187BEF}"/>
                </a:ext>
              </a:extLst>
            </p:cNvPr>
            <p:cNvSpPr>
              <a:spLocks noChangeShapeType="1"/>
            </p:cNvSpPr>
            <p:nvPr/>
          </p:nvSpPr>
          <p:spPr bwMode="auto">
            <a:xfrm>
              <a:off x="3360" y="2256"/>
              <a:ext cx="432" cy="0"/>
            </a:xfrm>
            <a:prstGeom prst="line">
              <a:avLst/>
            </a:prstGeom>
            <a:noFill/>
            <a:ln w="9525" cap="rnd">
              <a:solidFill>
                <a:schemeClr val="tx1"/>
              </a:solidFill>
              <a:prstDash val="sysDot"/>
              <a:round/>
              <a:headEnd/>
              <a:tailEnd/>
            </a:ln>
          </p:spPr>
          <p:txBody>
            <a:bodyPr wrap="none"/>
            <a:lstStyle/>
            <a:p>
              <a:endParaRPr lang="pt-PT" dirty="0"/>
            </a:p>
          </p:txBody>
        </p:sp>
        <p:sp>
          <p:nvSpPr>
            <p:cNvPr id="15" name="Line 14">
              <a:extLst>
                <a:ext uri="{FF2B5EF4-FFF2-40B4-BE49-F238E27FC236}">
                  <a16:creationId xmlns:a16="http://schemas.microsoft.com/office/drawing/2014/main" id="{0B921043-EDE4-4546-80F4-48E0D54015FF}"/>
                </a:ext>
              </a:extLst>
            </p:cNvPr>
            <p:cNvSpPr>
              <a:spLocks noChangeShapeType="1"/>
            </p:cNvSpPr>
            <p:nvPr/>
          </p:nvSpPr>
          <p:spPr bwMode="auto">
            <a:xfrm>
              <a:off x="3792" y="2256"/>
              <a:ext cx="0" cy="960"/>
            </a:xfrm>
            <a:prstGeom prst="line">
              <a:avLst/>
            </a:prstGeom>
            <a:noFill/>
            <a:ln w="9525" cap="rnd">
              <a:solidFill>
                <a:schemeClr val="tx1"/>
              </a:solidFill>
              <a:prstDash val="sysDot"/>
              <a:round/>
              <a:headEnd/>
              <a:tailEnd/>
            </a:ln>
          </p:spPr>
          <p:txBody>
            <a:bodyPr wrap="none"/>
            <a:lstStyle/>
            <a:p>
              <a:endParaRPr lang="pt-PT" dirty="0"/>
            </a:p>
          </p:txBody>
        </p:sp>
        <p:sp>
          <p:nvSpPr>
            <p:cNvPr id="16" name="Line 15">
              <a:extLst>
                <a:ext uri="{FF2B5EF4-FFF2-40B4-BE49-F238E27FC236}">
                  <a16:creationId xmlns:a16="http://schemas.microsoft.com/office/drawing/2014/main" id="{15A57C8B-347B-49C3-AD4D-A66C8B186FAE}"/>
                </a:ext>
              </a:extLst>
            </p:cNvPr>
            <p:cNvSpPr>
              <a:spLocks noChangeShapeType="1"/>
            </p:cNvSpPr>
            <p:nvPr/>
          </p:nvSpPr>
          <p:spPr bwMode="auto">
            <a:xfrm>
              <a:off x="4944" y="2832"/>
              <a:ext cx="0" cy="384"/>
            </a:xfrm>
            <a:prstGeom prst="line">
              <a:avLst/>
            </a:prstGeom>
            <a:noFill/>
            <a:ln w="9525" cap="rnd">
              <a:solidFill>
                <a:schemeClr val="tx1"/>
              </a:solidFill>
              <a:prstDash val="sysDot"/>
              <a:round/>
              <a:headEnd/>
              <a:tailEnd/>
            </a:ln>
          </p:spPr>
          <p:txBody>
            <a:bodyPr wrap="none"/>
            <a:lstStyle/>
            <a:p>
              <a:endParaRPr lang="pt-PT" dirty="0"/>
            </a:p>
          </p:txBody>
        </p:sp>
        <p:sp>
          <p:nvSpPr>
            <p:cNvPr id="17" name="Text Box 17">
              <a:extLst>
                <a:ext uri="{FF2B5EF4-FFF2-40B4-BE49-F238E27FC236}">
                  <a16:creationId xmlns:a16="http://schemas.microsoft.com/office/drawing/2014/main" id="{492B881B-C24C-48A7-935A-1203147E8B06}"/>
                </a:ext>
              </a:extLst>
            </p:cNvPr>
            <p:cNvSpPr txBox="1">
              <a:spLocks noChangeArrowheads="1"/>
            </p:cNvSpPr>
            <p:nvPr/>
          </p:nvSpPr>
          <p:spPr bwMode="auto">
            <a:xfrm>
              <a:off x="3990" y="2208"/>
              <a:ext cx="1359" cy="252"/>
            </a:xfrm>
            <a:prstGeom prst="rect">
              <a:avLst/>
            </a:prstGeom>
            <a:noFill/>
            <a:ln w="9525">
              <a:noFill/>
              <a:miter lim="800000"/>
              <a:headEnd/>
              <a:tailEnd/>
            </a:ln>
          </p:spPr>
          <p:txBody>
            <a:bodyPr wrap="none">
              <a:spAutoFit/>
            </a:bodyPr>
            <a:lstStyle/>
            <a:p>
              <a:r>
                <a:rPr lang="pt-PT" sz="2000" dirty="0"/>
                <a:t>Custo = c</a:t>
              </a:r>
              <a:r>
                <a:rPr lang="pt-PT" sz="2000" baseline="-25000" dirty="0"/>
                <a:t>0</a:t>
              </a:r>
              <a:r>
                <a:rPr lang="pt-PT" sz="2000" dirty="0"/>
                <a:t>-c.t</a:t>
              </a:r>
            </a:p>
          </p:txBody>
        </p:sp>
        <p:sp>
          <p:nvSpPr>
            <p:cNvPr id="18" name="Line 16">
              <a:extLst>
                <a:ext uri="{FF2B5EF4-FFF2-40B4-BE49-F238E27FC236}">
                  <a16:creationId xmlns:a16="http://schemas.microsoft.com/office/drawing/2014/main" id="{0A769306-909B-4347-8F00-36755BF0D328}"/>
                </a:ext>
              </a:extLst>
            </p:cNvPr>
            <p:cNvSpPr>
              <a:spLocks noChangeShapeType="1"/>
            </p:cNvSpPr>
            <p:nvPr/>
          </p:nvSpPr>
          <p:spPr bwMode="auto">
            <a:xfrm>
              <a:off x="3792" y="2256"/>
              <a:ext cx="1152" cy="576"/>
            </a:xfrm>
            <a:prstGeom prst="line">
              <a:avLst/>
            </a:prstGeom>
            <a:noFill/>
            <a:ln w="19050">
              <a:solidFill>
                <a:schemeClr val="tx1"/>
              </a:solidFill>
              <a:round/>
              <a:headEnd/>
              <a:tailEnd/>
            </a:ln>
          </p:spPr>
          <p:txBody>
            <a:bodyPr wrap="none"/>
            <a:lstStyle/>
            <a:p>
              <a:endParaRPr lang="pt-PT" dirty="0"/>
            </a:p>
          </p:txBody>
        </p:sp>
      </p:grpSp>
      <p:sp>
        <p:nvSpPr>
          <p:cNvPr id="19" name="Rectangle 18">
            <a:extLst>
              <a:ext uri="{FF2B5EF4-FFF2-40B4-BE49-F238E27FC236}">
                <a16:creationId xmlns:a16="http://schemas.microsoft.com/office/drawing/2014/main" id="{D1129118-53B9-4DCD-AEF5-6F33CE04D11A}"/>
              </a:ext>
            </a:extLst>
          </p:cNvPr>
          <p:cNvSpPr/>
          <p:nvPr/>
        </p:nvSpPr>
        <p:spPr>
          <a:xfrm>
            <a:off x="6685783" y="2345129"/>
            <a:ext cx="934624" cy="4000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PT" dirty="0"/>
              <a:t>Cost</a:t>
            </a:r>
          </a:p>
        </p:txBody>
      </p:sp>
      <p:sp>
        <p:nvSpPr>
          <p:cNvPr id="20" name="Rectangle 19">
            <a:extLst>
              <a:ext uri="{FF2B5EF4-FFF2-40B4-BE49-F238E27FC236}">
                <a16:creationId xmlns:a16="http://schemas.microsoft.com/office/drawing/2014/main" id="{3D88A82C-63A7-45D0-8CA7-0813B5A430B6}"/>
              </a:ext>
            </a:extLst>
          </p:cNvPr>
          <p:cNvSpPr/>
          <p:nvPr/>
        </p:nvSpPr>
        <p:spPr>
          <a:xfrm>
            <a:off x="8065746" y="3427457"/>
            <a:ext cx="851145" cy="3829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PT" dirty="0"/>
              <a:t>Cost</a:t>
            </a:r>
          </a:p>
        </p:txBody>
      </p:sp>
    </p:spTree>
    <p:extLst>
      <p:ext uri="{BB962C8B-B14F-4D97-AF65-F5344CB8AC3E}">
        <p14:creationId xmlns:p14="http://schemas.microsoft.com/office/powerpoint/2010/main" val="3878814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70E73-E94E-4708-997B-B682AD930D0A}"/>
              </a:ext>
            </a:extLst>
          </p:cNvPr>
          <p:cNvSpPr>
            <a:spLocks noGrp="1"/>
          </p:cNvSpPr>
          <p:nvPr>
            <p:ph type="title"/>
          </p:nvPr>
        </p:nvSpPr>
        <p:spPr/>
        <p:txBody>
          <a:bodyPr>
            <a:normAutofit fontScale="90000"/>
          </a:bodyPr>
          <a:lstStyle/>
          <a:p>
            <a:r>
              <a:rPr lang="en-US" dirty="0"/>
              <a:t>Method Commitment Cost / Time </a:t>
            </a:r>
            <a:br>
              <a:rPr lang="en-US" dirty="0"/>
            </a:br>
            <a:r>
              <a:rPr lang="en-US" dirty="0"/>
              <a:t>Calculation of project duration</a:t>
            </a:r>
            <a:endParaRPr lang="pt-PT" dirty="0"/>
          </a:p>
        </p:txBody>
      </p:sp>
      <p:sp>
        <p:nvSpPr>
          <p:cNvPr id="3" name="Content Placeholder 2">
            <a:extLst>
              <a:ext uri="{FF2B5EF4-FFF2-40B4-BE49-F238E27FC236}">
                <a16:creationId xmlns:a16="http://schemas.microsoft.com/office/drawing/2014/main" id="{72FF9546-FB82-41F5-B2D9-21E6A46B34C4}"/>
              </a:ext>
            </a:extLst>
          </p:cNvPr>
          <p:cNvSpPr>
            <a:spLocks noGrp="1"/>
          </p:cNvSpPr>
          <p:nvPr>
            <p:ph idx="1"/>
          </p:nvPr>
        </p:nvSpPr>
        <p:spPr/>
        <p:txBody>
          <a:bodyPr/>
          <a:lstStyle/>
          <a:p>
            <a:r>
              <a:rPr lang="en-US" sz="2000" dirty="0"/>
              <a:t>Determine the minimum cost of project duration.</a:t>
            </a:r>
          </a:p>
          <a:p>
            <a:r>
              <a:rPr lang="en-US" sz="2000" dirty="0"/>
              <a:t>Consider a fixed cost of 45 Currency Units (UM) per day for the duration of the project.</a:t>
            </a:r>
            <a:endParaRPr lang="pt-PT" sz="2000" dirty="0"/>
          </a:p>
          <a:p>
            <a:endParaRPr lang="pt-PT" dirty="0"/>
          </a:p>
        </p:txBody>
      </p:sp>
      <p:graphicFrame>
        <p:nvGraphicFramePr>
          <p:cNvPr id="4" name="Group 80">
            <a:extLst>
              <a:ext uri="{FF2B5EF4-FFF2-40B4-BE49-F238E27FC236}">
                <a16:creationId xmlns:a16="http://schemas.microsoft.com/office/drawing/2014/main" id="{AB335701-7661-4A73-8848-C97F5972D8E2}"/>
              </a:ext>
            </a:extLst>
          </p:cNvPr>
          <p:cNvGraphicFramePr>
            <a:graphicFrameLocks/>
          </p:cNvGraphicFramePr>
          <p:nvPr>
            <p:extLst>
              <p:ext uri="{D42A27DB-BD31-4B8C-83A1-F6EECF244321}">
                <p14:modId xmlns:p14="http://schemas.microsoft.com/office/powerpoint/2010/main" val="3826372817"/>
              </p:ext>
            </p:extLst>
          </p:nvPr>
        </p:nvGraphicFramePr>
        <p:xfrm>
          <a:off x="1919536" y="3356992"/>
          <a:ext cx="8153400" cy="1981200"/>
        </p:xfrm>
        <a:graphic>
          <a:graphicData uri="http://schemas.openxmlformats.org/drawingml/2006/table">
            <a:tbl>
              <a:tblPr/>
              <a:tblGrid>
                <a:gridCol w="1906630">
                  <a:extLst>
                    <a:ext uri="{9D8B030D-6E8A-4147-A177-3AD203B41FA5}">
                      <a16:colId xmlns:a16="http://schemas.microsoft.com/office/drawing/2014/main" val="20000"/>
                    </a:ext>
                  </a:extLst>
                </a:gridCol>
                <a:gridCol w="2199145">
                  <a:extLst>
                    <a:ext uri="{9D8B030D-6E8A-4147-A177-3AD203B41FA5}">
                      <a16:colId xmlns:a16="http://schemas.microsoft.com/office/drawing/2014/main" val="20001"/>
                    </a:ext>
                  </a:extLst>
                </a:gridCol>
                <a:gridCol w="489874">
                  <a:extLst>
                    <a:ext uri="{9D8B030D-6E8A-4147-A177-3AD203B41FA5}">
                      <a16:colId xmlns:a16="http://schemas.microsoft.com/office/drawing/2014/main" val="20002"/>
                    </a:ext>
                  </a:extLst>
                </a:gridCol>
                <a:gridCol w="514544">
                  <a:extLst>
                    <a:ext uri="{9D8B030D-6E8A-4147-A177-3AD203B41FA5}">
                      <a16:colId xmlns:a16="http://schemas.microsoft.com/office/drawing/2014/main" val="20003"/>
                    </a:ext>
                  </a:extLst>
                </a:gridCol>
                <a:gridCol w="609699">
                  <a:extLst>
                    <a:ext uri="{9D8B030D-6E8A-4147-A177-3AD203B41FA5}">
                      <a16:colId xmlns:a16="http://schemas.microsoft.com/office/drawing/2014/main" val="20004"/>
                    </a:ext>
                  </a:extLst>
                </a:gridCol>
                <a:gridCol w="815868">
                  <a:extLst>
                    <a:ext uri="{9D8B030D-6E8A-4147-A177-3AD203B41FA5}">
                      <a16:colId xmlns:a16="http://schemas.microsoft.com/office/drawing/2014/main" val="20005"/>
                    </a:ext>
                  </a:extLst>
                </a:gridCol>
                <a:gridCol w="1617640">
                  <a:extLst>
                    <a:ext uri="{9D8B030D-6E8A-4147-A177-3AD203B41FA5}">
                      <a16:colId xmlns:a16="http://schemas.microsoft.com/office/drawing/2014/main" val="20006"/>
                    </a:ext>
                  </a:extLst>
                </a:gridCol>
              </a:tblGrid>
              <a:tr h="3651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Activity</a:t>
                      </a:r>
                    </a:p>
                  </a:txBody>
                  <a:tcPr marL="101499" marR="1014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Precedence</a:t>
                      </a:r>
                    </a:p>
                  </a:txBody>
                  <a:tcPr marL="101499" marR="1014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M</a:t>
                      </a:r>
                    </a:p>
                  </a:txBody>
                  <a:tcPr marL="101499" marR="1014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m</a:t>
                      </a:r>
                    </a:p>
                  </a:txBody>
                  <a:tcPr marL="101499" marR="1014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c</a:t>
                      </a:r>
                    </a:p>
                  </a:txBody>
                  <a:tcPr marL="101499" marR="1014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c</a:t>
                      </a:r>
                      <a:r>
                        <a:rPr kumimoji="0" lang="pt-PT" sz="2000" b="0" i="0" u="none" strike="noStrike" cap="none" normalizeH="0" baseline="-25000" dirty="0">
                          <a:ln>
                            <a:noFill/>
                          </a:ln>
                          <a:solidFill>
                            <a:schemeClr val="tx1"/>
                          </a:solidFill>
                          <a:effectLst/>
                          <a:latin typeface="Tahoma" pitchFamily="34" charset="0"/>
                        </a:rPr>
                        <a:t>0</a:t>
                      </a:r>
                    </a:p>
                  </a:txBody>
                  <a:tcPr marL="101499" marR="1014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Cost</a:t>
                      </a:r>
                    </a:p>
                  </a:txBody>
                  <a:tcPr marL="101499" marR="1014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67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A</a:t>
                      </a:r>
                    </a:p>
                  </a:txBody>
                  <a:tcPr marL="101499" marR="1014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a:t>
                      </a:r>
                    </a:p>
                  </a:txBody>
                  <a:tcPr marL="101499" marR="1014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3</a:t>
                      </a:r>
                    </a:p>
                  </a:txBody>
                  <a:tcPr marL="101499" marR="1014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1</a:t>
                      </a:r>
                    </a:p>
                  </a:txBody>
                  <a:tcPr marL="101499" marR="1014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40</a:t>
                      </a:r>
                    </a:p>
                  </a:txBody>
                  <a:tcPr marL="101499" marR="1014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140</a:t>
                      </a:r>
                    </a:p>
                  </a:txBody>
                  <a:tcPr marL="101499" marR="1014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140-40t</a:t>
                      </a:r>
                    </a:p>
                  </a:txBody>
                  <a:tcPr marL="101499" marR="1014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651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B</a:t>
                      </a:r>
                    </a:p>
                  </a:txBody>
                  <a:tcPr marL="101499" marR="1014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A</a:t>
                      </a:r>
                    </a:p>
                  </a:txBody>
                  <a:tcPr marL="101499" marR="1014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7</a:t>
                      </a:r>
                    </a:p>
                  </a:txBody>
                  <a:tcPr marL="101499" marR="1014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3</a:t>
                      </a:r>
                    </a:p>
                  </a:txBody>
                  <a:tcPr marL="101499" marR="1014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10</a:t>
                      </a:r>
                    </a:p>
                  </a:txBody>
                  <a:tcPr marL="101499" marR="1014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110</a:t>
                      </a:r>
                    </a:p>
                  </a:txBody>
                  <a:tcPr marL="101499" marR="1014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110-10t</a:t>
                      </a:r>
                    </a:p>
                  </a:txBody>
                  <a:tcPr marL="101499" marR="1014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67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C</a:t>
                      </a:r>
                    </a:p>
                  </a:txBody>
                  <a:tcPr marL="101499" marR="1014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A</a:t>
                      </a:r>
                    </a:p>
                  </a:txBody>
                  <a:tcPr marL="101499" marR="1014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4</a:t>
                      </a:r>
                    </a:p>
                  </a:txBody>
                  <a:tcPr marL="101499" marR="1014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2</a:t>
                      </a:r>
                    </a:p>
                  </a:txBody>
                  <a:tcPr marL="101499" marR="1014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40</a:t>
                      </a:r>
                    </a:p>
                  </a:txBody>
                  <a:tcPr marL="101499" marR="1014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180</a:t>
                      </a:r>
                    </a:p>
                  </a:txBody>
                  <a:tcPr marL="101499" marR="1014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180-40t</a:t>
                      </a:r>
                    </a:p>
                  </a:txBody>
                  <a:tcPr marL="101499" marR="1014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651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D</a:t>
                      </a:r>
                    </a:p>
                  </a:txBody>
                  <a:tcPr marL="101499" marR="1014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C</a:t>
                      </a:r>
                    </a:p>
                  </a:txBody>
                  <a:tcPr marL="101499" marR="1014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5</a:t>
                      </a:r>
                    </a:p>
                  </a:txBody>
                  <a:tcPr marL="101499" marR="1014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2</a:t>
                      </a:r>
                    </a:p>
                  </a:txBody>
                  <a:tcPr marL="101499" marR="1014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20</a:t>
                      </a:r>
                    </a:p>
                  </a:txBody>
                  <a:tcPr marL="101499" marR="1014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130</a:t>
                      </a:r>
                    </a:p>
                  </a:txBody>
                  <a:tcPr marL="101499" marR="1014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pPr>
                      <a:r>
                        <a:rPr kumimoji="0" lang="pt-PT" sz="2000" b="0" i="0" u="none" strike="noStrike" cap="none" normalizeH="0" baseline="0" dirty="0">
                          <a:ln>
                            <a:noFill/>
                          </a:ln>
                          <a:solidFill>
                            <a:schemeClr val="tx1"/>
                          </a:solidFill>
                          <a:effectLst/>
                          <a:latin typeface="Tahoma" pitchFamily="34" charset="0"/>
                        </a:rPr>
                        <a:t>130-20t</a:t>
                      </a:r>
                    </a:p>
                  </a:txBody>
                  <a:tcPr marL="101499" marR="1014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25747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61F41-9172-4A24-9914-094B32BB0FE9}"/>
              </a:ext>
            </a:extLst>
          </p:cNvPr>
          <p:cNvSpPr>
            <a:spLocks noGrp="1"/>
          </p:cNvSpPr>
          <p:nvPr>
            <p:ph type="title"/>
          </p:nvPr>
        </p:nvSpPr>
        <p:spPr/>
        <p:txBody>
          <a:bodyPr/>
          <a:lstStyle/>
          <a:p>
            <a:r>
              <a:rPr lang="pt-BR" dirty="0"/>
              <a:t>Example</a:t>
            </a:r>
            <a:endParaRPr lang="pt-PT" dirty="0"/>
          </a:p>
        </p:txBody>
      </p:sp>
      <p:pic>
        <p:nvPicPr>
          <p:cNvPr id="13" name="Picture 12">
            <a:extLst>
              <a:ext uri="{FF2B5EF4-FFF2-40B4-BE49-F238E27FC236}">
                <a16:creationId xmlns:a16="http://schemas.microsoft.com/office/drawing/2014/main" id="{7C63C6A5-67D5-4403-9AC9-BD129F35F64C}"/>
              </a:ext>
            </a:extLst>
          </p:cNvPr>
          <p:cNvPicPr>
            <a:picLocks noChangeAspect="1"/>
          </p:cNvPicPr>
          <p:nvPr/>
        </p:nvPicPr>
        <p:blipFill>
          <a:blip r:embed="rId3"/>
          <a:stretch>
            <a:fillRect/>
          </a:stretch>
        </p:blipFill>
        <p:spPr>
          <a:xfrm>
            <a:off x="2117355" y="1600200"/>
            <a:ext cx="7957289" cy="4453892"/>
          </a:xfrm>
          <a:prstGeom prst="rect">
            <a:avLst/>
          </a:prstGeom>
        </p:spPr>
      </p:pic>
    </p:spTree>
    <p:extLst>
      <p:ext uri="{BB962C8B-B14F-4D97-AF65-F5344CB8AC3E}">
        <p14:creationId xmlns:p14="http://schemas.microsoft.com/office/powerpoint/2010/main" val="21206106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938F3-2AB4-40DC-9B23-477AD1B59EBA}"/>
              </a:ext>
            </a:extLst>
          </p:cNvPr>
          <p:cNvSpPr>
            <a:spLocks noGrp="1"/>
          </p:cNvSpPr>
          <p:nvPr>
            <p:ph type="title"/>
          </p:nvPr>
        </p:nvSpPr>
        <p:spPr/>
        <p:txBody>
          <a:bodyPr/>
          <a:lstStyle/>
          <a:p>
            <a:r>
              <a:rPr lang="pt-BR" dirty="0"/>
              <a:t>Example</a:t>
            </a:r>
            <a:endParaRPr lang="pt-PT" dirty="0"/>
          </a:p>
        </p:txBody>
      </p:sp>
      <p:pic>
        <p:nvPicPr>
          <p:cNvPr id="5" name="Picture 4">
            <a:extLst>
              <a:ext uri="{FF2B5EF4-FFF2-40B4-BE49-F238E27FC236}">
                <a16:creationId xmlns:a16="http://schemas.microsoft.com/office/drawing/2014/main" id="{70FB60A7-B70C-4A07-B541-EE70A7B91AB2}"/>
              </a:ext>
            </a:extLst>
          </p:cNvPr>
          <p:cNvPicPr>
            <a:picLocks noChangeAspect="1"/>
          </p:cNvPicPr>
          <p:nvPr/>
        </p:nvPicPr>
        <p:blipFill>
          <a:blip r:embed="rId3"/>
          <a:stretch>
            <a:fillRect/>
          </a:stretch>
        </p:blipFill>
        <p:spPr>
          <a:xfrm>
            <a:off x="538842" y="1709224"/>
            <a:ext cx="10551167" cy="4347145"/>
          </a:xfrm>
          <a:prstGeom prst="rect">
            <a:avLst/>
          </a:prstGeom>
        </p:spPr>
      </p:pic>
    </p:spTree>
    <p:extLst>
      <p:ext uri="{BB962C8B-B14F-4D97-AF65-F5344CB8AC3E}">
        <p14:creationId xmlns:p14="http://schemas.microsoft.com/office/powerpoint/2010/main" val="4245982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3A79F-30F5-4A89-AC58-509EC3BBF092}"/>
              </a:ext>
            </a:extLst>
          </p:cNvPr>
          <p:cNvSpPr>
            <a:spLocks noGrp="1"/>
          </p:cNvSpPr>
          <p:nvPr>
            <p:ph type="title"/>
          </p:nvPr>
        </p:nvSpPr>
        <p:spPr/>
        <p:txBody>
          <a:bodyPr/>
          <a:lstStyle/>
          <a:p>
            <a:r>
              <a:rPr lang="pt-BR" dirty="0"/>
              <a:t>Example</a:t>
            </a:r>
            <a:endParaRPr lang="pt-PT" dirty="0"/>
          </a:p>
        </p:txBody>
      </p:sp>
      <p:pic>
        <p:nvPicPr>
          <p:cNvPr id="4" name="Picture 3">
            <a:extLst>
              <a:ext uri="{FF2B5EF4-FFF2-40B4-BE49-F238E27FC236}">
                <a16:creationId xmlns:a16="http://schemas.microsoft.com/office/drawing/2014/main" id="{BE1F82CE-C99B-4C68-9894-B299EF7FA466}"/>
              </a:ext>
            </a:extLst>
          </p:cNvPr>
          <p:cNvPicPr>
            <a:picLocks noChangeAspect="1"/>
          </p:cNvPicPr>
          <p:nvPr/>
        </p:nvPicPr>
        <p:blipFill>
          <a:blip r:embed="rId3"/>
          <a:stretch>
            <a:fillRect/>
          </a:stretch>
        </p:blipFill>
        <p:spPr>
          <a:xfrm>
            <a:off x="723411" y="1699185"/>
            <a:ext cx="10844571" cy="4265184"/>
          </a:xfrm>
          <a:prstGeom prst="rect">
            <a:avLst/>
          </a:prstGeom>
        </p:spPr>
      </p:pic>
    </p:spTree>
    <p:extLst>
      <p:ext uri="{BB962C8B-B14F-4D97-AF65-F5344CB8AC3E}">
        <p14:creationId xmlns:p14="http://schemas.microsoft.com/office/powerpoint/2010/main" val="42784546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43101-C923-4A31-8108-800028969157}"/>
              </a:ext>
            </a:extLst>
          </p:cNvPr>
          <p:cNvSpPr>
            <a:spLocks noGrp="1"/>
          </p:cNvSpPr>
          <p:nvPr>
            <p:ph type="title"/>
          </p:nvPr>
        </p:nvSpPr>
        <p:spPr/>
        <p:txBody>
          <a:bodyPr/>
          <a:lstStyle/>
          <a:p>
            <a:r>
              <a:rPr lang="pt-BR" dirty="0"/>
              <a:t>Example</a:t>
            </a:r>
            <a:endParaRPr lang="pt-PT" dirty="0"/>
          </a:p>
        </p:txBody>
      </p:sp>
      <p:pic>
        <p:nvPicPr>
          <p:cNvPr id="4" name="Picture 3">
            <a:extLst>
              <a:ext uri="{FF2B5EF4-FFF2-40B4-BE49-F238E27FC236}">
                <a16:creationId xmlns:a16="http://schemas.microsoft.com/office/drawing/2014/main" id="{2F04424F-50EE-4810-9775-DCC3CBAC3F70}"/>
              </a:ext>
            </a:extLst>
          </p:cNvPr>
          <p:cNvPicPr>
            <a:picLocks noChangeAspect="1"/>
          </p:cNvPicPr>
          <p:nvPr/>
        </p:nvPicPr>
        <p:blipFill>
          <a:blip r:embed="rId2"/>
          <a:stretch>
            <a:fillRect/>
          </a:stretch>
        </p:blipFill>
        <p:spPr>
          <a:xfrm>
            <a:off x="791619" y="1861457"/>
            <a:ext cx="10608761" cy="4268711"/>
          </a:xfrm>
          <a:prstGeom prst="rect">
            <a:avLst/>
          </a:prstGeom>
        </p:spPr>
      </p:pic>
    </p:spTree>
    <p:extLst>
      <p:ext uri="{BB962C8B-B14F-4D97-AF65-F5344CB8AC3E}">
        <p14:creationId xmlns:p14="http://schemas.microsoft.com/office/powerpoint/2010/main" val="27400712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3525F-8314-4429-901A-4AB83A48689B}"/>
              </a:ext>
            </a:extLst>
          </p:cNvPr>
          <p:cNvSpPr>
            <a:spLocks noGrp="1"/>
          </p:cNvSpPr>
          <p:nvPr>
            <p:ph type="title"/>
          </p:nvPr>
        </p:nvSpPr>
        <p:spPr/>
        <p:txBody>
          <a:bodyPr/>
          <a:lstStyle/>
          <a:p>
            <a:r>
              <a:rPr lang="pt-PT" dirty="0"/>
              <a:t>More information</a:t>
            </a:r>
          </a:p>
        </p:txBody>
      </p:sp>
      <p:sp>
        <p:nvSpPr>
          <p:cNvPr id="3" name="Content Placeholder 2">
            <a:extLst>
              <a:ext uri="{FF2B5EF4-FFF2-40B4-BE49-F238E27FC236}">
                <a16:creationId xmlns:a16="http://schemas.microsoft.com/office/drawing/2014/main" id="{83298274-530E-45C1-B432-8E4CFB779298}"/>
              </a:ext>
            </a:extLst>
          </p:cNvPr>
          <p:cNvSpPr>
            <a:spLocks noGrp="1"/>
          </p:cNvSpPr>
          <p:nvPr>
            <p:ph idx="1"/>
          </p:nvPr>
        </p:nvSpPr>
        <p:spPr/>
        <p:txBody>
          <a:bodyPr>
            <a:normAutofit fontScale="85000" lnSpcReduction="20000"/>
          </a:bodyPr>
          <a:lstStyle/>
          <a:p>
            <a:pPr marL="0" indent="0">
              <a:buNone/>
            </a:pPr>
            <a:r>
              <a:rPr lang="pt-PT" dirty="0"/>
              <a:t>See recommended bibliography</a:t>
            </a:r>
          </a:p>
          <a:p>
            <a:pPr lvl="1"/>
            <a:r>
              <a:rPr lang="en-US" dirty="0"/>
              <a:t>Kerzner, H. (2009). Project management : a systems approach to planning, scheduling, and controlling. New Jersey, USA: John Wiley &amp; Sons. </a:t>
            </a:r>
          </a:p>
          <a:p>
            <a:pPr lvl="1"/>
            <a:r>
              <a:rPr lang="en-US" dirty="0"/>
              <a:t>PMI-PMBOK. (2013). </a:t>
            </a:r>
            <a:r>
              <a:rPr lang="en-US" i="1" dirty="0"/>
              <a:t>A Guide to the Project Management Body of Knowledge (PMBOK® Guide) (5th ed.). Pennsylvania, USA: Project Management Institute (PMI).</a:t>
            </a:r>
          </a:p>
          <a:p>
            <a:pPr lvl="1"/>
            <a:endParaRPr lang="pt-PT" dirty="0"/>
          </a:p>
          <a:p>
            <a:pPr marL="0" indent="0">
              <a:buNone/>
            </a:pPr>
            <a:r>
              <a:rPr lang="pt-PT" dirty="0"/>
              <a:t>WWW ?...</a:t>
            </a:r>
          </a:p>
          <a:p>
            <a:pPr lvl="1"/>
            <a:r>
              <a:rPr lang="en-GB" dirty="0"/>
              <a:t>Project Management Institute </a:t>
            </a:r>
          </a:p>
          <a:p>
            <a:pPr lvl="2"/>
            <a:r>
              <a:rPr lang="en-GB" dirty="0">
                <a:hlinkClick r:id="rId2"/>
              </a:rPr>
              <a:t>http://www.pmi.org/</a:t>
            </a:r>
            <a:endParaRPr lang="en-GB" dirty="0"/>
          </a:p>
          <a:p>
            <a:pPr lvl="1"/>
            <a:r>
              <a:rPr lang="en-GB" dirty="0"/>
              <a:t>International Project Management Association</a:t>
            </a:r>
          </a:p>
          <a:p>
            <a:pPr lvl="2"/>
            <a:r>
              <a:rPr lang="en-GB" dirty="0">
                <a:hlinkClick r:id="rId3"/>
              </a:rPr>
              <a:t>http://www.ipma.ch/Pages/default.aspx</a:t>
            </a:r>
            <a:endParaRPr lang="en-GB" dirty="0"/>
          </a:p>
          <a:p>
            <a:pPr lvl="1"/>
            <a:r>
              <a:rPr lang="en-GB" dirty="0"/>
              <a:t>Association for Project Management</a:t>
            </a:r>
          </a:p>
          <a:p>
            <a:pPr lvl="2"/>
            <a:r>
              <a:rPr lang="en-GB" dirty="0">
                <a:hlinkClick r:id="rId4"/>
              </a:rPr>
              <a:t>http://www.apm.org.uk/</a:t>
            </a:r>
            <a:endParaRPr lang="en-GB" dirty="0"/>
          </a:p>
          <a:p>
            <a:pPr lvl="1"/>
            <a:r>
              <a:rPr lang="en-GB" dirty="0"/>
              <a:t>Project Management Forum</a:t>
            </a:r>
          </a:p>
          <a:p>
            <a:pPr lvl="2"/>
            <a:r>
              <a:rPr lang="en-GB" dirty="0">
                <a:hlinkClick r:id="rId5"/>
              </a:rPr>
              <a:t>http://www.pmforum.org/</a:t>
            </a:r>
            <a:endParaRPr lang="en-GB" dirty="0"/>
          </a:p>
          <a:p>
            <a:pPr marL="0" indent="0">
              <a:buNone/>
            </a:pPr>
            <a:endParaRPr lang="pt-PT" dirty="0"/>
          </a:p>
        </p:txBody>
      </p:sp>
    </p:spTree>
    <p:extLst>
      <p:ext uri="{BB962C8B-B14F-4D97-AF65-F5344CB8AC3E}">
        <p14:creationId xmlns:p14="http://schemas.microsoft.com/office/powerpoint/2010/main" val="38573122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29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B8802-7083-4B3E-AD7A-9A897CB03FC3}"/>
              </a:ext>
            </a:extLst>
          </p:cNvPr>
          <p:cNvSpPr>
            <a:spLocks noGrp="1"/>
          </p:cNvSpPr>
          <p:nvPr>
            <p:ph type="title"/>
          </p:nvPr>
        </p:nvSpPr>
        <p:spPr/>
        <p:txBody>
          <a:bodyPr/>
          <a:lstStyle/>
          <a:p>
            <a:r>
              <a:rPr lang="en-US" dirty="0"/>
              <a:t>Summary - Project Duration?</a:t>
            </a:r>
            <a:endParaRPr lang="pt-PT" dirty="0"/>
          </a:p>
        </p:txBody>
      </p:sp>
      <p:sp>
        <p:nvSpPr>
          <p:cNvPr id="3" name="Content Placeholder 2">
            <a:extLst>
              <a:ext uri="{FF2B5EF4-FFF2-40B4-BE49-F238E27FC236}">
                <a16:creationId xmlns:a16="http://schemas.microsoft.com/office/drawing/2014/main" id="{348DC374-76FE-4836-9AB4-14DAB2DF1443}"/>
              </a:ext>
            </a:extLst>
          </p:cNvPr>
          <p:cNvSpPr>
            <a:spLocks noGrp="1"/>
          </p:cNvSpPr>
          <p:nvPr>
            <p:ph idx="1"/>
          </p:nvPr>
        </p:nvSpPr>
        <p:spPr/>
        <p:txBody>
          <a:bodyPr/>
          <a:lstStyle/>
          <a:p>
            <a:pPr marL="0" indent="0">
              <a:buNone/>
            </a:pPr>
            <a:r>
              <a:rPr lang="en-US" dirty="0"/>
              <a:t>Project planning</a:t>
            </a:r>
          </a:p>
          <a:p>
            <a:pPr lvl="1"/>
            <a:r>
              <a:rPr lang="en-US" dirty="0"/>
              <a:t>Activities</a:t>
            </a:r>
          </a:p>
          <a:p>
            <a:pPr lvl="1"/>
            <a:r>
              <a:rPr lang="en-US" dirty="0"/>
              <a:t>AON and AOA networks</a:t>
            </a:r>
          </a:p>
          <a:p>
            <a:pPr lvl="1"/>
            <a:r>
              <a:rPr lang="en-US" dirty="0"/>
              <a:t>Gantt diagrams</a:t>
            </a:r>
          </a:p>
          <a:p>
            <a:pPr marL="0" indent="0">
              <a:buNone/>
            </a:pPr>
            <a:r>
              <a:rPr lang="en-US" dirty="0"/>
              <a:t>Time management</a:t>
            </a:r>
          </a:p>
          <a:p>
            <a:pPr lvl="1"/>
            <a:r>
              <a:rPr lang="en-US" dirty="0"/>
              <a:t>CPM Method</a:t>
            </a:r>
          </a:p>
          <a:p>
            <a:pPr lvl="1"/>
            <a:r>
              <a:rPr lang="en-US" dirty="0"/>
              <a:t>Time / cost commitment</a:t>
            </a:r>
          </a:p>
          <a:p>
            <a:pPr lvl="1"/>
            <a:r>
              <a:rPr lang="en-US" dirty="0"/>
              <a:t>PERT method</a:t>
            </a:r>
          </a:p>
          <a:p>
            <a:pPr lvl="1"/>
            <a:r>
              <a:rPr lang="en-US" dirty="0"/>
              <a:t>Resource allocation</a:t>
            </a:r>
            <a:endParaRPr lang="pt-PT" dirty="0"/>
          </a:p>
          <a:p>
            <a:endParaRPr lang="pt-PT" dirty="0"/>
          </a:p>
        </p:txBody>
      </p:sp>
      <p:sp>
        <p:nvSpPr>
          <p:cNvPr id="4" name="Puzzle5">
            <a:extLst>
              <a:ext uri="{FF2B5EF4-FFF2-40B4-BE49-F238E27FC236}">
                <a16:creationId xmlns:a16="http://schemas.microsoft.com/office/drawing/2014/main" id="{587ABCAB-CC67-49CA-A08D-F6B74E2C15B7}"/>
              </a:ext>
            </a:extLst>
          </p:cNvPr>
          <p:cNvSpPr>
            <a:spLocks noChangeAspect="1" noEditPoints="1" noChangeArrowheads="1"/>
          </p:cNvSpPr>
          <p:nvPr/>
        </p:nvSpPr>
        <p:spPr bwMode="blackWhite">
          <a:xfrm>
            <a:off x="7750182" y="4551351"/>
            <a:ext cx="1524000" cy="1208088"/>
          </a:xfrm>
          <a:custGeom>
            <a:avLst/>
            <a:gdLst>
              <a:gd name="T0" fmla="*/ 4880 w 21600"/>
              <a:gd name="T1" fmla="*/ 6714 h 21600"/>
              <a:gd name="T2" fmla="*/ 16494 w 21600"/>
              <a:gd name="T3" fmla="*/ 13712 h 21600"/>
            </a:gdLst>
            <a:ahLst/>
            <a:cxnLst/>
            <a:rect l="T0" t="T1" r="T2" b="T3"/>
            <a:pathLst>
              <a:path w="21600" h="21600">
                <a:moveTo>
                  <a:pt x="4281" y="12397"/>
                </a:moveTo>
                <a:lnTo>
                  <a:pt x="4168" y="12510"/>
                </a:lnTo>
                <a:lnTo>
                  <a:pt x="4044" y="12623"/>
                </a:lnTo>
                <a:lnTo>
                  <a:pt x="3931" y="12680"/>
                </a:lnTo>
                <a:lnTo>
                  <a:pt x="3807" y="12736"/>
                </a:lnTo>
                <a:lnTo>
                  <a:pt x="3671" y="12736"/>
                </a:lnTo>
                <a:lnTo>
                  <a:pt x="3558" y="12736"/>
                </a:lnTo>
                <a:lnTo>
                  <a:pt x="3434" y="12708"/>
                </a:lnTo>
                <a:lnTo>
                  <a:pt x="3321" y="12651"/>
                </a:lnTo>
                <a:lnTo>
                  <a:pt x="3061" y="12538"/>
                </a:lnTo>
                <a:lnTo>
                  <a:pt x="2824" y="12383"/>
                </a:lnTo>
                <a:lnTo>
                  <a:pt x="2564" y="12185"/>
                </a:lnTo>
                <a:lnTo>
                  <a:pt x="2327" y="12029"/>
                </a:lnTo>
                <a:lnTo>
                  <a:pt x="2067" y="11860"/>
                </a:lnTo>
                <a:lnTo>
                  <a:pt x="1807" y="11718"/>
                </a:lnTo>
                <a:lnTo>
                  <a:pt x="1671" y="11704"/>
                </a:lnTo>
                <a:lnTo>
                  <a:pt x="1547" y="11676"/>
                </a:lnTo>
                <a:lnTo>
                  <a:pt x="1412" y="11676"/>
                </a:lnTo>
                <a:lnTo>
                  <a:pt x="1287" y="11676"/>
                </a:lnTo>
                <a:lnTo>
                  <a:pt x="1152" y="11704"/>
                </a:lnTo>
                <a:lnTo>
                  <a:pt x="1005" y="11775"/>
                </a:lnTo>
                <a:lnTo>
                  <a:pt x="869" y="11860"/>
                </a:lnTo>
                <a:lnTo>
                  <a:pt x="745" y="12001"/>
                </a:lnTo>
                <a:lnTo>
                  <a:pt x="587" y="12128"/>
                </a:lnTo>
                <a:lnTo>
                  <a:pt x="463" y="12326"/>
                </a:lnTo>
                <a:lnTo>
                  <a:pt x="305" y="12567"/>
                </a:lnTo>
                <a:lnTo>
                  <a:pt x="180" y="12835"/>
                </a:lnTo>
                <a:lnTo>
                  <a:pt x="112" y="13005"/>
                </a:lnTo>
                <a:lnTo>
                  <a:pt x="67" y="13189"/>
                </a:lnTo>
                <a:lnTo>
                  <a:pt x="45" y="13429"/>
                </a:lnTo>
                <a:lnTo>
                  <a:pt x="45" y="13683"/>
                </a:lnTo>
                <a:lnTo>
                  <a:pt x="67" y="13924"/>
                </a:lnTo>
                <a:lnTo>
                  <a:pt x="135" y="14192"/>
                </a:lnTo>
                <a:lnTo>
                  <a:pt x="225" y="14447"/>
                </a:lnTo>
                <a:lnTo>
                  <a:pt x="327" y="14687"/>
                </a:lnTo>
                <a:lnTo>
                  <a:pt x="485" y="14899"/>
                </a:lnTo>
                <a:lnTo>
                  <a:pt x="655" y="15097"/>
                </a:lnTo>
                <a:lnTo>
                  <a:pt x="768" y="15168"/>
                </a:lnTo>
                <a:lnTo>
                  <a:pt x="869" y="15252"/>
                </a:lnTo>
                <a:lnTo>
                  <a:pt x="982" y="15309"/>
                </a:lnTo>
                <a:lnTo>
                  <a:pt x="1118" y="15365"/>
                </a:lnTo>
                <a:lnTo>
                  <a:pt x="1242" y="15394"/>
                </a:lnTo>
                <a:lnTo>
                  <a:pt x="1389" y="15422"/>
                </a:lnTo>
                <a:lnTo>
                  <a:pt x="1547" y="15422"/>
                </a:lnTo>
                <a:lnTo>
                  <a:pt x="1717" y="15422"/>
                </a:lnTo>
                <a:lnTo>
                  <a:pt x="1897" y="15394"/>
                </a:lnTo>
                <a:lnTo>
                  <a:pt x="2067" y="15365"/>
                </a:lnTo>
                <a:lnTo>
                  <a:pt x="2259" y="15281"/>
                </a:lnTo>
                <a:lnTo>
                  <a:pt x="2462" y="15196"/>
                </a:lnTo>
                <a:lnTo>
                  <a:pt x="2779" y="15069"/>
                </a:lnTo>
                <a:lnTo>
                  <a:pt x="3038" y="14956"/>
                </a:lnTo>
                <a:lnTo>
                  <a:pt x="3298" y="14871"/>
                </a:lnTo>
                <a:lnTo>
                  <a:pt x="3547" y="14842"/>
                </a:lnTo>
                <a:lnTo>
                  <a:pt x="3648" y="14871"/>
                </a:lnTo>
                <a:lnTo>
                  <a:pt x="3761" y="14899"/>
                </a:lnTo>
                <a:lnTo>
                  <a:pt x="3841" y="14956"/>
                </a:lnTo>
                <a:lnTo>
                  <a:pt x="3953" y="15040"/>
                </a:lnTo>
                <a:lnTo>
                  <a:pt x="4044" y="15139"/>
                </a:lnTo>
                <a:lnTo>
                  <a:pt x="4123" y="15281"/>
                </a:lnTo>
                <a:lnTo>
                  <a:pt x="4213" y="15450"/>
                </a:lnTo>
                <a:lnTo>
                  <a:pt x="4281" y="15662"/>
                </a:lnTo>
                <a:lnTo>
                  <a:pt x="4360" y="15903"/>
                </a:lnTo>
                <a:lnTo>
                  <a:pt x="4428" y="16171"/>
                </a:lnTo>
                <a:lnTo>
                  <a:pt x="4473" y="16482"/>
                </a:lnTo>
                <a:lnTo>
                  <a:pt x="4541" y="16779"/>
                </a:lnTo>
                <a:lnTo>
                  <a:pt x="4586" y="17132"/>
                </a:lnTo>
                <a:lnTo>
                  <a:pt x="4609" y="17486"/>
                </a:lnTo>
                <a:lnTo>
                  <a:pt x="4620" y="17868"/>
                </a:lnTo>
                <a:lnTo>
                  <a:pt x="4620" y="18235"/>
                </a:lnTo>
                <a:lnTo>
                  <a:pt x="4620" y="18617"/>
                </a:lnTo>
                <a:lnTo>
                  <a:pt x="4620" y="19027"/>
                </a:lnTo>
                <a:lnTo>
                  <a:pt x="4586" y="19408"/>
                </a:lnTo>
                <a:lnTo>
                  <a:pt x="4541" y="19790"/>
                </a:lnTo>
                <a:lnTo>
                  <a:pt x="4496" y="20172"/>
                </a:lnTo>
                <a:lnTo>
                  <a:pt x="4405" y="20525"/>
                </a:lnTo>
                <a:lnTo>
                  <a:pt x="4326" y="20879"/>
                </a:lnTo>
                <a:lnTo>
                  <a:pt x="4236" y="21204"/>
                </a:lnTo>
                <a:lnTo>
                  <a:pt x="4778" y="21204"/>
                </a:lnTo>
                <a:lnTo>
                  <a:pt x="5298" y="21204"/>
                </a:lnTo>
                <a:lnTo>
                  <a:pt x="5817" y="21204"/>
                </a:lnTo>
                <a:lnTo>
                  <a:pt x="6269" y="21204"/>
                </a:lnTo>
                <a:lnTo>
                  <a:pt x="6710" y="21204"/>
                </a:lnTo>
                <a:lnTo>
                  <a:pt x="7094" y="21204"/>
                </a:lnTo>
                <a:lnTo>
                  <a:pt x="7444" y="21204"/>
                </a:lnTo>
                <a:lnTo>
                  <a:pt x="7704" y="21204"/>
                </a:lnTo>
                <a:lnTo>
                  <a:pt x="8054" y="21062"/>
                </a:lnTo>
                <a:lnTo>
                  <a:pt x="8337" y="20935"/>
                </a:lnTo>
                <a:lnTo>
                  <a:pt x="8597" y="20737"/>
                </a:lnTo>
                <a:lnTo>
                  <a:pt x="8834" y="20553"/>
                </a:lnTo>
                <a:lnTo>
                  <a:pt x="9003" y="20327"/>
                </a:lnTo>
                <a:lnTo>
                  <a:pt x="9184" y="20087"/>
                </a:lnTo>
                <a:lnTo>
                  <a:pt x="9286" y="19847"/>
                </a:lnTo>
                <a:lnTo>
                  <a:pt x="9376" y="19592"/>
                </a:lnTo>
                <a:lnTo>
                  <a:pt x="9444" y="19324"/>
                </a:lnTo>
                <a:lnTo>
                  <a:pt x="9466" y="19055"/>
                </a:lnTo>
                <a:lnTo>
                  <a:pt x="9466" y="18786"/>
                </a:lnTo>
                <a:lnTo>
                  <a:pt x="9421" y="18546"/>
                </a:lnTo>
                <a:lnTo>
                  <a:pt x="9353" y="18263"/>
                </a:lnTo>
                <a:lnTo>
                  <a:pt x="9241" y="18023"/>
                </a:lnTo>
                <a:lnTo>
                  <a:pt x="9139" y="17783"/>
                </a:lnTo>
                <a:lnTo>
                  <a:pt x="8958" y="17557"/>
                </a:lnTo>
                <a:lnTo>
                  <a:pt x="8811" y="17316"/>
                </a:lnTo>
                <a:lnTo>
                  <a:pt x="8676" y="17076"/>
                </a:lnTo>
                <a:lnTo>
                  <a:pt x="8597" y="16807"/>
                </a:lnTo>
                <a:lnTo>
                  <a:pt x="8506" y="16510"/>
                </a:lnTo>
                <a:lnTo>
                  <a:pt x="8484" y="16200"/>
                </a:lnTo>
                <a:lnTo>
                  <a:pt x="8484" y="15903"/>
                </a:lnTo>
                <a:lnTo>
                  <a:pt x="8506" y="15606"/>
                </a:lnTo>
                <a:lnTo>
                  <a:pt x="8574" y="15309"/>
                </a:lnTo>
                <a:lnTo>
                  <a:pt x="8676" y="15040"/>
                </a:lnTo>
                <a:lnTo>
                  <a:pt x="8811" y="14772"/>
                </a:lnTo>
                <a:lnTo>
                  <a:pt x="8902" y="14659"/>
                </a:lnTo>
                <a:lnTo>
                  <a:pt x="9003" y="14517"/>
                </a:lnTo>
                <a:lnTo>
                  <a:pt x="9094" y="14418"/>
                </a:lnTo>
                <a:lnTo>
                  <a:pt x="9218" y="14334"/>
                </a:lnTo>
                <a:lnTo>
                  <a:pt x="9331" y="14249"/>
                </a:lnTo>
                <a:lnTo>
                  <a:pt x="9466" y="14164"/>
                </a:lnTo>
                <a:lnTo>
                  <a:pt x="9613" y="14093"/>
                </a:lnTo>
                <a:lnTo>
                  <a:pt x="9760" y="14037"/>
                </a:lnTo>
                <a:lnTo>
                  <a:pt x="9918" y="13980"/>
                </a:lnTo>
                <a:lnTo>
                  <a:pt x="10088" y="13952"/>
                </a:lnTo>
                <a:lnTo>
                  <a:pt x="10291" y="13924"/>
                </a:lnTo>
                <a:lnTo>
                  <a:pt x="10483" y="13924"/>
                </a:lnTo>
                <a:lnTo>
                  <a:pt x="10698" y="13924"/>
                </a:lnTo>
                <a:lnTo>
                  <a:pt x="10890" y="13952"/>
                </a:lnTo>
                <a:lnTo>
                  <a:pt x="11071" y="14008"/>
                </a:lnTo>
                <a:lnTo>
                  <a:pt x="11240" y="14065"/>
                </a:lnTo>
                <a:lnTo>
                  <a:pt x="11387" y="14136"/>
                </a:lnTo>
                <a:lnTo>
                  <a:pt x="11545" y="14220"/>
                </a:lnTo>
                <a:lnTo>
                  <a:pt x="11669" y="14305"/>
                </a:lnTo>
                <a:lnTo>
                  <a:pt x="11782" y="14418"/>
                </a:lnTo>
                <a:lnTo>
                  <a:pt x="11895" y="14517"/>
                </a:lnTo>
                <a:lnTo>
                  <a:pt x="11974" y="14659"/>
                </a:lnTo>
                <a:lnTo>
                  <a:pt x="12065" y="14800"/>
                </a:lnTo>
                <a:lnTo>
                  <a:pt x="12133" y="14927"/>
                </a:lnTo>
                <a:lnTo>
                  <a:pt x="12234" y="15252"/>
                </a:lnTo>
                <a:lnTo>
                  <a:pt x="12302" y="15549"/>
                </a:lnTo>
                <a:lnTo>
                  <a:pt x="12325" y="15874"/>
                </a:lnTo>
                <a:lnTo>
                  <a:pt x="12325" y="16200"/>
                </a:lnTo>
                <a:lnTo>
                  <a:pt x="12279" y="16525"/>
                </a:lnTo>
                <a:lnTo>
                  <a:pt x="12212" y="16850"/>
                </a:lnTo>
                <a:lnTo>
                  <a:pt x="12133" y="17132"/>
                </a:lnTo>
                <a:lnTo>
                  <a:pt x="12042" y="17373"/>
                </a:lnTo>
                <a:lnTo>
                  <a:pt x="11918" y="17585"/>
                </a:lnTo>
                <a:lnTo>
                  <a:pt x="11782" y="17754"/>
                </a:lnTo>
                <a:lnTo>
                  <a:pt x="11647" y="17882"/>
                </a:lnTo>
                <a:lnTo>
                  <a:pt x="11523" y="18080"/>
                </a:lnTo>
                <a:lnTo>
                  <a:pt x="11432" y="18263"/>
                </a:lnTo>
                <a:lnTo>
                  <a:pt x="11353" y="18490"/>
                </a:lnTo>
                <a:lnTo>
                  <a:pt x="11285" y="18702"/>
                </a:lnTo>
                <a:lnTo>
                  <a:pt x="11240" y="18942"/>
                </a:lnTo>
                <a:lnTo>
                  <a:pt x="11217" y="19196"/>
                </a:lnTo>
                <a:lnTo>
                  <a:pt x="11217" y="19465"/>
                </a:lnTo>
                <a:lnTo>
                  <a:pt x="11263" y="19705"/>
                </a:lnTo>
                <a:lnTo>
                  <a:pt x="11330" y="19946"/>
                </a:lnTo>
                <a:lnTo>
                  <a:pt x="11410" y="20200"/>
                </a:lnTo>
                <a:lnTo>
                  <a:pt x="11545" y="20440"/>
                </a:lnTo>
                <a:lnTo>
                  <a:pt x="11715" y="20652"/>
                </a:lnTo>
                <a:lnTo>
                  <a:pt x="11918" y="20850"/>
                </a:lnTo>
                <a:lnTo>
                  <a:pt x="12155" y="21034"/>
                </a:lnTo>
                <a:lnTo>
                  <a:pt x="12438" y="21204"/>
                </a:lnTo>
                <a:lnTo>
                  <a:pt x="12562" y="21232"/>
                </a:lnTo>
                <a:lnTo>
                  <a:pt x="12889" y="21317"/>
                </a:lnTo>
                <a:lnTo>
                  <a:pt x="13364" y="21416"/>
                </a:lnTo>
                <a:lnTo>
                  <a:pt x="13997" y="21529"/>
                </a:lnTo>
                <a:lnTo>
                  <a:pt x="14347" y="21585"/>
                </a:lnTo>
                <a:lnTo>
                  <a:pt x="14686" y="21614"/>
                </a:lnTo>
                <a:lnTo>
                  <a:pt x="15058" y="21642"/>
                </a:lnTo>
                <a:lnTo>
                  <a:pt x="15443" y="21642"/>
                </a:lnTo>
                <a:lnTo>
                  <a:pt x="15815" y="21642"/>
                </a:lnTo>
                <a:lnTo>
                  <a:pt x="16211" y="21614"/>
                </a:lnTo>
                <a:lnTo>
                  <a:pt x="16550" y="21529"/>
                </a:lnTo>
                <a:lnTo>
                  <a:pt x="16923" y="21444"/>
                </a:lnTo>
                <a:lnTo>
                  <a:pt x="16855" y="21232"/>
                </a:lnTo>
                <a:lnTo>
                  <a:pt x="16810" y="20978"/>
                </a:lnTo>
                <a:lnTo>
                  <a:pt x="16776" y="20709"/>
                </a:lnTo>
                <a:lnTo>
                  <a:pt x="16753" y="20412"/>
                </a:lnTo>
                <a:lnTo>
                  <a:pt x="16730" y="19762"/>
                </a:lnTo>
                <a:lnTo>
                  <a:pt x="16730" y="19055"/>
                </a:lnTo>
                <a:lnTo>
                  <a:pt x="16753" y="18348"/>
                </a:lnTo>
                <a:lnTo>
                  <a:pt x="16787" y="17641"/>
                </a:lnTo>
                <a:lnTo>
                  <a:pt x="16855" y="16991"/>
                </a:lnTo>
                <a:lnTo>
                  <a:pt x="16923" y="16426"/>
                </a:lnTo>
                <a:lnTo>
                  <a:pt x="16968" y="16171"/>
                </a:lnTo>
                <a:lnTo>
                  <a:pt x="17035" y="15987"/>
                </a:lnTo>
                <a:lnTo>
                  <a:pt x="17115" y="15832"/>
                </a:lnTo>
                <a:lnTo>
                  <a:pt x="17228" y="15691"/>
                </a:lnTo>
                <a:lnTo>
                  <a:pt x="17352" y="15606"/>
                </a:lnTo>
                <a:lnTo>
                  <a:pt x="17487" y="15549"/>
                </a:lnTo>
                <a:lnTo>
                  <a:pt x="17634" y="15493"/>
                </a:lnTo>
                <a:lnTo>
                  <a:pt x="17792" y="15493"/>
                </a:lnTo>
                <a:lnTo>
                  <a:pt x="17939" y="15521"/>
                </a:lnTo>
                <a:lnTo>
                  <a:pt x="18097" y="15578"/>
                </a:lnTo>
                <a:lnTo>
                  <a:pt x="18267" y="15662"/>
                </a:lnTo>
                <a:lnTo>
                  <a:pt x="18414" y="15775"/>
                </a:lnTo>
                <a:lnTo>
                  <a:pt x="18594" y="15874"/>
                </a:lnTo>
                <a:lnTo>
                  <a:pt x="18741" y="16016"/>
                </a:lnTo>
                <a:lnTo>
                  <a:pt x="18900" y="16171"/>
                </a:lnTo>
                <a:lnTo>
                  <a:pt x="19024" y="16369"/>
                </a:lnTo>
                <a:lnTo>
                  <a:pt x="19159" y="16525"/>
                </a:lnTo>
                <a:lnTo>
                  <a:pt x="19329" y="16666"/>
                </a:lnTo>
                <a:lnTo>
                  <a:pt x="19498" y="16779"/>
                </a:lnTo>
                <a:lnTo>
                  <a:pt x="19702" y="16850"/>
                </a:lnTo>
                <a:lnTo>
                  <a:pt x="19894" y="16878"/>
                </a:lnTo>
                <a:lnTo>
                  <a:pt x="20086" y="16906"/>
                </a:lnTo>
                <a:lnTo>
                  <a:pt x="20300" y="16878"/>
                </a:lnTo>
                <a:lnTo>
                  <a:pt x="20504" y="16836"/>
                </a:lnTo>
                <a:lnTo>
                  <a:pt x="20696" y="16751"/>
                </a:lnTo>
                <a:lnTo>
                  <a:pt x="20888" y="16609"/>
                </a:lnTo>
                <a:lnTo>
                  <a:pt x="21069" y="16454"/>
                </a:lnTo>
                <a:lnTo>
                  <a:pt x="21215" y="16256"/>
                </a:lnTo>
                <a:lnTo>
                  <a:pt x="21374" y="16044"/>
                </a:lnTo>
                <a:lnTo>
                  <a:pt x="21475" y="15775"/>
                </a:lnTo>
                <a:lnTo>
                  <a:pt x="21566" y="15479"/>
                </a:lnTo>
                <a:lnTo>
                  <a:pt x="21633" y="15125"/>
                </a:lnTo>
                <a:lnTo>
                  <a:pt x="21633" y="14927"/>
                </a:lnTo>
                <a:lnTo>
                  <a:pt x="21633" y="14772"/>
                </a:lnTo>
                <a:lnTo>
                  <a:pt x="21633" y="14574"/>
                </a:lnTo>
                <a:lnTo>
                  <a:pt x="21611" y="14418"/>
                </a:lnTo>
                <a:lnTo>
                  <a:pt x="21566" y="14249"/>
                </a:lnTo>
                <a:lnTo>
                  <a:pt x="21520" y="14093"/>
                </a:lnTo>
                <a:lnTo>
                  <a:pt x="21453" y="13952"/>
                </a:lnTo>
                <a:lnTo>
                  <a:pt x="21385" y="13810"/>
                </a:lnTo>
                <a:lnTo>
                  <a:pt x="21238" y="13542"/>
                </a:lnTo>
                <a:lnTo>
                  <a:pt x="21069" y="13330"/>
                </a:lnTo>
                <a:lnTo>
                  <a:pt x="20843" y="13132"/>
                </a:lnTo>
                <a:lnTo>
                  <a:pt x="20628" y="13005"/>
                </a:lnTo>
                <a:lnTo>
                  <a:pt x="20391" y="12863"/>
                </a:lnTo>
                <a:lnTo>
                  <a:pt x="20153" y="12807"/>
                </a:lnTo>
                <a:lnTo>
                  <a:pt x="19916" y="12750"/>
                </a:lnTo>
                <a:lnTo>
                  <a:pt x="19679" y="12779"/>
                </a:lnTo>
                <a:lnTo>
                  <a:pt x="19464" y="12835"/>
                </a:lnTo>
                <a:lnTo>
                  <a:pt x="19261" y="12948"/>
                </a:lnTo>
                <a:lnTo>
                  <a:pt x="19182" y="13005"/>
                </a:lnTo>
                <a:lnTo>
                  <a:pt x="19092" y="13090"/>
                </a:lnTo>
                <a:lnTo>
                  <a:pt x="19024" y="13189"/>
                </a:lnTo>
                <a:lnTo>
                  <a:pt x="18945" y="13302"/>
                </a:lnTo>
                <a:lnTo>
                  <a:pt x="18809" y="13514"/>
                </a:lnTo>
                <a:lnTo>
                  <a:pt x="18662" y="13683"/>
                </a:lnTo>
                <a:lnTo>
                  <a:pt x="18504" y="13782"/>
                </a:lnTo>
                <a:lnTo>
                  <a:pt x="18335" y="13867"/>
                </a:lnTo>
                <a:lnTo>
                  <a:pt x="18176" y="13895"/>
                </a:lnTo>
                <a:lnTo>
                  <a:pt x="18007" y="13924"/>
                </a:lnTo>
                <a:lnTo>
                  <a:pt x="17838" y="13895"/>
                </a:lnTo>
                <a:lnTo>
                  <a:pt x="17679" y="13839"/>
                </a:lnTo>
                <a:lnTo>
                  <a:pt x="17533" y="13768"/>
                </a:lnTo>
                <a:lnTo>
                  <a:pt x="17374" y="13683"/>
                </a:lnTo>
                <a:lnTo>
                  <a:pt x="17250" y="13570"/>
                </a:lnTo>
                <a:lnTo>
                  <a:pt x="17137" y="13429"/>
                </a:lnTo>
                <a:lnTo>
                  <a:pt x="17058" y="13302"/>
                </a:lnTo>
                <a:lnTo>
                  <a:pt x="16968" y="13160"/>
                </a:lnTo>
                <a:lnTo>
                  <a:pt x="16923" y="13033"/>
                </a:lnTo>
                <a:lnTo>
                  <a:pt x="16923" y="12892"/>
                </a:lnTo>
                <a:lnTo>
                  <a:pt x="16923" y="12425"/>
                </a:lnTo>
                <a:lnTo>
                  <a:pt x="16923" y="11704"/>
                </a:lnTo>
                <a:lnTo>
                  <a:pt x="16923" y="10743"/>
                </a:lnTo>
                <a:lnTo>
                  <a:pt x="16923" y="9683"/>
                </a:lnTo>
                <a:lnTo>
                  <a:pt x="16923" y="8608"/>
                </a:lnTo>
                <a:lnTo>
                  <a:pt x="16923" y="7520"/>
                </a:lnTo>
                <a:lnTo>
                  <a:pt x="16923" y="6545"/>
                </a:lnTo>
                <a:lnTo>
                  <a:pt x="16923" y="5781"/>
                </a:lnTo>
                <a:lnTo>
                  <a:pt x="16708" y="5937"/>
                </a:lnTo>
                <a:lnTo>
                  <a:pt x="16448" y="6078"/>
                </a:lnTo>
                <a:lnTo>
                  <a:pt x="16188" y="6219"/>
                </a:lnTo>
                <a:lnTo>
                  <a:pt x="15883" y="6290"/>
                </a:lnTo>
                <a:lnTo>
                  <a:pt x="15578" y="6347"/>
                </a:lnTo>
                <a:lnTo>
                  <a:pt x="15251" y="6375"/>
                </a:lnTo>
                <a:lnTo>
                  <a:pt x="14900" y="6403"/>
                </a:lnTo>
                <a:lnTo>
                  <a:pt x="14584" y="6403"/>
                </a:lnTo>
                <a:lnTo>
                  <a:pt x="14234" y="6375"/>
                </a:lnTo>
                <a:lnTo>
                  <a:pt x="13884" y="6318"/>
                </a:lnTo>
                <a:lnTo>
                  <a:pt x="13556" y="6262"/>
                </a:lnTo>
                <a:lnTo>
                  <a:pt x="13240" y="6191"/>
                </a:lnTo>
                <a:lnTo>
                  <a:pt x="12935" y="6106"/>
                </a:lnTo>
                <a:lnTo>
                  <a:pt x="12652" y="5993"/>
                </a:lnTo>
                <a:lnTo>
                  <a:pt x="12392" y="5880"/>
                </a:lnTo>
                <a:lnTo>
                  <a:pt x="12155" y="5781"/>
                </a:lnTo>
                <a:lnTo>
                  <a:pt x="11974" y="5668"/>
                </a:lnTo>
                <a:lnTo>
                  <a:pt x="11828" y="5555"/>
                </a:lnTo>
                <a:lnTo>
                  <a:pt x="11692" y="5456"/>
                </a:lnTo>
                <a:lnTo>
                  <a:pt x="11590" y="5343"/>
                </a:lnTo>
                <a:lnTo>
                  <a:pt x="11500" y="5230"/>
                </a:lnTo>
                <a:lnTo>
                  <a:pt x="11432" y="5131"/>
                </a:lnTo>
                <a:lnTo>
                  <a:pt x="11410" y="4990"/>
                </a:lnTo>
                <a:lnTo>
                  <a:pt x="11387" y="4876"/>
                </a:lnTo>
                <a:lnTo>
                  <a:pt x="11387" y="4749"/>
                </a:lnTo>
                <a:lnTo>
                  <a:pt x="11410" y="4608"/>
                </a:lnTo>
                <a:lnTo>
                  <a:pt x="11477" y="4452"/>
                </a:lnTo>
                <a:lnTo>
                  <a:pt x="11545" y="4283"/>
                </a:lnTo>
                <a:lnTo>
                  <a:pt x="11737" y="3929"/>
                </a:lnTo>
                <a:lnTo>
                  <a:pt x="12020" y="3548"/>
                </a:lnTo>
                <a:lnTo>
                  <a:pt x="12178" y="3307"/>
                </a:lnTo>
                <a:lnTo>
                  <a:pt x="12279" y="3067"/>
                </a:lnTo>
                <a:lnTo>
                  <a:pt x="12370" y="2798"/>
                </a:lnTo>
                <a:lnTo>
                  <a:pt x="12438" y="2487"/>
                </a:lnTo>
                <a:lnTo>
                  <a:pt x="12471" y="2219"/>
                </a:lnTo>
                <a:lnTo>
                  <a:pt x="12471" y="1922"/>
                </a:lnTo>
                <a:lnTo>
                  <a:pt x="12438" y="1625"/>
                </a:lnTo>
                <a:lnTo>
                  <a:pt x="12370" y="1357"/>
                </a:lnTo>
                <a:lnTo>
                  <a:pt x="12279" y="1088"/>
                </a:lnTo>
                <a:lnTo>
                  <a:pt x="12133" y="834"/>
                </a:lnTo>
                <a:lnTo>
                  <a:pt x="12042" y="735"/>
                </a:lnTo>
                <a:lnTo>
                  <a:pt x="11952" y="621"/>
                </a:lnTo>
                <a:lnTo>
                  <a:pt x="11850" y="508"/>
                </a:lnTo>
                <a:lnTo>
                  <a:pt x="11737" y="424"/>
                </a:lnTo>
                <a:lnTo>
                  <a:pt x="11613" y="353"/>
                </a:lnTo>
                <a:lnTo>
                  <a:pt x="11477" y="268"/>
                </a:lnTo>
                <a:lnTo>
                  <a:pt x="11330" y="212"/>
                </a:lnTo>
                <a:lnTo>
                  <a:pt x="11172" y="155"/>
                </a:lnTo>
                <a:lnTo>
                  <a:pt x="11003" y="98"/>
                </a:lnTo>
                <a:lnTo>
                  <a:pt x="10833" y="70"/>
                </a:lnTo>
                <a:lnTo>
                  <a:pt x="10653" y="70"/>
                </a:lnTo>
                <a:lnTo>
                  <a:pt x="10438" y="70"/>
                </a:lnTo>
                <a:lnTo>
                  <a:pt x="10291" y="70"/>
                </a:lnTo>
                <a:lnTo>
                  <a:pt x="10110" y="98"/>
                </a:lnTo>
                <a:lnTo>
                  <a:pt x="9986" y="127"/>
                </a:lnTo>
                <a:lnTo>
                  <a:pt x="9828" y="183"/>
                </a:lnTo>
                <a:lnTo>
                  <a:pt x="9726" y="268"/>
                </a:lnTo>
                <a:lnTo>
                  <a:pt x="9591" y="325"/>
                </a:lnTo>
                <a:lnTo>
                  <a:pt x="9489" y="424"/>
                </a:lnTo>
                <a:lnTo>
                  <a:pt x="9399" y="508"/>
                </a:lnTo>
                <a:lnTo>
                  <a:pt x="9308" y="621"/>
                </a:lnTo>
                <a:lnTo>
                  <a:pt x="9218" y="735"/>
                </a:lnTo>
                <a:lnTo>
                  <a:pt x="9161" y="834"/>
                </a:lnTo>
                <a:lnTo>
                  <a:pt x="9094" y="975"/>
                </a:lnTo>
                <a:lnTo>
                  <a:pt x="9003" y="1243"/>
                </a:lnTo>
                <a:lnTo>
                  <a:pt x="8947" y="1540"/>
                </a:lnTo>
                <a:lnTo>
                  <a:pt x="8924" y="1837"/>
                </a:lnTo>
                <a:lnTo>
                  <a:pt x="8924" y="2162"/>
                </a:lnTo>
                <a:lnTo>
                  <a:pt x="8947" y="2487"/>
                </a:lnTo>
                <a:lnTo>
                  <a:pt x="9003" y="2798"/>
                </a:lnTo>
                <a:lnTo>
                  <a:pt x="9094" y="3124"/>
                </a:lnTo>
                <a:lnTo>
                  <a:pt x="9207" y="3420"/>
                </a:lnTo>
                <a:lnTo>
                  <a:pt x="9331" y="3689"/>
                </a:lnTo>
                <a:lnTo>
                  <a:pt x="9500" y="3929"/>
                </a:lnTo>
                <a:lnTo>
                  <a:pt x="9613" y="4127"/>
                </a:lnTo>
                <a:lnTo>
                  <a:pt x="9704" y="4311"/>
                </a:lnTo>
                <a:lnTo>
                  <a:pt x="9760" y="4509"/>
                </a:lnTo>
                <a:lnTo>
                  <a:pt x="9805" y="4693"/>
                </a:lnTo>
                <a:lnTo>
                  <a:pt x="9805" y="4876"/>
                </a:lnTo>
                <a:lnTo>
                  <a:pt x="9783" y="5074"/>
                </a:lnTo>
                <a:lnTo>
                  <a:pt x="9749" y="5258"/>
                </a:lnTo>
                <a:lnTo>
                  <a:pt x="9658" y="5428"/>
                </a:lnTo>
                <a:lnTo>
                  <a:pt x="9568" y="5555"/>
                </a:lnTo>
                <a:lnTo>
                  <a:pt x="9444" y="5668"/>
                </a:lnTo>
                <a:lnTo>
                  <a:pt x="9263" y="5753"/>
                </a:lnTo>
                <a:lnTo>
                  <a:pt x="9094" y="5809"/>
                </a:lnTo>
                <a:lnTo>
                  <a:pt x="8879" y="5809"/>
                </a:lnTo>
                <a:lnTo>
                  <a:pt x="8619" y="5781"/>
                </a:lnTo>
                <a:lnTo>
                  <a:pt x="8359" y="5696"/>
                </a:lnTo>
                <a:lnTo>
                  <a:pt x="8054" y="5555"/>
                </a:lnTo>
                <a:lnTo>
                  <a:pt x="7874" y="5484"/>
                </a:lnTo>
                <a:lnTo>
                  <a:pt x="7682" y="5428"/>
                </a:lnTo>
                <a:lnTo>
                  <a:pt x="7467" y="5371"/>
                </a:lnTo>
                <a:lnTo>
                  <a:pt x="7275" y="5343"/>
                </a:lnTo>
                <a:lnTo>
                  <a:pt x="6789" y="5343"/>
                </a:lnTo>
                <a:lnTo>
                  <a:pt x="6315" y="5371"/>
                </a:lnTo>
                <a:lnTo>
                  <a:pt x="5817" y="5428"/>
                </a:lnTo>
                <a:lnTo>
                  <a:pt x="5298" y="5541"/>
                </a:lnTo>
                <a:lnTo>
                  <a:pt x="4778" y="5640"/>
                </a:lnTo>
                <a:lnTo>
                  <a:pt x="4281" y="5781"/>
                </a:lnTo>
                <a:lnTo>
                  <a:pt x="4236" y="5937"/>
                </a:lnTo>
                <a:lnTo>
                  <a:pt x="4236" y="6234"/>
                </a:lnTo>
                <a:lnTo>
                  <a:pt x="4236" y="6587"/>
                </a:lnTo>
                <a:lnTo>
                  <a:pt x="4258" y="6997"/>
                </a:lnTo>
                <a:lnTo>
                  <a:pt x="4349" y="7972"/>
                </a:lnTo>
                <a:lnTo>
                  <a:pt x="4428" y="9061"/>
                </a:lnTo>
                <a:lnTo>
                  <a:pt x="4473" y="9612"/>
                </a:lnTo>
                <a:lnTo>
                  <a:pt x="4496" y="10149"/>
                </a:lnTo>
                <a:lnTo>
                  <a:pt x="4518" y="10672"/>
                </a:lnTo>
                <a:lnTo>
                  <a:pt x="4541" y="11125"/>
                </a:lnTo>
                <a:lnTo>
                  <a:pt x="4518" y="11563"/>
                </a:lnTo>
                <a:lnTo>
                  <a:pt x="4473" y="11916"/>
                </a:lnTo>
                <a:lnTo>
                  <a:pt x="4428" y="12072"/>
                </a:lnTo>
                <a:lnTo>
                  <a:pt x="4383" y="12213"/>
                </a:lnTo>
                <a:lnTo>
                  <a:pt x="4349" y="12326"/>
                </a:lnTo>
                <a:lnTo>
                  <a:pt x="4281" y="12397"/>
                </a:lnTo>
                <a:close/>
              </a:path>
            </a:pathLst>
          </a:custGeom>
          <a:solidFill>
            <a:schemeClr val="bg2"/>
          </a:solidFill>
          <a:ln w="9525">
            <a:miter lim="800000"/>
            <a:headEnd/>
            <a:tailEnd/>
          </a:ln>
          <a:scene3d>
            <a:camera prst="legacyPerspectiveFront">
              <a:rot lat="0" lon="300000" rev="0"/>
            </a:camera>
            <a:lightRig rig="legacyFlat4" dir="b"/>
          </a:scene3d>
          <a:sp3d extrusionH="163500" prstMaterial="legacyMatte">
            <a:bevelT w="13500" h="13500" prst="angle"/>
            <a:bevelB w="13500" h="13500" prst="angle"/>
            <a:extrusionClr>
              <a:schemeClr val="bg2"/>
            </a:extrusionClr>
          </a:sp3d>
        </p:spPr>
        <p:txBody>
          <a:bodyPr>
            <a:flatTx/>
          </a:bodyPr>
          <a:lstStyle/>
          <a:p>
            <a:pPr eaLnBrk="0" hangingPunct="0"/>
            <a:r>
              <a:rPr lang="pt-PT" sz="1200" dirty="0">
                <a:solidFill>
                  <a:schemeClr val="bg1"/>
                </a:solidFill>
                <a:latin typeface="Tw Cen MT" pitchFamily="34" charset="0"/>
              </a:rPr>
              <a:t>Resources</a:t>
            </a:r>
          </a:p>
        </p:txBody>
      </p:sp>
      <p:sp>
        <p:nvSpPr>
          <p:cNvPr id="5" name="Puzzle2">
            <a:extLst>
              <a:ext uri="{FF2B5EF4-FFF2-40B4-BE49-F238E27FC236}">
                <a16:creationId xmlns:a16="http://schemas.microsoft.com/office/drawing/2014/main" id="{5A0D6C1E-3603-4AAD-ACD8-AC58B824C1CE}"/>
              </a:ext>
            </a:extLst>
          </p:cNvPr>
          <p:cNvSpPr>
            <a:spLocks noChangeAspect="1" noEditPoints="1" noChangeArrowheads="1"/>
          </p:cNvSpPr>
          <p:nvPr/>
        </p:nvSpPr>
        <p:spPr bwMode="blackWhite">
          <a:xfrm>
            <a:off x="7748595" y="3968740"/>
            <a:ext cx="1524000" cy="949325"/>
          </a:xfrm>
          <a:custGeom>
            <a:avLst/>
            <a:gdLst>
              <a:gd name="T0" fmla="*/ 6542 w 21600"/>
              <a:gd name="T1" fmla="*/ 9180 h 21600"/>
              <a:gd name="T2" fmla="*/ 15685 w 21600"/>
              <a:gd name="T3" fmla="*/ 12569 h 21600"/>
            </a:gdLst>
            <a:ahLst/>
            <a:cxnLst/>
            <a:rect l="T0" t="T1" r="T2" b="T3"/>
            <a:pathLst>
              <a:path w="21600" h="21600">
                <a:moveTo>
                  <a:pt x="9365" y="20836"/>
                </a:moveTo>
                <a:lnTo>
                  <a:pt x="9534" y="20836"/>
                </a:lnTo>
                <a:lnTo>
                  <a:pt x="9690" y="20762"/>
                </a:lnTo>
                <a:lnTo>
                  <a:pt x="9814" y="20687"/>
                </a:lnTo>
                <a:lnTo>
                  <a:pt x="9926" y="20575"/>
                </a:lnTo>
                <a:lnTo>
                  <a:pt x="10015" y="20426"/>
                </a:lnTo>
                <a:lnTo>
                  <a:pt x="10071" y="20296"/>
                </a:lnTo>
                <a:lnTo>
                  <a:pt x="10116" y="20110"/>
                </a:lnTo>
                <a:lnTo>
                  <a:pt x="10139" y="19905"/>
                </a:lnTo>
                <a:lnTo>
                  <a:pt x="10139" y="19682"/>
                </a:lnTo>
                <a:lnTo>
                  <a:pt x="10116" y="19440"/>
                </a:lnTo>
                <a:lnTo>
                  <a:pt x="10071" y="19142"/>
                </a:lnTo>
                <a:lnTo>
                  <a:pt x="10015" y="18900"/>
                </a:lnTo>
                <a:lnTo>
                  <a:pt x="9903" y="18620"/>
                </a:lnTo>
                <a:lnTo>
                  <a:pt x="9791" y="18285"/>
                </a:lnTo>
                <a:lnTo>
                  <a:pt x="9646" y="17968"/>
                </a:lnTo>
                <a:lnTo>
                  <a:pt x="9478" y="17652"/>
                </a:lnTo>
                <a:lnTo>
                  <a:pt x="9388" y="17466"/>
                </a:lnTo>
                <a:lnTo>
                  <a:pt x="9321" y="17298"/>
                </a:lnTo>
                <a:lnTo>
                  <a:pt x="9265" y="17112"/>
                </a:lnTo>
                <a:lnTo>
                  <a:pt x="9197" y="16926"/>
                </a:lnTo>
                <a:lnTo>
                  <a:pt x="9130" y="16535"/>
                </a:lnTo>
                <a:lnTo>
                  <a:pt x="9108" y="16144"/>
                </a:lnTo>
                <a:lnTo>
                  <a:pt x="9108" y="15753"/>
                </a:lnTo>
                <a:lnTo>
                  <a:pt x="9175" y="15362"/>
                </a:lnTo>
                <a:lnTo>
                  <a:pt x="9242" y="14971"/>
                </a:lnTo>
                <a:lnTo>
                  <a:pt x="9365" y="14580"/>
                </a:lnTo>
                <a:lnTo>
                  <a:pt x="9500" y="14244"/>
                </a:lnTo>
                <a:lnTo>
                  <a:pt x="9668" y="13891"/>
                </a:lnTo>
                <a:lnTo>
                  <a:pt x="9858" y="13611"/>
                </a:lnTo>
                <a:lnTo>
                  <a:pt x="10071" y="13351"/>
                </a:lnTo>
                <a:lnTo>
                  <a:pt x="10295" y="13146"/>
                </a:lnTo>
                <a:lnTo>
                  <a:pt x="10553" y="12997"/>
                </a:lnTo>
                <a:lnTo>
                  <a:pt x="10811" y="12885"/>
                </a:lnTo>
                <a:lnTo>
                  <a:pt x="11068" y="12866"/>
                </a:lnTo>
                <a:lnTo>
                  <a:pt x="11348" y="12885"/>
                </a:lnTo>
                <a:lnTo>
                  <a:pt x="11606" y="12997"/>
                </a:lnTo>
                <a:lnTo>
                  <a:pt x="11841" y="13183"/>
                </a:lnTo>
                <a:lnTo>
                  <a:pt x="12054" y="13388"/>
                </a:lnTo>
                <a:lnTo>
                  <a:pt x="12245" y="13648"/>
                </a:lnTo>
                <a:lnTo>
                  <a:pt x="12413" y="13928"/>
                </a:lnTo>
                <a:lnTo>
                  <a:pt x="12547" y="14244"/>
                </a:lnTo>
                <a:lnTo>
                  <a:pt x="12682" y="14617"/>
                </a:lnTo>
                <a:lnTo>
                  <a:pt x="12760" y="15008"/>
                </a:lnTo>
                <a:lnTo>
                  <a:pt x="12827" y="15399"/>
                </a:lnTo>
                <a:lnTo>
                  <a:pt x="12850" y="15753"/>
                </a:lnTo>
                <a:lnTo>
                  <a:pt x="12850" y="16144"/>
                </a:lnTo>
                <a:lnTo>
                  <a:pt x="12805" y="16535"/>
                </a:lnTo>
                <a:lnTo>
                  <a:pt x="12738" y="16888"/>
                </a:lnTo>
                <a:lnTo>
                  <a:pt x="12659" y="17224"/>
                </a:lnTo>
                <a:lnTo>
                  <a:pt x="12502" y="17503"/>
                </a:lnTo>
                <a:lnTo>
                  <a:pt x="12222" y="18043"/>
                </a:lnTo>
                <a:lnTo>
                  <a:pt x="11965" y="18546"/>
                </a:lnTo>
                <a:lnTo>
                  <a:pt x="11864" y="18751"/>
                </a:lnTo>
                <a:lnTo>
                  <a:pt x="11774" y="18974"/>
                </a:lnTo>
                <a:lnTo>
                  <a:pt x="11707" y="19179"/>
                </a:lnTo>
                <a:lnTo>
                  <a:pt x="11662" y="19365"/>
                </a:lnTo>
                <a:lnTo>
                  <a:pt x="11629" y="19570"/>
                </a:lnTo>
                <a:lnTo>
                  <a:pt x="11629" y="19756"/>
                </a:lnTo>
                <a:lnTo>
                  <a:pt x="11629" y="19942"/>
                </a:lnTo>
                <a:lnTo>
                  <a:pt x="11640" y="20110"/>
                </a:lnTo>
                <a:lnTo>
                  <a:pt x="11707" y="20296"/>
                </a:lnTo>
                <a:lnTo>
                  <a:pt x="11797" y="20464"/>
                </a:lnTo>
                <a:lnTo>
                  <a:pt x="11886" y="20650"/>
                </a:lnTo>
                <a:lnTo>
                  <a:pt x="12032" y="20836"/>
                </a:lnTo>
                <a:lnTo>
                  <a:pt x="12200" y="21004"/>
                </a:lnTo>
                <a:lnTo>
                  <a:pt x="12413" y="21190"/>
                </a:lnTo>
                <a:lnTo>
                  <a:pt x="12659" y="21320"/>
                </a:lnTo>
                <a:lnTo>
                  <a:pt x="12951" y="21432"/>
                </a:lnTo>
                <a:lnTo>
                  <a:pt x="13275" y="21544"/>
                </a:lnTo>
                <a:lnTo>
                  <a:pt x="13600" y="21655"/>
                </a:lnTo>
                <a:lnTo>
                  <a:pt x="13970" y="21693"/>
                </a:lnTo>
                <a:lnTo>
                  <a:pt x="14329" y="21730"/>
                </a:lnTo>
                <a:lnTo>
                  <a:pt x="14698" y="21730"/>
                </a:lnTo>
                <a:lnTo>
                  <a:pt x="15057" y="21730"/>
                </a:lnTo>
                <a:lnTo>
                  <a:pt x="15426" y="21655"/>
                </a:lnTo>
                <a:lnTo>
                  <a:pt x="15774" y="21581"/>
                </a:lnTo>
                <a:lnTo>
                  <a:pt x="16110" y="21432"/>
                </a:lnTo>
                <a:lnTo>
                  <a:pt x="16435" y="21302"/>
                </a:lnTo>
                <a:lnTo>
                  <a:pt x="16715" y="21078"/>
                </a:lnTo>
                <a:lnTo>
                  <a:pt x="16950" y="20836"/>
                </a:lnTo>
                <a:lnTo>
                  <a:pt x="17017" y="20650"/>
                </a:lnTo>
                <a:lnTo>
                  <a:pt x="17062" y="20426"/>
                </a:lnTo>
                <a:lnTo>
                  <a:pt x="17107" y="20222"/>
                </a:lnTo>
                <a:lnTo>
                  <a:pt x="17129" y="19980"/>
                </a:lnTo>
                <a:lnTo>
                  <a:pt x="17141" y="19477"/>
                </a:lnTo>
                <a:lnTo>
                  <a:pt x="17141" y="18974"/>
                </a:lnTo>
                <a:lnTo>
                  <a:pt x="17129" y="18397"/>
                </a:lnTo>
                <a:lnTo>
                  <a:pt x="17085" y="17820"/>
                </a:lnTo>
                <a:lnTo>
                  <a:pt x="17040" y="17261"/>
                </a:lnTo>
                <a:lnTo>
                  <a:pt x="16973" y="16646"/>
                </a:lnTo>
                <a:lnTo>
                  <a:pt x="16827" y="15511"/>
                </a:lnTo>
                <a:lnTo>
                  <a:pt x="16715" y="14393"/>
                </a:lnTo>
                <a:lnTo>
                  <a:pt x="16692" y="13928"/>
                </a:lnTo>
                <a:lnTo>
                  <a:pt x="16670" y="13462"/>
                </a:lnTo>
                <a:lnTo>
                  <a:pt x="16692" y="13071"/>
                </a:lnTo>
                <a:lnTo>
                  <a:pt x="16760" y="12755"/>
                </a:lnTo>
                <a:lnTo>
                  <a:pt x="16827" y="12419"/>
                </a:lnTo>
                <a:lnTo>
                  <a:pt x="16928" y="12140"/>
                </a:lnTo>
                <a:lnTo>
                  <a:pt x="17062" y="11898"/>
                </a:lnTo>
                <a:lnTo>
                  <a:pt x="17185" y="11675"/>
                </a:lnTo>
                <a:lnTo>
                  <a:pt x="17342" y="11470"/>
                </a:lnTo>
                <a:lnTo>
                  <a:pt x="17488" y="11284"/>
                </a:lnTo>
                <a:lnTo>
                  <a:pt x="17667" y="11135"/>
                </a:lnTo>
                <a:lnTo>
                  <a:pt x="17835" y="11042"/>
                </a:lnTo>
                <a:lnTo>
                  <a:pt x="18003" y="10930"/>
                </a:lnTo>
                <a:lnTo>
                  <a:pt x="18182" y="10893"/>
                </a:lnTo>
                <a:lnTo>
                  <a:pt x="18351" y="10893"/>
                </a:lnTo>
                <a:lnTo>
                  <a:pt x="18519" y="10967"/>
                </a:lnTo>
                <a:lnTo>
                  <a:pt x="18675" y="11042"/>
                </a:lnTo>
                <a:lnTo>
                  <a:pt x="18821" y="11172"/>
                </a:lnTo>
                <a:lnTo>
                  <a:pt x="18978" y="11358"/>
                </a:lnTo>
                <a:lnTo>
                  <a:pt x="19101" y="11600"/>
                </a:lnTo>
                <a:lnTo>
                  <a:pt x="19236" y="11861"/>
                </a:lnTo>
                <a:lnTo>
                  <a:pt x="19404" y="12028"/>
                </a:lnTo>
                <a:lnTo>
                  <a:pt x="19572" y="12177"/>
                </a:lnTo>
                <a:lnTo>
                  <a:pt x="19785" y="12289"/>
                </a:lnTo>
                <a:lnTo>
                  <a:pt x="19986" y="12289"/>
                </a:lnTo>
                <a:lnTo>
                  <a:pt x="20199" y="12289"/>
                </a:lnTo>
                <a:lnTo>
                  <a:pt x="20412" y="12215"/>
                </a:lnTo>
                <a:lnTo>
                  <a:pt x="20602" y="12103"/>
                </a:lnTo>
                <a:lnTo>
                  <a:pt x="20804" y="11973"/>
                </a:lnTo>
                <a:lnTo>
                  <a:pt x="20995" y="11786"/>
                </a:lnTo>
                <a:lnTo>
                  <a:pt x="21163" y="11563"/>
                </a:lnTo>
                <a:lnTo>
                  <a:pt x="21319" y="11321"/>
                </a:lnTo>
                <a:lnTo>
                  <a:pt x="21420" y="11079"/>
                </a:lnTo>
                <a:lnTo>
                  <a:pt x="21532" y="10744"/>
                </a:lnTo>
                <a:lnTo>
                  <a:pt x="21577" y="10427"/>
                </a:lnTo>
                <a:lnTo>
                  <a:pt x="21600" y="10111"/>
                </a:lnTo>
                <a:lnTo>
                  <a:pt x="21577" y="9608"/>
                </a:lnTo>
                <a:lnTo>
                  <a:pt x="21532" y="9142"/>
                </a:lnTo>
                <a:lnTo>
                  <a:pt x="21420" y="8751"/>
                </a:lnTo>
                <a:lnTo>
                  <a:pt x="21319" y="8397"/>
                </a:lnTo>
                <a:lnTo>
                  <a:pt x="21163" y="8062"/>
                </a:lnTo>
                <a:lnTo>
                  <a:pt x="20995" y="7820"/>
                </a:lnTo>
                <a:lnTo>
                  <a:pt x="20804" y="7597"/>
                </a:lnTo>
                <a:lnTo>
                  <a:pt x="20602" y="7429"/>
                </a:lnTo>
                <a:lnTo>
                  <a:pt x="20412" y="7317"/>
                </a:lnTo>
                <a:lnTo>
                  <a:pt x="20199" y="7206"/>
                </a:lnTo>
                <a:lnTo>
                  <a:pt x="19986" y="7168"/>
                </a:lnTo>
                <a:lnTo>
                  <a:pt x="19785" y="7206"/>
                </a:lnTo>
                <a:lnTo>
                  <a:pt x="19572" y="7243"/>
                </a:lnTo>
                <a:lnTo>
                  <a:pt x="19404" y="7355"/>
                </a:lnTo>
                <a:lnTo>
                  <a:pt x="19236" y="7504"/>
                </a:lnTo>
                <a:lnTo>
                  <a:pt x="19101" y="7708"/>
                </a:lnTo>
                <a:lnTo>
                  <a:pt x="18978" y="7895"/>
                </a:lnTo>
                <a:lnTo>
                  <a:pt x="18799" y="8025"/>
                </a:lnTo>
                <a:lnTo>
                  <a:pt x="18631" y="8174"/>
                </a:lnTo>
                <a:lnTo>
                  <a:pt x="18440" y="8248"/>
                </a:lnTo>
                <a:lnTo>
                  <a:pt x="18239" y="8286"/>
                </a:lnTo>
                <a:lnTo>
                  <a:pt x="18048" y="8323"/>
                </a:lnTo>
                <a:lnTo>
                  <a:pt x="17858" y="8323"/>
                </a:lnTo>
                <a:lnTo>
                  <a:pt x="17667" y="8248"/>
                </a:lnTo>
                <a:lnTo>
                  <a:pt x="17465" y="8174"/>
                </a:lnTo>
                <a:lnTo>
                  <a:pt x="17275" y="8062"/>
                </a:lnTo>
                <a:lnTo>
                  <a:pt x="17107" y="7969"/>
                </a:lnTo>
                <a:lnTo>
                  <a:pt x="16950" y="7783"/>
                </a:lnTo>
                <a:lnTo>
                  <a:pt x="16827" y="7597"/>
                </a:lnTo>
                <a:lnTo>
                  <a:pt x="16715" y="7429"/>
                </a:lnTo>
                <a:lnTo>
                  <a:pt x="16648" y="7168"/>
                </a:lnTo>
                <a:lnTo>
                  <a:pt x="16614" y="6926"/>
                </a:lnTo>
                <a:lnTo>
                  <a:pt x="16592" y="6498"/>
                </a:lnTo>
                <a:lnTo>
                  <a:pt x="16592" y="5772"/>
                </a:lnTo>
                <a:lnTo>
                  <a:pt x="16625" y="4915"/>
                </a:lnTo>
                <a:lnTo>
                  <a:pt x="16670" y="3928"/>
                </a:lnTo>
                <a:lnTo>
                  <a:pt x="16737" y="2960"/>
                </a:lnTo>
                <a:lnTo>
                  <a:pt x="16804" y="1992"/>
                </a:lnTo>
                <a:lnTo>
                  <a:pt x="16883" y="1173"/>
                </a:lnTo>
                <a:lnTo>
                  <a:pt x="16950" y="521"/>
                </a:lnTo>
                <a:lnTo>
                  <a:pt x="16928" y="521"/>
                </a:lnTo>
                <a:lnTo>
                  <a:pt x="16905" y="521"/>
                </a:lnTo>
                <a:lnTo>
                  <a:pt x="16244" y="484"/>
                </a:lnTo>
                <a:lnTo>
                  <a:pt x="15617" y="428"/>
                </a:lnTo>
                <a:lnTo>
                  <a:pt x="15046" y="353"/>
                </a:lnTo>
                <a:lnTo>
                  <a:pt x="14508" y="279"/>
                </a:lnTo>
                <a:lnTo>
                  <a:pt x="14026" y="167"/>
                </a:lnTo>
                <a:lnTo>
                  <a:pt x="13623" y="93"/>
                </a:lnTo>
                <a:lnTo>
                  <a:pt x="13320" y="18"/>
                </a:lnTo>
                <a:lnTo>
                  <a:pt x="13107" y="18"/>
                </a:lnTo>
                <a:lnTo>
                  <a:pt x="12973" y="18"/>
                </a:lnTo>
                <a:lnTo>
                  <a:pt x="12850" y="130"/>
                </a:lnTo>
                <a:lnTo>
                  <a:pt x="12715" y="279"/>
                </a:lnTo>
                <a:lnTo>
                  <a:pt x="12614" y="446"/>
                </a:lnTo>
                <a:lnTo>
                  <a:pt x="12502" y="670"/>
                </a:lnTo>
                <a:lnTo>
                  <a:pt x="12413" y="912"/>
                </a:lnTo>
                <a:lnTo>
                  <a:pt x="12357" y="1210"/>
                </a:lnTo>
                <a:lnTo>
                  <a:pt x="12312" y="1526"/>
                </a:lnTo>
                <a:lnTo>
                  <a:pt x="12267" y="1843"/>
                </a:lnTo>
                <a:lnTo>
                  <a:pt x="12245" y="2215"/>
                </a:lnTo>
                <a:lnTo>
                  <a:pt x="12267" y="2532"/>
                </a:lnTo>
                <a:lnTo>
                  <a:pt x="12312" y="2886"/>
                </a:lnTo>
                <a:lnTo>
                  <a:pt x="12379" y="3240"/>
                </a:lnTo>
                <a:lnTo>
                  <a:pt x="12458" y="3556"/>
                </a:lnTo>
                <a:lnTo>
                  <a:pt x="12570" y="3891"/>
                </a:lnTo>
                <a:lnTo>
                  <a:pt x="12738" y="4171"/>
                </a:lnTo>
                <a:lnTo>
                  <a:pt x="12917" y="4487"/>
                </a:lnTo>
                <a:lnTo>
                  <a:pt x="13040" y="4860"/>
                </a:lnTo>
                <a:lnTo>
                  <a:pt x="13152" y="5251"/>
                </a:lnTo>
                <a:lnTo>
                  <a:pt x="13208" y="5604"/>
                </a:lnTo>
                <a:lnTo>
                  <a:pt x="13253" y="5995"/>
                </a:lnTo>
                <a:lnTo>
                  <a:pt x="13231" y="6386"/>
                </a:lnTo>
                <a:lnTo>
                  <a:pt x="13208" y="6740"/>
                </a:lnTo>
                <a:lnTo>
                  <a:pt x="13130" y="7094"/>
                </a:lnTo>
                <a:lnTo>
                  <a:pt x="13040" y="7429"/>
                </a:lnTo>
                <a:lnTo>
                  <a:pt x="12895" y="7746"/>
                </a:lnTo>
                <a:lnTo>
                  <a:pt x="12715" y="8025"/>
                </a:lnTo>
                <a:lnTo>
                  <a:pt x="12525" y="8286"/>
                </a:lnTo>
                <a:lnTo>
                  <a:pt x="12312" y="8491"/>
                </a:lnTo>
                <a:lnTo>
                  <a:pt x="12054" y="8677"/>
                </a:lnTo>
                <a:lnTo>
                  <a:pt x="11752" y="8788"/>
                </a:lnTo>
                <a:lnTo>
                  <a:pt x="11449" y="8826"/>
                </a:lnTo>
                <a:lnTo>
                  <a:pt x="11281" y="8826"/>
                </a:lnTo>
                <a:lnTo>
                  <a:pt x="11124" y="8826"/>
                </a:lnTo>
                <a:lnTo>
                  <a:pt x="11001" y="8788"/>
                </a:lnTo>
                <a:lnTo>
                  <a:pt x="10844" y="8714"/>
                </a:lnTo>
                <a:lnTo>
                  <a:pt x="10721" y="8640"/>
                </a:lnTo>
                <a:lnTo>
                  <a:pt x="10609" y="8565"/>
                </a:lnTo>
                <a:lnTo>
                  <a:pt x="10486" y="8453"/>
                </a:lnTo>
                <a:lnTo>
                  <a:pt x="10374" y="8323"/>
                </a:lnTo>
                <a:lnTo>
                  <a:pt x="10183" y="8062"/>
                </a:lnTo>
                <a:lnTo>
                  <a:pt x="10038" y="7746"/>
                </a:lnTo>
                <a:lnTo>
                  <a:pt x="9903" y="7392"/>
                </a:lnTo>
                <a:lnTo>
                  <a:pt x="9791" y="7001"/>
                </a:lnTo>
                <a:lnTo>
                  <a:pt x="9735" y="6610"/>
                </a:lnTo>
                <a:lnTo>
                  <a:pt x="9690" y="6219"/>
                </a:lnTo>
                <a:lnTo>
                  <a:pt x="9668" y="5772"/>
                </a:lnTo>
                <a:lnTo>
                  <a:pt x="9690" y="5381"/>
                </a:lnTo>
                <a:lnTo>
                  <a:pt x="9758" y="4990"/>
                </a:lnTo>
                <a:lnTo>
                  <a:pt x="9836" y="4636"/>
                </a:lnTo>
                <a:lnTo>
                  <a:pt x="9948" y="4320"/>
                </a:lnTo>
                <a:lnTo>
                  <a:pt x="10071" y="4022"/>
                </a:lnTo>
                <a:lnTo>
                  <a:pt x="10206" y="3817"/>
                </a:lnTo>
                <a:lnTo>
                  <a:pt x="10318" y="3593"/>
                </a:lnTo>
                <a:lnTo>
                  <a:pt x="10396" y="3351"/>
                </a:lnTo>
                <a:lnTo>
                  <a:pt x="10463" y="3109"/>
                </a:lnTo>
                <a:lnTo>
                  <a:pt x="10508" y="2848"/>
                </a:lnTo>
                <a:lnTo>
                  <a:pt x="10531" y="2606"/>
                </a:lnTo>
                <a:lnTo>
                  <a:pt x="10508" y="2346"/>
                </a:lnTo>
                <a:lnTo>
                  <a:pt x="10463" y="2141"/>
                </a:lnTo>
                <a:lnTo>
                  <a:pt x="10396" y="1880"/>
                </a:lnTo>
                <a:lnTo>
                  <a:pt x="10295" y="1638"/>
                </a:lnTo>
                <a:lnTo>
                  <a:pt x="10161" y="1415"/>
                </a:lnTo>
                <a:lnTo>
                  <a:pt x="9970" y="1210"/>
                </a:lnTo>
                <a:lnTo>
                  <a:pt x="9758" y="986"/>
                </a:lnTo>
                <a:lnTo>
                  <a:pt x="9500" y="819"/>
                </a:lnTo>
                <a:lnTo>
                  <a:pt x="9197" y="670"/>
                </a:lnTo>
                <a:lnTo>
                  <a:pt x="8850" y="521"/>
                </a:lnTo>
                <a:lnTo>
                  <a:pt x="8480" y="446"/>
                </a:lnTo>
                <a:lnTo>
                  <a:pt x="8010" y="428"/>
                </a:lnTo>
                <a:lnTo>
                  <a:pt x="7427" y="428"/>
                </a:lnTo>
                <a:lnTo>
                  <a:pt x="6834" y="446"/>
                </a:lnTo>
                <a:lnTo>
                  <a:pt x="6206" y="521"/>
                </a:lnTo>
                <a:lnTo>
                  <a:pt x="5624" y="633"/>
                </a:lnTo>
                <a:lnTo>
                  <a:pt x="5131" y="744"/>
                </a:lnTo>
                <a:lnTo>
                  <a:pt x="4750" y="856"/>
                </a:lnTo>
                <a:lnTo>
                  <a:pt x="4873" y="1564"/>
                </a:lnTo>
                <a:lnTo>
                  <a:pt x="5052" y="2495"/>
                </a:lnTo>
                <a:lnTo>
                  <a:pt x="5198" y="3556"/>
                </a:lnTo>
                <a:lnTo>
                  <a:pt x="5321" y="4673"/>
                </a:lnTo>
                <a:lnTo>
                  <a:pt x="5366" y="5213"/>
                </a:lnTo>
                <a:lnTo>
                  <a:pt x="5411" y="5753"/>
                </a:lnTo>
                <a:lnTo>
                  <a:pt x="5433" y="6275"/>
                </a:lnTo>
                <a:lnTo>
                  <a:pt x="5433" y="6740"/>
                </a:lnTo>
                <a:lnTo>
                  <a:pt x="5388" y="7168"/>
                </a:lnTo>
                <a:lnTo>
                  <a:pt x="5343" y="7541"/>
                </a:lnTo>
                <a:lnTo>
                  <a:pt x="5310" y="7708"/>
                </a:lnTo>
                <a:lnTo>
                  <a:pt x="5265" y="7857"/>
                </a:lnTo>
                <a:lnTo>
                  <a:pt x="5220" y="7969"/>
                </a:lnTo>
                <a:lnTo>
                  <a:pt x="5153" y="8062"/>
                </a:lnTo>
                <a:lnTo>
                  <a:pt x="5030" y="8248"/>
                </a:lnTo>
                <a:lnTo>
                  <a:pt x="4873" y="8397"/>
                </a:lnTo>
                <a:lnTo>
                  <a:pt x="4750" y="8528"/>
                </a:lnTo>
                <a:lnTo>
                  <a:pt x="4593" y="8640"/>
                </a:lnTo>
                <a:lnTo>
                  <a:pt x="4447" y="8714"/>
                </a:lnTo>
                <a:lnTo>
                  <a:pt x="4290" y="8751"/>
                </a:lnTo>
                <a:lnTo>
                  <a:pt x="4122" y="8788"/>
                </a:lnTo>
                <a:lnTo>
                  <a:pt x="3977" y="8788"/>
                </a:lnTo>
                <a:lnTo>
                  <a:pt x="3820" y="8751"/>
                </a:lnTo>
                <a:lnTo>
                  <a:pt x="3697" y="8714"/>
                </a:lnTo>
                <a:lnTo>
                  <a:pt x="3540" y="8677"/>
                </a:lnTo>
                <a:lnTo>
                  <a:pt x="3417" y="8602"/>
                </a:lnTo>
                <a:lnTo>
                  <a:pt x="3282" y="8491"/>
                </a:lnTo>
                <a:lnTo>
                  <a:pt x="3159" y="8360"/>
                </a:lnTo>
                <a:lnTo>
                  <a:pt x="3047" y="8248"/>
                </a:lnTo>
                <a:lnTo>
                  <a:pt x="2957" y="8062"/>
                </a:lnTo>
                <a:lnTo>
                  <a:pt x="2812" y="7857"/>
                </a:lnTo>
                <a:lnTo>
                  <a:pt x="2643" y="7671"/>
                </a:lnTo>
                <a:lnTo>
                  <a:pt x="2442" y="7541"/>
                </a:lnTo>
                <a:lnTo>
                  <a:pt x="2207" y="7466"/>
                </a:lnTo>
                <a:lnTo>
                  <a:pt x="1994" y="7429"/>
                </a:lnTo>
                <a:lnTo>
                  <a:pt x="1736" y="7429"/>
                </a:lnTo>
                <a:lnTo>
                  <a:pt x="1501" y="7466"/>
                </a:lnTo>
                <a:lnTo>
                  <a:pt x="1265" y="7559"/>
                </a:lnTo>
                <a:lnTo>
                  <a:pt x="1030" y="7708"/>
                </a:lnTo>
                <a:lnTo>
                  <a:pt x="817" y="7932"/>
                </a:lnTo>
                <a:lnTo>
                  <a:pt x="593" y="8211"/>
                </a:lnTo>
                <a:lnTo>
                  <a:pt x="425" y="8528"/>
                </a:lnTo>
                <a:lnTo>
                  <a:pt x="358" y="8714"/>
                </a:lnTo>
                <a:lnTo>
                  <a:pt x="280" y="8919"/>
                </a:lnTo>
                <a:lnTo>
                  <a:pt x="235" y="9142"/>
                </a:lnTo>
                <a:lnTo>
                  <a:pt x="168" y="9347"/>
                </a:lnTo>
                <a:lnTo>
                  <a:pt x="123" y="9608"/>
                </a:lnTo>
                <a:lnTo>
                  <a:pt x="100" y="9887"/>
                </a:lnTo>
                <a:lnTo>
                  <a:pt x="78" y="10185"/>
                </a:lnTo>
                <a:lnTo>
                  <a:pt x="78" y="10464"/>
                </a:lnTo>
                <a:lnTo>
                  <a:pt x="78" y="10706"/>
                </a:lnTo>
                <a:lnTo>
                  <a:pt x="100" y="10967"/>
                </a:lnTo>
                <a:lnTo>
                  <a:pt x="123" y="11172"/>
                </a:lnTo>
                <a:lnTo>
                  <a:pt x="168" y="11395"/>
                </a:lnTo>
                <a:lnTo>
                  <a:pt x="212" y="11600"/>
                </a:lnTo>
                <a:lnTo>
                  <a:pt x="280" y="11786"/>
                </a:lnTo>
                <a:lnTo>
                  <a:pt x="336" y="11973"/>
                </a:lnTo>
                <a:lnTo>
                  <a:pt x="425" y="12140"/>
                </a:lnTo>
                <a:lnTo>
                  <a:pt x="582" y="12419"/>
                </a:lnTo>
                <a:lnTo>
                  <a:pt x="773" y="12680"/>
                </a:lnTo>
                <a:lnTo>
                  <a:pt x="985" y="12866"/>
                </a:lnTo>
                <a:lnTo>
                  <a:pt x="1198" y="12997"/>
                </a:lnTo>
                <a:lnTo>
                  <a:pt x="1434" y="13108"/>
                </a:lnTo>
                <a:lnTo>
                  <a:pt x="1646" y="13183"/>
                </a:lnTo>
                <a:lnTo>
                  <a:pt x="1893" y="13183"/>
                </a:lnTo>
                <a:lnTo>
                  <a:pt x="2106" y="13146"/>
                </a:lnTo>
                <a:lnTo>
                  <a:pt x="2296" y="13071"/>
                </a:lnTo>
                <a:lnTo>
                  <a:pt x="2464" y="12960"/>
                </a:lnTo>
                <a:lnTo>
                  <a:pt x="2621" y="12792"/>
                </a:lnTo>
                <a:lnTo>
                  <a:pt x="2722" y="12606"/>
                </a:lnTo>
                <a:lnTo>
                  <a:pt x="2834" y="12419"/>
                </a:lnTo>
                <a:lnTo>
                  <a:pt x="2957" y="12289"/>
                </a:lnTo>
                <a:lnTo>
                  <a:pt x="3114" y="12177"/>
                </a:lnTo>
                <a:lnTo>
                  <a:pt x="3260" y="12103"/>
                </a:lnTo>
                <a:lnTo>
                  <a:pt x="3439" y="12103"/>
                </a:lnTo>
                <a:lnTo>
                  <a:pt x="3607" y="12103"/>
                </a:lnTo>
                <a:lnTo>
                  <a:pt x="3753" y="12177"/>
                </a:lnTo>
                <a:lnTo>
                  <a:pt x="3932" y="12252"/>
                </a:lnTo>
                <a:lnTo>
                  <a:pt x="4100" y="12364"/>
                </a:lnTo>
                <a:lnTo>
                  <a:pt x="4257" y="12494"/>
                </a:lnTo>
                <a:lnTo>
                  <a:pt x="4380" y="12643"/>
                </a:lnTo>
                <a:lnTo>
                  <a:pt x="4514" y="12829"/>
                </a:lnTo>
                <a:lnTo>
                  <a:pt x="4593" y="13034"/>
                </a:lnTo>
                <a:lnTo>
                  <a:pt x="4682" y="13257"/>
                </a:lnTo>
                <a:lnTo>
                  <a:pt x="4727" y="13462"/>
                </a:lnTo>
                <a:lnTo>
                  <a:pt x="4750" y="13686"/>
                </a:lnTo>
                <a:lnTo>
                  <a:pt x="4727" y="14282"/>
                </a:lnTo>
                <a:lnTo>
                  <a:pt x="4682" y="15045"/>
                </a:lnTo>
                <a:lnTo>
                  <a:pt x="4638" y="15976"/>
                </a:lnTo>
                <a:lnTo>
                  <a:pt x="4615" y="16926"/>
                </a:lnTo>
                <a:lnTo>
                  <a:pt x="4593" y="17968"/>
                </a:lnTo>
                <a:lnTo>
                  <a:pt x="4593" y="19011"/>
                </a:lnTo>
                <a:lnTo>
                  <a:pt x="4615" y="19514"/>
                </a:lnTo>
                <a:lnTo>
                  <a:pt x="4638" y="19980"/>
                </a:lnTo>
                <a:lnTo>
                  <a:pt x="4682" y="20426"/>
                </a:lnTo>
                <a:lnTo>
                  <a:pt x="4750" y="20836"/>
                </a:lnTo>
                <a:lnTo>
                  <a:pt x="4873" y="20929"/>
                </a:lnTo>
                <a:lnTo>
                  <a:pt x="5063" y="21004"/>
                </a:lnTo>
                <a:lnTo>
                  <a:pt x="5287" y="21078"/>
                </a:lnTo>
                <a:lnTo>
                  <a:pt x="5500" y="21115"/>
                </a:lnTo>
                <a:lnTo>
                  <a:pt x="6060" y="21115"/>
                </a:lnTo>
                <a:lnTo>
                  <a:pt x="6654" y="21078"/>
                </a:lnTo>
                <a:lnTo>
                  <a:pt x="7326" y="21004"/>
                </a:lnTo>
                <a:lnTo>
                  <a:pt x="8010" y="20929"/>
                </a:lnTo>
                <a:lnTo>
                  <a:pt x="8704" y="20855"/>
                </a:lnTo>
                <a:lnTo>
                  <a:pt x="9365" y="20836"/>
                </a:lnTo>
                <a:close/>
              </a:path>
            </a:pathLst>
          </a:custGeom>
          <a:solidFill>
            <a:schemeClr val="accent1"/>
          </a:solidFill>
          <a:ln w="9525">
            <a:miter lim="800000"/>
            <a:headEnd/>
            <a:tailEnd/>
          </a:ln>
          <a:scene3d>
            <a:camera prst="legacyPerspectiveFront">
              <a:rot lat="0" lon="300000" rev="0"/>
            </a:camera>
            <a:lightRig rig="legacyFlat4" dir="b"/>
          </a:scene3d>
          <a:sp3d extrusionH="227000" prstMaterial="legacyMatte">
            <a:bevelT w="13500" h="13500" prst="angle"/>
            <a:bevelB w="13500" h="13500" prst="angle"/>
            <a:extrusionClr>
              <a:schemeClr val="accent1"/>
            </a:extrusionClr>
          </a:sp3d>
        </p:spPr>
        <p:txBody>
          <a:bodyPr anchor="ctr">
            <a:flatTx/>
          </a:bodyPr>
          <a:lstStyle/>
          <a:p>
            <a:pPr eaLnBrk="0" hangingPunct="0"/>
            <a:r>
              <a:rPr lang="pt-PT" sz="1200" dirty="0">
                <a:latin typeface="Tw Cen MT" pitchFamily="34" charset="0"/>
              </a:rPr>
              <a:t>CPM</a:t>
            </a:r>
          </a:p>
        </p:txBody>
      </p:sp>
      <p:sp>
        <p:nvSpPr>
          <p:cNvPr id="6" name="Puzzle3">
            <a:extLst>
              <a:ext uri="{FF2B5EF4-FFF2-40B4-BE49-F238E27FC236}">
                <a16:creationId xmlns:a16="http://schemas.microsoft.com/office/drawing/2014/main" id="{C15DE7A0-C3A1-42CF-9013-60BB22FAACDE}"/>
              </a:ext>
            </a:extLst>
          </p:cNvPr>
          <p:cNvSpPr>
            <a:spLocks noChangeAspect="1" noEditPoints="1" noChangeArrowheads="1"/>
          </p:cNvSpPr>
          <p:nvPr/>
        </p:nvSpPr>
        <p:spPr bwMode="blackWhite">
          <a:xfrm>
            <a:off x="8916995" y="3581389"/>
            <a:ext cx="965200" cy="1327150"/>
          </a:xfrm>
          <a:custGeom>
            <a:avLst/>
            <a:gdLst>
              <a:gd name="T0" fmla="*/ 1054 w 21600"/>
              <a:gd name="T1" fmla="*/ 7565 h 21600"/>
              <a:gd name="T2" fmla="*/ 19866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bg1"/>
          </a:solidFill>
          <a:ln w="9525">
            <a:miter lim="800000"/>
            <a:headEnd/>
            <a:tailEnd/>
          </a:ln>
          <a:scene3d>
            <a:camera prst="legacyPerspectiveFront">
              <a:rot lat="0" lon="300000" rev="0"/>
            </a:camera>
            <a:lightRig rig="legacyFlat4" dir="b"/>
          </a:scene3d>
          <a:sp3d extrusionH="227000" prstMaterial="legacyMatte">
            <a:bevelT w="13500" h="13500" prst="angle"/>
            <a:bevelB w="13500" h="13500" prst="angle"/>
            <a:extrusionClr>
              <a:schemeClr val="bg1"/>
            </a:extrusionClr>
          </a:sp3d>
        </p:spPr>
        <p:txBody>
          <a:bodyPr anchor="ctr" anchorCtr="1">
            <a:flatTx/>
          </a:bodyPr>
          <a:lstStyle/>
          <a:p>
            <a:pPr eaLnBrk="0" hangingPunct="0"/>
            <a:r>
              <a:rPr lang="pt-PT" sz="1200" dirty="0">
                <a:latin typeface="Tw Cen MT" pitchFamily="34" charset="0"/>
              </a:rPr>
              <a:t>Time / Cost</a:t>
            </a:r>
          </a:p>
        </p:txBody>
      </p:sp>
      <p:sp>
        <p:nvSpPr>
          <p:cNvPr id="7" name="Puzzle4">
            <a:extLst>
              <a:ext uri="{FF2B5EF4-FFF2-40B4-BE49-F238E27FC236}">
                <a16:creationId xmlns:a16="http://schemas.microsoft.com/office/drawing/2014/main" id="{1874AF50-E35C-45AD-8201-AEDE3C5D4A7B}"/>
              </a:ext>
            </a:extLst>
          </p:cNvPr>
          <p:cNvSpPr>
            <a:spLocks noChangeAspect="1" noEditPoints="1" noChangeArrowheads="1"/>
          </p:cNvSpPr>
          <p:nvPr/>
        </p:nvSpPr>
        <p:spPr bwMode="blackWhite">
          <a:xfrm>
            <a:off x="8062921" y="2797164"/>
            <a:ext cx="904875" cy="1574800"/>
          </a:xfrm>
          <a:custGeom>
            <a:avLst/>
            <a:gdLst>
              <a:gd name="T0" fmla="*/ 1548 w 21600"/>
              <a:gd name="T1" fmla="*/ 5444 h 21600"/>
              <a:gd name="T2" fmla="*/ 20203 w 21600"/>
              <a:gd name="T3" fmla="*/ 9103 h 21600"/>
            </a:gdLst>
            <a:ahLst/>
            <a:cxnLst/>
            <a:rect l="T0" t="T1" r="T2" b="T3"/>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bg1"/>
          </a:solidFill>
          <a:ln w="9525">
            <a:miter lim="800000"/>
            <a:headEnd/>
            <a:tailEnd/>
          </a:ln>
          <a:scene3d>
            <a:camera prst="legacyPerspectiveFront">
              <a:rot lat="0" lon="300000" rev="0"/>
            </a:camera>
            <a:lightRig rig="legacyFlat4" dir="b"/>
          </a:scene3d>
          <a:sp3d extrusionH="227000" prstMaterial="legacyMatte">
            <a:bevelT w="13500" h="13500" prst="angle"/>
            <a:bevelB w="13500" h="13500" prst="angle"/>
            <a:extrusionClr>
              <a:schemeClr val="bg1"/>
            </a:extrusionClr>
          </a:sp3d>
        </p:spPr>
        <p:txBody>
          <a:bodyPr>
            <a:flatTx/>
          </a:bodyPr>
          <a:lstStyle/>
          <a:p>
            <a:pPr eaLnBrk="0" hangingPunct="0"/>
            <a:r>
              <a:rPr lang="pt-PT" sz="1200" dirty="0">
                <a:latin typeface="Tw Cen MT" pitchFamily="34" charset="0"/>
              </a:rPr>
              <a:t>Management</a:t>
            </a:r>
          </a:p>
        </p:txBody>
      </p:sp>
      <p:sp>
        <p:nvSpPr>
          <p:cNvPr id="8" name="Puzzle3">
            <a:extLst>
              <a:ext uri="{FF2B5EF4-FFF2-40B4-BE49-F238E27FC236}">
                <a16:creationId xmlns:a16="http://schemas.microsoft.com/office/drawing/2014/main" id="{C17D86DF-EF1F-4023-A69F-1DAFDE31EF1F}"/>
              </a:ext>
            </a:extLst>
          </p:cNvPr>
          <p:cNvSpPr>
            <a:spLocks noChangeAspect="1" noEditPoints="1" noChangeArrowheads="1"/>
          </p:cNvSpPr>
          <p:nvPr/>
        </p:nvSpPr>
        <p:spPr bwMode="blackWhite">
          <a:xfrm>
            <a:off x="7164395" y="3586152"/>
            <a:ext cx="965200" cy="1325563"/>
          </a:xfrm>
          <a:custGeom>
            <a:avLst/>
            <a:gdLst>
              <a:gd name="T0" fmla="*/ 1054 w 21600"/>
              <a:gd name="T1" fmla="*/ 7565 h 21600"/>
              <a:gd name="T2" fmla="*/ 19866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bg2"/>
          </a:solidFill>
          <a:ln w="9525">
            <a:miter lim="800000"/>
            <a:headEnd/>
            <a:tailEnd/>
          </a:ln>
          <a:scene3d>
            <a:camera prst="legacyPerspectiveFront">
              <a:rot lat="0" lon="300000" rev="0"/>
            </a:camera>
            <a:lightRig rig="legacyFlat4" dir="b"/>
          </a:scene3d>
          <a:sp3d extrusionH="227000" prstMaterial="legacyMatte">
            <a:bevelT w="13500" h="13500" prst="angle"/>
            <a:bevelB w="13500" h="13500" prst="angle"/>
            <a:extrusionClr>
              <a:schemeClr val="bg2"/>
            </a:extrusionClr>
          </a:sp3d>
        </p:spPr>
        <p:txBody>
          <a:bodyPr anchor="ctr" anchorCtr="1">
            <a:flatTx/>
          </a:bodyPr>
          <a:lstStyle/>
          <a:p>
            <a:pPr eaLnBrk="0" hangingPunct="0"/>
            <a:r>
              <a:rPr lang="pt-PT" sz="1200" dirty="0">
                <a:solidFill>
                  <a:schemeClr val="bg1"/>
                </a:solidFill>
                <a:latin typeface="Tw Cen MT" pitchFamily="34" charset="0"/>
              </a:rPr>
              <a:t>PERT</a:t>
            </a:r>
          </a:p>
        </p:txBody>
      </p:sp>
      <p:sp>
        <p:nvSpPr>
          <p:cNvPr id="9" name="Puzzle2">
            <a:extLst>
              <a:ext uri="{FF2B5EF4-FFF2-40B4-BE49-F238E27FC236}">
                <a16:creationId xmlns:a16="http://schemas.microsoft.com/office/drawing/2014/main" id="{E48FD2C3-456B-4285-9742-C71B234DB9F3}"/>
              </a:ext>
            </a:extLst>
          </p:cNvPr>
          <p:cNvSpPr>
            <a:spLocks noChangeAspect="1" noEditPoints="1" noChangeArrowheads="1"/>
          </p:cNvSpPr>
          <p:nvPr/>
        </p:nvSpPr>
        <p:spPr bwMode="blackWhite">
          <a:xfrm>
            <a:off x="7750182" y="2241540"/>
            <a:ext cx="1524000" cy="947737"/>
          </a:xfrm>
          <a:custGeom>
            <a:avLst/>
            <a:gdLst>
              <a:gd name="T0" fmla="*/ 6542 w 21600"/>
              <a:gd name="T1" fmla="*/ 9180 h 21600"/>
              <a:gd name="T2" fmla="*/ 15685 w 21600"/>
              <a:gd name="T3" fmla="*/ 12569 h 21600"/>
            </a:gdLst>
            <a:ahLst/>
            <a:cxnLst/>
            <a:rect l="T0" t="T1" r="T2" b="T3"/>
            <a:pathLst>
              <a:path w="21600" h="21600">
                <a:moveTo>
                  <a:pt x="9365" y="20836"/>
                </a:moveTo>
                <a:lnTo>
                  <a:pt x="9534" y="20836"/>
                </a:lnTo>
                <a:lnTo>
                  <a:pt x="9690" y="20762"/>
                </a:lnTo>
                <a:lnTo>
                  <a:pt x="9814" y="20687"/>
                </a:lnTo>
                <a:lnTo>
                  <a:pt x="9926" y="20575"/>
                </a:lnTo>
                <a:lnTo>
                  <a:pt x="10015" y="20426"/>
                </a:lnTo>
                <a:lnTo>
                  <a:pt x="10071" y="20296"/>
                </a:lnTo>
                <a:lnTo>
                  <a:pt x="10116" y="20110"/>
                </a:lnTo>
                <a:lnTo>
                  <a:pt x="10139" y="19905"/>
                </a:lnTo>
                <a:lnTo>
                  <a:pt x="10139" y="19682"/>
                </a:lnTo>
                <a:lnTo>
                  <a:pt x="10116" y="19440"/>
                </a:lnTo>
                <a:lnTo>
                  <a:pt x="10071" y="19142"/>
                </a:lnTo>
                <a:lnTo>
                  <a:pt x="10015" y="18900"/>
                </a:lnTo>
                <a:lnTo>
                  <a:pt x="9903" y="18620"/>
                </a:lnTo>
                <a:lnTo>
                  <a:pt x="9791" y="18285"/>
                </a:lnTo>
                <a:lnTo>
                  <a:pt x="9646" y="17968"/>
                </a:lnTo>
                <a:lnTo>
                  <a:pt x="9478" y="17652"/>
                </a:lnTo>
                <a:lnTo>
                  <a:pt x="9388" y="17466"/>
                </a:lnTo>
                <a:lnTo>
                  <a:pt x="9321" y="17298"/>
                </a:lnTo>
                <a:lnTo>
                  <a:pt x="9265" y="17112"/>
                </a:lnTo>
                <a:lnTo>
                  <a:pt x="9197" y="16926"/>
                </a:lnTo>
                <a:lnTo>
                  <a:pt x="9130" y="16535"/>
                </a:lnTo>
                <a:lnTo>
                  <a:pt x="9108" y="16144"/>
                </a:lnTo>
                <a:lnTo>
                  <a:pt x="9108" y="15753"/>
                </a:lnTo>
                <a:lnTo>
                  <a:pt x="9175" y="15362"/>
                </a:lnTo>
                <a:lnTo>
                  <a:pt x="9242" y="14971"/>
                </a:lnTo>
                <a:lnTo>
                  <a:pt x="9365" y="14580"/>
                </a:lnTo>
                <a:lnTo>
                  <a:pt x="9500" y="14244"/>
                </a:lnTo>
                <a:lnTo>
                  <a:pt x="9668" y="13891"/>
                </a:lnTo>
                <a:lnTo>
                  <a:pt x="9858" y="13611"/>
                </a:lnTo>
                <a:lnTo>
                  <a:pt x="10071" y="13351"/>
                </a:lnTo>
                <a:lnTo>
                  <a:pt x="10295" y="13146"/>
                </a:lnTo>
                <a:lnTo>
                  <a:pt x="10553" y="12997"/>
                </a:lnTo>
                <a:lnTo>
                  <a:pt x="10811" y="12885"/>
                </a:lnTo>
                <a:lnTo>
                  <a:pt x="11068" y="12866"/>
                </a:lnTo>
                <a:lnTo>
                  <a:pt x="11348" y="12885"/>
                </a:lnTo>
                <a:lnTo>
                  <a:pt x="11606" y="12997"/>
                </a:lnTo>
                <a:lnTo>
                  <a:pt x="11841" y="13183"/>
                </a:lnTo>
                <a:lnTo>
                  <a:pt x="12054" y="13388"/>
                </a:lnTo>
                <a:lnTo>
                  <a:pt x="12245" y="13648"/>
                </a:lnTo>
                <a:lnTo>
                  <a:pt x="12413" y="13928"/>
                </a:lnTo>
                <a:lnTo>
                  <a:pt x="12547" y="14244"/>
                </a:lnTo>
                <a:lnTo>
                  <a:pt x="12682" y="14617"/>
                </a:lnTo>
                <a:lnTo>
                  <a:pt x="12760" y="15008"/>
                </a:lnTo>
                <a:lnTo>
                  <a:pt x="12827" y="15399"/>
                </a:lnTo>
                <a:lnTo>
                  <a:pt x="12850" y="15753"/>
                </a:lnTo>
                <a:lnTo>
                  <a:pt x="12850" y="16144"/>
                </a:lnTo>
                <a:lnTo>
                  <a:pt x="12805" y="16535"/>
                </a:lnTo>
                <a:lnTo>
                  <a:pt x="12738" y="16888"/>
                </a:lnTo>
                <a:lnTo>
                  <a:pt x="12659" y="17224"/>
                </a:lnTo>
                <a:lnTo>
                  <a:pt x="12502" y="17503"/>
                </a:lnTo>
                <a:lnTo>
                  <a:pt x="12222" y="18043"/>
                </a:lnTo>
                <a:lnTo>
                  <a:pt x="11965" y="18546"/>
                </a:lnTo>
                <a:lnTo>
                  <a:pt x="11864" y="18751"/>
                </a:lnTo>
                <a:lnTo>
                  <a:pt x="11774" y="18974"/>
                </a:lnTo>
                <a:lnTo>
                  <a:pt x="11707" y="19179"/>
                </a:lnTo>
                <a:lnTo>
                  <a:pt x="11662" y="19365"/>
                </a:lnTo>
                <a:lnTo>
                  <a:pt x="11629" y="19570"/>
                </a:lnTo>
                <a:lnTo>
                  <a:pt x="11629" y="19756"/>
                </a:lnTo>
                <a:lnTo>
                  <a:pt x="11629" y="19942"/>
                </a:lnTo>
                <a:lnTo>
                  <a:pt x="11640" y="20110"/>
                </a:lnTo>
                <a:lnTo>
                  <a:pt x="11707" y="20296"/>
                </a:lnTo>
                <a:lnTo>
                  <a:pt x="11797" y="20464"/>
                </a:lnTo>
                <a:lnTo>
                  <a:pt x="11886" y="20650"/>
                </a:lnTo>
                <a:lnTo>
                  <a:pt x="12032" y="20836"/>
                </a:lnTo>
                <a:lnTo>
                  <a:pt x="12200" y="21004"/>
                </a:lnTo>
                <a:lnTo>
                  <a:pt x="12413" y="21190"/>
                </a:lnTo>
                <a:lnTo>
                  <a:pt x="12659" y="21320"/>
                </a:lnTo>
                <a:lnTo>
                  <a:pt x="12951" y="21432"/>
                </a:lnTo>
                <a:lnTo>
                  <a:pt x="13275" y="21544"/>
                </a:lnTo>
                <a:lnTo>
                  <a:pt x="13600" y="21655"/>
                </a:lnTo>
                <a:lnTo>
                  <a:pt x="13970" y="21693"/>
                </a:lnTo>
                <a:lnTo>
                  <a:pt x="14329" y="21730"/>
                </a:lnTo>
                <a:lnTo>
                  <a:pt x="14698" y="21730"/>
                </a:lnTo>
                <a:lnTo>
                  <a:pt x="15057" y="21730"/>
                </a:lnTo>
                <a:lnTo>
                  <a:pt x="15426" y="21655"/>
                </a:lnTo>
                <a:lnTo>
                  <a:pt x="15774" y="21581"/>
                </a:lnTo>
                <a:lnTo>
                  <a:pt x="16110" y="21432"/>
                </a:lnTo>
                <a:lnTo>
                  <a:pt x="16435" y="21302"/>
                </a:lnTo>
                <a:lnTo>
                  <a:pt x="16715" y="21078"/>
                </a:lnTo>
                <a:lnTo>
                  <a:pt x="16950" y="20836"/>
                </a:lnTo>
                <a:lnTo>
                  <a:pt x="17017" y="20650"/>
                </a:lnTo>
                <a:lnTo>
                  <a:pt x="17062" y="20426"/>
                </a:lnTo>
                <a:lnTo>
                  <a:pt x="17107" y="20222"/>
                </a:lnTo>
                <a:lnTo>
                  <a:pt x="17129" y="19980"/>
                </a:lnTo>
                <a:lnTo>
                  <a:pt x="17141" y="19477"/>
                </a:lnTo>
                <a:lnTo>
                  <a:pt x="17141" y="18974"/>
                </a:lnTo>
                <a:lnTo>
                  <a:pt x="17129" y="18397"/>
                </a:lnTo>
                <a:lnTo>
                  <a:pt x="17085" y="17820"/>
                </a:lnTo>
                <a:lnTo>
                  <a:pt x="17040" y="17261"/>
                </a:lnTo>
                <a:lnTo>
                  <a:pt x="16973" y="16646"/>
                </a:lnTo>
                <a:lnTo>
                  <a:pt x="16827" y="15511"/>
                </a:lnTo>
                <a:lnTo>
                  <a:pt x="16715" y="14393"/>
                </a:lnTo>
                <a:lnTo>
                  <a:pt x="16692" y="13928"/>
                </a:lnTo>
                <a:lnTo>
                  <a:pt x="16670" y="13462"/>
                </a:lnTo>
                <a:lnTo>
                  <a:pt x="16692" y="13071"/>
                </a:lnTo>
                <a:lnTo>
                  <a:pt x="16760" y="12755"/>
                </a:lnTo>
                <a:lnTo>
                  <a:pt x="16827" y="12419"/>
                </a:lnTo>
                <a:lnTo>
                  <a:pt x="16928" y="12140"/>
                </a:lnTo>
                <a:lnTo>
                  <a:pt x="17062" y="11898"/>
                </a:lnTo>
                <a:lnTo>
                  <a:pt x="17185" y="11675"/>
                </a:lnTo>
                <a:lnTo>
                  <a:pt x="17342" y="11470"/>
                </a:lnTo>
                <a:lnTo>
                  <a:pt x="17488" y="11284"/>
                </a:lnTo>
                <a:lnTo>
                  <a:pt x="17667" y="11135"/>
                </a:lnTo>
                <a:lnTo>
                  <a:pt x="17835" y="11042"/>
                </a:lnTo>
                <a:lnTo>
                  <a:pt x="18003" y="10930"/>
                </a:lnTo>
                <a:lnTo>
                  <a:pt x="18182" y="10893"/>
                </a:lnTo>
                <a:lnTo>
                  <a:pt x="18351" y="10893"/>
                </a:lnTo>
                <a:lnTo>
                  <a:pt x="18519" y="10967"/>
                </a:lnTo>
                <a:lnTo>
                  <a:pt x="18675" y="11042"/>
                </a:lnTo>
                <a:lnTo>
                  <a:pt x="18821" y="11172"/>
                </a:lnTo>
                <a:lnTo>
                  <a:pt x="18978" y="11358"/>
                </a:lnTo>
                <a:lnTo>
                  <a:pt x="19101" y="11600"/>
                </a:lnTo>
                <a:lnTo>
                  <a:pt x="19236" y="11861"/>
                </a:lnTo>
                <a:lnTo>
                  <a:pt x="19404" y="12028"/>
                </a:lnTo>
                <a:lnTo>
                  <a:pt x="19572" y="12177"/>
                </a:lnTo>
                <a:lnTo>
                  <a:pt x="19785" y="12289"/>
                </a:lnTo>
                <a:lnTo>
                  <a:pt x="19986" y="12289"/>
                </a:lnTo>
                <a:lnTo>
                  <a:pt x="20199" y="12289"/>
                </a:lnTo>
                <a:lnTo>
                  <a:pt x="20412" y="12215"/>
                </a:lnTo>
                <a:lnTo>
                  <a:pt x="20602" y="12103"/>
                </a:lnTo>
                <a:lnTo>
                  <a:pt x="20804" y="11973"/>
                </a:lnTo>
                <a:lnTo>
                  <a:pt x="20995" y="11786"/>
                </a:lnTo>
                <a:lnTo>
                  <a:pt x="21163" y="11563"/>
                </a:lnTo>
                <a:lnTo>
                  <a:pt x="21319" y="11321"/>
                </a:lnTo>
                <a:lnTo>
                  <a:pt x="21420" y="11079"/>
                </a:lnTo>
                <a:lnTo>
                  <a:pt x="21532" y="10744"/>
                </a:lnTo>
                <a:lnTo>
                  <a:pt x="21577" y="10427"/>
                </a:lnTo>
                <a:lnTo>
                  <a:pt x="21600" y="10111"/>
                </a:lnTo>
                <a:lnTo>
                  <a:pt x="21577" y="9608"/>
                </a:lnTo>
                <a:lnTo>
                  <a:pt x="21532" y="9142"/>
                </a:lnTo>
                <a:lnTo>
                  <a:pt x="21420" y="8751"/>
                </a:lnTo>
                <a:lnTo>
                  <a:pt x="21319" y="8397"/>
                </a:lnTo>
                <a:lnTo>
                  <a:pt x="21163" y="8062"/>
                </a:lnTo>
                <a:lnTo>
                  <a:pt x="20995" y="7820"/>
                </a:lnTo>
                <a:lnTo>
                  <a:pt x="20804" y="7597"/>
                </a:lnTo>
                <a:lnTo>
                  <a:pt x="20602" y="7429"/>
                </a:lnTo>
                <a:lnTo>
                  <a:pt x="20412" y="7317"/>
                </a:lnTo>
                <a:lnTo>
                  <a:pt x="20199" y="7206"/>
                </a:lnTo>
                <a:lnTo>
                  <a:pt x="19986" y="7168"/>
                </a:lnTo>
                <a:lnTo>
                  <a:pt x="19785" y="7206"/>
                </a:lnTo>
                <a:lnTo>
                  <a:pt x="19572" y="7243"/>
                </a:lnTo>
                <a:lnTo>
                  <a:pt x="19404" y="7355"/>
                </a:lnTo>
                <a:lnTo>
                  <a:pt x="19236" y="7504"/>
                </a:lnTo>
                <a:lnTo>
                  <a:pt x="19101" y="7708"/>
                </a:lnTo>
                <a:lnTo>
                  <a:pt x="18978" y="7895"/>
                </a:lnTo>
                <a:lnTo>
                  <a:pt x="18799" y="8025"/>
                </a:lnTo>
                <a:lnTo>
                  <a:pt x="18631" y="8174"/>
                </a:lnTo>
                <a:lnTo>
                  <a:pt x="18440" y="8248"/>
                </a:lnTo>
                <a:lnTo>
                  <a:pt x="18239" y="8286"/>
                </a:lnTo>
                <a:lnTo>
                  <a:pt x="18048" y="8323"/>
                </a:lnTo>
                <a:lnTo>
                  <a:pt x="17858" y="8323"/>
                </a:lnTo>
                <a:lnTo>
                  <a:pt x="17667" y="8248"/>
                </a:lnTo>
                <a:lnTo>
                  <a:pt x="17465" y="8174"/>
                </a:lnTo>
                <a:lnTo>
                  <a:pt x="17275" y="8062"/>
                </a:lnTo>
                <a:lnTo>
                  <a:pt x="17107" y="7969"/>
                </a:lnTo>
                <a:lnTo>
                  <a:pt x="16950" y="7783"/>
                </a:lnTo>
                <a:lnTo>
                  <a:pt x="16827" y="7597"/>
                </a:lnTo>
                <a:lnTo>
                  <a:pt x="16715" y="7429"/>
                </a:lnTo>
                <a:lnTo>
                  <a:pt x="16648" y="7168"/>
                </a:lnTo>
                <a:lnTo>
                  <a:pt x="16614" y="6926"/>
                </a:lnTo>
                <a:lnTo>
                  <a:pt x="16592" y="6498"/>
                </a:lnTo>
                <a:lnTo>
                  <a:pt x="16592" y="5772"/>
                </a:lnTo>
                <a:lnTo>
                  <a:pt x="16625" y="4915"/>
                </a:lnTo>
                <a:lnTo>
                  <a:pt x="16670" y="3928"/>
                </a:lnTo>
                <a:lnTo>
                  <a:pt x="16737" y="2960"/>
                </a:lnTo>
                <a:lnTo>
                  <a:pt x="16804" y="1992"/>
                </a:lnTo>
                <a:lnTo>
                  <a:pt x="16883" y="1173"/>
                </a:lnTo>
                <a:lnTo>
                  <a:pt x="16950" y="521"/>
                </a:lnTo>
                <a:lnTo>
                  <a:pt x="16928" y="521"/>
                </a:lnTo>
                <a:lnTo>
                  <a:pt x="16905" y="521"/>
                </a:lnTo>
                <a:lnTo>
                  <a:pt x="16244" y="484"/>
                </a:lnTo>
                <a:lnTo>
                  <a:pt x="15617" y="428"/>
                </a:lnTo>
                <a:lnTo>
                  <a:pt x="15046" y="353"/>
                </a:lnTo>
                <a:lnTo>
                  <a:pt x="14508" y="279"/>
                </a:lnTo>
                <a:lnTo>
                  <a:pt x="14026" y="167"/>
                </a:lnTo>
                <a:lnTo>
                  <a:pt x="13623" y="93"/>
                </a:lnTo>
                <a:lnTo>
                  <a:pt x="13320" y="18"/>
                </a:lnTo>
                <a:lnTo>
                  <a:pt x="13107" y="18"/>
                </a:lnTo>
                <a:lnTo>
                  <a:pt x="12973" y="18"/>
                </a:lnTo>
                <a:lnTo>
                  <a:pt x="12850" y="130"/>
                </a:lnTo>
                <a:lnTo>
                  <a:pt x="12715" y="279"/>
                </a:lnTo>
                <a:lnTo>
                  <a:pt x="12614" y="446"/>
                </a:lnTo>
                <a:lnTo>
                  <a:pt x="12502" y="670"/>
                </a:lnTo>
                <a:lnTo>
                  <a:pt x="12413" y="912"/>
                </a:lnTo>
                <a:lnTo>
                  <a:pt x="12357" y="1210"/>
                </a:lnTo>
                <a:lnTo>
                  <a:pt x="12312" y="1526"/>
                </a:lnTo>
                <a:lnTo>
                  <a:pt x="12267" y="1843"/>
                </a:lnTo>
                <a:lnTo>
                  <a:pt x="12245" y="2215"/>
                </a:lnTo>
                <a:lnTo>
                  <a:pt x="12267" y="2532"/>
                </a:lnTo>
                <a:lnTo>
                  <a:pt x="12312" y="2886"/>
                </a:lnTo>
                <a:lnTo>
                  <a:pt x="12379" y="3240"/>
                </a:lnTo>
                <a:lnTo>
                  <a:pt x="12458" y="3556"/>
                </a:lnTo>
                <a:lnTo>
                  <a:pt x="12570" y="3891"/>
                </a:lnTo>
                <a:lnTo>
                  <a:pt x="12738" y="4171"/>
                </a:lnTo>
                <a:lnTo>
                  <a:pt x="12917" y="4487"/>
                </a:lnTo>
                <a:lnTo>
                  <a:pt x="13040" y="4860"/>
                </a:lnTo>
                <a:lnTo>
                  <a:pt x="13152" y="5251"/>
                </a:lnTo>
                <a:lnTo>
                  <a:pt x="13208" y="5604"/>
                </a:lnTo>
                <a:lnTo>
                  <a:pt x="13253" y="5995"/>
                </a:lnTo>
                <a:lnTo>
                  <a:pt x="13231" y="6386"/>
                </a:lnTo>
                <a:lnTo>
                  <a:pt x="13208" y="6740"/>
                </a:lnTo>
                <a:lnTo>
                  <a:pt x="13130" y="7094"/>
                </a:lnTo>
                <a:lnTo>
                  <a:pt x="13040" y="7429"/>
                </a:lnTo>
                <a:lnTo>
                  <a:pt x="12895" y="7746"/>
                </a:lnTo>
                <a:lnTo>
                  <a:pt x="12715" y="8025"/>
                </a:lnTo>
                <a:lnTo>
                  <a:pt x="12525" y="8286"/>
                </a:lnTo>
                <a:lnTo>
                  <a:pt x="12312" y="8491"/>
                </a:lnTo>
                <a:lnTo>
                  <a:pt x="12054" y="8677"/>
                </a:lnTo>
                <a:lnTo>
                  <a:pt x="11752" y="8788"/>
                </a:lnTo>
                <a:lnTo>
                  <a:pt x="11449" y="8826"/>
                </a:lnTo>
                <a:lnTo>
                  <a:pt x="11281" y="8826"/>
                </a:lnTo>
                <a:lnTo>
                  <a:pt x="11124" y="8826"/>
                </a:lnTo>
                <a:lnTo>
                  <a:pt x="11001" y="8788"/>
                </a:lnTo>
                <a:lnTo>
                  <a:pt x="10844" y="8714"/>
                </a:lnTo>
                <a:lnTo>
                  <a:pt x="10721" y="8640"/>
                </a:lnTo>
                <a:lnTo>
                  <a:pt x="10609" y="8565"/>
                </a:lnTo>
                <a:lnTo>
                  <a:pt x="10486" y="8453"/>
                </a:lnTo>
                <a:lnTo>
                  <a:pt x="10374" y="8323"/>
                </a:lnTo>
                <a:lnTo>
                  <a:pt x="10183" y="8062"/>
                </a:lnTo>
                <a:lnTo>
                  <a:pt x="10038" y="7746"/>
                </a:lnTo>
                <a:lnTo>
                  <a:pt x="9903" y="7392"/>
                </a:lnTo>
                <a:lnTo>
                  <a:pt x="9791" y="7001"/>
                </a:lnTo>
                <a:lnTo>
                  <a:pt x="9735" y="6610"/>
                </a:lnTo>
                <a:lnTo>
                  <a:pt x="9690" y="6219"/>
                </a:lnTo>
                <a:lnTo>
                  <a:pt x="9668" y="5772"/>
                </a:lnTo>
                <a:lnTo>
                  <a:pt x="9690" y="5381"/>
                </a:lnTo>
                <a:lnTo>
                  <a:pt x="9758" y="4990"/>
                </a:lnTo>
                <a:lnTo>
                  <a:pt x="9836" y="4636"/>
                </a:lnTo>
                <a:lnTo>
                  <a:pt x="9948" y="4320"/>
                </a:lnTo>
                <a:lnTo>
                  <a:pt x="10071" y="4022"/>
                </a:lnTo>
                <a:lnTo>
                  <a:pt x="10206" y="3817"/>
                </a:lnTo>
                <a:lnTo>
                  <a:pt x="10318" y="3593"/>
                </a:lnTo>
                <a:lnTo>
                  <a:pt x="10396" y="3351"/>
                </a:lnTo>
                <a:lnTo>
                  <a:pt x="10463" y="3109"/>
                </a:lnTo>
                <a:lnTo>
                  <a:pt x="10508" y="2848"/>
                </a:lnTo>
                <a:lnTo>
                  <a:pt x="10531" y="2606"/>
                </a:lnTo>
                <a:lnTo>
                  <a:pt x="10508" y="2346"/>
                </a:lnTo>
                <a:lnTo>
                  <a:pt x="10463" y="2141"/>
                </a:lnTo>
                <a:lnTo>
                  <a:pt x="10396" y="1880"/>
                </a:lnTo>
                <a:lnTo>
                  <a:pt x="10295" y="1638"/>
                </a:lnTo>
                <a:lnTo>
                  <a:pt x="10161" y="1415"/>
                </a:lnTo>
                <a:lnTo>
                  <a:pt x="9970" y="1210"/>
                </a:lnTo>
                <a:lnTo>
                  <a:pt x="9758" y="986"/>
                </a:lnTo>
                <a:lnTo>
                  <a:pt x="9500" y="819"/>
                </a:lnTo>
                <a:lnTo>
                  <a:pt x="9197" y="670"/>
                </a:lnTo>
                <a:lnTo>
                  <a:pt x="8850" y="521"/>
                </a:lnTo>
                <a:lnTo>
                  <a:pt x="8480" y="446"/>
                </a:lnTo>
                <a:lnTo>
                  <a:pt x="8010" y="428"/>
                </a:lnTo>
                <a:lnTo>
                  <a:pt x="7427" y="428"/>
                </a:lnTo>
                <a:lnTo>
                  <a:pt x="6834" y="446"/>
                </a:lnTo>
                <a:lnTo>
                  <a:pt x="6206" y="521"/>
                </a:lnTo>
                <a:lnTo>
                  <a:pt x="5624" y="633"/>
                </a:lnTo>
                <a:lnTo>
                  <a:pt x="5131" y="744"/>
                </a:lnTo>
                <a:lnTo>
                  <a:pt x="4750" y="856"/>
                </a:lnTo>
                <a:lnTo>
                  <a:pt x="4873" y="1564"/>
                </a:lnTo>
                <a:lnTo>
                  <a:pt x="5052" y="2495"/>
                </a:lnTo>
                <a:lnTo>
                  <a:pt x="5198" y="3556"/>
                </a:lnTo>
                <a:lnTo>
                  <a:pt x="5321" y="4673"/>
                </a:lnTo>
                <a:lnTo>
                  <a:pt x="5366" y="5213"/>
                </a:lnTo>
                <a:lnTo>
                  <a:pt x="5411" y="5753"/>
                </a:lnTo>
                <a:lnTo>
                  <a:pt x="5433" y="6275"/>
                </a:lnTo>
                <a:lnTo>
                  <a:pt x="5433" y="6740"/>
                </a:lnTo>
                <a:lnTo>
                  <a:pt x="5388" y="7168"/>
                </a:lnTo>
                <a:lnTo>
                  <a:pt x="5343" y="7541"/>
                </a:lnTo>
                <a:lnTo>
                  <a:pt x="5310" y="7708"/>
                </a:lnTo>
                <a:lnTo>
                  <a:pt x="5265" y="7857"/>
                </a:lnTo>
                <a:lnTo>
                  <a:pt x="5220" y="7969"/>
                </a:lnTo>
                <a:lnTo>
                  <a:pt x="5153" y="8062"/>
                </a:lnTo>
                <a:lnTo>
                  <a:pt x="5030" y="8248"/>
                </a:lnTo>
                <a:lnTo>
                  <a:pt x="4873" y="8397"/>
                </a:lnTo>
                <a:lnTo>
                  <a:pt x="4750" y="8528"/>
                </a:lnTo>
                <a:lnTo>
                  <a:pt x="4593" y="8640"/>
                </a:lnTo>
                <a:lnTo>
                  <a:pt x="4447" y="8714"/>
                </a:lnTo>
                <a:lnTo>
                  <a:pt x="4290" y="8751"/>
                </a:lnTo>
                <a:lnTo>
                  <a:pt x="4122" y="8788"/>
                </a:lnTo>
                <a:lnTo>
                  <a:pt x="3977" y="8788"/>
                </a:lnTo>
                <a:lnTo>
                  <a:pt x="3820" y="8751"/>
                </a:lnTo>
                <a:lnTo>
                  <a:pt x="3697" y="8714"/>
                </a:lnTo>
                <a:lnTo>
                  <a:pt x="3540" y="8677"/>
                </a:lnTo>
                <a:lnTo>
                  <a:pt x="3417" y="8602"/>
                </a:lnTo>
                <a:lnTo>
                  <a:pt x="3282" y="8491"/>
                </a:lnTo>
                <a:lnTo>
                  <a:pt x="3159" y="8360"/>
                </a:lnTo>
                <a:lnTo>
                  <a:pt x="3047" y="8248"/>
                </a:lnTo>
                <a:lnTo>
                  <a:pt x="2957" y="8062"/>
                </a:lnTo>
                <a:lnTo>
                  <a:pt x="2812" y="7857"/>
                </a:lnTo>
                <a:lnTo>
                  <a:pt x="2643" y="7671"/>
                </a:lnTo>
                <a:lnTo>
                  <a:pt x="2442" y="7541"/>
                </a:lnTo>
                <a:lnTo>
                  <a:pt x="2207" y="7466"/>
                </a:lnTo>
                <a:lnTo>
                  <a:pt x="1994" y="7429"/>
                </a:lnTo>
                <a:lnTo>
                  <a:pt x="1736" y="7429"/>
                </a:lnTo>
                <a:lnTo>
                  <a:pt x="1501" y="7466"/>
                </a:lnTo>
                <a:lnTo>
                  <a:pt x="1265" y="7559"/>
                </a:lnTo>
                <a:lnTo>
                  <a:pt x="1030" y="7708"/>
                </a:lnTo>
                <a:lnTo>
                  <a:pt x="817" y="7932"/>
                </a:lnTo>
                <a:lnTo>
                  <a:pt x="593" y="8211"/>
                </a:lnTo>
                <a:lnTo>
                  <a:pt x="425" y="8528"/>
                </a:lnTo>
                <a:lnTo>
                  <a:pt x="358" y="8714"/>
                </a:lnTo>
                <a:lnTo>
                  <a:pt x="280" y="8919"/>
                </a:lnTo>
                <a:lnTo>
                  <a:pt x="235" y="9142"/>
                </a:lnTo>
                <a:lnTo>
                  <a:pt x="168" y="9347"/>
                </a:lnTo>
                <a:lnTo>
                  <a:pt x="123" y="9608"/>
                </a:lnTo>
                <a:lnTo>
                  <a:pt x="100" y="9887"/>
                </a:lnTo>
                <a:lnTo>
                  <a:pt x="78" y="10185"/>
                </a:lnTo>
                <a:lnTo>
                  <a:pt x="78" y="10464"/>
                </a:lnTo>
                <a:lnTo>
                  <a:pt x="78" y="10706"/>
                </a:lnTo>
                <a:lnTo>
                  <a:pt x="100" y="10967"/>
                </a:lnTo>
                <a:lnTo>
                  <a:pt x="123" y="11172"/>
                </a:lnTo>
                <a:lnTo>
                  <a:pt x="168" y="11395"/>
                </a:lnTo>
                <a:lnTo>
                  <a:pt x="212" y="11600"/>
                </a:lnTo>
                <a:lnTo>
                  <a:pt x="280" y="11786"/>
                </a:lnTo>
                <a:lnTo>
                  <a:pt x="336" y="11973"/>
                </a:lnTo>
                <a:lnTo>
                  <a:pt x="425" y="12140"/>
                </a:lnTo>
                <a:lnTo>
                  <a:pt x="582" y="12419"/>
                </a:lnTo>
                <a:lnTo>
                  <a:pt x="773" y="12680"/>
                </a:lnTo>
                <a:lnTo>
                  <a:pt x="985" y="12866"/>
                </a:lnTo>
                <a:lnTo>
                  <a:pt x="1198" y="12997"/>
                </a:lnTo>
                <a:lnTo>
                  <a:pt x="1434" y="13108"/>
                </a:lnTo>
                <a:lnTo>
                  <a:pt x="1646" y="13183"/>
                </a:lnTo>
                <a:lnTo>
                  <a:pt x="1893" y="13183"/>
                </a:lnTo>
                <a:lnTo>
                  <a:pt x="2106" y="13146"/>
                </a:lnTo>
                <a:lnTo>
                  <a:pt x="2296" y="13071"/>
                </a:lnTo>
                <a:lnTo>
                  <a:pt x="2464" y="12960"/>
                </a:lnTo>
                <a:lnTo>
                  <a:pt x="2621" y="12792"/>
                </a:lnTo>
                <a:lnTo>
                  <a:pt x="2722" y="12606"/>
                </a:lnTo>
                <a:lnTo>
                  <a:pt x="2834" y="12419"/>
                </a:lnTo>
                <a:lnTo>
                  <a:pt x="2957" y="12289"/>
                </a:lnTo>
                <a:lnTo>
                  <a:pt x="3114" y="12177"/>
                </a:lnTo>
                <a:lnTo>
                  <a:pt x="3260" y="12103"/>
                </a:lnTo>
                <a:lnTo>
                  <a:pt x="3439" y="12103"/>
                </a:lnTo>
                <a:lnTo>
                  <a:pt x="3607" y="12103"/>
                </a:lnTo>
                <a:lnTo>
                  <a:pt x="3753" y="12177"/>
                </a:lnTo>
                <a:lnTo>
                  <a:pt x="3932" y="12252"/>
                </a:lnTo>
                <a:lnTo>
                  <a:pt x="4100" y="12364"/>
                </a:lnTo>
                <a:lnTo>
                  <a:pt x="4257" y="12494"/>
                </a:lnTo>
                <a:lnTo>
                  <a:pt x="4380" y="12643"/>
                </a:lnTo>
                <a:lnTo>
                  <a:pt x="4514" y="12829"/>
                </a:lnTo>
                <a:lnTo>
                  <a:pt x="4593" y="13034"/>
                </a:lnTo>
                <a:lnTo>
                  <a:pt x="4682" y="13257"/>
                </a:lnTo>
                <a:lnTo>
                  <a:pt x="4727" y="13462"/>
                </a:lnTo>
                <a:lnTo>
                  <a:pt x="4750" y="13686"/>
                </a:lnTo>
                <a:lnTo>
                  <a:pt x="4727" y="14282"/>
                </a:lnTo>
                <a:lnTo>
                  <a:pt x="4682" y="15045"/>
                </a:lnTo>
                <a:lnTo>
                  <a:pt x="4638" y="15976"/>
                </a:lnTo>
                <a:lnTo>
                  <a:pt x="4615" y="16926"/>
                </a:lnTo>
                <a:lnTo>
                  <a:pt x="4593" y="17968"/>
                </a:lnTo>
                <a:lnTo>
                  <a:pt x="4593" y="19011"/>
                </a:lnTo>
                <a:lnTo>
                  <a:pt x="4615" y="19514"/>
                </a:lnTo>
                <a:lnTo>
                  <a:pt x="4638" y="19980"/>
                </a:lnTo>
                <a:lnTo>
                  <a:pt x="4682" y="20426"/>
                </a:lnTo>
                <a:lnTo>
                  <a:pt x="4750" y="20836"/>
                </a:lnTo>
                <a:lnTo>
                  <a:pt x="4873" y="20929"/>
                </a:lnTo>
                <a:lnTo>
                  <a:pt x="5063" y="21004"/>
                </a:lnTo>
                <a:lnTo>
                  <a:pt x="5287" y="21078"/>
                </a:lnTo>
                <a:lnTo>
                  <a:pt x="5500" y="21115"/>
                </a:lnTo>
                <a:lnTo>
                  <a:pt x="6060" y="21115"/>
                </a:lnTo>
                <a:lnTo>
                  <a:pt x="6654" y="21078"/>
                </a:lnTo>
                <a:lnTo>
                  <a:pt x="7326" y="21004"/>
                </a:lnTo>
                <a:lnTo>
                  <a:pt x="8010" y="20929"/>
                </a:lnTo>
                <a:lnTo>
                  <a:pt x="8704" y="20855"/>
                </a:lnTo>
                <a:lnTo>
                  <a:pt x="9365" y="20836"/>
                </a:lnTo>
                <a:close/>
              </a:path>
            </a:pathLst>
          </a:custGeom>
          <a:solidFill>
            <a:schemeClr val="bg2"/>
          </a:solidFill>
          <a:ln w="9525">
            <a:miter lim="800000"/>
            <a:headEnd/>
            <a:tailEnd/>
          </a:ln>
          <a:scene3d>
            <a:camera prst="legacyPerspectiveFront">
              <a:rot lat="0" lon="300000" rev="0"/>
            </a:camera>
            <a:lightRig rig="legacyFlat4" dir="b"/>
          </a:scene3d>
          <a:sp3d extrusionH="227000" prstMaterial="legacyMatte">
            <a:bevelT w="13500" h="13500" prst="angle"/>
            <a:bevelB w="13500" h="13500" prst="angle"/>
            <a:extrusionClr>
              <a:schemeClr val="bg2"/>
            </a:extrusionClr>
          </a:sp3d>
        </p:spPr>
        <p:txBody>
          <a:bodyPr lIns="18000" tIns="18000" rIns="18000" bIns="18000" anchor="ctr" anchorCtr="1">
            <a:flatTx/>
          </a:bodyPr>
          <a:lstStyle/>
          <a:p>
            <a:pPr eaLnBrk="0" hangingPunct="0"/>
            <a:r>
              <a:rPr lang="pt-PT" sz="1200" dirty="0">
                <a:latin typeface="Tw Cen MT" pitchFamily="34" charset="0"/>
              </a:rPr>
              <a:t>REPRESENTATION</a:t>
            </a:r>
          </a:p>
        </p:txBody>
      </p:sp>
      <p:sp>
        <p:nvSpPr>
          <p:cNvPr id="10" name="Puzzle3">
            <a:extLst>
              <a:ext uri="{FF2B5EF4-FFF2-40B4-BE49-F238E27FC236}">
                <a16:creationId xmlns:a16="http://schemas.microsoft.com/office/drawing/2014/main" id="{C71CACA7-7597-4392-B956-EEF47A7FE28A}"/>
              </a:ext>
            </a:extLst>
          </p:cNvPr>
          <p:cNvSpPr>
            <a:spLocks noChangeAspect="1" noEditPoints="1" noChangeArrowheads="1"/>
          </p:cNvSpPr>
          <p:nvPr/>
        </p:nvSpPr>
        <p:spPr bwMode="blackWhite">
          <a:xfrm>
            <a:off x="8920170" y="1852601"/>
            <a:ext cx="963612" cy="1327150"/>
          </a:xfrm>
          <a:custGeom>
            <a:avLst/>
            <a:gdLst>
              <a:gd name="T0" fmla="*/ 1054 w 21600"/>
              <a:gd name="T1" fmla="*/ 7565 h 21600"/>
              <a:gd name="T2" fmla="*/ 19866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accent1"/>
          </a:solidFill>
          <a:ln w="9525">
            <a:miter lim="800000"/>
            <a:headEnd/>
            <a:tailEnd/>
          </a:ln>
          <a:scene3d>
            <a:camera prst="legacyPerspectiveFront">
              <a:rot lat="0" lon="300000" rev="0"/>
            </a:camera>
            <a:lightRig rig="legacyFlat4" dir="b"/>
          </a:scene3d>
          <a:sp3d extrusionH="227000" prstMaterial="legacyMatte">
            <a:bevelT w="13500" h="13500" prst="angle"/>
            <a:bevelB w="13500" h="13500" prst="angle"/>
            <a:extrusionClr>
              <a:schemeClr val="accent1"/>
            </a:extrusionClr>
          </a:sp3d>
        </p:spPr>
        <p:txBody>
          <a:bodyPr anchor="ctr" anchorCtr="1">
            <a:flatTx/>
          </a:bodyPr>
          <a:lstStyle/>
          <a:p>
            <a:pPr eaLnBrk="0" hangingPunct="0"/>
            <a:r>
              <a:rPr lang="pt-PT" sz="1200" dirty="0">
                <a:latin typeface="Tw Cen MT" pitchFamily="34" charset="0"/>
              </a:rPr>
              <a:t>Network</a:t>
            </a:r>
          </a:p>
        </p:txBody>
      </p:sp>
      <p:sp>
        <p:nvSpPr>
          <p:cNvPr id="11" name="Puzzle3">
            <a:extLst>
              <a:ext uri="{FF2B5EF4-FFF2-40B4-BE49-F238E27FC236}">
                <a16:creationId xmlns:a16="http://schemas.microsoft.com/office/drawing/2014/main" id="{C61C22B8-F60D-433D-9BF2-03D19D4ADC12}"/>
              </a:ext>
            </a:extLst>
          </p:cNvPr>
          <p:cNvSpPr>
            <a:spLocks noChangeAspect="1" noEditPoints="1" noChangeArrowheads="1"/>
          </p:cNvSpPr>
          <p:nvPr/>
        </p:nvSpPr>
        <p:spPr bwMode="blackWhite">
          <a:xfrm>
            <a:off x="7167570" y="1857364"/>
            <a:ext cx="963612" cy="1327150"/>
          </a:xfrm>
          <a:custGeom>
            <a:avLst/>
            <a:gdLst>
              <a:gd name="T0" fmla="*/ 1054 w 21600"/>
              <a:gd name="T1" fmla="*/ 7565 h 21600"/>
              <a:gd name="T2" fmla="*/ 19866 w 21600"/>
              <a:gd name="T3" fmla="*/ 11296 h 21600"/>
            </a:gdLst>
            <a:ahLst/>
            <a:cxnLst/>
            <a:rect l="T0" t="T1" r="T2" b="T3"/>
            <a:pathLst>
              <a:path w="21600" h="21600">
                <a:moveTo>
                  <a:pt x="6580" y="20830"/>
                </a:moveTo>
                <a:lnTo>
                  <a:pt x="7062" y="20960"/>
                </a:lnTo>
                <a:lnTo>
                  <a:pt x="7474" y="21026"/>
                </a:lnTo>
                <a:lnTo>
                  <a:pt x="7885" y="21052"/>
                </a:lnTo>
                <a:lnTo>
                  <a:pt x="8207" y="21052"/>
                </a:lnTo>
                <a:lnTo>
                  <a:pt x="8511" y="21000"/>
                </a:lnTo>
                <a:lnTo>
                  <a:pt x="8779" y="20934"/>
                </a:lnTo>
                <a:lnTo>
                  <a:pt x="8994" y="20830"/>
                </a:lnTo>
                <a:lnTo>
                  <a:pt x="9119" y="20700"/>
                </a:lnTo>
                <a:lnTo>
                  <a:pt x="9262" y="20556"/>
                </a:lnTo>
                <a:lnTo>
                  <a:pt x="9333" y="20400"/>
                </a:lnTo>
                <a:lnTo>
                  <a:pt x="9369" y="20230"/>
                </a:lnTo>
                <a:lnTo>
                  <a:pt x="9369" y="20034"/>
                </a:lnTo>
                <a:lnTo>
                  <a:pt x="9298" y="19852"/>
                </a:lnTo>
                <a:lnTo>
                  <a:pt x="9190" y="19682"/>
                </a:lnTo>
                <a:lnTo>
                  <a:pt x="9065" y="19500"/>
                </a:lnTo>
                <a:lnTo>
                  <a:pt x="8886" y="19330"/>
                </a:lnTo>
                <a:lnTo>
                  <a:pt x="8618" y="19108"/>
                </a:lnTo>
                <a:lnTo>
                  <a:pt x="8403" y="18847"/>
                </a:lnTo>
                <a:lnTo>
                  <a:pt x="8243" y="18573"/>
                </a:lnTo>
                <a:lnTo>
                  <a:pt x="8100" y="18300"/>
                </a:lnTo>
                <a:lnTo>
                  <a:pt x="7992" y="18000"/>
                </a:lnTo>
                <a:lnTo>
                  <a:pt x="7956" y="17700"/>
                </a:lnTo>
                <a:lnTo>
                  <a:pt x="7956" y="17426"/>
                </a:lnTo>
                <a:lnTo>
                  <a:pt x="7992" y="17126"/>
                </a:lnTo>
                <a:lnTo>
                  <a:pt x="8100" y="16878"/>
                </a:lnTo>
                <a:lnTo>
                  <a:pt x="8243" y="16630"/>
                </a:lnTo>
                <a:lnTo>
                  <a:pt x="8332" y="16500"/>
                </a:lnTo>
                <a:lnTo>
                  <a:pt x="8439" y="16369"/>
                </a:lnTo>
                <a:lnTo>
                  <a:pt x="8582" y="16278"/>
                </a:lnTo>
                <a:lnTo>
                  <a:pt x="8707" y="16173"/>
                </a:lnTo>
                <a:lnTo>
                  <a:pt x="8850" y="16095"/>
                </a:lnTo>
                <a:lnTo>
                  <a:pt x="9029" y="16017"/>
                </a:lnTo>
                <a:lnTo>
                  <a:pt x="9226" y="15952"/>
                </a:lnTo>
                <a:lnTo>
                  <a:pt x="9405" y="15873"/>
                </a:lnTo>
                <a:lnTo>
                  <a:pt x="9637" y="15847"/>
                </a:lnTo>
                <a:lnTo>
                  <a:pt x="9852" y="15795"/>
                </a:lnTo>
                <a:lnTo>
                  <a:pt x="10120" y="15769"/>
                </a:lnTo>
                <a:lnTo>
                  <a:pt x="10370" y="15769"/>
                </a:lnTo>
                <a:lnTo>
                  <a:pt x="10710" y="15769"/>
                </a:lnTo>
                <a:lnTo>
                  <a:pt x="10978" y="15769"/>
                </a:lnTo>
                <a:lnTo>
                  <a:pt x="11264" y="15795"/>
                </a:lnTo>
                <a:lnTo>
                  <a:pt x="11533" y="15847"/>
                </a:lnTo>
                <a:lnTo>
                  <a:pt x="11765" y="15900"/>
                </a:lnTo>
                <a:lnTo>
                  <a:pt x="12015" y="15952"/>
                </a:lnTo>
                <a:lnTo>
                  <a:pt x="12212" y="16017"/>
                </a:lnTo>
                <a:lnTo>
                  <a:pt x="12427" y="16095"/>
                </a:lnTo>
                <a:lnTo>
                  <a:pt x="12605" y="16173"/>
                </a:lnTo>
                <a:lnTo>
                  <a:pt x="12766" y="16278"/>
                </a:lnTo>
                <a:lnTo>
                  <a:pt x="12909" y="16369"/>
                </a:lnTo>
                <a:lnTo>
                  <a:pt x="13035" y="16473"/>
                </a:lnTo>
                <a:lnTo>
                  <a:pt x="13249" y="16695"/>
                </a:lnTo>
                <a:lnTo>
                  <a:pt x="13428" y="16943"/>
                </a:lnTo>
                <a:lnTo>
                  <a:pt x="13517" y="17204"/>
                </a:lnTo>
                <a:lnTo>
                  <a:pt x="13589" y="17478"/>
                </a:lnTo>
                <a:lnTo>
                  <a:pt x="13589" y="17752"/>
                </a:lnTo>
                <a:lnTo>
                  <a:pt x="13517" y="18026"/>
                </a:lnTo>
                <a:lnTo>
                  <a:pt x="13428" y="18273"/>
                </a:lnTo>
                <a:lnTo>
                  <a:pt x="13285" y="18521"/>
                </a:lnTo>
                <a:lnTo>
                  <a:pt x="13106" y="18756"/>
                </a:lnTo>
                <a:lnTo>
                  <a:pt x="12874" y="18978"/>
                </a:lnTo>
                <a:lnTo>
                  <a:pt x="12427" y="19356"/>
                </a:lnTo>
                <a:lnTo>
                  <a:pt x="12123" y="19682"/>
                </a:lnTo>
                <a:lnTo>
                  <a:pt x="12015" y="19800"/>
                </a:lnTo>
                <a:lnTo>
                  <a:pt x="11908" y="19956"/>
                </a:lnTo>
                <a:lnTo>
                  <a:pt x="11872" y="20073"/>
                </a:lnTo>
                <a:lnTo>
                  <a:pt x="11872" y="20204"/>
                </a:lnTo>
                <a:lnTo>
                  <a:pt x="11872" y="20334"/>
                </a:lnTo>
                <a:lnTo>
                  <a:pt x="11944" y="20426"/>
                </a:lnTo>
                <a:lnTo>
                  <a:pt x="12051" y="20530"/>
                </a:lnTo>
                <a:lnTo>
                  <a:pt x="12176" y="20634"/>
                </a:lnTo>
                <a:lnTo>
                  <a:pt x="12319" y="20726"/>
                </a:lnTo>
                <a:lnTo>
                  <a:pt x="12534" y="20830"/>
                </a:lnTo>
                <a:lnTo>
                  <a:pt x="12766" y="20934"/>
                </a:lnTo>
                <a:lnTo>
                  <a:pt x="13070" y="21026"/>
                </a:lnTo>
                <a:lnTo>
                  <a:pt x="13428" y="21130"/>
                </a:lnTo>
                <a:lnTo>
                  <a:pt x="13875" y="21234"/>
                </a:lnTo>
                <a:lnTo>
                  <a:pt x="14322" y="21326"/>
                </a:lnTo>
                <a:lnTo>
                  <a:pt x="14787" y="21404"/>
                </a:lnTo>
                <a:lnTo>
                  <a:pt x="15305" y="21482"/>
                </a:lnTo>
                <a:lnTo>
                  <a:pt x="15824" y="21534"/>
                </a:lnTo>
                <a:lnTo>
                  <a:pt x="16378" y="21586"/>
                </a:lnTo>
                <a:lnTo>
                  <a:pt x="16897" y="21613"/>
                </a:lnTo>
                <a:lnTo>
                  <a:pt x="17433" y="21613"/>
                </a:lnTo>
                <a:lnTo>
                  <a:pt x="17988" y="21613"/>
                </a:lnTo>
                <a:lnTo>
                  <a:pt x="18506" y="21586"/>
                </a:lnTo>
                <a:lnTo>
                  <a:pt x="18989" y="21508"/>
                </a:lnTo>
                <a:lnTo>
                  <a:pt x="19436" y="21430"/>
                </a:lnTo>
                <a:lnTo>
                  <a:pt x="19883" y="21326"/>
                </a:lnTo>
                <a:lnTo>
                  <a:pt x="20258" y="21208"/>
                </a:lnTo>
                <a:lnTo>
                  <a:pt x="20598" y="21026"/>
                </a:lnTo>
                <a:lnTo>
                  <a:pt x="20527" y="20726"/>
                </a:lnTo>
                <a:lnTo>
                  <a:pt x="20455" y="20426"/>
                </a:lnTo>
                <a:lnTo>
                  <a:pt x="20401" y="20100"/>
                </a:lnTo>
                <a:lnTo>
                  <a:pt x="20401" y="19747"/>
                </a:lnTo>
                <a:lnTo>
                  <a:pt x="20366" y="19030"/>
                </a:lnTo>
                <a:lnTo>
                  <a:pt x="20401" y="18300"/>
                </a:lnTo>
                <a:lnTo>
                  <a:pt x="20455" y="17595"/>
                </a:lnTo>
                <a:lnTo>
                  <a:pt x="20527" y="16969"/>
                </a:lnTo>
                <a:lnTo>
                  <a:pt x="20598" y="16447"/>
                </a:lnTo>
                <a:lnTo>
                  <a:pt x="20598" y="16017"/>
                </a:lnTo>
                <a:lnTo>
                  <a:pt x="20598" y="15873"/>
                </a:lnTo>
                <a:lnTo>
                  <a:pt x="20491" y="15717"/>
                </a:lnTo>
                <a:lnTo>
                  <a:pt x="20401" y="15573"/>
                </a:lnTo>
                <a:lnTo>
                  <a:pt x="20223" y="15417"/>
                </a:lnTo>
                <a:lnTo>
                  <a:pt x="20044" y="15300"/>
                </a:lnTo>
                <a:lnTo>
                  <a:pt x="19811" y="15195"/>
                </a:lnTo>
                <a:lnTo>
                  <a:pt x="19561" y="15091"/>
                </a:lnTo>
                <a:lnTo>
                  <a:pt x="19329" y="15026"/>
                </a:lnTo>
                <a:lnTo>
                  <a:pt x="19060" y="14973"/>
                </a:lnTo>
                <a:lnTo>
                  <a:pt x="18774" y="14921"/>
                </a:lnTo>
                <a:lnTo>
                  <a:pt x="18542" y="14921"/>
                </a:lnTo>
                <a:lnTo>
                  <a:pt x="18256" y="14921"/>
                </a:lnTo>
                <a:lnTo>
                  <a:pt x="18023" y="14973"/>
                </a:lnTo>
                <a:lnTo>
                  <a:pt x="17791" y="15052"/>
                </a:lnTo>
                <a:lnTo>
                  <a:pt x="17576" y="15143"/>
                </a:lnTo>
                <a:lnTo>
                  <a:pt x="17398" y="15273"/>
                </a:lnTo>
                <a:lnTo>
                  <a:pt x="17201" y="15391"/>
                </a:lnTo>
                <a:lnTo>
                  <a:pt x="16950" y="15521"/>
                </a:lnTo>
                <a:lnTo>
                  <a:pt x="16682" y="15600"/>
                </a:lnTo>
                <a:lnTo>
                  <a:pt x="16378" y="15652"/>
                </a:lnTo>
                <a:lnTo>
                  <a:pt x="16039" y="15678"/>
                </a:lnTo>
                <a:lnTo>
                  <a:pt x="15681" y="15652"/>
                </a:lnTo>
                <a:lnTo>
                  <a:pt x="15305" y="15626"/>
                </a:lnTo>
                <a:lnTo>
                  <a:pt x="14966" y="15547"/>
                </a:lnTo>
                <a:lnTo>
                  <a:pt x="14626" y="15443"/>
                </a:lnTo>
                <a:lnTo>
                  <a:pt x="14286" y="15300"/>
                </a:lnTo>
                <a:lnTo>
                  <a:pt x="13964" y="15143"/>
                </a:lnTo>
                <a:lnTo>
                  <a:pt x="13696" y="14947"/>
                </a:lnTo>
                <a:lnTo>
                  <a:pt x="13589" y="14817"/>
                </a:lnTo>
                <a:lnTo>
                  <a:pt x="13482" y="14700"/>
                </a:lnTo>
                <a:lnTo>
                  <a:pt x="13392" y="14569"/>
                </a:lnTo>
                <a:lnTo>
                  <a:pt x="13321" y="14426"/>
                </a:lnTo>
                <a:lnTo>
                  <a:pt x="13249" y="14269"/>
                </a:lnTo>
                <a:lnTo>
                  <a:pt x="13213" y="14126"/>
                </a:lnTo>
                <a:lnTo>
                  <a:pt x="13178" y="13943"/>
                </a:lnTo>
                <a:lnTo>
                  <a:pt x="13178" y="13773"/>
                </a:lnTo>
                <a:lnTo>
                  <a:pt x="13178" y="13565"/>
                </a:lnTo>
                <a:lnTo>
                  <a:pt x="13213" y="13369"/>
                </a:lnTo>
                <a:lnTo>
                  <a:pt x="13249" y="13173"/>
                </a:lnTo>
                <a:lnTo>
                  <a:pt x="13321" y="12991"/>
                </a:lnTo>
                <a:lnTo>
                  <a:pt x="13392" y="12847"/>
                </a:lnTo>
                <a:lnTo>
                  <a:pt x="13482" y="12691"/>
                </a:lnTo>
                <a:lnTo>
                  <a:pt x="13589" y="12547"/>
                </a:lnTo>
                <a:lnTo>
                  <a:pt x="13732" y="12417"/>
                </a:lnTo>
                <a:lnTo>
                  <a:pt x="14000" y="12195"/>
                </a:lnTo>
                <a:lnTo>
                  <a:pt x="14340" y="11986"/>
                </a:lnTo>
                <a:lnTo>
                  <a:pt x="14698" y="11843"/>
                </a:lnTo>
                <a:lnTo>
                  <a:pt x="15073" y="11739"/>
                </a:lnTo>
                <a:lnTo>
                  <a:pt x="15449" y="11660"/>
                </a:lnTo>
                <a:lnTo>
                  <a:pt x="15824" y="11621"/>
                </a:lnTo>
                <a:lnTo>
                  <a:pt x="16200" y="11621"/>
                </a:lnTo>
                <a:lnTo>
                  <a:pt x="16575" y="11660"/>
                </a:lnTo>
                <a:lnTo>
                  <a:pt x="16933" y="11713"/>
                </a:lnTo>
                <a:lnTo>
                  <a:pt x="17272" y="11817"/>
                </a:lnTo>
                <a:lnTo>
                  <a:pt x="17541" y="11947"/>
                </a:lnTo>
                <a:lnTo>
                  <a:pt x="17791" y="12091"/>
                </a:lnTo>
                <a:lnTo>
                  <a:pt x="17916" y="12195"/>
                </a:lnTo>
                <a:lnTo>
                  <a:pt x="18095" y="12286"/>
                </a:lnTo>
                <a:lnTo>
                  <a:pt x="18292" y="12391"/>
                </a:lnTo>
                <a:lnTo>
                  <a:pt x="18470" y="12443"/>
                </a:lnTo>
                <a:lnTo>
                  <a:pt x="18703" y="12521"/>
                </a:lnTo>
                <a:lnTo>
                  <a:pt x="18917" y="12547"/>
                </a:lnTo>
                <a:lnTo>
                  <a:pt x="19150" y="12573"/>
                </a:lnTo>
                <a:lnTo>
                  <a:pt x="19400" y="12586"/>
                </a:lnTo>
                <a:lnTo>
                  <a:pt x="19633" y="12586"/>
                </a:lnTo>
                <a:lnTo>
                  <a:pt x="19883" y="12573"/>
                </a:lnTo>
                <a:lnTo>
                  <a:pt x="20115" y="12521"/>
                </a:lnTo>
                <a:lnTo>
                  <a:pt x="20366" y="12469"/>
                </a:lnTo>
                <a:lnTo>
                  <a:pt x="20598" y="12417"/>
                </a:lnTo>
                <a:lnTo>
                  <a:pt x="20849" y="12313"/>
                </a:lnTo>
                <a:lnTo>
                  <a:pt x="21045" y="12221"/>
                </a:lnTo>
                <a:lnTo>
                  <a:pt x="21296" y="12091"/>
                </a:lnTo>
                <a:lnTo>
                  <a:pt x="21349" y="12013"/>
                </a:lnTo>
                <a:lnTo>
                  <a:pt x="21456" y="11947"/>
                </a:lnTo>
                <a:lnTo>
                  <a:pt x="21528" y="11843"/>
                </a:lnTo>
                <a:lnTo>
                  <a:pt x="21564" y="11713"/>
                </a:lnTo>
                <a:lnTo>
                  <a:pt x="21671" y="11465"/>
                </a:lnTo>
                <a:lnTo>
                  <a:pt x="21707" y="11165"/>
                </a:lnTo>
                <a:lnTo>
                  <a:pt x="21707" y="10813"/>
                </a:lnTo>
                <a:lnTo>
                  <a:pt x="21707" y="10460"/>
                </a:lnTo>
                <a:lnTo>
                  <a:pt x="21635" y="10082"/>
                </a:lnTo>
                <a:lnTo>
                  <a:pt x="21564" y="9717"/>
                </a:lnTo>
                <a:lnTo>
                  <a:pt x="21349" y="8908"/>
                </a:lnTo>
                <a:lnTo>
                  <a:pt x="21117" y="8191"/>
                </a:lnTo>
                <a:lnTo>
                  <a:pt x="20849" y="7539"/>
                </a:lnTo>
                <a:lnTo>
                  <a:pt x="20598" y="7030"/>
                </a:lnTo>
                <a:lnTo>
                  <a:pt x="20044" y="7108"/>
                </a:lnTo>
                <a:lnTo>
                  <a:pt x="19472" y="7160"/>
                </a:lnTo>
                <a:lnTo>
                  <a:pt x="18882" y="7213"/>
                </a:lnTo>
                <a:lnTo>
                  <a:pt x="18256" y="7213"/>
                </a:lnTo>
                <a:lnTo>
                  <a:pt x="17684" y="7213"/>
                </a:lnTo>
                <a:lnTo>
                  <a:pt x="17094" y="7186"/>
                </a:lnTo>
                <a:lnTo>
                  <a:pt x="16503" y="7160"/>
                </a:lnTo>
                <a:lnTo>
                  <a:pt x="16003" y="7108"/>
                </a:lnTo>
                <a:lnTo>
                  <a:pt x="15001" y="7004"/>
                </a:lnTo>
                <a:lnTo>
                  <a:pt x="14215" y="6913"/>
                </a:lnTo>
                <a:lnTo>
                  <a:pt x="13696" y="6834"/>
                </a:lnTo>
                <a:lnTo>
                  <a:pt x="13517" y="6808"/>
                </a:lnTo>
                <a:lnTo>
                  <a:pt x="13070" y="6652"/>
                </a:lnTo>
                <a:lnTo>
                  <a:pt x="12695" y="6482"/>
                </a:lnTo>
                <a:lnTo>
                  <a:pt x="12355" y="6313"/>
                </a:lnTo>
                <a:lnTo>
                  <a:pt x="12123" y="6104"/>
                </a:lnTo>
                <a:lnTo>
                  <a:pt x="11908" y="5882"/>
                </a:lnTo>
                <a:lnTo>
                  <a:pt x="11765" y="5660"/>
                </a:lnTo>
                <a:lnTo>
                  <a:pt x="11676" y="5426"/>
                </a:lnTo>
                <a:lnTo>
                  <a:pt x="11604" y="5204"/>
                </a:lnTo>
                <a:lnTo>
                  <a:pt x="11604" y="4956"/>
                </a:lnTo>
                <a:lnTo>
                  <a:pt x="11640" y="4734"/>
                </a:lnTo>
                <a:lnTo>
                  <a:pt x="11711" y="4500"/>
                </a:lnTo>
                <a:lnTo>
                  <a:pt x="11801" y="4304"/>
                </a:lnTo>
                <a:lnTo>
                  <a:pt x="11908" y="4108"/>
                </a:lnTo>
                <a:lnTo>
                  <a:pt x="12087" y="3926"/>
                </a:lnTo>
                <a:lnTo>
                  <a:pt x="12284" y="3756"/>
                </a:lnTo>
                <a:lnTo>
                  <a:pt x="12498" y="3626"/>
                </a:lnTo>
                <a:lnTo>
                  <a:pt x="12695" y="3482"/>
                </a:lnTo>
                <a:lnTo>
                  <a:pt x="12874" y="3273"/>
                </a:lnTo>
                <a:lnTo>
                  <a:pt x="13035" y="3052"/>
                </a:lnTo>
                <a:lnTo>
                  <a:pt x="13178" y="2778"/>
                </a:lnTo>
                <a:lnTo>
                  <a:pt x="13285" y="2504"/>
                </a:lnTo>
                <a:lnTo>
                  <a:pt x="13321" y="2204"/>
                </a:lnTo>
                <a:lnTo>
                  <a:pt x="13356" y="1904"/>
                </a:lnTo>
                <a:lnTo>
                  <a:pt x="13285" y="1604"/>
                </a:lnTo>
                <a:lnTo>
                  <a:pt x="13178" y="1304"/>
                </a:lnTo>
                <a:lnTo>
                  <a:pt x="13035" y="1017"/>
                </a:lnTo>
                <a:lnTo>
                  <a:pt x="12945" y="900"/>
                </a:lnTo>
                <a:lnTo>
                  <a:pt x="12802" y="769"/>
                </a:lnTo>
                <a:lnTo>
                  <a:pt x="12659" y="652"/>
                </a:lnTo>
                <a:lnTo>
                  <a:pt x="12498" y="547"/>
                </a:lnTo>
                <a:lnTo>
                  <a:pt x="12319" y="443"/>
                </a:lnTo>
                <a:lnTo>
                  <a:pt x="12123" y="352"/>
                </a:lnTo>
                <a:lnTo>
                  <a:pt x="11872" y="273"/>
                </a:lnTo>
                <a:lnTo>
                  <a:pt x="11640" y="221"/>
                </a:lnTo>
                <a:lnTo>
                  <a:pt x="11354" y="143"/>
                </a:lnTo>
                <a:lnTo>
                  <a:pt x="11086" y="117"/>
                </a:lnTo>
                <a:lnTo>
                  <a:pt x="10782" y="91"/>
                </a:lnTo>
                <a:lnTo>
                  <a:pt x="10424" y="91"/>
                </a:lnTo>
                <a:lnTo>
                  <a:pt x="10120" y="91"/>
                </a:lnTo>
                <a:lnTo>
                  <a:pt x="9816" y="117"/>
                </a:lnTo>
                <a:lnTo>
                  <a:pt x="9548" y="143"/>
                </a:lnTo>
                <a:lnTo>
                  <a:pt x="9298" y="195"/>
                </a:lnTo>
                <a:lnTo>
                  <a:pt x="9065" y="247"/>
                </a:lnTo>
                <a:lnTo>
                  <a:pt x="8815" y="300"/>
                </a:lnTo>
                <a:lnTo>
                  <a:pt x="8618" y="378"/>
                </a:lnTo>
                <a:lnTo>
                  <a:pt x="8403" y="469"/>
                </a:lnTo>
                <a:lnTo>
                  <a:pt x="8243" y="547"/>
                </a:lnTo>
                <a:lnTo>
                  <a:pt x="8064" y="652"/>
                </a:lnTo>
                <a:lnTo>
                  <a:pt x="7921" y="743"/>
                </a:lnTo>
                <a:lnTo>
                  <a:pt x="7796" y="873"/>
                </a:lnTo>
                <a:lnTo>
                  <a:pt x="7581" y="1095"/>
                </a:lnTo>
                <a:lnTo>
                  <a:pt x="7402" y="1369"/>
                </a:lnTo>
                <a:lnTo>
                  <a:pt x="7313" y="1630"/>
                </a:lnTo>
                <a:lnTo>
                  <a:pt x="7277" y="1930"/>
                </a:lnTo>
                <a:lnTo>
                  <a:pt x="7277" y="2204"/>
                </a:lnTo>
                <a:lnTo>
                  <a:pt x="7313" y="2478"/>
                </a:lnTo>
                <a:lnTo>
                  <a:pt x="7402" y="2752"/>
                </a:lnTo>
                <a:lnTo>
                  <a:pt x="7581" y="3000"/>
                </a:lnTo>
                <a:lnTo>
                  <a:pt x="7796" y="3221"/>
                </a:lnTo>
                <a:lnTo>
                  <a:pt x="8028" y="3456"/>
                </a:lnTo>
                <a:lnTo>
                  <a:pt x="8260" y="3652"/>
                </a:lnTo>
                <a:lnTo>
                  <a:pt x="8475" y="3873"/>
                </a:lnTo>
                <a:lnTo>
                  <a:pt x="8654" y="4108"/>
                </a:lnTo>
                <a:lnTo>
                  <a:pt x="8743" y="4330"/>
                </a:lnTo>
                <a:lnTo>
                  <a:pt x="8815" y="4578"/>
                </a:lnTo>
                <a:lnTo>
                  <a:pt x="8815" y="4826"/>
                </a:lnTo>
                <a:lnTo>
                  <a:pt x="8779" y="5073"/>
                </a:lnTo>
                <a:lnTo>
                  <a:pt x="8690" y="5308"/>
                </a:lnTo>
                <a:lnTo>
                  <a:pt x="8547" y="5556"/>
                </a:lnTo>
                <a:lnTo>
                  <a:pt x="8332" y="5778"/>
                </a:lnTo>
                <a:lnTo>
                  <a:pt x="8100" y="5986"/>
                </a:lnTo>
                <a:lnTo>
                  <a:pt x="7796" y="6208"/>
                </a:lnTo>
                <a:lnTo>
                  <a:pt x="7438" y="6378"/>
                </a:lnTo>
                <a:lnTo>
                  <a:pt x="7027" y="6534"/>
                </a:lnTo>
                <a:lnTo>
                  <a:pt x="6544" y="6678"/>
                </a:lnTo>
                <a:lnTo>
                  <a:pt x="6043" y="6808"/>
                </a:lnTo>
                <a:lnTo>
                  <a:pt x="5632" y="6808"/>
                </a:lnTo>
                <a:lnTo>
                  <a:pt x="5078" y="6808"/>
                </a:lnTo>
                <a:lnTo>
                  <a:pt x="4488" y="6808"/>
                </a:lnTo>
                <a:lnTo>
                  <a:pt x="3808" y="6808"/>
                </a:lnTo>
                <a:lnTo>
                  <a:pt x="3075" y="6808"/>
                </a:lnTo>
                <a:lnTo>
                  <a:pt x="2288" y="6808"/>
                </a:lnTo>
                <a:lnTo>
                  <a:pt x="1466" y="6808"/>
                </a:lnTo>
                <a:lnTo>
                  <a:pt x="607" y="6808"/>
                </a:lnTo>
                <a:lnTo>
                  <a:pt x="500" y="7239"/>
                </a:lnTo>
                <a:lnTo>
                  <a:pt x="375" y="7839"/>
                </a:lnTo>
                <a:lnTo>
                  <a:pt x="268" y="8491"/>
                </a:lnTo>
                <a:lnTo>
                  <a:pt x="160" y="9182"/>
                </a:lnTo>
                <a:lnTo>
                  <a:pt x="53" y="9860"/>
                </a:lnTo>
                <a:lnTo>
                  <a:pt x="17" y="10486"/>
                </a:lnTo>
                <a:lnTo>
                  <a:pt x="17" y="10969"/>
                </a:lnTo>
                <a:lnTo>
                  <a:pt x="17" y="11295"/>
                </a:lnTo>
                <a:lnTo>
                  <a:pt x="125" y="11465"/>
                </a:lnTo>
                <a:lnTo>
                  <a:pt x="232" y="11634"/>
                </a:lnTo>
                <a:lnTo>
                  <a:pt x="411" y="11765"/>
                </a:lnTo>
                <a:lnTo>
                  <a:pt x="607" y="11895"/>
                </a:lnTo>
                <a:lnTo>
                  <a:pt x="858" y="12013"/>
                </a:lnTo>
                <a:lnTo>
                  <a:pt x="1126" y="12091"/>
                </a:lnTo>
                <a:lnTo>
                  <a:pt x="1430" y="12169"/>
                </a:lnTo>
                <a:lnTo>
                  <a:pt x="1716" y="12221"/>
                </a:lnTo>
                <a:lnTo>
                  <a:pt x="2056" y="12247"/>
                </a:lnTo>
                <a:lnTo>
                  <a:pt x="2360" y="12260"/>
                </a:lnTo>
                <a:lnTo>
                  <a:pt x="2664" y="12247"/>
                </a:lnTo>
                <a:lnTo>
                  <a:pt x="2986" y="12221"/>
                </a:lnTo>
                <a:lnTo>
                  <a:pt x="3290" y="12169"/>
                </a:lnTo>
                <a:lnTo>
                  <a:pt x="3558" y="12065"/>
                </a:lnTo>
                <a:lnTo>
                  <a:pt x="3808" y="11960"/>
                </a:lnTo>
                <a:lnTo>
                  <a:pt x="4041" y="11843"/>
                </a:lnTo>
                <a:lnTo>
                  <a:pt x="4255" y="11686"/>
                </a:lnTo>
                <a:lnTo>
                  <a:pt x="4523" y="11595"/>
                </a:lnTo>
                <a:lnTo>
                  <a:pt x="4792" y="11517"/>
                </a:lnTo>
                <a:lnTo>
                  <a:pt x="5113" y="11491"/>
                </a:lnTo>
                <a:lnTo>
                  <a:pt x="5453" y="11465"/>
                </a:lnTo>
                <a:lnTo>
                  <a:pt x="5757" y="11491"/>
                </a:lnTo>
                <a:lnTo>
                  <a:pt x="6097" y="11543"/>
                </a:lnTo>
                <a:lnTo>
                  <a:pt x="6454" y="11634"/>
                </a:lnTo>
                <a:lnTo>
                  <a:pt x="6758" y="11765"/>
                </a:lnTo>
                <a:lnTo>
                  <a:pt x="7062" y="11921"/>
                </a:lnTo>
                <a:lnTo>
                  <a:pt x="7313" y="12091"/>
                </a:lnTo>
                <a:lnTo>
                  <a:pt x="7545" y="12313"/>
                </a:lnTo>
                <a:lnTo>
                  <a:pt x="7760" y="12573"/>
                </a:lnTo>
                <a:lnTo>
                  <a:pt x="7885" y="12847"/>
                </a:lnTo>
                <a:lnTo>
                  <a:pt x="7992" y="13173"/>
                </a:lnTo>
                <a:lnTo>
                  <a:pt x="8028" y="13500"/>
                </a:lnTo>
                <a:lnTo>
                  <a:pt x="7992" y="13747"/>
                </a:lnTo>
                <a:lnTo>
                  <a:pt x="7885" y="13969"/>
                </a:lnTo>
                <a:lnTo>
                  <a:pt x="7760" y="14191"/>
                </a:lnTo>
                <a:lnTo>
                  <a:pt x="7545" y="14373"/>
                </a:lnTo>
                <a:lnTo>
                  <a:pt x="7313" y="14543"/>
                </a:lnTo>
                <a:lnTo>
                  <a:pt x="7062" y="14700"/>
                </a:lnTo>
                <a:lnTo>
                  <a:pt x="6758" y="14817"/>
                </a:lnTo>
                <a:lnTo>
                  <a:pt x="6454" y="14921"/>
                </a:lnTo>
                <a:lnTo>
                  <a:pt x="6097" y="15000"/>
                </a:lnTo>
                <a:lnTo>
                  <a:pt x="5757" y="15052"/>
                </a:lnTo>
                <a:lnTo>
                  <a:pt x="5453" y="15052"/>
                </a:lnTo>
                <a:lnTo>
                  <a:pt x="5113" y="15026"/>
                </a:lnTo>
                <a:lnTo>
                  <a:pt x="4792" y="14973"/>
                </a:lnTo>
                <a:lnTo>
                  <a:pt x="4523" y="14869"/>
                </a:lnTo>
                <a:lnTo>
                  <a:pt x="4255" y="14752"/>
                </a:lnTo>
                <a:lnTo>
                  <a:pt x="4041" y="14569"/>
                </a:lnTo>
                <a:lnTo>
                  <a:pt x="3844" y="14400"/>
                </a:lnTo>
                <a:lnTo>
                  <a:pt x="3594" y="14269"/>
                </a:lnTo>
                <a:lnTo>
                  <a:pt x="3361" y="14165"/>
                </a:lnTo>
                <a:lnTo>
                  <a:pt x="3111" y="14100"/>
                </a:lnTo>
                <a:lnTo>
                  <a:pt x="2843" y="14073"/>
                </a:lnTo>
                <a:lnTo>
                  <a:pt x="2574" y="14073"/>
                </a:lnTo>
                <a:lnTo>
                  <a:pt x="2288" y="14100"/>
                </a:lnTo>
                <a:lnTo>
                  <a:pt x="2020" y="14139"/>
                </a:lnTo>
                <a:lnTo>
                  <a:pt x="1734" y="14243"/>
                </a:lnTo>
                <a:lnTo>
                  <a:pt x="1466" y="14347"/>
                </a:lnTo>
                <a:lnTo>
                  <a:pt x="1233" y="14465"/>
                </a:lnTo>
                <a:lnTo>
                  <a:pt x="983" y="14621"/>
                </a:lnTo>
                <a:lnTo>
                  <a:pt x="786" y="14765"/>
                </a:lnTo>
                <a:lnTo>
                  <a:pt x="572" y="14947"/>
                </a:lnTo>
                <a:lnTo>
                  <a:pt x="411" y="15143"/>
                </a:lnTo>
                <a:lnTo>
                  <a:pt x="303" y="15378"/>
                </a:lnTo>
                <a:lnTo>
                  <a:pt x="196" y="15600"/>
                </a:lnTo>
                <a:lnTo>
                  <a:pt x="160" y="15873"/>
                </a:lnTo>
                <a:lnTo>
                  <a:pt x="196" y="16200"/>
                </a:lnTo>
                <a:lnTo>
                  <a:pt x="232" y="16526"/>
                </a:lnTo>
                <a:lnTo>
                  <a:pt x="411" y="17295"/>
                </a:lnTo>
                <a:lnTo>
                  <a:pt x="607" y="18104"/>
                </a:lnTo>
                <a:lnTo>
                  <a:pt x="715" y="18508"/>
                </a:lnTo>
                <a:lnTo>
                  <a:pt x="822" y="18926"/>
                </a:lnTo>
                <a:lnTo>
                  <a:pt x="876" y="19330"/>
                </a:lnTo>
                <a:lnTo>
                  <a:pt x="911" y="19734"/>
                </a:lnTo>
                <a:lnTo>
                  <a:pt x="911" y="20073"/>
                </a:lnTo>
                <a:lnTo>
                  <a:pt x="876" y="20426"/>
                </a:lnTo>
                <a:lnTo>
                  <a:pt x="858" y="20608"/>
                </a:lnTo>
                <a:lnTo>
                  <a:pt x="786" y="20752"/>
                </a:lnTo>
                <a:lnTo>
                  <a:pt x="715" y="20908"/>
                </a:lnTo>
                <a:lnTo>
                  <a:pt x="607" y="21026"/>
                </a:lnTo>
                <a:lnTo>
                  <a:pt x="1394" y="20934"/>
                </a:lnTo>
                <a:lnTo>
                  <a:pt x="2217" y="20804"/>
                </a:lnTo>
                <a:lnTo>
                  <a:pt x="3039" y="20726"/>
                </a:lnTo>
                <a:lnTo>
                  <a:pt x="3844" y="20660"/>
                </a:lnTo>
                <a:lnTo>
                  <a:pt x="4595" y="20634"/>
                </a:lnTo>
                <a:lnTo>
                  <a:pt x="5310" y="20634"/>
                </a:lnTo>
                <a:lnTo>
                  <a:pt x="5650" y="20660"/>
                </a:lnTo>
                <a:lnTo>
                  <a:pt x="6007" y="20700"/>
                </a:lnTo>
                <a:lnTo>
                  <a:pt x="6276" y="20752"/>
                </a:lnTo>
                <a:lnTo>
                  <a:pt x="6580" y="20830"/>
                </a:lnTo>
                <a:close/>
              </a:path>
            </a:pathLst>
          </a:custGeom>
          <a:solidFill>
            <a:schemeClr val="bg1"/>
          </a:solidFill>
          <a:ln w="9525">
            <a:miter lim="800000"/>
            <a:headEnd/>
            <a:tailEnd/>
          </a:ln>
          <a:scene3d>
            <a:camera prst="legacyPerspectiveFront">
              <a:rot lat="0" lon="300000" rev="0"/>
            </a:camera>
            <a:lightRig rig="legacyFlat4" dir="b"/>
          </a:scene3d>
          <a:sp3d extrusionH="227000" prstMaterial="legacyMatte">
            <a:bevelT w="13500" h="13500" prst="angle"/>
            <a:bevelB w="13500" h="13500" prst="angle"/>
            <a:extrusionClr>
              <a:schemeClr val="bg1"/>
            </a:extrusionClr>
          </a:sp3d>
        </p:spPr>
        <p:txBody>
          <a:bodyPr anchor="ctr" anchorCtr="1">
            <a:flatTx/>
          </a:bodyPr>
          <a:lstStyle/>
          <a:p>
            <a:pPr eaLnBrk="0" hangingPunct="0"/>
            <a:r>
              <a:rPr lang="pt-PT" sz="1200" dirty="0">
                <a:latin typeface="Tw Cen MT" pitchFamily="34" charset="0"/>
              </a:rPr>
              <a:t>GANTT</a:t>
            </a:r>
          </a:p>
        </p:txBody>
      </p:sp>
    </p:spTree>
    <p:extLst>
      <p:ext uri="{BB962C8B-B14F-4D97-AF65-F5344CB8AC3E}">
        <p14:creationId xmlns:p14="http://schemas.microsoft.com/office/powerpoint/2010/main" val="170605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0FCF9C9-B7E5-4383-84BD-D6A0ED1B528F}"/>
              </a:ext>
            </a:extLst>
          </p:cNvPr>
          <p:cNvSpPr>
            <a:spLocks noGrp="1"/>
          </p:cNvSpPr>
          <p:nvPr>
            <p:ph type="subTitle" idx="1"/>
          </p:nvPr>
        </p:nvSpPr>
        <p:spPr>
          <a:xfrm>
            <a:off x="1356179" y="3788387"/>
            <a:ext cx="8950284" cy="1305161"/>
          </a:xfrm>
        </p:spPr>
        <p:txBody>
          <a:bodyPr/>
          <a:lstStyle/>
          <a:p>
            <a:r>
              <a:rPr lang="pt-PT" dirty="0"/>
              <a:t>Activities - Precedences</a:t>
            </a:r>
          </a:p>
          <a:p>
            <a:r>
              <a:rPr lang="pt-PT" dirty="0"/>
              <a:t>AON Network - AOA Network</a:t>
            </a:r>
          </a:p>
          <a:p>
            <a:r>
              <a:rPr lang="pt-PT" dirty="0"/>
              <a:t>Gantt diagram</a:t>
            </a:r>
            <a:endParaRPr lang="en-GB" dirty="0"/>
          </a:p>
        </p:txBody>
      </p:sp>
      <p:sp>
        <p:nvSpPr>
          <p:cNvPr id="2" name="Title 1">
            <a:extLst>
              <a:ext uri="{FF2B5EF4-FFF2-40B4-BE49-F238E27FC236}">
                <a16:creationId xmlns:a16="http://schemas.microsoft.com/office/drawing/2014/main" id="{A1FCF82A-F558-4DCD-88E0-70DDEAF89838}"/>
              </a:ext>
            </a:extLst>
          </p:cNvPr>
          <p:cNvSpPr>
            <a:spLocks noGrp="1"/>
          </p:cNvSpPr>
          <p:nvPr>
            <p:ph type="ctrTitle"/>
          </p:nvPr>
        </p:nvSpPr>
        <p:spPr/>
        <p:txBody>
          <a:bodyPr/>
          <a:lstStyle/>
          <a:p>
            <a:r>
              <a:rPr lang="pt-PT" dirty="0"/>
              <a:t>Project Representation</a:t>
            </a:r>
            <a:endParaRPr lang="en-US" dirty="0"/>
          </a:p>
        </p:txBody>
      </p:sp>
    </p:spTree>
    <p:extLst>
      <p:ext uri="{BB962C8B-B14F-4D97-AF65-F5344CB8AC3E}">
        <p14:creationId xmlns:p14="http://schemas.microsoft.com/office/powerpoint/2010/main" val="933433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0A2B5-9D66-4D8A-979A-194F3AD06CEF}"/>
              </a:ext>
            </a:extLst>
          </p:cNvPr>
          <p:cNvSpPr>
            <a:spLocks noGrp="1"/>
          </p:cNvSpPr>
          <p:nvPr>
            <p:ph type="title"/>
          </p:nvPr>
        </p:nvSpPr>
        <p:spPr/>
        <p:txBody>
          <a:bodyPr>
            <a:normAutofit fontScale="90000"/>
          </a:bodyPr>
          <a:lstStyle/>
          <a:p>
            <a:br>
              <a:rPr lang="en-US" dirty="0"/>
            </a:br>
            <a:r>
              <a:rPr lang="en-US" dirty="0"/>
              <a:t>[Work Breakdown Structure - WBS]</a:t>
            </a:r>
            <a:endParaRPr lang="pt-PT" dirty="0"/>
          </a:p>
        </p:txBody>
      </p:sp>
      <p:sp>
        <p:nvSpPr>
          <p:cNvPr id="3" name="Content Placeholder 2">
            <a:extLst>
              <a:ext uri="{FF2B5EF4-FFF2-40B4-BE49-F238E27FC236}">
                <a16:creationId xmlns:a16="http://schemas.microsoft.com/office/drawing/2014/main" id="{DD5040C4-E1E6-4405-B6E0-9FE3FC50788D}"/>
              </a:ext>
            </a:extLst>
          </p:cNvPr>
          <p:cNvSpPr>
            <a:spLocks noGrp="1"/>
          </p:cNvSpPr>
          <p:nvPr>
            <p:ph idx="1"/>
          </p:nvPr>
        </p:nvSpPr>
        <p:spPr>
          <a:xfrm>
            <a:off x="475815" y="1779814"/>
            <a:ext cx="11229516" cy="4620985"/>
          </a:xfrm>
        </p:spPr>
        <p:txBody>
          <a:bodyPr>
            <a:normAutofit fontScale="77500" lnSpcReduction="20000"/>
          </a:bodyPr>
          <a:lstStyle/>
          <a:p>
            <a:pPr marL="0" indent="0">
              <a:buNone/>
            </a:pPr>
            <a:r>
              <a:rPr lang="en-US" dirty="0"/>
              <a:t>The WBS is a hierarchical structure of all activities and sub-activities necessary for the project to be carried out successfully.</a:t>
            </a:r>
          </a:p>
          <a:p>
            <a:pPr lvl="1"/>
            <a:r>
              <a:rPr lang="en-US" dirty="0"/>
              <a:t>successively divide complicated activities into several smaller activities</a:t>
            </a:r>
          </a:p>
          <a:p>
            <a:pPr lvl="1"/>
            <a:r>
              <a:rPr lang="en-US" dirty="0"/>
              <a:t>all levels of the WBS where the total amount of work for a level must match the element of the level immediately above</a:t>
            </a:r>
          </a:p>
          <a:p>
            <a:pPr lvl="1"/>
            <a:r>
              <a:rPr lang="en-US" dirty="0"/>
              <a:t>find a balance between the definition of elements that can be managed and that have an adequate dimension for realization</a:t>
            </a:r>
            <a:r>
              <a:rPr lang="pt-PT" dirty="0"/>
              <a:t>.</a:t>
            </a:r>
          </a:p>
          <a:p>
            <a:pPr lvl="1"/>
            <a:endParaRPr lang="pt-PT" dirty="0"/>
          </a:p>
          <a:p>
            <a:pPr marL="0" indent="0">
              <a:buNone/>
            </a:pPr>
            <a:r>
              <a:rPr lang="en-US" dirty="0"/>
              <a:t>Although there is a wide variety of WBS, one of the most common, according to Kerzner (2009, p. 435), is that of six levels:</a:t>
            </a:r>
          </a:p>
          <a:p>
            <a:pPr lvl="1"/>
            <a:r>
              <a:rPr lang="en-US" dirty="0"/>
              <a:t>Management Levels: </a:t>
            </a:r>
            <a:r>
              <a:rPr lang="en-US" b="1" dirty="0"/>
              <a:t>(1) Complete</a:t>
            </a:r>
            <a:r>
              <a:rPr lang="en-US" dirty="0"/>
              <a:t> program; (</a:t>
            </a:r>
            <a:r>
              <a:rPr lang="en-US" b="1" dirty="0"/>
              <a:t>2) Project</a:t>
            </a:r>
            <a:r>
              <a:rPr lang="en-US" dirty="0"/>
              <a:t>; </a:t>
            </a:r>
            <a:r>
              <a:rPr lang="en-US" b="1" dirty="0"/>
              <a:t>(3) Task</a:t>
            </a:r>
          </a:p>
          <a:p>
            <a:pPr lvl="1"/>
            <a:r>
              <a:rPr lang="en-US" dirty="0"/>
              <a:t>Technical Levels: </a:t>
            </a:r>
            <a:r>
              <a:rPr lang="en-US" b="1" dirty="0"/>
              <a:t>(4) Subtask</a:t>
            </a:r>
            <a:r>
              <a:rPr lang="en-US" dirty="0"/>
              <a:t>; </a:t>
            </a:r>
            <a:r>
              <a:rPr lang="en-US" b="1" dirty="0"/>
              <a:t>(5) Work package</a:t>
            </a:r>
            <a:r>
              <a:rPr lang="en-US" dirty="0"/>
              <a:t>; </a:t>
            </a:r>
            <a:r>
              <a:rPr lang="en-US" b="1" dirty="0"/>
              <a:t>(6) Effort level</a:t>
            </a:r>
            <a:endParaRPr lang="pt-PT" b="1" dirty="0"/>
          </a:p>
          <a:p>
            <a:pPr marL="0" indent="0">
              <a:buNone/>
            </a:pPr>
            <a:r>
              <a:rPr lang="en-US" dirty="0"/>
              <a:t>WBS serves as the basis for a set of project management processes:</a:t>
            </a:r>
          </a:p>
          <a:p>
            <a:pPr lvl="1"/>
            <a:r>
              <a:rPr lang="en-US" dirty="0"/>
              <a:t>Responsibility matrix; Activity network; Costs; Risk analysis; Organizational structure; Control</a:t>
            </a:r>
            <a:endParaRPr lang="pt-PT" dirty="0"/>
          </a:p>
          <a:p>
            <a:pPr marL="0" indent="0">
              <a:buNone/>
            </a:pPr>
            <a:endParaRPr lang="pt-PT" dirty="0"/>
          </a:p>
        </p:txBody>
      </p:sp>
    </p:spTree>
    <p:extLst>
      <p:ext uri="{BB962C8B-B14F-4D97-AF65-F5344CB8AC3E}">
        <p14:creationId xmlns:p14="http://schemas.microsoft.com/office/powerpoint/2010/main" val="3892980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F15F1-1093-40BD-A9AF-86521409377C}"/>
              </a:ext>
            </a:extLst>
          </p:cNvPr>
          <p:cNvSpPr>
            <a:spLocks noGrp="1"/>
          </p:cNvSpPr>
          <p:nvPr>
            <p:ph type="title"/>
          </p:nvPr>
        </p:nvSpPr>
        <p:spPr/>
        <p:txBody>
          <a:bodyPr/>
          <a:lstStyle/>
          <a:p>
            <a:r>
              <a:rPr lang="en-US" dirty="0"/>
              <a:t>Work Breakdown Structure - Templates</a:t>
            </a:r>
            <a:endParaRPr lang="pt-PT" dirty="0"/>
          </a:p>
        </p:txBody>
      </p:sp>
      <p:pic>
        <p:nvPicPr>
          <p:cNvPr id="4" name="Picture 3">
            <a:hlinkClick r:id="rId2" action="ppaction://hlinkfile"/>
            <a:extLst>
              <a:ext uri="{FF2B5EF4-FFF2-40B4-BE49-F238E27FC236}">
                <a16:creationId xmlns:a16="http://schemas.microsoft.com/office/drawing/2014/main" id="{AF1A1A82-B680-49F0-85C9-B8A8FE678F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12" y="1624137"/>
            <a:ext cx="6041572" cy="4523387"/>
          </a:xfrm>
          <a:prstGeom prst="rect">
            <a:avLst/>
          </a:prstGeom>
        </p:spPr>
      </p:pic>
      <p:pic>
        <p:nvPicPr>
          <p:cNvPr id="5" name="Picture 4">
            <a:hlinkClick r:id="rId4" action="ppaction://hlinkfile"/>
            <a:extLst>
              <a:ext uri="{FF2B5EF4-FFF2-40B4-BE49-F238E27FC236}">
                <a16:creationId xmlns:a16="http://schemas.microsoft.com/office/drawing/2014/main" id="{7A277E80-8E17-492E-9614-8311FE997B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8087" y="1624137"/>
            <a:ext cx="4935066" cy="4523387"/>
          </a:xfrm>
          <a:prstGeom prst="rect">
            <a:avLst/>
          </a:prstGeom>
        </p:spPr>
      </p:pic>
    </p:spTree>
    <p:extLst>
      <p:ext uri="{BB962C8B-B14F-4D97-AF65-F5344CB8AC3E}">
        <p14:creationId xmlns:p14="http://schemas.microsoft.com/office/powerpoint/2010/main" val="461028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59AEE-4B76-4477-85E5-A1EEE5F68D30}"/>
              </a:ext>
            </a:extLst>
          </p:cNvPr>
          <p:cNvSpPr>
            <a:spLocks noGrp="1"/>
          </p:cNvSpPr>
          <p:nvPr>
            <p:ph type="title"/>
          </p:nvPr>
        </p:nvSpPr>
        <p:spPr/>
        <p:txBody>
          <a:bodyPr/>
          <a:lstStyle/>
          <a:p>
            <a:r>
              <a:rPr lang="en-US" dirty="0"/>
              <a:t>Work Breakdown Structure – Example</a:t>
            </a:r>
            <a:endParaRPr lang="pt-PT" dirty="0"/>
          </a:p>
        </p:txBody>
      </p:sp>
      <p:pic>
        <p:nvPicPr>
          <p:cNvPr id="4" name="Picture 3">
            <a:extLst>
              <a:ext uri="{FF2B5EF4-FFF2-40B4-BE49-F238E27FC236}">
                <a16:creationId xmlns:a16="http://schemas.microsoft.com/office/drawing/2014/main" id="{A7502A56-1B90-44C0-91CF-86611ADD672E}"/>
              </a:ext>
            </a:extLst>
          </p:cNvPr>
          <p:cNvPicPr>
            <a:picLocks noChangeAspect="1"/>
          </p:cNvPicPr>
          <p:nvPr/>
        </p:nvPicPr>
        <p:blipFill>
          <a:blip r:embed="rId2"/>
          <a:stretch>
            <a:fillRect/>
          </a:stretch>
        </p:blipFill>
        <p:spPr>
          <a:xfrm>
            <a:off x="3085357" y="1806657"/>
            <a:ext cx="6120680" cy="4363496"/>
          </a:xfrm>
          <a:prstGeom prst="rect">
            <a:avLst/>
          </a:prstGeom>
        </p:spPr>
      </p:pic>
      <p:sp>
        <p:nvSpPr>
          <p:cNvPr id="6" name="TextBox 5">
            <a:extLst>
              <a:ext uri="{FF2B5EF4-FFF2-40B4-BE49-F238E27FC236}">
                <a16:creationId xmlns:a16="http://schemas.microsoft.com/office/drawing/2014/main" id="{1A5F4B2F-39CD-4819-A3CA-1DA7596FF012}"/>
              </a:ext>
            </a:extLst>
          </p:cNvPr>
          <p:cNvSpPr txBox="1"/>
          <p:nvPr/>
        </p:nvSpPr>
        <p:spPr>
          <a:xfrm>
            <a:off x="2428876" y="1045191"/>
            <a:ext cx="6098720" cy="276999"/>
          </a:xfrm>
          <a:prstGeom prst="rect">
            <a:avLst/>
          </a:prstGeom>
          <a:noFill/>
        </p:spPr>
        <p:txBody>
          <a:bodyPr wrap="square">
            <a:spAutoFit/>
          </a:bodyPr>
          <a:lstStyle/>
          <a:p>
            <a:r>
              <a:rPr lang="en-US" sz="1200" dirty="0"/>
              <a:t>Kerzner (p.439)</a:t>
            </a:r>
            <a:endParaRPr lang="pt-PT" sz="1200" dirty="0"/>
          </a:p>
        </p:txBody>
      </p:sp>
    </p:spTree>
    <p:extLst>
      <p:ext uri="{BB962C8B-B14F-4D97-AF65-F5344CB8AC3E}">
        <p14:creationId xmlns:p14="http://schemas.microsoft.com/office/powerpoint/2010/main" val="2525670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5" id="{ABBDC217-1176-2942-8DB9-284760B0BC4F}" vid="{815B1822-6844-D741-AA52-3976F2E03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MSIE 4.0 (UMinho Slide Master)</Template>
  <TotalTime>1551</TotalTime>
  <Words>2358</Words>
  <Application>Microsoft Office PowerPoint</Application>
  <PresentationFormat>Widescreen</PresentationFormat>
  <Paragraphs>489</Paragraphs>
  <Slides>49</Slides>
  <Notes>15</Notes>
  <HiddenSlides>0</HiddenSlides>
  <MMClips>0</MMClips>
  <ScaleCrop>false</ScaleCrop>
  <HeadingPairs>
    <vt:vector size="10" baseType="variant">
      <vt:variant>
        <vt:lpstr>Fonts Used</vt:lpstr>
      </vt:variant>
      <vt:variant>
        <vt:i4>10</vt:i4>
      </vt:variant>
      <vt:variant>
        <vt:lpstr>Theme</vt:lpstr>
      </vt:variant>
      <vt:variant>
        <vt:i4>1</vt:i4>
      </vt:variant>
      <vt:variant>
        <vt:lpstr>Links</vt:lpstr>
      </vt:variant>
      <vt:variant>
        <vt:i4>1</vt:i4>
      </vt:variant>
      <vt:variant>
        <vt:lpstr>Embedded OLE Servers</vt:lpstr>
      </vt:variant>
      <vt:variant>
        <vt:i4>2</vt:i4>
      </vt:variant>
      <vt:variant>
        <vt:lpstr>Slide Titles</vt:lpstr>
      </vt:variant>
      <vt:variant>
        <vt:i4>49</vt:i4>
      </vt:variant>
    </vt:vector>
  </HeadingPairs>
  <TitlesOfParts>
    <vt:vector size="63" baseType="lpstr">
      <vt:lpstr>Arial</vt:lpstr>
      <vt:lpstr>Calibri</vt:lpstr>
      <vt:lpstr>Calibri Light</vt:lpstr>
      <vt:lpstr>Source Sans Pro</vt:lpstr>
      <vt:lpstr>Source Sans Pro Black</vt:lpstr>
      <vt:lpstr>Tahoma</vt:lpstr>
      <vt:lpstr>Trebuchet MS</vt:lpstr>
      <vt:lpstr>Tw Cen MT</vt:lpstr>
      <vt:lpstr>Verdana</vt:lpstr>
      <vt:lpstr>Wingdings</vt:lpstr>
      <vt:lpstr>Office Theme</vt:lpstr>
      <vt:lpstr>file:///C:\Documents%20and%20Settings\Rui%20Lima\My%20Documents\Docencia\ApontamentosGP\Projectos\ImgProject\Project1_Gantt.vsd</vt:lpstr>
      <vt:lpstr>Equação</vt:lpstr>
      <vt:lpstr>Equation</vt:lpstr>
      <vt:lpstr>Project Management</vt:lpstr>
      <vt:lpstr>Project Management </vt:lpstr>
      <vt:lpstr>Topics</vt:lpstr>
      <vt:lpstr>Term List</vt:lpstr>
      <vt:lpstr>Summary - Project Duration?</vt:lpstr>
      <vt:lpstr>Project Representation</vt:lpstr>
      <vt:lpstr> [Work Breakdown Structure - WBS]</vt:lpstr>
      <vt:lpstr>Work Breakdown Structure - Templates</vt:lpstr>
      <vt:lpstr>Work Breakdown Structure – Example</vt:lpstr>
      <vt:lpstr>Project Representation Activities and Precedences</vt:lpstr>
      <vt:lpstr>Project Representation “Activity on Node” Network</vt:lpstr>
      <vt:lpstr>Project Representation “Activity on Arc” Network</vt:lpstr>
      <vt:lpstr>Project Representation Gantt Diagram</vt:lpstr>
      <vt:lpstr>Activities:  duration, precedence, restrictions</vt:lpstr>
      <vt:lpstr>CPM Method</vt:lpstr>
      <vt:lpstr>CPM Method Representation of Events - Nodes</vt:lpstr>
      <vt:lpstr>CPM Method Representation of Activities - Arcs</vt:lpstr>
      <vt:lpstr>CPM Method - Slacks off</vt:lpstr>
      <vt:lpstr>CPM Method - Critical Path</vt:lpstr>
      <vt:lpstr>CPM Method  Critical Path - Exercise</vt:lpstr>
      <vt:lpstr>Build the AOA network and determine all activity times and all clearances for an activity.</vt:lpstr>
      <vt:lpstr>AOA network</vt:lpstr>
      <vt:lpstr>Planning with Resource Restriction</vt:lpstr>
      <vt:lpstr>Resource-Constrained Planning  LANG Heuristic</vt:lpstr>
      <vt:lpstr>Resource-Constraints Planning  Brooks algorithm (BAG)</vt:lpstr>
      <vt:lpstr>Brooks Algorithm (BAG)  Exercise</vt:lpstr>
      <vt:lpstr>Brooks Algorithm (BAG)  Exercise</vt:lpstr>
      <vt:lpstr>Brooks - Exercise</vt:lpstr>
      <vt:lpstr>Brooks - Exercise</vt:lpstr>
      <vt:lpstr>Brooks - Exercise</vt:lpstr>
      <vt:lpstr>Brooks - Exercise</vt:lpstr>
      <vt:lpstr>PERT Method</vt:lpstr>
      <vt:lpstr>PERT Method  PERT Method Model</vt:lpstr>
      <vt:lpstr>PERT Method  PERT Method - Critical Path</vt:lpstr>
      <vt:lpstr>PERT method  Activity duration model</vt:lpstr>
      <vt:lpstr>PERT Method  Calculation of project duration times</vt:lpstr>
      <vt:lpstr>PERT Method  Calculation of project duration times</vt:lpstr>
      <vt:lpstr>PERT Method  Calculation of project duration times</vt:lpstr>
      <vt:lpstr>Standard Normal Distribution Table</vt:lpstr>
      <vt:lpstr>Standard Normal Distribution</vt:lpstr>
      <vt:lpstr>Commitment Method Cost / Time</vt:lpstr>
      <vt:lpstr>Commitment Method Cost / Time  Generic cost model per activity</vt:lpstr>
      <vt:lpstr>Method Commitment Cost / Time  Calculation of project duration</vt:lpstr>
      <vt:lpstr>Example</vt:lpstr>
      <vt:lpstr>Example</vt:lpstr>
      <vt:lpstr>Example</vt:lpstr>
      <vt:lpstr>Example</vt:lpstr>
      <vt:lpstr>More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Rui M. Lima</dc:creator>
  <cp:lastModifiedBy>Rui Lima</cp:lastModifiedBy>
  <cp:revision>174</cp:revision>
  <dcterms:created xsi:type="dcterms:W3CDTF">2018-02-10T16:55:03Z</dcterms:created>
  <dcterms:modified xsi:type="dcterms:W3CDTF">2020-09-06T09:36:40Z</dcterms:modified>
</cp:coreProperties>
</file>