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9" r:id="rId2"/>
    <p:sldId id="400" r:id="rId3"/>
    <p:sldId id="401" r:id="rId4"/>
    <p:sldId id="402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3" r:id="rId33"/>
    <p:sldId id="2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ED7D31"/>
    <a:srgbClr val="C0C0C0"/>
    <a:srgbClr val="000000"/>
    <a:srgbClr val="F2F2F2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7143" autoAdjust="0"/>
  </p:normalViewPr>
  <p:slideViewPr>
    <p:cSldViewPr snapToGrid="0">
      <p:cViewPr varScale="1">
        <p:scale>
          <a:sx n="89" d="100"/>
          <a:sy n="89" d="100"/>
        </p:scale>
        <p:origin x="913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F5E14-8928-459C-AA4B-D3C52063B52B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CB64C3F4-0E3C-437F-8BA1-2591EF1D80AD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pPr rtl="0"/>
          <a:r>
            <a:rPr lang="en-US"/>
            <a:t>Benefits to the organization running the project</a:t>
          </a:r>
          <a:endParaRPr lang="pt-PT" noProof="0"/>
        </a:p>
      </dgm:t>
    </dgm:pt>
    <dgm:pt modelId="{6700E662-908F-4677-886E-9E9E5F3219B5}" type="parTrans" cxnId="{884CFA7E-DD78-4B9D-BAD3-FEBC7AEF6218}">
      <dgm:prSet/>
      <dgm:spPr/>
      <dgm:t>
        <a:bodyPr/>
        <a:lstStyle/>
        <a:p>
          <a:endParaRPr lang="pt-PT" noProof="0" dirty="0"/>
        </a:p>
      </dgm:t>
    </dgm:pt>
    <dgm:pt modelId="{69E8E5FD-72F5-45CE-84A2-0CD93BDEF6A4}" type="sibTrans" cxnId="{884CFA7E-DD78-4B9D-BAD3-FEBC7AEF6218}">
      <dgm:prSet/>
      <dgm:spPr/>
      <dgm:t>
        <a:bodyPr/>
        <a:lstStyle/>
        <a:p>
          <a:endParaRPr lang="pt-PT" noProof="0" dirty="0"/>
        </a:p>
      </dgm:t>
    </dgm:pt>
    <dgm:pt modelId="{346E750A-6610-45DD-8A31-975AD62EE964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dirty="0"/>
            <a:t>Benefits to the organization that receives the result of the project</a:t>
          </a:r>
          <a:endParaRPr lang="pt-PT" noProof="0" dirty="0"/>
        </a:p>
      </dgm:t>
    </dgm:pt>
    <dgm:pt modelId="{0403B41F-E0C4-4702-81BF-0914FC6B9085}" type="parTrans" cxnId="{8422F3E3-2948-459A-A032-389A8F9D966C}">
      <dgm:prSet/>
      <dgm:spPr/>
      <dgm:t>
        <a:bodyPr/>
        <a:lstStyle/>
        <a:p>
          <a:endParaRPr lang="pt-PT" noProof="0" dirty="0"/>
        </a:p>
      </dgm:t>
    </dgm:pt>
    <dgm:pt modelId="{066B00DA-0E0A-4399-97F6-DD7140CF6ED9}" type="sibTrans" cxnId="{8422F3E3-2948-459A-A032-389A8F9D966C}">
      <dgm:prSet/>
      <dgm:spPr/>
      <dgm:t>
        <a:bodyPr/>
        <a:lstStyle/>
        <a:p>
          <a:endParaRPr lang="pt-PT" noProof="0" dirty="0"/>
        </a:p>
      </dgm:t>
    </dgm:pt>
    <dgm:pt modelId="{38544166-D837-4456-920A-5DE0D7BB7774}" type="pres">
      <dgm:prSet presAssocID="{5B5F5E14-8928-459C-AA4B-D3C52063B52B}" presName="diagram" presStyleCnt="0">
        <dgm:presLayoutVars>
          <dgm:dir/>
          <dgm:resizeHandles val="exact"/>
        </dgm:presLayoutVars>
      </dgm:prSet>
      <dgm:spPr/>
    </dgm:pt>
    <dgm:pt modelId="{D8A3ACC2-CD42-46BB-80FE-8D2D9C59C0E4}" type="pres">
      <dgm:prSet presAssocID="{CB64C3F4-0E3C-437F-8BA1-2591EF1D80AD}" presName="arrow" presStyleLbl="node1" presStyleIdx="0" presStyleCnt="2">
        <dgm:presLayoutVars>
          <dgm:bulletEnabled val="1"/>
        </dgm:presLayoutVars>
      </dgm:prSet>
      <dgm:spPr/>
    </dgm:pt>
    <dgm:pt modelId="{CE91F30C-19F6-470A-A0E5-53B1F2B12333}" type="pres">
      <dgm:prSet presAssocID="{346E750A-6610-45DD-8A31-975AD62EE964}" presName="arrow" presStyleLbl="node1" presStyleIdx="1" presStyleCnt="2" custRadScaleRad="100521">
        <dgm:presLayoutVars>
          <dgm:bulletEnabled val="1"/>
        </dgm:presLayoutVars>
      </dgm:prSet>
      <dgm:spPr/>
    </dgm:pt>
  </dgm:ptLst>
  <dgm:cxnLst>
    <dgm:cxn modelId="{077B0455-9212-46D4-8BE2-8D934C60A1E0}" type="presOf" srcId="{5B5F5E14-8928-459C-AA4B-D3C52063B52B}" destId="{38544166-D837-4456-920A-5DE0D7BB7774}" srcOrd="0" destOrd="0" presId="urn:microsoft.com/office/officeart/2005/8/layout/arrow5"/>
    <dgm:cxn modelId="{884CFA7E-DD78-4B9D-BAD3-FEBC7AEF6218}" srcId="{5B5F5E14-8928-459C-AA4B-D3C52063B52B}" destId="{CB64C3F4-0E3C-437F-8BA1-2591EF1D80AD}" srcOrd="0" destOrd="0" parTransId="{6700E662-908F-4677-886E-9E9E5F3219B5}" sibTransId="{69E8E5FD-72F5-45CE-84A2-0CD93BDEF6A4}"/>
    <dgm:cxn modelId="{90FAFBB2-2CD6-41C5-9D5B-27A2C5121683}" type="presOf" srcId="{CB64C3F4-0E3C-437F-8BA1-2591EF1D80AD}" destId="{D8A3ACC2-CD42-46BB-80FE-8D2D9C59C0E4}" srcOrd="0" destOrd="0" presId="urn:microsoft.com/office/officeart/2005/8/layout/arrow5"/>
    <dgm:cxn modelId="{6B60A1D6-DCF4-4789-B7AB-5084127F2AD4}" type="presOf" srcId="{346E750A-6610-45DD-8A31-975AD62EE964}" destId="{CE91F30C-19F6-470A-A0E5-53B1F2B12333}" srcOrd="0" destOrd="0" presId="urn:microsoft.com/office/officeart/2005/8/layout/arrow5"/>
    <dgm:cxn modelId="{8422F3E3-2948-459A-A032-389A8F9D966C}" srcId="{5B5F5E14-8928-459C-AA4B-D3C52063B52B}" destId="{346E750A-6610-45DD-8A31-975AD62EE964}" srcOrd="1" destOrd="0" parTransId="{0403B41F-E0C4-4702-81BF-0914FC6B9085}" sibTransId="{066B00DA-0E0A-4399-97F6-DD7140CF6ED9}"/>
    <dgm:cxn modelId="{801053F2-3117-4B3C-AD53-D9E684124155}" type="presParOf" srcId="{38544166-D837-4456-920A-5DE0D7BB7774}" destId="{D8A3ACC2-CD42-46BB-80FE-8D2D9C59C0E4}" srcOrd="0" destOrd="0" presId="urn:microsoft.com/office/officeart/2005/8/layout/arrow5"/>
    <dgm:cxn modelId="{5101FD5D-2613-40B5-97D3-47B1F3A5DB14}" type="presParOf" srcId="{38544166-D837-4456-920A-5DE0D7BB7774}" destId="{CE91F30C-19F6-470A-A0E5-53B1F2B1233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3ACC2-CD42-46BB-80FE-8D2D9C59C0E4}">
      <dsp:nvSpPr>
        <dsp:cNvPr id="0" name=""/>
        <dsp:cNvSpPr/>
      </dsp:nvSpPr>
      <dsp:spPr>
        <a:xfrm rot="16200000">
          <a:off x="3718" y="2660"/>
          <a:ext cx="4623829" cy="4623829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Benefits to the organization running the project</a:t>
          </a:r>
          <a:endParaRPr lang="pt-PT" sz="3300" kern="1200" noProof="0"/>
        </a:p>
      </dsp:txBody>
      <dsp:txXfrm rot="5400000">
        <a:off x="3718" y="1158617"/>
        <a:ext cx="3814659" cy="2311915"/>
      </dsp:txXfrm>
    </dsp:sp>
    <dsp:sp modelId="{CE91F30C-19F6-470A-A0E5-53B1F2B12333}">
      <dsp:nvSpPr>
        <dsp:cNvPr id="0" name=""/>
        <dsp:cNvSpPr/>
      </dsp:nvSpPr>
      <dsp:spPr>
        <a:xfrm rot="5400000">
          <a:off x="6882370" y="2660"/>
          <a:ext cx="4623829" cy="4623829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Benefits to the organization that receives the result of the project</a:t>
          </a:r>
          <a:endParaRPr lang="pt-PT" sz="3300" kern="1200" noProof="0" dirty="0"/>
        </a:p>
      </dsp:txBody>
      <dsp:txXfrm rot="-5400000">
        <a:off x="7691540" y="1158617"/>
        <a:ext cx="3814659" cy="231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14612-2E3E-4CBC-BBBE-ED26E3580793}" type="datetimeFigureOut">
              <a:rPr lang="pt-PT" smtClean="0"/>
              <a:t>06/09/2020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27FA-9838-49F9-BC71-C65DD91E4A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02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use a case study here or the I4.0 project of each team as </a:t>
            </a:r>
            <a:r>
              <a:rPr lang="en-US"/>
              <a:t>the object of work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515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20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slides for a class related to agile project planning using the PM Canvas.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927FA-9838-49F9-BC71-C65DD91E4A98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31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8D94-BDE6-43CB-8B96-E11B39F5F58E}" type="datetime1">
              <a:rPr lang="pt-PT" smtClean="0"/>
              <a:t>06/09/2020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CEBB-13BF-4312-A352-5D9FAD0C50C8}" type="datetime1">
              <a:rPr lang="pt-PT" smtClean="0"/>
              <a:t>06/09/2020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BFAA-5303-434E-B697-0A7C43CF1BB8}" type="datetime1">
              <a:rPr lang="pt-PT" smtClean="0"/>
              <a:t>06/09/2020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84335-1CFF-4ED4-8641-B1D6B2EAA1DF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707F-3602-42C6-A83D-6842C6230962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1418-5CB2-4190-8933-646DF6BEB0F7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3EE2-85EE-416A-9668-71CEA4E20232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35402" y="273352"/>
            <a:ext cx="11320441" cy="8696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266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35402" y="3881302"/>
            <a:ext cx="11320441" cy="4020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2903" b="0" strike="noStrike" spc="-1">
              <a:solidFill>
                <a:srgbClr val="2C3E5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23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777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824787"/>
          </a:xfrm>
        </p:spPr>
        <p:txBody>
          <a:bodyPr/>
          <a:lstStyle>
            <a:lvl1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10359105" y="430655"/>
            <a:ext cx="1633538" cy="933451"/>
            <a:chOff x="1462141" y="5625782"/>
            <a:chExt cx="2174647" cy="93126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1" y="5625782"/>
              <a:ext cx="2174647" cy="931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0294958" y="4750645"/>
            <a:ext cx="1947672" cy="1112955"/>
            <a:chOff x="1462142" y="5625782"/>
            <a:chExt cx="1947672" cy="111295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709237" y="6396483"/>
              <a:ext cx="1453102" cy="1565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142" y="5625782"/>
              <a:ext cx="1947672" cy="1112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40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25AA6-3B45-47DF-A456-53565C4F2293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6C3EC-E2F1-4D40-83EC-2714AC6AD458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29AB-D5EF-4FC2-838B-B0A01657D558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DB2C-56E6-415F-9045-471A3A298C4C}" type="datetime1">
              <a:rPr lang="pt-PT" smtClean="0"/>
              <a:t>06/09/2020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Rui M. Lima - PM4I4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F26D-F691-41BA-966B-99E30C5F1591}" type="datetime1">
              <a:rPr lang="pt-PT" smtClean="0"/>
              <a:t>06/09/2020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Rui M. Lima - PM4I4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4" r:id="rId3"/>
    <p:sldLayoutId id="2147483665" r:id="rId4"/>
    <p:sldLayoutId id="2147483667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6" r:id="rId17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equirements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Q4yd2W50No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rariasaraiva.com.br/produto/4967937/project-model-canvas-gerenciamento-de-projetos-sem-burocracia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://pmcanvas.com.br/download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ijVbM9DpxU&amp;feature=player_detailpage#t=4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SMART_criteri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youtube.com/watch?v=fzUICBMQBN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Rui M. </a:t>
            </a:r>
            <a:r>
              <a:rPr lang="pt-PT"/>
              <a:t>Lima</a:t>
            </a:r>
          </a:p>
          <a:p>
            <a:r>
              <a:rPr lang="en-US"/>
              <a:t>(</a:t>
            </a:r>
            <a:r>
              <a:rPr lang="en-US" dirty="0"/>
              <a:t>School of Engineering of University of Minho)</a:t>
            </a:r>
            <a:endParaRPr lang="pt-P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0C0E8-738B-49FE-B22C-D057EE668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noProof="0" dirty="0"/>
              <a:t>Lean/Agile Project Planning based on the Project Model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4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73EA-AE0B-49B1-B867-22C9143F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BENEFITS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68337-2A8E-450B-851C-76919CF7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Characterized by:</a:t>
            </a:r>
          </a:p>
          <a:p>
            <a:pPr lvl="1"/>
            <a:r>
              <a:rPr lang="en-US"/>
              <a:t>Increased revenue</a:t>
            </a:r>
          </a:p>
          <a:p>
            <a:pPr lvl="1"/>
            <a:r>
              <a:rPr lang="en-US"/>
              <a:t>Reduction of costs</a:t>
            </a:r>
          </a:p>
          <a:p>
            <a:pPr lvl="1"/>
            <a:r>
              <a:rPr lang="en-US"/>
              <a:t>Improved image</a:t>
            </a:r>
          </a:p>
          <a:p>
            <a:pPr lvl="1"/>
            <a:r>
              <a:rPr lang="en-US"/>
              <a:t>More efficient use of assets / resources</a:t>
            </a:r>
          </a:p>
          <a:p>
            <a:pPr lvl="1"/>
            <a:r>
              <a:rPr lang="en-US"/>
              <a:t>Improving the social and environmental impact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It should be possible to identify the intensity of the contribution of these benefits to the strategic objectives</a:t>
            </a:r>
            <a:endParaRPr lang="en-US" noProof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011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B3BF-7F82-439E-BB77-045DEFD2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BENEFITS</a:t>
            </a:r>
            <a:endParaRPr lang="pt-PT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72B3B06-3544-43DC-969A-E86D3DC169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77951"/>
              </p:ext>
            </p:extLst>
          </p:nvPr>
        </p:nvGraphicFramePr>
        <p:xfrm>
          <a:off x="330200" y="1581150"/>
          <a:ext cx="115062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96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52EB-0E15-4D82-B789-2BDA0ECA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WHAT?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8A8E-DF9E-4D86-85A6-EC96847A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Product</a:t>
            </a:r>
          </a:p>
          <a:p>
            <a:pPr algn="ctr"/>
            <a:r>
              <a:rPr lang="en-US" dirty="0"/>
              <a:t>Requirements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750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29C2-8D98-4137-950E-7669CC0A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PRODUCT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10AB7-5807-4D24-B456-8A75FBFE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Describe exactly what will be delivered</a:t>
            </a:r>
            <a:endParaRPr lang="pt-PT" dirty="0"/>
          </a:p>
        </p:txBody>
      </p:sp>
      <p:sp>
        <p:nvSpPr>
          <p:cNvPr id="7" name="Explosion 1 4">
            <a:extLst>
              <a:ext uri="{FF2B5EF4-FFF2-40B4-BE49-F238E27FC236}">
                <a16:creationId xmlns:a16="http://schemas.microsoft.com/office/drawing/2014/main" id="{C335B8BD-44FB-420E-AE42-6AEF342D713F}"/>
              </a:ext>
            </a:extLst>
          </p:cNvPr>
          <p:cNvSpPr/>
          <p:nvPr/>
        </p:nvSpPr>
        <p:spPr>
          <a:xfrm>
            <a:off x="3159180" y="1958008"/>
            <a:ext cx="1656184" cy="128805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/>
              <a:t>Product</a:t>
            </a:r>
            <a:endParaRPr lang="pt-PT" dirty="0"/>
          </a:p>
        </p:txBody>
      </p:sp>
      <p:sp>
        <p:nvSpPr>
          <p:cNvPr id="8" name="Explosion 1 10">
            <a:extLst>
              <a:ext uri="{FF2B5EF4-FFF2-40B4-BE49-F238E27FC236}">
                <a16:creationId xmlns:a16="http://schemas.microsoft.com/office/drawing/2014/main" id="{2698FC7C-3918-4DEF-AA9A-39F9A6D4D7B9}"/>
              </a:ext>
            </a:extLst>
          </p:cNvPr>
          <p:cNvSpPr/>
          <p:nvPr/>
        </p:nvSpPr>
        <p:spPr>
          <a:xfrm>
            <a:off x="7433129" y="2981130"/>
            <a:ext cx="1656184" cy="128805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/>
              <a:t>Service</a:t>
            </a:r>
            <a:endParaRPr lang="pt-PT" dirty="0"/>
          </a:p>
        </p:txBody>
      </p:sp>
      <p:sp>
        <p:nvSpPr>
          <p:cNvPr id="9" name="Explosion 1 11">
            <a:extLst>
              <a:ext uri="{FF2B5EF4-FFF2-40B4-BE49-F238E27FC236}">
                <a16:creationId xmlns:a16="http://schemas.microsoft.com/office/drawing/2014/main" id="{AB0E2E0C-33A3-4BC6-BDEC-F460C4D49A95}"/>
              </a:ext>
            </a:extLst>
          </p:cNvPr>
          <p:cNvSpPr/>
          <p:nvPr/>
        </p:nvSpPr>
        <p:spPr>
          <a:xfrm>
            <a:off x="10087887" y="4993030"/>
            <a:ext cx="1656184" cy="128805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err="1"/>
              <a:t>Result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16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9526-5B9A-4E66-ADF3-9D3E5257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REQUIREMENTS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EA56C-4B4B-4F75-94E0-B2F4DC988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2613"/>
            <a:ext cx="11229516" cy="4708186"/>
          </a:xfrm>
        </p:spPr>
        <p:txBody>
          <a:bodyPr/>
          <a:lstStyle/>
          <a:p>
            <a:r>
              <a:rPr lang="en-US" dirty="0"/>
              <a:t>Requirements are the way the client describe what seems to be necessary or desirable in the product</a:t>
            </a:r>
          </a:p>
          <a:p>
            <a:pPr lvl="1"/>
            <a:r>
              <a:rPr lang="en-US" dirty="0"/>
              <a:t>COMPLETE but SIMPLIFIED</a:t>
            </a:r>
          </a:p>
          <a:p>
            <a:pPr lvl="1"/>
            <a:endParaRPr lang="en-US" dirty="0"/>
          </a:p>
          <a:p>
            <a:r>
              <a:rPr lang="en-US" sz="2800" dirty="0"/>
              <a:t>The major components or subsystems should be listed</a:t>
            </a:r>
          </a:p>
          <a:p>
            <a:pPr lvl="1"/>
            <a:endParaRPr lang="en-US" sz="2000" dirty="0"/>
          </a:p>
          <a:p>
            <a:r>
              <a:rPr lang="en-US" dirty="0"/>
              <a:t>General characteristics of requirements</a:t>
            </a:r>
          </a:p>
          <a:p>
            <a:pPr lvl="1"/>
            <a:r>
              <a:rPr lang="en-US" dirty="0"/>
              <a:t>Complete, consistent, atomic, traceable, current, feasible, unambiguous, priority, verifiable</a:t>
            </a:r>
          </a:p>
          <a:p>
            <a:pPr lvl="1"/>
            <a:r>
              <a:rPr lang="en-US" sz="1800" noProof="0" dirty="0">
                <a:hlinkClick r:id="rId2"/>
              </a:rPr>
              <a:t>http://en.wikipedia.org/wiki/Requirements</a:t>
            </a:r>
            <a:r>
              <a:rPr lang="en-US" sz="1800" noProof="0" dirty="0"/>
              <a:t>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156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07C4-FF8B-4385-8252-E7FA53FA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WHO?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730C4-84FC-4C3D-A5AE-4894D8B8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9" y="1576012"/>
            <a:ext cx="9745902" cy="4824787"/>
          </a:xfrm>
        </p:spPr>
        <p:txBody>
          <a:bodyPr/>
          <a:lstStyle/>
          <a:p>
            <a:r>
              <a:rPr lang="en-US" noProof="0" dirty="0"/>
              <a:t>External STAKEHOLDERS (and external Factors)</a:t>
            </a:r>
          </a:p>
          <a:p>
            <a:r>
              <a:rPr lang="en-US" noProof="0" dirty="0"/>
              <a:t>Project team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592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8A3E-3116-4A5E-9BA5-D12CA30D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EXTERNAL STAKEHOLDERS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99319-215F-4B65-BD84-C4FA659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EXTERNAL STAKEHOLDERS</a:t>
            </a:r>
            <a:endParaRPr lang="en-US" noProof="0" dirty="0"/>
          </a:p>
          <a:p>
            <a:pPr lvl="1"/>
            <a:r>
              <a:rPr lang="en-US" dirty="0"/>
              <a:t>Are all people or organizations involved or affected by the project</a:t>
            </a:r>
          </a:p>
          <a:p>
            <a:pPr lvl="1"/>
            <a:r>
              <a:rPr lang="en-US" dirty="0"/>
              <a:t>Stakeholder interest or resistance affect the success of the project, which will depend on the alignment of their interests with the project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Client, sponsor, suppliers, other departments of the organization external to the project, regulators, ...</a:t>
            </a:r>
          </a:p>
          <a:p>
            <a:pPr lvl="1"/>
            <a:endParaRPr lang="en-US" dirty="0"/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Receive product, service or result</a:t>
            </a:r>
          </a:p>
          <a:p>
            <a:r>
              <a:rPr lang="en-US" dirty="0"/>
              <a:t>SPONSOR</a:t>
            </a:r>
          </a:p>
          <a:p>
            <a:pPr lvl="1"/>
            <a:r>
              <a:rPr lang="en-US" dirty="0"/>
              <a:t>Provides resources for the project</a:t>
            </a:r>
            <a:endParaRPr lang="en-US" noProof="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705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296F-3409-4E23-B86A-D1F88BBB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EXTERNAL FACTORS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6B4B-EC52-423D-A826-5BB9D31E1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to monitor because it can affect the project plan significantly</a:t>
            </a:r>
          </a:p>
          <a:p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Behavior of the economy</a:t>
            </a:r>
          </a:p>
          <a:p>
            <a:pPr lvl="1"/>
            <a:r>
              <a:rPr lang="en-US" dirty="0"/>
              <a:t>Climatic factors</a:t>
            </a:r>
          </a:p>
          <a:p>
            <a:pPr lvl="1"/>
            <a:r>
              <a:rPr lang="en-US" dirty="0"/>
              <a:t>Availability of technology</a:t>
            </a:r>
          </a:p>
          <a:p>
            <a:pPr lvl="1"/>
            <a:r>
              <a:rPr lang="en-US" dirty="0"/>
              <a:t>Productivity of a technology</a:t>
            </a:r>
          </a:p>
          <a:p>
            <a:pPr lvl="1"/>
            <a:r>
              <a:rPr lang="en-US" dirty="0"/>
              <a:t>Availability of resources</a:t>
            </a:r>
          </a:p>
          <a:p>
            <a:pPr lvl="1"/>
            <a:r>
              <a:rPr lang="en-US" dirty="0"/>
              <a:t>Regulations</a:t>
            </a:r>
          </a:p>
          <a:p>
            <a:pPr lvl="1"/>
            <a:r>
              <a:rPr lang="en-US" dirty="0"/>
              <a:t>Traditional Culture</a:t>
            </a:r>
            <a:endParaRPr lang="en-US" noProof="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075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361E-31A9-4B67-BC95-C0853BB5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TEAM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44A9-F918-4BF2-AC45-D61963A72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TEAM MEMBERS</a:t>
            </a:r>
          </a:p>
          <a:p>
            <a:pPr lvl="1"/>
            <a:r>
              <a:rPr lang="en-US" dirty="0"/>
              <a:t>All that produce something in the project</a:t>
            </a:r>
          </a:p>
          <a:p>
            <a:pPr lvl="1"/>
            <a:r>
              <a:rPr lang="en-US" dirty="0"/>
              <a:t>Identification of the role of each member</a:t>
            </a:r>
          </a:p>
          <a:p>
            <a:pPr lvl="1"/>
            <a:endParaRPr lang="en-US" dirty="0"/>
          </a:p>
          <a:p>
            <a:r>
              <a:rPr lang="en-US" dirty="0"/>
              <a:t>MANAGER</a:t>
            </a:r>
          </a:p>
          <a:p>
            <a:pPr lvl="1"/>
            <a:r>
              <a:rPr lang="en-US" dirty="0"/>
              <a:t>Sphere of control</a:t>
            </a:r>
          </a:p>
          <a:p>
            <a:pPr lvl="2"/>
            <a:r>
              <a:rPr lang="en-US" dirty="0"/>
              <a:t>authority to set the agenda and priorities</a:t>
            </a:r>
          </a:p>
          <a:p>
            <a:pPr lvl="1"/>
            <a:r>
              <a:rPr lang="en-US" dirty="0"/>
              <a:t>Sphere of influence</a:t>
            </a:r>
          </a:p>
          <a:p>
            <a:pPr lvl="2"/>
            <a:r>
              <a:rPr lang="en-US" dirty="0"/>
              <a:t>persons, entities or organizations that may be affected although they can not be controlled</a:t>
            </a:r>
          </a:p>
          <a:p>
            <a:pPr lvl="2"/>
            <a:r>
              <a:rPr lang="en-US" dirty="0"/>
              <a:t>members of other departments, customer, sponsor, ...</a:t>
            </a:r>
            <a:endParaRPr lang="en-US" noProof="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3835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EB3C-17F2-4671-95A1-C2281FCF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HOW?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6E79-4B4C-4F55-A01C-D166E5742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PREMISES, </a:t>
            </a:r>
            <a:r>
              <a:rPr lang="en-US" cap="none" dirty="0"/>
              <a:t>DELIVERABLES </a:t>
            </a:r>
            <a:r>
              <a:rPr lang="en-US" dirty="0"/>
              <a:t>AND </a:t>
            </a:r>
            <a:r>
              <a:rPr lang="en-US" cap="none" dirty="0"/>
              <a:t>CONSTRAINTS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564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C0A3A-4634-4672-8BFD-7CE34F0B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Topics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1E8B2-3DEC-4202-AC06-5624F51C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779814"/>
            <a:ext cx="11229516" cy="4620985"/>
          </a:xfrm>
        </p:spPr>
        <p:txBody>
          <a:bodyPr/>
          <a:lstStyle/>
          <a:p>
            <a:pPr lvl="1"/>
            <a:r>
              <a:rPr lang="en-US" sz="2800" noProof="0" dirty="0"/>
              <a:t>Visual project planning concept based on the Project Model Canvas</a:t>
            </a:r>
          </a:p>
          <a:p>
            <a:pPr lvl="1"/>
            <a:r>
              <a:rPr lang="en-US" sz="2800" noProof="0" dirty="0"/>
              <a:t>Case Study</a:t>
            </a:r>
          </a:p>
          <a:p>
            <a:pPr lvl="1"/>
            <a:r>
              <a:rPr lang="en-US" sz="2800" noProof="0" dirty="0"/>
              <a:t>Why? Justification, Objectives and Benefits</a:t>
            </a:r>
          </a:p>
          <a:p>
            <a:pPr lvl="1"/>
            <a:r>
              <a:rPr lang="en-US" sz="2800" noProof="0" dirty="0"/>
              <a:t>What? Product and Requirements</a:t>
            </a:r>
          </a:p>
          <a:p>
            <a:pPr lvl="1"/>
            <a:r>
              <a:rPr lang="en-US" sz="2800" noProof="0" dirty="0"/>
              <a:t>Who? Stakeholders and the Project Team</a:t>
            </a:r>
          </a:p>
          <a:p>
            <a:pPr lvl="1"/>
            <a:r>
              <a:rPr lang="en-US" sz="2800" noProof="0" dirty="0"/>
              <a:t>How? Premises, Deliverables and Constraints</a:t>
            </a:r>
          </a:p>
          <a:p>
            <a:pPr lvl="1"/>
            <a:r>
              <a:rPr lang="en-US" sz="2800" noProof="0" dirty="0"/>
              <a:t>When? Risks, Time Management and Costs</a:t>
            </a:r>
          </a:p>
          <a:p>
            <a:pPr lvl="1"/>
            <a:r>
              <a:rPr lang="en-US" sz="2800" noProof="0" dirty="0"/>
              <a:t>Project plan integration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6020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A234-1060-42E2-93D1-3422CCDD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PREMISES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0094-D587-4D0F-9D20-5914431CE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Assumptions taken for granted</a:t>
            </a:r>
          </a:p>
          <a:p>
            <a:pPr lvl="1"/>
            <a:r>
              <a:rPr lang="en-US"/>
              <a:t>As the plan is constructed under uncertainty it is necessary to assume some premises about a future scenario</a:t>
            </a:r>
          </a:p>
          <a:p>
            <a:pPr lvl="1"/>
            <a:r>
              <a:rPr lang="en-US"/>
              <a:t>Avoid negative premises</a:t>
            </a:r>
          </a:p>
          <a:p>
            <a:pPr lvl="1"/>
            <a:r>
              <a:rPr lang="en-US"/>
              <a:t>When a premise becomes false then it is necessary to make new plans</a:t>
            </a:r>
          </a:p>
          <a:p>
            <a:pPr lvl="2"/>
            <a:endParaRPr lang="en-US"/>
          </a:p>
          <a:p>
            <a:r>
              <a:rPr lang="en-US"/>
              <a:t>Stakeholders and external factors</a:t>
            </a:r>
          </a:p>
          <a:p>
            <a:pPr lvl="1"/>
            <a:r>
              <a:rPr lang="en-US"/>
              <a:t>It is necessary to make assumptions ...</a:t>
            </a:r>
          </a:p>
          <a:p>
            <a:pPr lvl="2"/>
            <a:endParaRPr lang="en-US"/>
          </a:p>
          <a:p>
            <a:r>
              <a:rPr lang="en-US"/>
              <a:t>Examples</a:t>
            </a:r>
          </a:p>
          <a:p>
            <a:pPr lvl="1"/>
            <a:r>
              <a:rPr lang="en-US"/>
              <a:t>The Typical rainfall level will have a variation of 10%</a:t>
            </a:r>
          </a:p>
          <a:p>
            <a:pPr lvl="1"/>
            <a:r>
              <a:rPr lang="en-US"/>
              <a:t>The available technology allows working 100 m</a:t>
            </a:r>
            <a:r>
              <a:rPr lang="en-US" baseline="30000"/>
              <a:t>2</a:t>
            </a:r>
            <a:r>
              <a:rPr lang="en-US"/>
              <a:t> per day</a:t>
            </a:r>
            <a:endParaRPr lang="en-US" noProof="0"/>
          </a:p>
          <a:p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42B63-2EB1-429B-9494-97AECF885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5" t="39451" r="54472" b="30265"/>
          <a:stretch/>
        </p:blipFill>
        <p:spPr>
          <a:xfrm>
            <a:off x="8032923" y="3625804"/>
            <a:ext cx="367240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42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1C01-6662-440A-8F6B-4D2A4763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BDAB-C0D6-4284-8354-294915C95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Deliverable vs. Activities</a:t>
            </a:r>
          </a:p>
          <a:p>
            <a:pPr lvl="1"/>
            <a:r>
              <a:rPr lang="en-US" dirty="0"/>
              <a:t>The activities are constantly changing and increasing the frustration it can bring</a:t>
            </a:r>
          </a:p>
          <a:p>
            <a:pPr lvl="1"/>
            <a:r>
              <a:rPr lang="en-US" dirty="0"/>
              <a:t>Thinking deliverables gives more autonomy and motivation and sense of belonging</a:t>
            </a:r>
          </a:p>
          <a:p>
            <a:pPr lvl="1"/>
            <a:endParaRPr lang="en-US" dirty="0"/>
          </a:p>
          <a:p>
            <a:r>
              <a:rPr lang="en-US" dirty="0"/>
              <a:t>Deliverables are conditioned by the premises and constraints</a:t>
            </a:r>
          </a:p>
          <a:p>
            <a:endParaRPr lang="pt-P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3FBCE-9FDD-42EC-AD4C-01910A59572B}"/>
              </a:ext>
            </a:extLst>
          </p:cNvPr>
          <p:cNvSpPr txBox="1"/>
          <p:nvPr/>
        </p:nvSpPr>
        <p:spPr>
          <a:xfrm>
            <a:off x="8056751" y="5967924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Yoda … (0:00 – 0:25):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2"/>
              </a:rPr>
              <a:t>http://www.youtube.com/watch?v=BQ4yd2W50No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2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ACA3-745F-42C3-B91B-6F2993DA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1ECFA-F55A-4F52-892E-DA0733B09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relevant deliverables</a:t>
            </a:r>
          </a:p>
          <a:p>
            <a:pPr lvl="1"/>
            <a:r>
              <a:rPr lang="en-US" dirty="0"/>
              <a:t>Make visible the project result, what is going to produce and also where each deliverable fits in relation to others</a:t>
            </a:r>
          </a:p>
          <a:p>
            <a:pPr lvl="1"/>
            <a:r>
              <a:rPr lang="en-US" dirty="0"/>
              <a:t>Each hour should contribute to a deliverable</a:t>
            </a:r>
          </a:p>
          <a:p>
            <a:pPr lvl="1"/>
            <a:r>
              <a:rPr lang="en-US" dirty="0"/>
              <a:t>Integration of components: think of components that when integrated will ensure that the project was completed</a:t>
            </a:r>
          </a:p>
          <a:p>
            <a:pPr lvl="1"/>
            <a:r>
              <a:rPr lang="en-US" dirty="0"/>
              <a:t>Tangible and measurable</a:t>
            </a:r>
          </a:p>
          <a:p>
            <a:pPr lvl="2"/>
            <a:endParaRPr lang="en-US" dirty="0"/>
          </a:p>
          <a:p>
            <a:r>
              <a:rPr lang="en-US" dirty="0"/>
              <a:t>Example from construction</a:t>
            </a:r>
          </a:p>
          <a:p>
            <a:pPr lvl="1"/>
            <a:r>
              <a:rPr lang="en-US" dirty="0"/>
              <a:t>Foundations, masonry, roof, finishing</a:t>
            </a:r>
          </a:p>
          <a:p>
            <a:pPr lvl="1"/>
            <a:r>
              <a:rPr lang="en-US" dirty="0"/>
              <a:t>Construction license, contracts, way of delivery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5357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BE50-C8ED-4F3B-9194-F16B8E8A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46ED-C7AF-4B5A-967A-D49C96EE6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576012"/>
            <a:ext cx="11229516" cy="46302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Focus on relevant deliverables</a:t>
            </a:r>
          </a:p>
          <a:p>
            <a:pPr lvl="1"/>
            <a:r>
              <a:rPr lang="en-US" dirty="0"/>
              <a:t>Make visible the project result, what is going to produce and also where each deliverable fits in relation to others</a:t>
            </a:r>
          </a:p>
          <a:p>
            <a:pPr lvl="1"/>
            <a:r>
              <a:rPr lang="en-US" dirty="0"/>
              <a:t>Each hour should contribute to a deliverable</a:t>
            </a:r>
          </a:p>
          <a:p>
            <a:pPr lvl="1"/>
            <a:r>
              <a:rPr lang="en-US" dirty="0"/>
              <a:t>Integration of components: think of components, smaller pieces, when integrated will ensure that the project was completed</a:t>
            </a:r>
          </a:p>
          <a:p>
            <a:pPr lvl="1"/>
            <a:r>
              <a:rPr lang="en-US" dirty="0"/>
              <a:t>Tangible and measurable</a:t>
            </a:r>
          </a:p>
          <a:p>
            <a:pPr lvl="1"/>
            <a:endParaRPr lang="en-US" dirty="0"/>
          </a:p>
          <a:p>
            <a:r>
              <a:rPr lang="en-US" dirty="0"/>
              <a:t>Example from construction</a:t>
            </a:r>
          </a:p>
          <a:p>
            <a:pPr lvl="1"/>
            <a:r>
              <a:rPr lang="en-US" dirty="0"/>
              <a:t>Foundations, masonry, roof, finishing</a:t>
            </a:r>
          </a:p>
          <a:p>
            <a:pPr lvl="1"/>
            <a:r>
              <a:rPr lang="en-US" dirty="0"/>
              <a:t>Construction license, contracts, way of delivery</a:t>
            </a:r>
          </a:p>
          <a:p>
            <a:endParaRPr lang="pt-PT" dirty="0"/>
          </a:p>
        </p:txBody>
      </p:sp>
      <p:sp>
        <p:nvSpPr>
          <p:cNvPr id="4" name="Explosion 1 8">
            <a:extLst>
              <a:ext uri="{FF2B5EF4-FFF2-40B4-BE49-F238E27FC236}">
                <a16:creationId xmlns:a16="http://schemas.microsoft.com/office/drawing/2014/main" id="{8AF6BB15-B775-413C-91A0-5A12F1665E74}"/>
              </a:ext>
            </a:extLst>
          </p:cNvPr>
          <p:cNvSpPr/>
          <p:nvPr/>
        </p:nvSpPr>
        <p:spPr>
          <a:xfrm>
            <a:off x="3589413" y="1838901"/>
            <a:ext cx="5112568" cy="41044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SIMPLIFY</a:t>
            </a:r>
            <a:br>
              <a:rPr lang="en-US" sz="2400" dirty="0"/>
            </a:br>
            <a:r>
              <a:rPr lang="en-US" sz="2400" dirty="0"/>
              <a:t>GROUP</a:t>
            </a:r>
            <a:br>
              <a:rPr lang="en-US" sz="2400" dirty="0"/>
            </a:br>
            <a:r>
              <a:rPr lang="en-US" sz="2400" dirty="0"/>
              <a:t>ORGANIZE</a:t>
            </a:r>
          </a:p>
        </p:txBody>
      </p:sp>
    </p:spTree>
    <p:extLst>
      <p:ext uri="{BB962C8B-B14F-4D97-AF65-F5344CB8AC3E}">
        <p14:creationId xmlns:p14="http://schemas.microsoft.com/office/powerpoint/2010/main" val="807417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194D-5BF2-4B65-998C-69F8A6FF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0B38-5A37-489F-884F-86B371817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A limitation to the project progress</a:t>
            </a:r>
          </a:p>
          <a:p>
            <a:pPr lvl="1"/>
            <a:r>
              <a:rPr lang="en-US" dirty="0"/>
              <a:t>Limitations to the work, which reduce the freedom of choices.</a:t>
            </a:r>
          </a:p>
          <a:p>
            <a:pPr lvl="1"/>
            <a:r>
              <a:rPr lang="en-US" dirty="0"/>
              <a:t>Can have internal or external origin</a:t>
            </a:r>
          </a:p>
          <a:p>
            <a:pPr lvl="1"/>
            <a:r>
              <a:rPr lang="en-US" dirty="0"/>
              <a:t>Can be bottlenecks at different times of the project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Tips</a:t>
            </a:r>
          </a:p>
          <a:p>
            <a:pPr lvl="1"/>
            <a:r>
              <a:rPr lang="en-US" dirty="0"/>
              <a:t>Specific, quantified, indicates who is limited, indicates who imposes limitations</a:t>
            </a:r>
            <a:endParaRPr lang="en-US" noProof="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8068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6CC1-9CDD-4FA2-82E6-CA5D42BA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5FAB-5A20-4BD9-9856-EC2F3D771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 of types of constraint</a:t>
            </a:r>
          </a:p>
          <a:p>
            <a:pPr lvl="1"/>
            <a:r>
              <a:rPr lang="en-US" dirty="0"/>
              <a:t>Restrictions on the allowed work period</a:t>
            </a:r>
          </a:p>
          <a:p>
            <a:pPr lvl="1"/>
            <a:r>
              <a:rPr lang="en-US" dirty="0"/>
              <a:t>Limitations on the amount of people and equipment that can be allocated</a:t>
            </a:r>
          </a:p>
          <a:p>
            <a:pPr lvl="1"/>
            <a:r>
              <a:rPr lang="en-US" dirty="0"/>
              <a:t>Restrictions related to logistics and cargo handling</a:t>
            </a:r>
          </a:p>
          <a:p>
            <a:pPr lvl="1"/>
            <a:r>
              <a:rPr lang="en-US" dirty="0"/>
              <a:t>Restrictions relating to the waste generated by the project</a:t>
            </a:r>
          </a:p>
          <a:p>
            <a:pPr lvl="1"/>
            <a:r>
              <a:rPr lang="en-US" dirty="0"/>
              <a:t>Pre-established contracts</a:t>
            </a:r>
          </a:p>
          <a:p>
            <a:pPr lvl="1"/>
            <a:r>
              <a:rPr lang="en-US" dirty="0"/>
              <a:t>Time dependence of some deliverables</a:t>
            </a:r>
          </a:p>
          <a:p>
            <a:pPr lvl="1"/>
            <a:r>
              <a:rPr lang="en-US" dirty="0"/>
              <a:t>Pre-defined technology standards</a:t>
            </a:r>
            <a:endParaRPr lang="en-US" noProof="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97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641D-F96E-43E3-8426-F3BEA596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WHEN AND HOW MUCH?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EE88F-7F45-438A-8B6C-034777C6F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RISKS, TIME MANAGEMENT, COSTS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6854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114A-A9BF-4ACF-89E5-9FFD31E2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FD3E-C481-4443-9F95-AA56AC7C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Uncertainty</a:t>
            </a:r>
          </a:p>
          <a:p>
            <a:pPr lvl="1"/>
            <a:r>
              <a:rPr lang="en-US"/>
              <a:t>The level of risk is proportional to the degree of uncertainty associated with the cost and duration</a:t>
            </a:r>
          </a:p>
          <a:p>
            <a:pPr lvl="1"/>
            <a:r>
              <a:rPr lang="en-US"/>
              <a:t>Consider project risks those uncertainties that really matter, that may influence the project objectives</a:t>
            </a:r>
          </a:p>
          <a:p>
            <a:r>
              <a:rPr lang="en-US"/>
              <a:t>Risk Management</a:t>
            </a:r>
          </a:p>
          <a:p>
            <a:pPr lvl="1"/>
            <a:r>
              <a:rPr lang="en-US"/>
              <a:t>Risk Identification</a:t>
            </a:r>
          </a:p>
          <a:p>
            <a:pPr lvl="1"/>
            <a:r>
              <a:rPr lang="en-US"/>
              <a:t>Risk assessment highlighting the most important</a:t>
            </a:r>
          </a:p>
          <a:p>
            <a:pPr lvl="1"/>
            <a:r>
              <a:rPr lang="en-US"/>
              <a:t>Developing answers to the most relevant risks</a:t>
            </a:r>
          </a:p>
          <a:p>
            <a:pPr lvl="1"/>
            <a:r>
              <a:rPr lang="en-US"/>
              <a:t>Implement response actions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0136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D200-63B6-4830-9B88-188CC179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TIME MANAGEMENT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626D-9321-48E6-92E1-11D752E31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Simplified approach to the project schedule and budget</a:t>
            </a:r>
          </a:p>
          <a:p>
            <a:pPr lvl="1"/>
            <a:r>
              <a:rPr lang="en-US" dirty="0"/>
              <a:t>We present orders of magnitude of time duration and cost, just enough so that it is possible to validate the plan</a:t>
            </a:r>
          </a:p>
          <a:p>
            <a:pPr lvl="1"/>
            <a:r>
              <a:rPr lang="en-US" dirty="0"/>
              <a:t>Time line broken into 4 parts</a:t>
            </a:r>
          </a:p>
          <a:p>
            <a:pPr lvl="1"/>
            <a:endParaRPr lang="en-US" dirty="0"/>
          </a:p>
          <a:p>
            <a:r>
              <a:rPr lang="en-US" dirty="0"/>
              <a:t>Deliverables</a:t>
            </a:r>
          </a:p>
          <a:p>
            <a:pPr lvl="1"/>
            <a:r>
              <a:rPr lang="en-US" dirty="0"/>
              <a:t>Making a commitment of deliverables that can be completed in each quarter of the project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338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8E64-5B33-43A8-9CF2-4CE759F0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COSTS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D768-09F5-4148-AF0A-4BFF5A6A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Deliverable</a:t>
            </a:r>
          </a:p>
          <a:p>
            <a:pPr lvl="1"/>
            <a:r>
              <a:rPr lang="en-US" dirty="0"/>
              <a:t>The budget is planned in a simplified way for each deliverable and can be defined by ranges of values</a:t>
            </a:r>
          </a:p>
          <a:p>
            <a:pPr lvl="1"/>
            <a:endParaRPr lang="en-US" dirty="0"/>
          </a:p>
          <a:p>
            <a:r>
              <a:rPr lang="en-US" dirty="0"/>
              <a:t>Can be decomposed into</a:t>
            </a:r>
          </a:p>
          <a:p>
            <a:pPr lvl="1"/>
            <a:r>
              <a:rPr lang="en-US" dirty="0"/>
              <a:t>WORK / MATERIALS / CONTRACTS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849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B9529-4C25-4974-A1F1-53ADACF0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Project Model Canvas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C94A7-022D-431C-A3A5-E8EA48EA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Project Plan</a:t>
            </a:r>
          </a:p>
          <a:p>
            <a:pPr lvl="1"/>
            <a:r>
              <a:rPr lang="en-US" noProof="0" dirty="0"/>
              <a:t>Simplified, Complete, Visual, Cooperative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310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FCF9C9-B7E5-4383-84BD-D6A0ED1B5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EIGHT STEPS TO VERIFY AND CONSOLIDATE THE PLAN CONSISTENCY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CF82A-F558-4DCD-88E0-70DDEAF89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78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83BE-26F3-4C98-832F-28E1D9E5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E92D-EB4C-45FC-BE67-61CA86CB4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EDABEB-493F-49B9-9992-A8C4F7A90819}"/>
              </a:ext>
            </a:extLst>
          </p:cNvPr>
          <p:cNvGrpSpPr/>
          <p:nvPr/>
        </p:nvGrpSpPr>
        <p:grpSpPr>
          <a:xfrm>
            <a:off x="-27971" y="-12948"/>
            <a:ext cx="12219971" cy="6865078"/>
            <a:chOff x="-27971" y="-12948"/>
            <a:chExt cx="9208483" cy="6454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8DBDE8-FF78-41DD-A78E-035FBE347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213"/>
            <a:stretch/>
          </p:blipFill>
          <p:spPr>
            <a:xfrm>
              <a:off x="-1" y="0"/>
              <a:ext cx="9180513" cy="64338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5EBF66-5C12-421C-9DB4-F514EDD4FFFA}"/>
                </a:ext>
              </a:extLst>
            </p:cNvPr>
            <p:cNvSpPr/>
            <p:nvPr/>
          </p:nvSpPr>
          <p:spPr>
            <a:xfrm>
              <a:off x="1861188" y="-12948"/>
              <a:ext cx="7319324" cy="172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8206E7-6DD6-44C0-872F-A1C45DF71365}"/>
                </a:ext>
              </a:extLst>
            </p:cNvPr>
            <p:cNvSpPr/>
            <p:nvPr/>
          </p:nvSpPr>
          <p:spPr>
            <a:xfrm>
              <a:off x="-2" y="5166573"/>
              <a:ext cx="9180513" cy="126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46F6F0-2A9A-4303-836C-D254E92598E8}"/>
                </a:ext>
              </a:extLst>
            </p:cNvPr>
            <p:cNvSpPr/>
            <p:nvPr/>
          </p:nvSpPr>
          <p:spPr>
            <a:xfrm rot="5400000">
              <a:off x="6520685" y="2506751"/>
              <a:ext cx="3459442" cy="1860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5EF9E2-4A84-4BA6-9840-57DF1C0B5E07}"/>
                </a:ext>
              </a:extLst>
            </p:cNvPr>
            <p:cNvSpPr/>
            <p:nvPr/>
          </p:nvSpPr>
          <p:spPr>
            <a:xfrm rot="5400000">
              <a:off x="-780329" y="2334620"/>
              <a:ext cx="3612375" cy="205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CAB173-2A36-447F-992A-32CE5AC36990}"/>
                </a:ext>
              </a:extLst>
            </p:cNvPr>
            <p:cNvSpPr/>
            <p:nvPr/>
          </p:nvSpPr>
          <p:spPr>
            <a:xfrm>
              <a:off x="0" y="0"/>
              <a:ext cx="1954494" cy="155429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93CFDA-1B9E-428C-BBF2-DEE56BC6B967}"/>
                </a:ext>
              </a:extLst>
            </p:cNvPr>
            <p:cNvSpPr txBox="1"/>
            <p:nvPr/>
          </p:nvSpPr>
          <p:spPr>
            <a:xfrm>
              <a:off x="7136848" y="6126279"/>
              <a:ext cx="1944095" cy="28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Finocchio Junior (2013),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pp. 102</a:t>
              </a:r>
              <a:endParaRPr lang="pt-PT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312C8A-14E2-4CF7-A76E-724A6F931CD9}"/>
                </a:ext>
              </a:extLst>
            </p:cNvPr>
            <p:cNvSpPr txBox="1"/>
            <p:nvPr/>
          </p:nvSpPr>
          <p:spPr>
            <a:xfrm>
              <a:off x="2627784" y="620688"/>
              <a:ext cx="151587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all REQUIREMENTS “have an owner” and define the product?</a:t>
              </a:r>
              <a:endPara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0F233C-9AD4-4CC1-8BA3-E9D92C4982BD}"/>
                </a:ext>
              </a:extLst>
            </p:cNvPr>
            <p:cNvSpPr txBox="1"/>
            <p:nvPr/>
          </p:nvSpPr>
          <p:spPr>
            <a:xfrm>
              <a:off x="2319204" y="515032"/>
              <a:ext cx="4475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3</a:t>
              </a:r>
              <a:endParaRPr lang="pt-PT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D9F6AB-7386-45AD-B297-CF0B6B820C6E}"/>
                </a:ext>
              </a:extLst>
            </p:cNvPr>
            <p:cNvSpPr txBox="1"/>
            <p:nvPr/>
          </p:nvSpPr>
          <p:spPr>
            <a:xfrm>
              <a:off x="4208862" y="643682"/>
              <a:ext cx="12816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the right professionals subordinate to the project?</a:t>
              </a:r>
              <a:endPara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6B0F46-30AD-4F54-B425-C4253CEBE4CB}"/>
                </a:ext>
              </a:extLst>
            </p:cNvPr>
            <p:cNvSpPr txBox="1"/>
            <p:nvPr/>
          </p:nvSpPr>
          <p:spPr>
            <a:xfrm>
              <a:off x="3904852" y="528619"/>
              <a:ext cx="4475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4</a:t>
              </a:r>
              <a:endParaRPr lang="pt-PT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758A93-2F49-486B-86C1-3F25153679DE}"/>
                </a:ext>
              </a:extLst>
            </p:cNvPr>
            <p:cNvSpPr txBox="1"/>
            <p:nvPr/>
          </p:nvSpPr>
          <p:spPr>
            <a:xfrm>
              <a:off x="5855210" y="630962"/>
              <a:ext cx="12816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we obtain convergence forming valid PREMISES?</a:t>
              </a:r>
              <a:endPara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7ACAAE-7C36-45C2-A4B8-7D5936546D86}"/>
                </a:ext>
              </a:extLst>
            </p:cNvPr>
            <p:cNvSpPr txBox="1"/>
            <p:nvPr/>
          </p:nvSpPr>
          <p:spPr>
            <a:xfrm>
              <a:off x="5544705" y="538750"/>
              <a:ext cx="4475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5</a:t>
              </a:r>
              <a:endParaRPr lang="pt-PT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ED95C9-650E-45FB-BB35-675EAFFED586}"/>
                </a:ext>
              </a:extLst>
            </p:cNvPr>
            <p:cNvSpPr txBox="1"/>
            <p:nvPr/>
          </p:nvSpPr>
          <p:spPr>
            <a:xfrm>
              <a:off x="7842614" y="2184726"/>
              <a:ext cx="128163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the RISKS cover what we already know about the project and glimpse, at the same time, what we still don't know?</a:t>
              </a:r>
              <a:endPara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2D5629-1610-4B8C-B66C-FD8799EA7BCE}"/>
                </a:ext>
              </a:extLst>
            </p:cNvPr>
            <p:cNvSpPr txBox="1"/>
            <p:nvPr/>
          </p:nvSpPr>
          <p:spPr>
            <a:xfrm>
              <a:off x="7527248" y="2092104"/>
              <a:ext cx="4475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7</a:t>
              </a:r>
              <a:endParaRPr lang="pt-PT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E312F0-DCC2-4885-B13B-C4F5DC5D89CA}"/>
                </a:ext>
              </a:extLst>
            </p:cNvPr>
            <p:cNvSpPr txBox="1"/>
            <p:nvPr/>
          </p:nvSpPr>
          <p:spPr>
            <a:xfrm>
              <a:off x="7829243" y="3909837"/>
              <a:ext cx="12816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the schedule and budget driven by deliveries?</a:t>
              </a:r>
              <a:endPara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A7C925-BFDE-4449-A033-5A6B008885B0}"/>
                </a:ext>
              </a:extLst>
            </p:cNvPr>
            <p:cNvSpPr txBox="1"/>
            <p:nvPr/>
          </p:nvSpPr>
          <p:spPr>
            <a:xfrm>
              <a:off x="7506403" y="3794695"/>
              <a:ext cx="4475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8</a:t>
              </a:r>
              <a:endParaRPr lang="pt-PT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129CE0-50F4-4A92-8652-BE301058D590}"/>
                </a:ext>
              </a:extLst>
            </p:cNvPr>
            <p:cNvSpPr txBox="1"/>
            <p:nvPr/>
          </p:nvSpPr>
          <p:spPr>
            <a:xfrm>
              <a:off x="4567884" y="5333322"/>
              <a:ext cx="13474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the limitations applicable to work identified in the form of RESTRICTIONS?</a:t>
              </a:r>
              <a:endPara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AE7788-F1E9-4214-AF5E-FF542B66E775}"/>
                </a:ext>
              </a:extLst>
            </p:cNvPr>
            <p:cNvSpPr txBox="1"/>
            <p:nvPr/>
          </p:nvSpPr>
          <p:spPr>
            <a:xfrm>
              <a:off x="4258184" y="5248355"/>
              <a:ext cx="4475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6</a:t>
              </a:r>
              <a:endParaRPr lang="pt-PT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FDAAFF-6F33-4061-BD59-CC42AE4A6D6C}"/>
                </a:ext>
              </a:extLst>
            </p:cNvPr>
            <p:cNvSpPr txBox="1"/>
            <p:nvPr/>
          </p:nvSpPr>
          <p:spPr>
            <a:xfrm>
              <a:off x="782199" y="1707383"/>
              <a:ext cx="13875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the points mentioned in the JUSTIFICATIONS covered?</a:t>
              </a:r>
              <a:endPara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93560D-5399-4AA4-BBAB-B0204A296D38}"/>
                </a:ext>
              </a:extLst>
            </p:cNvPr>
            <p:cNvSpPr txBox="1"/>
            <p:nvPr/>
          </p:nvSpPr>
          <p:spPr>
            <a:xfrm>
              <a:off x="503026" y="1623142"/>
              <a:ext cx="4475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1</a:t>
              </a:r>
              <a:endParaRPr lang="pt-PT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2FDAC7-9E37-49DE-B58B-651C0621DEAB}"/>
                </a:ext>
              </a:extLst>
            </p:cNvPr>
            <p:cNvSpPr txBox="1"/>
            <p:nvPr/>
          </p:nvSpPr>
          <p:spPr>
            <a:xfrm>
              <a:off x="802495" y="3315061"/>
              <a:ext cx="138759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the OBJECTIVE prove to be sufficient and necessary?</a:t>
              </a:r>
              <a:endParaRPr lang="pt-P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D01ECE-BB50-4858-AB53-ECE8B248B61E}"/>
                </a:ext>
              </a:extLst>
            </p:cNvPr>
            <p:cNvSpPr txBox="1"/>
            <p:nvPr/>
          </p:nvSpPr>
          <p:spPr>
            <a:xfrm>
              <a:off x="479188" y="3174833"/>
              <a:ext cx="44755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2</a:t>
              </a:r>
              <a:endParaRPr lang="pt-PT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67D75E-0B8B-4F5F-9390-C3BA6F7925E2}"/>
                </a:ext>
              </a:extLst>
            </p:cNvPr>
            <p:cNvSpPr txBox="1"/>
            <p:nvPr/>
          </p:nvSpPr>
          <p:spPr>
            <a:xfrm>
              <a:off x="-27971" y="50249"/>
              <a:ext cx="207968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THE 8 STEPS OF THE INTEGRATION PROTOCOL</a:t>
              </a:r>
              <a:endPara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61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E982-54E9-45C2-8855-58D08DD1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8F402-8CD6-4D1A-A0B4-9AEF9E0B8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943100"/>
            <a:ext cx="11229516" cy="4457699"/>
          </a:xfrm>
        </p:spPr>
        <p:txBody>
          <a:bodyPr/>
          <a:lstStyle/>
          <a:p>
            <a:r>
              <a:rPr lang="en-US" noProof="0" dirty="0"/>
              <a:t>Finocchio Junior, José (2013) Project Model Canvas </a:t>
            </a:r>
            <a:r>
              <a:rPr lang="en-US" noProof="0" dirty="0" err="1"/>
              <a:t>Gerenciamento</a:t>
            </a:r>
            <a:r>
              <a:rPr lang="en-US" noProof="0" dirty="0"/>
              <a:t> de </a:t>
            </a:r>
            <a:r>
              <a:rPr lang="en-US" noProof="0" dirty="0" err="1"/>
              <a:t>Projetos</a:t>
            </a:r>
            <a:r>
              <a:rPr lang="en-US" noProof="0" dirty="0"/>
              <a:t> Sem </a:t>
            </a:r>
            <a:r>
              <a:rPr lang="en-US" noProof="0" dirty="0" err="1"/>
              <a:t>Burocracia</a:t>
            </a:r>
            <a:r>
              <a:rPr lang="en-US" noProof="0" dirty="0"/>
              <a:t>. Elsevier – Campus. ISBN: 978-85-352-7456-1</a:t>
            </a:r>
          </a:p>
          <a:p>
            <a:pPr lvl="2"/>
            <a:r>
              <a:rPr lang="en-US" noProof="0" dirty="0">
                <a:hlinkClick r:id="rId2"/>
              </a:rPr>
              <a:t>http://www.livrariasaraiva.com.br/produto/4967937/project-model-canvas-gerenciamento-de-projetos-sem-burocracia/</a:t>
            </a:r>
            <a:endParaRPr lang="en-US" noProof="0" dirty="0"/>
          </a:p>
          <a:p>
            <a:pPr lvl="2"/>
            <a:endParaRPr lang="en-US" noProof="0" dirty="0"/>
          </a:p>
          <a:p>
            <a:pPr lvl="2"/>
            <a:endParaRPr lang="en-US" noProof="0" dirty="0"/>
          </a:p>
          <a:p>
            <a:r>
              <a:rPr lang="en-US" noProof="0" dirty="0"/>
              <a:t>Miguel, A. (2006). </a:t>
            </a:r>
            <a:r>
              <a:rPr lang="en-US" noProof="0" dirty="0" err="1"/>
              <a:t>Gestão</a:t>
            </a:r>
            <a:r>
              <a:rPr lang="en-US" noProof="0" dirty="0"/>
              <a:t> </a:t>
            </a:r>
            <a:r>
              <a:rPr lang="en-US" noProof="0" dirty="0" err="1"/>
              <a:t>Moderna</a:t>
            </a:r>
            <a:r>
              <a:rPr lang="en-US" noProof="0" dirty="0"/>
              <a:t> de </a:t>
            </a:r>
            <a:r>
              <a:rPr lang="en-US" noProof="0" dirty="0" err="1"/>
              <a:t>Projectos</a:t>
            </a:r>
            <a:r>
              <a:rPr lang="en-US" noProof="0" dirty="0"/>
              <a:t> (4th ed.): FCA.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6391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F0A7-B445-430B-82A3-542B598D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Model Canvas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95019-8EC5-493E-8AC2-CE953875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CE239A-953C-461E-9953-9BDE79D8760B}"/>
              </a:ext>
            </a:extLst>
          </p:cNvPr>
          <p:cNvSpPr/>
          <p:nvPr/>
        </p:nvSpPr>
        <p:spPr>
          <a:xfrm>
            <a:off x="8485441" y="6132605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>
                <a:hlinkClick r:id="rId2"/>
              </a:rPr>
              <a:t>http://pmcanvas.com.br/download/</a:t>
            </a:r>
            <a:r>
              <a:rPr lang="pt-PT" sz="1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C1513-FB30-4AF2-8E15-B8F09F3C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848" y="1585295"/>
            <a:ext cx="6384303" cy="45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F0A7-B445-430B-82A3-542B598D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Project Model Canvas</a:t>
            </a:r>
            <a:endParaRPr lang="pt-PT" dirty="0"/>
          </a:p>
        </p:txBody>
      </p:sp>
      <p:pic>
        <p:nvPicPr>
          <p:cNvPr id="4" name="Picture 8" descr="Pm canvas">
            <a:extLst>
              <a:ext uri="{FF2B5EF4-FFF2-40B4-BE49-F238E27FC236}">
                <a16:creationId xmlns:a16="http://schemas.microsoft.com/office/drawing/2014/main" id="{1B4C0CCA-ACE5-43D2-9E8F-D94DE45959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567543"/>
            <a:ext cx="7592786" cy="455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B99F24-8EE4-4B75-B385-6AE07C8E062D}"/>
              </a:ext>
            </a:extLst>
          </p:cNvPr>
          <p:cNvSpPr/>
          <p:nvPr/>
        </p:nvSpPr>
        <p:spPr>
          <a:xfrm>
            <a:off x="2351314" y="1574359"/>
            <a:ext cx="1551215" cy="45508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WHY?</a:t>
            </a:r>
            <a:endParaRPr lang="pt-P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8C4AB-3BDA-4E1B-A082-CEAD80E806A7}"/>
              </a:ext>
            </a:extLst>
          </p:cNvPr>
          <p:cNvSpPr/>
          <p:nvPr/>
        </p:nvSpPr>
        <p:spPr>
          <a:xfrm>
            <a:off x="3902529" y="1574359"/>
            <a:ext cx="1501321" cy="4550864"/>
          </a:xfrm>
          <a:prstGeom prst="rect">
            <a:avLst/>
          </a:prstGeom>
          <a:solidFill>
            <a:srgbClr val="9E5E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WHAT?</a:t>
            </a:r>
            <a:endParaRPr lang="pt-P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70ABE-90EA-4D99-8F7E-3984E2EBB368}"/>
              </a:ext>
            </a:extLst>
          </p:cNvPr>
          <p:cNvSpPr/>
          <p:nvPr/>
        </p:nvSpPr>
        <p:spPr>
          <a:xfrm>
            <a:off x="5415644" y="1574358"/>
            <a:ext cx="1491753" cy="3572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WHO?</a:t>
            </a:r>
            <a:endParaRPr lang="pt-P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27507C-DB16-4F25-A799-B4B218B4294B}"/>
              </a:ext>
            </a:extLst>
          </p:cNvPr>
          <p:cNvSpPr/>
          <p:nvPr/>
        </p:nvSpPr>
        <p:spPr>
          <a:xfrm>
            <a:off x="8399504" y="1574359"/>
            <a:ext cx="1534971" cy="45508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AND HOW MUCH?</a:t>
            </a:r>
            <a:endParaRPr lang="pt-P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2646771A-4233-4E8E-A4C6-D1E5537448BE}"/>
              </a:ext>
            </a:extLst>
          </p:cNvPr>
          <p:cNvSpPr/>
          <p:nvPr/>
        </p:nvSpPr>
        <p:spPr>
          <a:xfrm flipH="1">
            <a:off x="5406075" y="1574358"/>
            <a:ext cx="2993429" cy="4551931"/>
          </a:xfrm>
          <a:prstGeom prst="corner">
            <a:avLst>
              <a:gd name="adj1" fmla="val 32739"/>
              <a:gd name="adj2" fmla="val 50271"/>
            </a:avLst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HOW?</a:t>
            </a:r>
            <a:endParaRPr lang="pt-P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377D-2028-45BD-A8B2-A7057A6B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15D3-98BE-440C-AAD5-6E881C6B2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517" y="2387600"/>
            <a:ext cx="8706813" cy="4013199"/>
          </a:xfrm>
        </p:spPr>
        <p:txBody>
          <a:bodyPr/>
          <a:lstStyle/>
          <a:p>
            <a:r>
              <a:rPr lang="en-US" dirty="0"/>
              <a:t>Please read the (simplified) case study</a:t>
            </a:r>
          </a:p>
          <a:p>
            <a:pPr marL="0" indent="0">
              <a:buNone/>
            </a:pPr>
            <a:r>
              <a:rPr lang="en-US" dirty="0"/>
              <a:t>We will need it during the session…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 you!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580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6129-52AB-4A70-95CD-64E3978A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WHY?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3A02D-30E3-4C8B-9490-E076C485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JUSTIFICATIONS | OBJECTIVE | BENEFITS</a:t>
            </a:r>
            <a:endParaRPr lang="en-US" noProof="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4679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B8A5-0619-4174-9AF1-C975BE4A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JUSTIFICATIONS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C717-60D3-4D20-B8F4-E07CBACD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879600"/>
            <a:ext cx="11229516" cy="4521199"/>
          </a:xfrm>
        </p:spPr>
        <p:txBody>
          <a:bodyPr/>
          <a:lstStyle/>
          <a:p>
            <a:r>
              <a:rPr lang="en-US" noProof="0" dirty="0"/>
              <a:t>Problems to be solved</a:t>
            </a:r>
          </a:p>
          <a:p>
            <a:endParaRPr lang="en-US" noProof="0" dirty="0"/>
          </a:p>
          <a:p>
            <a:r>
              <a:rPr lang="en-US" noProof="0" dirty="0"/>
              <a:t>Improvement opportunities</a:t>
            </a:r>
          </a:p>
          <a:p>
            <a:endParaRPr lang="en-US" noProof="0" dirty="0"/>
          </a:p>
          <a:p>
            <a:r>
              <a:rPr lang="en-US" noProof="0" dirty="0"/>
              <a:t>Business needs</a:t>
            </a:r>
          </a:p>
          <a:p>
            <a:endParaRPr lang="en-US" noProof="0" dirty="0"/>
          </a:p>
          <a:p>
            <a:r>
              <a:rPr lang="en-US" noProof="0" dirty="0"/>
              <a:t>Legal demands</a:t>
            </a:r>
          </a:p>
          <a:p>
            <a:endParaRPr lang="pt-PT" dirty="0"/>
          </a:p>
        </p:txBody>
      </p:sp>
      <p:pic>
        <p:nvPicPr>
          <p:cNvPr id="4" name="Picture 4" descr="problem solving tip">
            <a:extLst>
              <a:ext uri="{FF2B5EF4-FFF2-40B4-BE49-F238E27FC236}">
                <a16:creationId xmlns:a16="http://schemas.microsoft.com/office/drawing/2014/main" id="{EDAC2B00-F76E-4403-8B8C-F5BC4AC6F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51" y="2023472"/>
            <a:ext cx="3501752" cy="35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04827-0F32-4A08-8F6C-ADBC74F16A62}"/>
              </a:ext>
            </a:extLst>
          </p:cNvPr>
          <p:cNvSpPr txBox="1"/>
          <p:nvPr/>
        </p:nvSpPr>
        <p:spPr>
          <a:xfrm>
            <a:off x="7964748" y="5670662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No clue why… (0:48 – 1:45):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3"/>
              </a:rPr>
              <a:t>http://www.youtube.com/watch?v=dijVbM9DpxU&amp;feature=player_detailpage#t=48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B269-3CC2-4C94-9B13-9BFA1B16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680DF-F85F-4C17-944D-C9261FF0B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What the product will achieve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Direct, concise, persuasive and relevant</a:t>
            </a:r>
          </a:p>
          <a:p>
            <a:pPr lvl="2"/>
            <a:endParaRPr lang="en-US" dirty="0"/>
          </a:p>
          <a:p>
            <a:r>
              <a:rPr lang="en-US" noProof="0" dirty="0"/>
              <a:t>SMART (</a:t>
            </a:r>
            <a:r>
              <a:rPr lang="en-US" sz="1400" noProof="0" dirty="0">
                <a:hlinkClick r:id="rId2"/>
              </a:rPr>
              <a:t>http://en.wikipedia.org/wiki/SMART_criteria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/>
              <a:t>Specific</a:t>
            </a:r>
          </a:p>
          <a:p>
            <a:pPr lvl="2"/>
            <a:r>
              <a:rPr lang="en-US" noProof="0" dirty="0"/>
              <a:t>(who, why, what, where, when, which)</a:t>
            </a:r>
          </a:p>
          <a:p>
            <a:pPr lvl="1"/>
            <a:r>
              <a:rPr lang="en-US" noProof="0" dirty="0"/>
              <a:t>Measurable</a:t>
            </a:r>
          </a:p>
          <a:p>
            <a:pPr lvl="2"/>
            <a:r>
              <a:rPr lang="en-US" noProof="0" dirty="0"/>
              <a:t>(how much, how many)</a:t>
            </a:r>
          </a:p>
          <a:p>
            <a:pPr lvl="1"/>
            <a:r>
              <a:rPr lang="en-US" noProof="0" dirty="0"/>
              <a:t>Attainable</a:t>
            </a:r>
          </a:p>
          <a:p>
            <a:pPr lvl="2"/>
            <a:r>
              <a:rPr lang="en-US" noProof="0" dirty="0"/>
              <a:t>(how can the goal be accomplished; what do you need; what competences)</a:t>
            </a:r>
          </a:p>
          <a:p>
            <a:pPr lvl="1"/>
            <a:r>
              <a:rPr lang="en-US" noProof="0" dirty="0"/>
              <a:t>Relevant</a:t>
            </a:r>
          </a:p>
          <a:p>
            <a:pPr lvl="2"/>
            <a:r>
              <a:rPr lang="en-US" noProof="0" dirty="0"/>
              <a:t>(worthwhile; now; needs; right person)</a:t>
            </a:r>
          </a:p>
          <a:p>
            <a:pPr lvl="1"/>
            <a:r>
              <a:rPr lang="en-US" noProof="0" dirty="0"/>
              <a:t>Timebound</a:t>
            </a:r>
          </a:p>
          <a:p>
            <a:pPr lvl="2"/>
            <a:r>
              <a:rPr lang="en-US" noProof="0" dirty="0"/>
              <a:t>(when)</a:t>
            </a:r>
          </a:p>
          <a:p>
            <a:endParaRPr lang="pt-PT" dirty="0"/>
          </a:p>
        </p:txBody>
      </p:sp>
      <p:pic>
        <p:nvPicPr>
          <p:cNvPr id="4" name="Picture 6" descr="http://1.bp.blogspot.com/_UHUVAM8b7kA/S7UtMlkbW9I/AAAAAAAAAFI/7C3CVgi0De4/s200/Target.Objectives.jpg">
            <a:extLst>
              <a:ext uri="{FF2B5EF4-FFF2-40B4-BE49-F238E27FC236}">
                <a16:creationId xmlns:a16="http://schemas.microsoft.com/office/drawing/2014/main" id="{D82E2F8B-6CAA-47AD-9D50-92B2853E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00" y="189143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136DE-A64E-443E-844D-EDAEF2D7F936}"/>
              </a:ext>
            </a:extLst>
          </p:cNvPr>
          <p:cNvSpPr txBox="1"/>
          <p:nvPr/>
        </p:nvSpPr>
        <p:spPr>
          <a:xfrm>
            <a:off x="7367464" y="5281988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Seinfeld’s friend, George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Constanza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got a project but he does not know what the objective is (0:00-0:48):</a:t>
            </a:r>
          </a:p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http://www.youtube.com/watch?v=fzUICBMQBNU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pt-PT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4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5" id="{ABBDC217-1176-2942-8DB9-284760B0BC4F}" vid="{815B1822-6844-D741-AA52-3976F2E03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(UMinho Slide Master)</Template>
  <TotalTime>1515</TotalTime>
  <Words>1369</Words>
  <Application>Microsoft Office PowerPoint</Application>
  <PresentationFormat>Widescreen</PresentationFormat>
  <Paragraphs>243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Calibri Light</vt:lpstr>
      <vt:lpstr>Source Sans Pro</vt:lpstr>
      <vt:lpstr>Source Sans Pro Black</vt:lpstr>
      <vt:lpstr>Office Theme</vt:lpstr>
      <vt:lpstr>Lean/Agile Project Planning based on the Project Model Canvas</vt:lpstr>
      <vt:lpstr>Topics</vt:lpstr>
      <vt:lpstr>Project Model Canvas</vt:lpstr>
      <vt:lpstr>Project Model Canvas</vt:lpstr>
      <vt:lpstr>Project Model Canvas</vt:lpstr>
      <vt:lpstr>CASE STUDY</vt:lpstr>
      <vt:lpstr>WHY?</vt:lpstr>
      <vt:lpstr>JUSTIFICATIONS</vt:lpstr>
      <vt:lpstr>OBJECTIVE</vt:lpstr>
      <vt:lpstr>BENEFITS</vt:lpstr>
      <vt:lpstr>BENEFITS</vt:lpstr>
      <vt:lpstr>WHAT?</vt:lpstr>
      <vt:lpstr>PRODUCT</vt:lpstr>
      <vt:lpstr>REQUIREMENTS</vt:lpstr>
      <vt:lpstr>WHO?</vt:lpstr>
      <vt:lpstr>EXTERNAL STAKEHOLDERS</vt:lpstr>
      <vt:lpstr>EXTERNAL FACTORS</vt:lpstr>
      <vt:lpstr>TEAM</vt:lpstr>
      <vt:lpstr>HOW?</vt:lpstr>
      <vt:lpstr>PREMISES</vt:lpstr>
      <vt:lpstr>DELIVERABLES</vt:lpstr>
      <vt:lpstr>DELIVERABLES</vt:lpstr>
      <vt:lpstr>DELIVERABLES</vt:lpstr>
      <vt:lpstr>CONSTRAINTS</vt:lpstr>
      <vt:lpstr>CONSTRAINTS</vt:lpstr>
      <vt:lpstr>WHEN AND HOW MUCH?</vt:lpstr>
      <vt:lpstr>RISKS</vt:lpstr>
      <vt:lpstr>TIME MANAGEMENT</vt:lpstr>
      <vt:lpstr>COSTS</vt:lpstr>
      <vt:lpstr>INTEGRATION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M. Lima</dc:creator>
  <cp:lastModifiedBy>Rui Lima</cp:lastModifiedBy>
  <cp:revision>177</cp:revision>
  <dcterms:created xsi:type="dcterms:W3CDTF">2018-02-10T16:55:03Z</dcterms:created>
  <dcterms:modified xsi:type="dcterms:W3CDTF">2020-09-06T09:25:08Z</dcterms:modified>
</cp:coreProperties>
</file>