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16"/>
  </p:notesMasterIdLst>
  <p:sldIdLst>
    <p:sldId id="256" r:id="rId6"/>
    <p:sldId id="265" r:id="rId7"/>
    <p:sldId id="266" r:id="rId8"/>
    <p:sldId id="275" r:id="rId9"/>
    <p:sldId id="277" r:id="rId10"/>
    <p:sldId id="279" r:id="rId11"/>
    <p:sldId id="280" r:id="rId12"/>
    <p:sldId id="281" r:id="rId13"/>
    <p:sldId id="282" r:id="rId14"/>
    <p:sldId id="283" r:id="rId15"/>
  </p:sldIdLst>
  <p:sldSz cx="12192000" cy="6858000"/>
  <p:notesSz cx="7559675" cy="106918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8FB47-EA4E-7037-F9E5-80EF9C0D23AF}" v="142" dt="2020-05-17T15:07:17.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64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CF461501-763F-404D-9999-08FB0A2D9577}" type="datetimeFigureOut">
              <a:rPr lang="pt-PT" smtClean="0"/>
              <a:t>06/09/2020</a:t>
            </a:fld>
            <a:endParaRPr lang="pt-PT"/>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C1C2EA89-CBB1-4E89-9A6A-F3C3A867A360}" type="slidenum">
              <a:rPr lang="pt-PT" smtClean="0"/>
              <a:t>‹#›</a:t>
            </a:fld>
            <a:endParaRPr lang="pt-PT"/>
          </a:p>
        </p:txBody>
      </p:sp>
    </p:spTree>
    <p:extLst>
      <p:ext uri="{BB962C8B-B14F-4D97-AF65-F5344CB8AC3E}">
        <p14:creationId xmlns:p14="http://schemas.microsoft.com/office/powerpoint/2010/main" val="394775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will help students to develop instruments to evaluate </a:t>
            </a:r>
            <a:r>
              <a:rPr lang="en-US"/>
              <a:t>I4.0 maturity</a:t>
            </a:r>
            <a:endParaRPr lang="pt-PT" dirty="0"/>
          </a:p>
        </p:txBody>
      </p:sp>
      <p:sp>
        <p:nvSpPr>
          <p:cNvPr id="4" name="Slide Number Placeholder 3"/>
          <p:cNvSpPr>
            <a:spLocks noGrp="1"/>
          </p:cNvSpPr>
          <p:nvPr>
            <p:ph type="sldNum" sz="quarter" idx="5"/>
          </p:nvPr>
        </p:nvSpPr>
        <p:spPr/>
        <p:txBody>
          <a:bodyPr/>
          <a:lstStyle/>
          <a:p>
            <a:fld id="{C1C2EA89-CBB1-4E89-9A6A-F3C3A867A360}" type="slidenum">
              <a:rPr lang="pt-PT" smtClean="0"/>
              <a:t>1</a:t>
            </a:fld>
            <a:endParaRPr lang="pt-PT"/>
          </a:p>
        </p:txBody>
      </p:sp>
    </p:spTree>
    <p:extLst>
      <p:ext uri="{BB962C8B-B14F-4D97-AF65-F5344CB8AC3E}">
        <p14:creationId xmlns:p14="http://schemas.microsoft.com/office/powerpoint/2010/main" val="192265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8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8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8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8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8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9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9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9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0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0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0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0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0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0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2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4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5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5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5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9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0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0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2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51.xml"/><Relationship Id="rId21" Type="http://schemas.openxmlformats.org/officeDocument/2006/relationships/image" Target="../media/image8.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image" Target="../media/image11.png"/><Relationship Id="rId5" Type="http://schemas.openxmlformats.org/officeDocument/2006/relationships/slideLayout" Target="../slideLayouts/slideLayout53.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58.xml"/><Relationship Id="rId19" Type="http://schemas.openxmlformats.org/officeDocument/2006/relationships/image" Target="../media/image6.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5"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4"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pic>
        <p:nvPicPr>
          <p:cNvPr id="5" name="Picture 16" descr="A close up of a logo&#10;&#10;Description generated with very high confidence"/>
          <p:cNvPicPr/>
          <p:nvPr/>
        </p:nvPicPr>
        <p:blipFill>
          <a:blip r:embed="rId15"/>
          <a:stretch/>
        </p:blipFill>
        <p:spPr>
          <a:xfrm>
            <a:off x="7118280" y="770400"/>
            <a:ext cx="4262760" cy="1217160"/>
          </a:xfrm>
          <a:prstGeom prst="rect">
            <a:avLst/>
          </a:prstGeom>
          <a:ln>
            <a:noFill/>
          </a:ln>
        </p:spPr>
      </p:pic>
      <p:sp>
        <p:nvSpPr>
          <p:cNvPr id="6"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7" name="CustomShape 6"/>
          <p:cNvSpPr/>
          <p:nvPr/>
        </p:nvSpPr>
        <p:spPr>
          <a:xfrm>
            <a:off x="1356120" y="3184200"/>
            <a:ext cx="8949600" cy="835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8" name="CustomShape 7"/>
          <p:cNvSpPr/>
          <p:nvPr/>
        </p:nvSpPr>
        <p:spPr>
          <a:xfrm>
            <a:off x="1615320" y="3263040"/>
            <a:ext cx="8431200" cy="4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9" name="CustomShape 8"/>
          <p:cNvSpPr/>
          <p:nvPr/>
        </p:nvSpPr>
        <p:spPr>
          <a:xfrm>
            <a:off x="1927800" y="3310200"/>
            <a:ext cx="7805880" cy="518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10" name="Group 9"/>
          <p:cNvGrpSpPr/>
          <p:nvPr/>
        </p:nvGrpSpPr>
        <p:grpSpPr>
          <a:xfrm>
            <a:off x="1433160" y="1661040"/>
            <a:ext cx="10658160" cy="5077080"/>
            <a:chOff x="1433160" y="1661040"/>
            <a:chExt cx="10658160" cy="5077080"/>
          </a:xfrm>
        </p:grpSpPr>
        <p:pic>
          <p:nvPicPr>
            <p:cNvPr id="11" name="Picture 15"/>
            <p:cNvPicPr/>
            <p:nvPr/>
          </p:nvPicPr>
          <p:blipFill>
            <a:blip r:embed="rId16"/>
            <a:stretch/>
          </p:blipFill>
          <p:spPr>
            <a:xfrm>
              <a:off x="9820440" y="4249800"/>
              <a:ext cx="1279440" cy="1279440"/>
            </a:xfrm>
            <a:prstGeom prst="rect">
              <a:avLst/>
            </a:prstGeom>
            <a:ln>
              <a:noFill/>
            </a:ln>
          </p:spPr>
        </p:pic>
        <p:pic>
          <p:nvPicPr>
            <p:cNvPr id="12" name="Picture 1"/>
            <p:cNvPicPr/>
            <p:nvPr/>
          </p:nvPicPr>
          <p:blipFill>
            <a:blip r:embed="rId17"/>
            <a:stretch/>
          </p:blipFill>
          <p:spPr>
            <a:xfrm>
              <a:off x="5943240" y="5267160"/>
              <a:ext cx="1242720" cy="1227240"/>
            </a:xfrm>
            <a:prstGeom prst="rect">
              <a:avLst/>
            </a:prstGeom>
            <a:ln>
              <a:noFill/>
            </a:ln>
          </p:spPr>
        </p:pic>
        <p:pic>
          <p:nvPicPr>
            <p:cNvPr id="13" name="Picture 3"/>
            <p:cNvPicPr/>
            <p:nvPr/>
          </p:nvPicPr>
          <p:blipFill>
            <a:blip r:embed="rId18"/>
            <a:stretch/>
          </p:blipFill>
          <p:spPr>
            <a:xfrm>
              <a:off x="4587840" y="5409360"/>
              <a:ext cx="1233720" cy="1233720"/>
            </a:xfrm>
            <a:prstGeom prst="rect">
              <a:avLst/>
            </a:prstGeom>
            <a:ln>
              <a:noFill/>
            </a:ln>
          </p:spPr>
        </p:pic>
        <p:pic>
          <p:nvPicPr>
            <p:cNvPr id="14" name="Picture 4"/>
            <p:cNvPicPr/>
            <p:nvPr/>
          </p:nvPicPr>
          <p:blipFill>
            <a:blip r:embed="rId19"/>
            <a:stretch/>
          </p:blipFill>
          <p:spPr>
            <a:xfrm>
              <a:off x="7152480" y="4984200"/>
              <a:ext cx="1553760" cy="1417320"/>
            </a:xfrm>
            <a:prstGeom prst="rect">
              <a:avLst/>
            </a:prstGeom>
            <a:ln>
              <a:noFill/>
            </a:ln>
          </p:spPr>
        </p:pic>
        <p:grpSp>
          <p:nvGrpSpPr>
            <p:cNvPr id="15" name="Group 10"/>
            <p:cNvGrpSpPr/>
            <p:nvPr/>
          </p:nvGrpSpPr>
          <p:grpSpPr>
            <a:xfrm>
              <a:off x="1433160" y="5625720"/>
              <a:ext cx="1946880" cy="1112400"/>
              <a:chOff x="1433160" y="5625720"/>
              <a:chExt cx="1946880" cy="1112400"/>
            </a:xfrm>
          </p:grpSpPr>
          <p:sp>
            <p:nvSpPr>
              <p:cNvPr id="16" name="CustomShape 11"/>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7" name="Picture 6"/>
              <p:cNvPicPr/>
              <p:nvPr/>
            </p:nvPicPr>
            <p:blipFill>
              <a:blip r:embed="rId20"/>
              <a:stretch/>
            </p:blipFill>
            <p:spPr>
              <a:xfrm>
                <a:off x="1433160" y="5625720"/>
                <a:ext cx="1946880" cy="1112400"/>
              </a:xfrm>
              <a:prstGeom prst="rect">
                <a:avLst/>
              </a:prstGeom>
              <a:ln>
                <a:noFill/>
              </a:ln>
            </p:spPr>
          </p:pic>
        </p:grpSp>
        <p:pic>
          <p:nvPicPr>
            <p:cNvPr id="18" name="Picture 23"/>
            <p:cNvPicPr/>
            <p:nvPr/>
          </p:nvPicPr>
          <p:blipFill>
            <a:blip r:embed="rId21"/>
            <a:stretch/>
          </p:blipFill>
          <p:spPr>
            <a:xfrm>
              <a:off x="8635680" y="4846680"/>
              <a:ext cx="1252080" cy="1243800"/>
            </a:xfrm>
            <a:prstGeom prst="rect">
              <a:avLst/>
            </a:prstGeom>
            <a:ln>
              <a:noFill/>
            </a:ln>
          </p:spPr>
        </p:pic>
        <p:pic>
          <p:nvPicPr>
            <p:cNvPr id="19" name="Picture 37"/>
            <p:cNvPicPr/>
            <p:nvPr/>
          </p:nvPicPr>
          <p:blipFill>
            <a:blip r:embed="rId22"/>
            <a:stretch/>
          </p:blipFill>
          <p:spPr>
            <a:xfrm>
              <a:off x="11031480" y="1661040"/>
              <a:ext cx="1059840" cy="1415880"/>
            </a:xfrm>
            <a:prstGeom prst="rect">
              <a:avLst/>
            </a:prstGeom>
            <a:ln>
              <a:noFill/>
            </a:ln>
          </p:spPr>
        </p:pic>
        <p:pic>
          <p:nvPicPr>
            <p:cNvPr id="20" name="Picture 40"/>
            <p:cNvPicPr/>
            <p:nvPr/>
          </p:nvPicPr>
          <p:blipFill>
            <a:blip r:embed="rId23"/>
            <a:stretch/>
          </p:blipFill>
          <p:spPr>
            <a:xfrm>
              <a:off x="3282840" y="5179680"/>
              <a:ext cx="1224720" cy="1417680"/>
            </a:xfrm>
            <a:prstGeom prst="rect">
              <a:avLst/>
            </a:prstGeom>
            <a:ln>
              <a:noFill/>
            </a:ln>
          </p:spPr>
        </p:pic>
        <p:pic>
          <p:nvPicPr>
            <p:cNvPr id="21" name="Picture 41"/>
            <p:cNvPicPr/>
            <p:nvPr/>
          </p:nvPicPr>
          <p:blipFill>
            <a:blip r:embed="rId24"/>
            <a:stretch/>
          </p:blipFill>
          <p:spPr>
            <a:xfrm>
              <a:off x="10739160" y="2994480"/>
              <a:ext cx="849600" cy="1489680"/>
            </a:xfrm>
            <a:prstGeom prst="rect">
              <a:avLst/>
            </a:prstGeom>
            <a:ln>
              <a:noFill/>
            </a:ln>
          </p:spPr>
        </p:pic>
      </p:grpSp>
      <p:sp>
        <p:nvSpPr>
          <p:cNvPr id="22" name="PlaceHolder 1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3" name="PlaceHolder 1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61"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62"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63" name="Group 3"/>
          <p:cNvGrpSpPr/>
          <p:nvPr/>
        </p:nvGrpSpPr>
        <p:grpSpPr>
          <a:xfrm>
            <a:off x="1792440" y="1349280"/>
            <a:ext cx="8706240" cy="183600"/>
            <a:chOff x="1792440" y="1349280"/>
            <a:chExt cx="8706240" cy="183600"/>
          </a:xfrm>
        </p:grpSpPr>
        <p:sp>
          <p:nvSpPr>
            <p:cNvPr id="64"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65"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66"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67"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68" name="Group 7"/>
          <p:cNvGrpSpPr/>
          <p:nvPr/>
        </p:nvGrpSpPr>
        <p:grpSpPr>
          <a:xfrm>
            <a:off x="10359000" y="430560"/>
            <a:ext cx="1632960" cy="932760"/>
            <a:chOff x="10359000" y="430560"/>
            <a:chExt cx="1632960" cy="932760"/>
          </a:xfrm>
        </p:grpSpPr>
        <p:sp>
          <p:nvSpPr>
            <p:cNvPr id="69"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70" name="Picture 17"/>
            <p:cNvPicPr/>
            <p:nvPr/>
          </p:nvPicPr>
          <p:blipFill>
            <a:blip r:embed="rId16"/>
            <a:stretch/>
          </p:blipFill>
          <p:spPr>
            <a:xfrm>
              <a:off x="10359000" y="430560"/>
              <a:ext cx="1632960" cy="932760"/>
            </a:xfrm>
            <a:prstGeom prst="rect">
              <a:avLst/>
            </a:prstGeom>
            <a:ln>
              <a:noFill/>
            </a:ln>
          </p:spPr>
        </p:pic>
      </p:grpSp>
      <p:sp>
        <p:nvSpPr>
          <p:cNvPr id="7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72" name="PlaceHolder 10"/>
          <p:cNvSpPr>
            <a:spLocks noGrp="1"/>
          </p:cNvSpPr>
          <p:nvPr>
            <p:ph type="body"/>
          </p:nvPr>
        </p:nvSpPr>
        <p:spPr>
          <a:xfrm>
            <a:off x="609480" y="1604520"/>
            <a:ext cx="535392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
        <p:nvSpPr>
          <p:cNvPr id="73" name="PlaceHolder 11"/>
          <p:cNvSpPr>
            <a:spLocks noGrp="1"/>
          </p:cNvSpPr>
          <p:nvPr>
            <p:ph type="body"/>
          </p:nvPr>
        </p:nvSpPr>
        <p:spPr>
          <a:xfrm>
            <a:off x="6231960" y="1604520"/>
            <a:ext cx="535392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1"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12"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113" name="Group 3"/>
          <p:cNvGrpSpPr/>
          <p:nvPr/>
        </p:nvGrpSpPr>
        <p:grpSpPr>
          <a:xfrm>
            <a:off x="1792440" y="1349280"/>
            <a:ext cx="8706240" cy="183600"/>
            <a:chOff x="1792440" y="1349280"/>
            <a:chExt cx="8706240" cy="183600"/>
          </a:xfrm>
        </p:grpSpPr>
        <p:sp>
          <p:nvSpPr>
            <p:cNvPr id="114"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5"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16"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17"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118" name="Group 7"/>
          <p:cNvGrpSpPr/>
          <p:nvPr/>
        </p:nvGrpSpPr>
        <p:grpSpPr>
          <a:xfrm>
            <a:off x="10359000" y="430560"/>
            <a:ext cx="1632960" cy="932760"/>
            <a:chOff x="10359000" y="430560"/>
            <a:chExt cx="1632960" cy="932760"/>
          </a:xfrm>
        </p:grpSpPr>
        <p:sp>
          <p:nvSpPr>
            <p:cNvPr id="119"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20" name="Picture 17"/>
            <p:cNvPicPr/>
            <p:nvPr/>
          </p:nvPicPr>
          <p:blipFill>
            <a:blip r:embed="rId16"/>
            <a:stretch/>
          </p:blipFill>
          <p:spPr>
            <a:xfrm>
              <a:off x="10359000" y="430560"/>
              <a:ext cx="1632960" cy="932760"/>
            </a:xfrm>
            <a:prstGeom prst="rect">
              <a:avLst/>
            </a:prstGeom>
            <a:ln>
              <a:noFill/>
            </a:ln>
          </p:spPr>
        </p:pic>
      </p:grpSp>
      <p:sp>
        <p:nvSpPr>
          <p:cNvPr id="12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122" name="PlaceHolder 10"/>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0"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61"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162" name="Group 3"/>
          <p:cNvGrpSpPr/>
          <p:nvPr/>
        </p:nvGrpSpPr>
        <p:grpSpPr>
          <a:xfrm>
            <a:off x="1792440" y="1349280"/>
            <a:ext cx="8706240" cy="183600"/>
            <a:chOff x="1792440" y="1349280"/>
            <a:chExt cx="8706240" cy="183600"/>
          </a:xfrm>
        </p:grpSpPr>
        <p:sp>
          <p:nvSpPr>
            <p:cNvPr id="163"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4"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65"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66"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167" name="Group 7"/>
          <p:cNvGrpSpPr/>
          <p:nvPr/>
        </p:nvGrpSpPr>
        <p:grpSpPr>
          <a:xfrm>
            <a:off x="10359000" y="430560"/>
            <a:ext cx="1632960" cy="932760"/>
            <a:chOff x="10359000" y="430560"/>
            <a:chExt cx="1632960" cy="932760"/>
          </a:xfrm>
        </p:grpSpPr>
        <p:sp>
          <p:nvSpPr>
            <p:cNvPr id="168"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69" name="Picture 17"/>
            <p:cNvPicPr/>
            <p:nvPr/>
          </p:nvPicPr>
          <p:blipFill>
            <a:blip r:embed="rId16"/>
            <a:stretch/>
          </p:blipFill>
          <p:spPr>
            <a:xfrm>
              <a:off x="10359000" y="430560"/>
              <a:ext cx="1632960" cy="932760"/>
            </a:xfrm>
            <a:prstGeom prst="rect">
              <a:avLst/>
            </a:prstGeom>
            <a:ln>
              <a:noFill/>
            </a:ln>
          </p:spPr>
        </p:pic>
      </p:grpSp>
      <p:sp>
        <p:nvSpPr>
          <p:cNvPr id="170" name="PlaceHolder 9"/>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171"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09"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10"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211"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212"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sp>
        <p:nvSpPr>
          <p:cNvPr id="213"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214" name="CustomShape 6"/>
          <p:cNvSpPr/>
          <p:nvPr/>
        </p:nvSpPr>
        <p:spPr>
          <a:xfrm>
            <a:off x="3051000" y="2448360"/>
            <a:ext cx="5944680" cy="1553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9600" b="0" strike="noStrike" spc="-1">
                <a:solidFill>
                  <a:srgbClr val="5B9BD5"/>
                </a:solidFill>
                <a:latin typeface="Arial"/>
                <a:ea typeface="DejaVu Sans"/>
              </a:rPr>
              <a:t>Thank You</a:t>
            </a:r>
            <a:endParaRPr lang="pt-PT" sz="9600" b="0" strike="noStrike" spc="-1">
              <a:latin typeface="Arial"/>
            </a:endParaRPr>
          </a:p>
        </p:txBody>
      </p:sp>
      <p:pic>
        <p:nvPicPr>
          <p:cNvPr id="215" name="Picture 18" descr="A close up of a logo&#10;&#10;Description generated with very high confidence"/>
          <p:cNvPicPr/>
          <p:nvPr/>
        </p:nvPicPr>
        <p:blipFill>
          <a:blip r:embed="rId15"/>
          <a:stretch/>
        </p:blipFill>
        <p:spPr>
          <a:xfrm>
            <a:off x="7118280" y="770400"/>
            <a:ext cx="4262760" cy="1217160"/>
          </a:xfrm>
          <a:prstGeom prst="rect">
            <a:avLst/>
          </a:prstGeom>
          <a:ln>
            <a:noFill/>
          </a:ln>
        </p:spPr>
      </p:pic>
      <p:grpSp>
        <p:nvGrpSpPr>
          <p:cNvPr id="216" name="Group 7"/>
          <p:cNvGrpSpPr/>
          <p:nvPr/>
        </p:nvGrpSpPr>
        <p:grpSpPr>
          <a:xfrm>
            <a:off x="1433160" y="1661040"/>
            <a:ext cx="10658160" cy="5077080"/>
            <a:chOff x="1433160" y="1661040"/>
            <a:chExt cx="10658160" cy="5077080"/>
          </a:xfrm>
        </p:grpSpPr>
        <p:pic>
          <p:nvPicPr>
            <p:cNvPr id="217" name="Picture 26"/>
            <p:cNvPicPr/>
            <p:nvPr/>
          </p:nvPicPr>
          <p:blipFill>
            <a:blip r:embed="rId16"/>
            <a:stretch/>
          </p:blipFill>
          <p:spPr>
            <a:xfrm>
              <a:off x="9820440" y="4249800"/>
              <a:ext cx="1279440" cy="1279440"/>
            </a:xfrm>
            <a:prstGeom prst="rect">
              <a:avLst/>
            </a:prstGeom>
            <a:ln>
              <a:noFill/>
            </a:ln>
          </p:spPr>
        </p:pic>
        <p:pic>
          <p:nvPicPr>
            <p:cNvPr id="218" name="Picture 27"/>
            <p:cNvPicPr/>
            <p:nvPr/>
          </p:nvPicPr>
          <p:blipFill>
            <a:blip r:embed="rId17"/>
            <a:stretch/>
          </p:blipFill>
          <p:spPr>
            <a:xfrm>
              <a:off x="5943240" y="5267160"/>
              <a:ext cx="1242720" cy="1227240"/>
            </a:xfrm>
            <a:prstGeom prst="rect">
              <a:avLst/>
            </a:prstGeom>
            <a:ln>
              <a:noFill/>
            </a:ln>
          </p:spPr>
        </p:pic>
        <p:pic>
          <p:nvPicPr>
            <p:cNvPr id="219" name="Picture 28"/>
            <p:cNvPicPr/>
            <p:nvPr/>
          </p:nvPicPr>
          <p:blipFill>
            <a:blip r:embed="rId18"/>
            <a:stretch/>
          </p:blipFill>
          <p:spPr>
            <a:xfrm>
              <a:off x="4587840" y="5409360"/>
              <a:ext cx="1233720" cy="1233720"/>
            </a:xfrm>
            <a:prstGeom prst="rect">
              <a:avLst/>
            </a:prstGeom>
            <a:ln>
              <a:noFill/>
            </a:ln>
          </p:spPr>
        </p:pic>
        <p:pic>
          <p:nvPicPr>
            <p:cNvPr id="220" name="Picture 29"/>
            <p:cNvPicPr/>
            <p:nvPr/>
          </p:nvPicPr>
          <p:blipFill>
            <a:blip r:embed="rId19"/>
            <a:stretch/>
          </p:blipFill>
          <p:spPr>
            <a:xfrm>
              <a:off x="7152480" y="4984200"/>
              <a:ext cx="1553760" cy="1417320"/>
            </a:xfrm>
            <a:prstGeom prst="rect">
              <a:avLst/>
            </a:prstGeom>
            <a:ln>
              <a:noFill/>
            </a:ln>
          </p:spPr>
        </p:pic>
        <p:grpSp>
          <p:nvGrpSpPr>
            <p:cNvPr id="221" name="Group 8"/>
            <p:cNvGrpSpPr/>
            <p:nvPr/>
          </p:nvGrpSpPr>
          <p:grpSpPr>
            <a:xfrm>
              <a:off x="1433160" y="5625720"/>
              <a:ext cx="1946880" cy="1112400"/>
              <a:chOff x="1433160" y="5625720"/>
              <a:chExt cx="1946880" cy="1112400"/>
            </a:xfrm>
          </p:grpSpPr>
          <p:sp>
            <p:nvSpPr>
              <p:cNvPr id="222" name="CustomShape 9"/>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23" name="Picture 36"/>
              <p:cNvPicPr/>
              <p:nvPr/>
            </p:nvPicPr>
            <p:blipFill>
              <a:blip r:embed="rId20"/>
              <a:stretch/>
            </p:blipFill>
            <p:spPr>
              <a:xfrm>
                <a:off x="1433160" y="5625720"/>
                <a:ext cx="1946880" cy="1112400"/>
              </a:xfrm>
              <a:prstGeom prst="rect">
                <a:avLst/>
              </a:prstGeom>
              <a:ln>
                <a:noFill/>
              </a:ln>
            </p:spPr>
          </p:pic>
        </p:grpSp>
        <p:pic>
          <p:nvPicPr>
            <p:cNvPr id="224" name="Picture 31"/>
            <p:cNvPicPr/>
            <p:nvPr/>
          </p:nvPicPr>
          <p:blipFill>
            <a:blip r:embed="rId21"/>
            <a:stretch/>
          </p:blipFill>
          <p:spPr>
            <a:xfrm>
              <a:off x="8635680" y="4846680"/>
              <a:ext cx="1252080" cy="1243800"/>
            </a:xfrm>
            <a:prstGeom prst="rect">
              <a:avLst/>
            </a:prstGeom>
            <a:ln>
              <a:noFill/>
            </a:ln>
          </p:spPr>
        </p:pic>
        <p:pic>
          <p:nvPicPr>
            <p:cNvPr id="225" name="Picture 32"/>
            <p:cNvPicPr/>
            <p:nvPr/>
          </p:nvPicPr>
          <p:blipFill>
            <a:blip r:embed="rId22"/>
            <a:stretch/>
          </p:blipFill>
          <p:spPr>
            <a:xfrm>
              <a:off x="11031480" y="1661040"/>
              <a:ext cx="1059840" cy="1415880"/>
            </a:xfrm>
            <a:prstGeom prst="rect">
              <a:avLst/>
            </a:prstGeom>
            <a:ln>
              <a:noFill/>
            </a:ln>
          </p:spPr>
        </p:pic>
        <p:pic>
          <p:nvPicPr>
            <p:cNvPr id="226" name="Picture 33"/>
            <p:cNvPicPr/>
            <p:nvPr/>
          </p:nvPicPr>
          <p:blipFill>
            <a:blip r:embed="rId23"/>
            <a:stretch/>
          </p:blipFill>
          <p:spPr>
            <a:xfrm>
              <a:off x="3282840" y="5179680"/>
              <a:ext cx="1224720" cy="1417680"/>
            </a:xfrm>
            <a:prstGeom prst="rect">
              <a:avLst/>
            </a:prstGeom>
            <a:ln>
              <a:noFill/>
            </a:ln>
          </p:spPr>
        </p:pic>
        <p:pic>
          <p:nvPicPr>
            <p:cNvPr id="227" name="Picture 34"/>
            <p:cNvPicPr/>
            <p:nvPr/>
          </p:nvPicPr>
          <p:blipFill>
            <a:blip r:embed="rId24"/>
            <a:stretch/>
          </p:blipFill>
          <p:spPr>
            <a:xfrm>
              <a:off x="10739160" y="2994480"/>
              <a:ext cx="849600" cy="1489680"/>
            </a:xfrm>
            <a:prstGeom prst="rect">
              <a:avLst/>
            </a:prstGeom>
            <a:ln>
              <a:noFill/>
            </a:ln>
          </p:spPr>
        </p:pic>
      </p:grpSp>
      <p:sp>
        <p:nvSpPr>
          <p:cNvPr id="228" name="PlaceHolder 10"/>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29"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356120" y="3445560"/>
            <a:ext cx="8949600" cy="130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spcBef>
                <a:spcPts val="1001"/>
              </a:spcBef>
            </a:pPr>
            <a:r>
              <a:rPr lang="pt-PT" sz="2800" b="0" strike="noStrike" spc="-1" dirty="0">
                <a:ea typeface="+mn-lt"/>
                <a:cs typeface="+mn-lt"/>
              </a:rPr>
              <a:t>Rui M. Lima, Cristiano Jesus</a:t>
            </a:r>
            <a:endParaRPr lang="pt-PT" dirty="0">
              <a:ea typeface="+mn-lt"/>
              <a:cs typeface="+mn-lt"/>
            </a:endParaRPr>
          </a:p>
          <a:p>
            <a:pPr algn="ctr">
              <a:lnSpc>
                <a:spcPct val="90000"/>
              </a:lnSpc>
              <a:spcBef>
                <a:spcPts val="1001"/>
              </a:spcBef>
            </a:pPr>
            <a:r>
              <a:rPr lang="en-US" sz="2800" b="0" strike="noStrike" spc="-1" dirty="0">
                <a:solidFill>
                  <a:srgbClr val="000000"/>
                </a:solidFill>
                <a:latin typeface="Arial"/>
              </a:rPr>
              <a:t>(School of Engineering of University of Minho)</a:t>
            </a:r>
            <a:endParaRPr lang="pt-PT" sz="2800" b="0" strike="noStrike" spc="-1" dirty="0">
              <a:latin typeface="Arial"/>
            </a:endParaRPr>
          </a:p>
        </p:txBody>
      </p:sp>
      <p:sp>
        <p:nvSpPr>
          <p:cNvPr id="267" name="CustomShape 2"/>
          <p:cNvSpPr/>
          <p:nvPr/>
        </p:nvSpPr>
        <p:spPr>
          <a:xfrm>
            <a:off x="1356120" y="2067840"/>
            <a:ext cx="8949600" cy="112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000" spc="-1" dirty="0">
                <a:solidFill>
                  <a:srgbClr val="000000"/>
                </a:solidFill>
              </a:rPr>
              <a:t>Workshop - Exploring the dimensions of the Industry 4.0 maturity model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Industry 4.0 Attributes</a:t>
            </a:r>
            <a:endParaRPr lang="pt-PT" sz="4400" b="0" strike="noStrike" spc="-1">
              <a:latin typeface="Arial"/>
            </a:endParaRPr>
          </a:p>
        </p:txBody>
      </p:sp>
      <p:sp>
        <p:nvSpPr>
          <p:cNvPr id="317" name="CustomShape 2"/>
          <p:cNvSpPr/>
          <p:nvPr/>
        </p:nvSpPr>
        <p:spPr>
          <a:xfrm>
            <a:off x="475920" y="1576080"/>
            <a:ext cx="11228760" cy="4824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fontScale="78000" lnSpcReduction="10000"/>
          </a:bodyPr>
          <a:lstStyle/>
          <a:p>
            <a:pPr marL="565785" indent="-457200">
              <a:lnSpc>
                <a:spcPct val="90000"/>
              </a:lnSpc>
              <a:spcAft>
                <a:spcPts val="1414"/>
              </a:spcAft>
              <a:buClr>
                <a:srgbClr val="2C3E50"/>
              </a:buClr>
              <a:buSzPct val="45000"/>
              <a:buFont typeface="Arial"/>
              <a:buChar char="•"/>
            </a:pPr>
            <a:r>
              <a:rPr lang="en-US" sz="2800" b="1" strike="noStrike" spc="-1" dirty="0">
                <a:solidFill>
                  <a:srgbClr val="000000"/>
                </a:solidFill>
                <a:latin typeface="Source Sans Pro"/>
              </a:rPr>
              <a:t>Interoperability</a:t>
            </a:r>
            <a:r>
              <a:rPr lang="en-US" sz="2800" b="0" strike="noStrike" spc="-1" dirty="0">
                <a:solidFill>
                  <a:srgbClr val="000000"/>
                </a:solidFill>
                <a:latin typeface="Source Sans Pro"/>
              </a:rPr>
              <a:t> or the ability to achieve results by different means, to perform the same functions, despite possible exchange of equipment and manufacturers.</a:t>
            </a:r>
            <a:endParaRPr lang="pt-PT" sz="2800" b="0" strike="noStrike" spc="-1" dirty="0">
              <a:latin typeface="Arial"/>
            </a:endParaRPr>
          </a:p>
          <a:p>
            <a:pPr marL="565785" indent="-457200">
              <a:lnSpc>
                <a:spcPct val="90000"/>
              </a:lnSpc>
              <a:spcAft>
                <a:spcPts val="1414"/>
              </a:spcAft>
              <a:buClr>
                <a:srgbClr val="2C3E50"/>
              </a:buClr>
              <a:buSzPct val="45000"/>
              <a:buFont typeface="Arial"/>
              <a:buChar char="•"/>
            </a:pPr>
            <a:r>
              <a:rPr lang="en-US" sz="2800" b="1" strike="noStrike" spc="-1" dirty="0">
                <a:solidFill>
                  <a:srgbClr val="000000"/>
                </a:solidFill>
                <a:latin typeface="Source Sans Pro"/>
              </a:rPr>
              <a:t>Decentralization</a:t>
            </a:r>
            <a:r>
              <a:rPr lang="en-US" sz="2800" b="0" strike="noStrike" spc="-1" dirty="0">
                <a:solidFill>
                  <a:srgbClr val="000000"/>
                </a:solidFill>
                <a:latin typeface="Source Sans Pro"/>
              </a:rPr>
              <a:t>, which corresponds to the ability to make decisions without dependence on a data processing center or a decision-making body of human resources.</a:t>
            </a:r>
            <a:endParaRPr lang="pt-PT" sz="2800" b="0" strike="noStrike" spc="-1" dirty="0">
              <a:latin typeface="Arial"/>
            </a:endParaRPr>
          </a:p>
          <a:p>
            <a:pPr marL="565785" indent="-457200">
              <a:lnSpc>
                <a:spcPct val="90000"/>
              </a:lnSpc>
              <a:spcAft>
                <a:spcPts val="1414"/>
              </a:spcAft>
              <a:buClr>
                <a:srgbClr val="2C3E50"/>
              </a:buClr>
              <a:buSzPct val="45000"/>
              <a:buFont typeface="Arial"/>
              <a:buChar char="•"/>
            </a:pPr>
            <a:r>
              <a:rPr lang="en-US" sz="2800" b="1" strike="noStrike" spc="-1" dirty="0">
                <a:solidFill>
                  <a:srgbClr val="000000"/>
                </a:solidFill>
                <a:latin typeface="Source Sans Pro"/>
              </a:rPr>
              <a:t>Virtualization</a:t>
            </a:r>
            <a:r>
              <a:rPr lang="en-US" sz="2800" b="0" strike="noStrike" spc="-1" dirty="0">
                <a:solidFill>
                  <a:srgbClr val="000000"/>
                </a:solidFill>
                <a:latin typeface="Source Sans Pro"/>
              </a:rPr>
              <a:t>, reproduction resource or simulation of the real world in virtual mode.</a:t>
            </a:r>
            <a:endParaRPr lang="pt-PT" sz="2800" b="0" strike="noStrike" spc="-1" dirty="0">
              <a:latin typeface="Arial"/>
            </a:endParaRPr>
          </a:p>
          <a:p>
            <a:pPr marL="565785" indent="-457200">
              <a:lnSpc>
                <a:spcPct val="90000"/>
              </a:lnSpc>
              <a:spcAft>
                <a:spcPts val="1414"/>
              </a:spcAft>
              <a:buClr>
                <a:srgbClr val="2C3E50"/>
              </a:buClr>
              <a:buSzPct val="45000"/>
              <a:buFont typeface="Arial"/>
              <a:buChar char="•"/>
            </a:pPr>
            <a:r>
              <a:rPr lang="en-US" sz="2800" b="1" strike="noStrike" spc="-1" dirty="0">
                <a:solidFill>
                  <a:srgbClr val="000000"/>
                </a:solidFill>
                <a:latin typeface="Source Sans Pro"/>
              </a:rPr>
              <a:t>Modularity</a:t>
            </a:r>
            <a:r>
              <a:rPr lang="en-US" sz="2800" b="0" strike="noStrike" spc="-1" dirty="0">
                <a:solidFill>
                  <a:srgbClr val="000000"/>
                </a:solidFill>
                <a:latin typeface="Source Sans Pro"/>
              </a:rPr>
              <a:t>, capacity for change, to make processes more comfortable and adherent depending on environmental configurations and the need for variations in product design.</a:t>
            </a:r>
            <a:endParaRPr lang="pt-PT" sz="2800" b="0" strike="noStrike" spc="-1" dirty="0">
              <a:latin typeface="Arial"/>
            </a:endParaRPr>
          </a:p>
          <a:p>
            <a:pPr marL="565785" indent="-457200">
              <a:lnSpc>
                <a:spcPct val="90000"/>
              </a:lnSpc>
              <a:spcAft>
                <a:spcPts val="1414"/>
              </a:spcAft>
              <a:buClr>
                <a:srgbClr val="2C3E50"/>
              </a:buClr>
              <a:buSzPct val="45000"/>
              <a:buFont typeface="Arial"/>
              <a:buChar char="•"/>
            </a:pPr>
            <a:r>
              <a:rPr lang="en-US" sz="2800" b="1" strike="noStrike" spc="-1" dirty="0">
                <a:solidFill>
                  <a:srgbClr val="000000"/>
                </a:solidFill>
                <a:latin typeface="Source Sans Pro"/>
              </a:rPr>
              <a:t>Real-time</a:t>
            </a:r>
            <a:r>
              <a:rPr lang="en-US" sz="2800" b="0" strike="noStrike" spc="-1" dirty="0">
                <a:solidFill>
                  <a:srgbClr val="000000"/>
                </a:solidFill>
                <a:latin typeface="Source Sans Pro"/>
              </a:rPr>
              <a:t> reaction through analysis of large volumes of data that allow the identification of profiles and even subtle changes in scenarios.</a:t>
            </a:r>
            <a:endParaRPr lang="pt-PT" sz="2800" b="0" strike="noStrike" spc="-1" dirty="0">
              <a:latin typeface="Arial"/>
            </a:endParaRPr>
          </a:p>
          <a:p>
            <a:pPr marL="565785" indent="-457200">
              <a:lnSpc>
                <a:spcPct val="90000"/>
              </a:lnSpc>
              <a:spcAft>
                <a:spcPts val="1414"/>
              </a:spcAft>
              <a:buClr>
                <a:srgbClr val="2C3E50"/>
              </a:buClr>
              <a:buSzPct val="45000"/>
              <a:buFont typeface="Arial"/>
              <a:buChar char="•"/>
            </a:pPr>
            <a:r>
              <a:rPr lang="en-US" sz="2800" b="1" strike="noStrike" spc="-1" dirty="0">
                <a:solidFill>
                  <a:srgbClr val="000000"/>
                </a:solidFill>
                <a:latin typeface="Source Sans Pro"/>
              </a:rPr>
              <a:t>Orientation to services</a:t>
            </a:r>
            <a:r>
              <a:rPr lang="en-US" sz="2800" b="0" strike="noStrike" spc="-1" dirty="0">
                <a:solidFill>
                  <a:srgbClr val="000000"/>
                </a:solidFill>
                <a:latin typeface="Source Sans Pro"/>
              </a:rPr>
              <a:t> made possible by the integration of processes, since they present themselves as adequate means to mediate the relationship of the consumer market with the companies, as an opportunity for improvements in the final use of the product.</a:t>
            </a:r>
            <a:endParaRPr lang="pt-PT" sz="28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800" b="1" strike="noStrike" spc="-1">
                <a:solidFill>
                  <a:srgbClr val="000000"/>
                </a:solidFill>
                <a:latin typeface="Calibri"/>
              </a:rPr>
              <a:t>Business Model</a:t>
            </a:r>
            <a:endParaRPr lang="pt-PT" sz="4800" b="0" strike="noStrike" spc="-1">
              <a:latin typeface="Arial"/>
            </a:endParaRPr>
          </a:p>
        </p:txBody>
      </p:sp>
      <p:sp>
        <p:nvSpPr>
          <p:cNvPr id="319" name="CustomShape 2"/>
          <p:cNvSpPr/>
          <p:nvPr/>
        </p:nvSpPr>
        <p:spPr>
          <a:xfrm>
            <a:off x="475920" y="1576080"/>
            <a:ext cx="5479200" cy="4824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lnSpcReduction="10000"/>
          </a:bodyPr>
          <a:lstStyle/>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rPr>
              <a:t>Technology</a:t>
            </a:r>
            <a:endParaRPr lang="pt-PT" sz="28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Internet of Things (IoT)</a:t>
            </a:r>
            <a:endParaRPr lang="pt-PT" sz="20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Cloud Computing</a:t>
            </a:r>
            <a:endParaRPr lang="pt-PT" sz="20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Data Science</a:t>
            </a:r>
            <a:endParaRPr lang="pt-PT" sz="2000" b="0" strike="noStrike" spc="-1" dirty="0">
              <a:latin typeface="Arial"/>
            </a:endParaRPr>
          </a:p>
          <a:p>
            <a:pPr marL="1294130" lvl="2" indent="-285750">
              <a:lnSpc>
                <a:spcPct val="100000"/>
              </a:lnSpc>
              <a:spcBef>
                <a:spcPts val="850"/>
              </a:spcBef>
              <a:buClr>
                <a:srgbClr val="000000"/>
              </a:buClr>
              <a:buSzPct val="45000"/>
              <a:buFont typeface="Arial"/>
              <a:buChar char="•"/>
            </a:pPr>
            <a:r>
              <a:rPr lang="en-US" sz="1800" b="0" strike="noStrike" spc="-1" dirty="0">
                <a:solidFill>
                  <a:srgbClr val="000000"/>
                </a:solidFill>
                <a:latin typeface="Calibri"/>
              </a:rPr>
              <a:t>Big Data Analytics</a:t>
            </a:r>
            <a:endParaRPr lang="pt-PT" sz="1800" b="0" strike="noStrike" spc="-1" dirty="0">
              <a:latin typeface="Arial"/>
            </a:endParaRPr>
          </a:p>
          <a:p>
            <a:pPr marL="1294130" lvl="2" indent="-285750">
              <a:lnSpc>
                <a:spcPct val="100000"/>
              </a:lnSpc>
              <a:spcBef>
                <a:spcPts val="850"/>
              </a:spcBef>
              <a:buClr>
                <a:srgbClr val="000000"/>
              </a:buClr>
              <a:buSzPct val="45000"/>
              <a:buFont typeface="Arial"/>
              <a:buChar char="•"/>
            </a:pPr>
            <a:r>
              <a:rPr lang="en-US" sz="1800" b="0" strike="noStrike" spc="-1" dirty="0">
                <a:solidFill>
                  <a:srgbClr val="000000"/>
                </a:solidFill>
                <a:latin typeface="Calibri"/>
              </a:rPr>
              <a:t>Artificial Intelligence</a:t>
            </a:r>
            <a:endParaRPr lang="pt-PT" sz="1800" b="0" strike="noStrike" spc="-1" dirty="0">
              <a:latin typeface="Arial"/>
            </a:endParaRPr>
          </a:p>
          <a:p>
            <a:pPr marL="1294130" lvl="2" indent="-285750">
              <a:lnSpc>
                <a:spcPct val="100000"/>
              </a:lnSpc>
              <a:spcBef>
                <a:spcPts val="850"/>
              </a:spcBef>
              <a:buClr>
                <a:srgbClr val="000000"/>
              </a:buClr>
              <a:buSzPct val="45000"/>
              <a:buFont typeface="Arial"/>
              <a:buChar char="•"/>
            </a:pPr>
            <a:r>
              <a:rPr lang="en-US" sz="1800" b="0" strike="noStrike" spc="-1" dirty="0">
                <a:solidFill>
                  <a:srgbClr val="000000"/>
                </a:solidFill>
                <a:latin typeface="Calibri"/>
              </a:rPr>
              <a:t>Machine learning</a:t>
            </a:r>
            <a:endParaRPr lang="pt-PT" sz="18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Virtualization</a:t>
            </a:r>
            <a:endParaRPr lang="pt-PT" sz="2000" b="0" strike="noStrike" spc="-1" dirty="0">
              <a:latin typeface="Arial"/>
            </a:endParaRPr>
          </a:p>
          <a:p>
            <a:pPr marL="1294130" lvl="2" indent="-285750">
              <a:lnSpc>
                <a:spcPct val="100000"/>
              </a:lnSpc>
              <a:spcBef>
                <a:spcPts val="850"/>
              </a:spcBef>
              <a:buClr>
                <a:srgbClr val="000000"/>
              </a:buClr>
              <a:buSzPct val="45000"/>
              <a:buFont typeface="Arial"/>
              <a:buChar char="•"/>
            </a:pPr>
            <a:r>
              <a:rPr lang="en-US" sz="1800" b="0" strike="noStrike" spc="-1" dirty="0">
                <a:solidFill>
                  <a:srgbClr val="000000"/>
                </a:solidFill>
                <a:latin typeface="Calibri"/>
              </a:rPr>
              <a:t>Prototype and simulation</a:t>
            </a:r>
            <a:endParaRPr lang="pt-PT" sz="1800" b="0" strike="noStrike" spc="-1" dirty="0">
              <a:latin typeface="Arial"/>
            </a:endParaRPr>
          </a:p>
          <a:p>
            <a:pPr marL="1294130" lvl="2" indent="-285750">
              <a:lnSpc>
                <a:spcPct val="100000"/>
              </a:lnSpc>
              <a:spcBef>
                <a:spcPts val="850"/>
              </a:spcBef>
              <a:buClr>
                <a:srgbClr val="000000"/>
              </a:buClr>
              <a:buSzPct val="45000"/>
              <a:buFont typeface="Arial"/>
              <a:buChar char="•"/>
            </a:pPr>
            <a:r>
              <a:rPr lang="en-US" sz="1800" b="0" strike="noStrike" spc="-1" dirty="0">
                <a:solidFill>
                  <a:srgbClr val="000000"/>
                </a:solidFill>
                <a:latin typeface="Calibri"/>
              </a:rPr>
              <a:t>Augmented reality</a:t>
            </a:r>
            <a:endParaRPr lang="pt-PT" sz="18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3D Printing</a:t>
            </a:r>
            <a:endParaRPr lang="pt-PT" sz="20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Robotics systems</a:t>
            </a:r>
            <a:endParaRPr lang="pt-PT" sz="2000" b="0" strike="noStrike" spc="-1" dirty="0">
              <a:latin typeface="Arial"/>
            </a:endParaRPr>
          </a:p>
        </p:txBody>
      </p:sp>
      <p:sp>
        <p:nvSpPr>
          <p:cNvPr id="320" name="CustomShape 3"/>
          <p:cNvSpPr/>
          <p:nvPr/>
        </p:nvSpPr>
        <p:spPr>
          <a:xfrm>
            <a:off x="6229800" y="1576080"/>
            <a:ext cx="5479200" cy="4824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a:bodyPr>
          <a:lstStyle/>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rPr>
              <a:t>Process and project based management</a:t>
            </a:r>
            <a:endParaRPr lang="pt-PT" sz="28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Human-computer collaboration</a:t>
            </a:r>
            <a:endParaRPr lang="pt-PT" sz="20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Equipment integration</a:t>
            </a:r>
            <a:endParaRPr lang="pt-PT" sz="20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Collective Intelligence</a:t>
            </a:r>
            <a:endParaRPr lang="pt-PT" sz="20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rPr>
              <a:t>Sustainability</a:t>
            </a:r>
            <a:endParaRPr lang="pt-PT" sz="28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Economic</a:t>
            </a:r>
            <a:endParaRPr lang="pt-PT" sz="20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Security</a:t>
            </a:r>
            <a:endParaRPr lang="pt-PT" sz="20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rPr>
              <a:t>Environmental</a:t>
            </a:r>
            <a:endParaRPr lang="pt-PT" sz="20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a:solidFill>
                  <a:srgbClr val="000000"/>
                </a:solidFill>
                <a:latin typeface="Calibri"/>
              </a:rPr>
              <a:t>Reconfiguration plans reviewed</a:t>
            </a:r>
            <a:endParaRPr lang="pt-PT" sz="4000" b="0" strike="noStrike" spc="-1">
              <a:latin typeface="Arial"/>
            </a:endParaRPr>
          </a:p>
        </p:txBody>
      </p:sp>
      <p:sp>
        <p:nvSpPr>
          <p:cNvPr id="343" name="CustomShape 2"/>
          <p:cNvSpPr/>
          <p:nvPr/>
        </p:nvSpPr>
        <p:spPr>
          <a:xfrm>
            <a:off x="1792440" y="1800000"/>
            <a:ext cx="9079200" cy="4607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fontScale="92500"/>
          </a:bodyPr>
          <a:lstStyle/>
          <a:p>
            <a:pPr marL="565785" indent="-457200">
              <a:lnSpc>
                <a:spcPct val="90000"/>
              </a:lnSpc>
              <a:spcBef>
                <a:spcPts val="1417"/>
              </a:spcBef>
              <a:buClr>
                <a:srgbClr val="000000"/>
              </a:buClr>
              <a:buSzPct val="45000"/>
              <a:buFont typeface="Arial"/>
              <a:buChar char="•"/>
            </a:pPr>
            <a:r>
              <a:rPr lang="en-US" sz="2600" b="1" strike="noStrike" spc="-1" dirty="0">
                <a:solidFill>
                  <a:srgbClr val="000000"/>
                </a:solidFill>
                <a:latin typeface="Calibri"/>
              </a:rPr>
              <a:t>Readiness assessments</a:t>
            </a:r>
            <a:r>
              <a:rPr lang="en-US" sz="2600" b="0" strike="noStrike" spc="-1" dirty="0">
                <a:solidFill>
                  <a:srgbClr val="000000"/>
                </a:solidFill>
                <a:latin typeface="Calibri"/>
              </a:rPr>
              <a:t> are evaluation and analysis tools that aim to determine the level of preparedness of an organization in terms of conditions, attitudes and resources.</a:t>
            </a:r>
            <a:endParaRPr lang="pt-PT" sz="2600" b="0" strike="noStrike" spc="-1" dirty="0">
              <a:latin typeface="Arial"/>
            </a:endParaRPr>
          </a:p>
          <a:p>
            <a:pPr marL="565785" indent="-457200">
              <a:lnSpc>
                <a:spcPct val="90000"/>
              </a:lnSpc>
              <a:spcBef>
                <a:spcPts val="1417"/>
              </a:spcBef>
              <a:buClr>
                <a:srgbClr val="000000"/>
              </a:buClr>
              <a:buSzPct val="45000"/>
              <a:buFont typeface="Arial"/>
              <a:buChar char="•"/>
            </a:pPr>
            <a:r>
              <a:rPr lang="en-US" sz="2600" b="1" strike="noStrike" spc="-1" dirty="0">
                <a:solidFill>
                  <a:srgbClr val="000000"/>
                </a:solidFill>
                <a:latin typeface="Calibri"/>
              </a:rPr>
              <a:t>Frameworks</a:t>
            </a:r>
            <a:r>
              <a:rPr lang="en-US" sz="2600" b="0" strike="noStrike" spc="-1" dirty="0">
                <a:solidFill>
                  <a:srgbClr val="000000"/>
                </a:solidFill>
                <a:latin typeface="Calibri"/>
              </a:rPr>
              <a:t> are collections of procedures, methods and tools focused on the design of an organizational architecture or a system.</a:t>
            </a:r>
            <a:endParaRPr lang="pt-PT" sz="2600" b="0" strike="noStrike" spc="-1" dirty="0">
              <a:latin typeface="Arial"/>
            </a:endParaRPr>
          </a:p>
          <a:p>
            <a:pPr marL="565785" indent="-457200">
              <a:lnSpc>
                <a:spcPct val="90000"/>
              </a:lnSpc>
              <a:spcBef>
                <a:spcPts val="1417"/>
              </a:spcBef>
              <a:buClr>
                <a:srgbClr val="000000"/>
              </a:buClr>
              <a:buSzPct val="45000"/>
              <a:buFont typeface="Arial"/>
              <a:buChar char="•"/>
            </a:pPr>
            <a:r>
              <a:rPr lang="en-US" sz="2600" b="1" strike="noStrike" spc="-1" dirty="0">
                <a:solidFill>
                  <a:srgbClr val="000000"/>
                </a:solidFill>
                <a:latin typeface="Calibri"/>
              </a:rPr>
              <a:t>Roadmaps</a:t>
            </a:r>
            <a:r>
              <a:rPr lang="en-US" sz="2600" b="0" strike="noStrike" spc="-1" dirty="0">
                <a:solidFill>
                  <a:srgbClr val="000000"/>
                </a:solidFill>
                <a:latin typeface="Calibri"/>
              </a:rPr>
              <a:t> are "plans that match short-term and long-term goals with specific technology solutions to help to meet those goals".</a:t>
            </a:r>
            <a:endParaRPr lang="pt-PT" sz="2600" b="0" strike="noStrike" spc="-1" dirty="0">
              <a:latin typeface="Arial"/>
            </a:endParaRPr>
          </a:p>
          <a:p>
            <a:pPr marL="565785" indent="-457200">
              <a:lnSpc>
                <a:spcPct val="90000"/>
              </a:lnSpc>
              <a:spcBef>
                <a:spcPts val="1417"/>
              </a:spcBef>
              <a:buClr>
                <a:srgbClr val="000000"/>
              </a:buClr>
              <a:buSzPct val="45000"/>
              <a:buFont typeface="Arial"/>
              <a:buChar char="•"/>
            </a:pPr>
            <a:r>
              <a:rPr lang="en-US" sz="2600" b="1" strike="noStrike" spc="-1" dirty="0">
                <a:solidFill>
                  <a:srgbClr val="000000"/>
                </a:solidFill>
                <a:latin typeface="Calibri"/>
              </a:rPr>
              <a:t>Maturity models</a:t>
            </a:r>
            <a:r>
              <a:rPr lang="en-US" sz="2600" b="0" strike="noStrike" spc="-1" dirty="0">
                <a:solidFill>
                  <a:srgbClr val="000000"/>
                </a:solidFill>
                <a:latin typeface="Calibri"/>
              </a:rPr>
              <a:t> are models that help organizations achieve expected skills in specific dimensions such as culture, processes, resources, etc., through continuous improvement processes.</a:t>
            </a:r>
            <a:endParaRPr lang="pt-PT" sz="26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800" b="1" strike="noStrike" spc="-1">
                <a:solidFill>
                  <a:srgbClr val="000000"/>
                </a:solidFill>
                <a:latin typeface="Calibri"/>
              </a:rPr>
              <a:t>Scope</a:t>
            </a:r>
            <a:endParaRPr lang="pt-PT" sz="4800" b="0" strike="noStrike" spc="-1">
              <a:latin typeface="Arial"/>
            </a:endParaRPr>
          </a:p>
        </p:txBody>
      </p:sp>
      <p:sp>
        <p:nvSpPr>
          <p:cNvPr id="362" name="CustomShape 2"/>
          <p:cNvSpPr/>
          <p:nvPr/>
        </p:nvSpPr>
        <p:spPr>
          <a:xfrm>
            <a:off x="475920" y="1576080"/>
            <a:ext cx="10899720" cy="403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fontScale="88000" lnSpcReduction="10000"/>
          </a:bodyPr>
          <a:lstStyle/>
          <a:p>
            <a:pPr marL="680085" indent="-571500">
              <a:lnSpc>
                <a:spcPct val="90000"/>
              </a:lnSpc>
              <a:spcBef>
                <a:spcPts val="2551"/>
              </a:spcBef>
              <a:spcAft>
                <a:spcPts val="1134"/>
              </a:spcAft>
              <a:buClr>
                <a:srgbClr val="000000"/>
              </a:buClr>
              <a:buSzPct val="45000"/>
              <a:buFont typeface="Arial"/>
              <a:buChar char="•"/>
            </a:pPr>
            <a:r>
              <a:rPr lang="en-US" sz="4000" b="0" strike="noStrike" spc="-1" dirty="0">
                <a:solidFill>
                  <a:srgbClr val="000000"/>
                </a:solidFill>
                <a:latin typeface="Calibri"/>
              </a:rPr>
              <a:t>Generic Model</a:t>
            </a:r>
            <a:endParaRPr lang="pt-PT" sz="4000" b="0" strike="noStrike" spc="-1" dirty="0">
              <a:latin typeface="Arial"/>
            </a:endParaRPr>
          </a:p>
          <a:p>
            <a:pPr marL="997585" lvl="1" indent="-457200">
              <a:lnSpc>
                <a:spcPct val="90000"/>
              </a:lnSpc>
              <a:spcBef>
                <a:spcPts val="2268"/>
              </a:spcBef>
              <a:spcAft>
                <a:spcPts val="1134"/>
              </a:spcAft>
              <a:buClr>
                <a:srgbClr val="000000"/>
              </a:buClr>
              <a:buSzPct val="75000"/>
              <a:buFont typeface="Arial"/>
              <a:buChar char="•"/>
            </a:pPr>
            <a:r>
              <a:rPr lang="en-US" sz="2600" b="0" strike="noStrike" spc="-1" dirty="0">
                <a:solidFill>
                  <a:srgbClr val="000000"/>
                </a:solidFill>
                <a:latin typeface="Calibri"/>
              </a:rPr>
              <a:t>They are generic and their application depends on consulting and external evaluations of the processes to identify the level of maturity.</a:t>
            </a:r>
            <a:endParaRPr lang="pt-PT" sz="2600" b="0" strike="noStrike" spc="-1" dirty="0">
              <a:latin typeface="Arial"/>
            </a:endParaRPr>
          </a:p>
          <a:p>
            <a:pPr marL="680085" indent="-571500">
              <a:lnSpc>
                <a:spcPct val="90000"/>
              </a:lnSpc>
              <a:spcBef>
                <a:spcPts val="2551"/>
              </a:spcBef>
              <a:spcAft>
                <a:spcPts val="1134"/>
              </a:spcAft>
              <a:buClr>
                <a:srgbClr val="000000"/>
              </a:buClr>
              <a:buSzPct val="45000"/>
              <a:buFont typeface="Arial"/>
              <a:buChar char="•"/>
            </a:pPr>
            <a:r>
              <a:rPr lang="en-US" sz="4000" b="0" strike="noStrike" spc="-1" dirty="0">
                <a:solidFill>
                  <a:srgbClr val="000000"/>
                </a:solidFill>
                <a:latin typeface="Calibri"/>
              </a:rPr>
              <a:t>Specific Model</a:t>
            </a:r>
            <a:endParaRPr lang="pt-PT" sz="4000" b="0" strike="noStrike" spc="-1" dirty="0">
              <a:latin typeface="Arial"/>
            </a:endParaRPr>
          </a:p>
          <a:p>
            <a:pPr marL="997585" lvl="1" indent="-457200">
              <a:lnSpc>
                <a:spcPct val="90000"/>
              </a:lnSpc>
              <a:spcBef>
                <a:spcPts val="2268"/>
              </a:spcBef>
              <a:spcAft>
                <a:spcPts val="1134"/>
              </a:spcAft>
              <a:buClr>
                <a:srgbClr val="000000"/>
              </a:buClr>
              <a:buSzPct val="75000"/>
              <a:buFont typeface="Arial"/>
              <a:buChar char="•"/>
            </a:pPr>
            <a:r>
              <a:rPr lang="en-US" sz="2600" b="0" strike="noStrike" spc="-1" dirty="0">
                <a:solidFill>
                  <a:srgbClr val="000000"/>
                </a:solidFill>
                <a:latin typeface="Calibri"/>
              </a:rPr>
              <a:t>Another way to address the demand for maturity assessment is by choosing to build a model to meet a specific condition. It is common in such cases to use an existing model as a reference. In any case, the identification of success factors that should be considered is a fundamental element.</a:t>
            </a:r>
            <a:endParaRPr lang="pt-PT" sz="26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levels (Acatech)</a:t>
            </a:r>
            <a:endParaRPr lang="pt-PT" sz="4400" b="0" strike="noStrike" spc="-1">
              <a:latin typeface="Arial"/>
            </a:endParaRPr>
          </a:p>
        </p:txBody>
      </p:sp>
      <p:sp>
        <p:nvSpPr>
          <p:cNvPr id="366" name="CustomShape 2"/>
          <p:cNvSpPr/>
          <p:nvPr/>
        </p:nvSpPr>
        <p:spPr>
          <a:xfrm>
            <a:off x="475920" y="1576080"/>
            <a:ext cx="11228760" cy="4824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a:bodyPr>
          <a:lstStyle/>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Computerization</a:t>
            </a:r>
            <a:r>
              <a:rPr lang="en-US" sz="2800" b="0" strike="noStrike" spc="-1" dirty="0">
                <a:solidFill>
                  <a:srgbClr val="000000"/>
                </a:solidFill>
                <a:latin typeface="Calibri"/>
              </a:rPr>
              <a:t> - use of information technology;</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Connectivity</a:t>
            </a:r>
            <a:r>
              <a:rPr lang="en-US" sz="2800" b="0" strike="noStrike" spc="-1" dirty="0">
                <a:solidFill>
                  <a:srgbClr val="000000"/>
                </a:solidFill>
                <a:latin typeface="Calibri"/>
              </a:rPr>
              <a:t> - integration of IT tools;</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Visibility</a:t>
            </a:r>
            <a:r>
              <a:rPr lang="en-US" sz="2800" b="0" strike="noStrike" spc="-1" dirty="0">
                <a:solidFill>
                  <a:srgbClr val="000000"/>
                </a:solidFill>
                <a:latin typeface="Calibri"/>
              </a:rPr>
              <a:t> - sensors allow processes to be monitored from end to end;</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Transparency</a:t>
            </a:r>
            <a:r>
              <a:rPr lang="en-US" sz="2800" b="0" strike="noStrike" spc="-1" dirty="0">
                <a:solidFill>
                  <a:srgbClr val="000000"/>
                </a:solidFill>
                <a:latin typeface="Calibri"/>
              </a:rPr>
              <a:t> - digital shadow indicates the current situation;</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Predictive capacity</a:t>
            </a:r>
            <a:r>
              <a:rPr lang="en-US" sz="2800" b="0" strike="noStrike" spc="-1" dirty="0">
                <a:solidFill>
                  <a:srgbClr val="000000"/>
                </a:solidFill>
                <a:latin typeface="Calibri"/>
              </a:rPr>
              <a:t> - ability to simulate scenarios;</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Adaptability</a:t>
            </a:r>
            <a:r>
              <a:rPr lang="en-US" sz="2800" b="0" strike="noStrike" spc="-1" dirty="0">
                <a:solidFill>
                  <a:srgbClr val="000000"/>
                </a:solidFill>
                <a:latin typeface="Calibri"/>
              </a:rPr>
              <a:t> - ability to adapt continuously.</a:t>
            </a:r>
            <a:endParaRPr lang="pt-PT" sz="28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levels (Acatech)</a:t>
            </a:r>
            <a:endParaRPr lang="pt-PT" sz="4400" b="0" strike="noStrike" spc="-1">
              <a:latin typeface="Arial"/>
            </a:endParaRPr>
          </a:p>
        </p:txBody>
      </p:sp>
      <p:pic>
        <p:nvPicPr>
          <p:cNvPr id="368" name="Imagem 367"/>
          <p:cNvPicPr/>
          <p:nvPr/>
        </p:nvPicPr>
        <p:blipFill>
          <a:blip r:embed="rId2"/>
          <a:stretch/>
        </p:blipFill>
        <p:spPr>
          <a:xfrm>
            <a:off x="2202120" y="1584000"/>
            <a:ext cx="7787520" cy="438804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index (Acatech)</a:t>
            </a:r>
            <a:endParaRPr lang="pt-PT" sz="4400" b="0" strike="noStrike" spc="-1">
              <a:latin typeface="Arial"/>
            </a:endParaRPr>
          </a:p>
        </p:txBody>
      </p:sp>
      <p:pic>
        <p:nvPicPr>
          <p:cNvPr id="370" name="Imagem 369"/>
          <p:cNvPicPr/>
          <p:nvPr/>
        </p:nvPicPr>
        <p:blipFill>
          <a:blip r:embed="rId2"/>
          <a:stretch/>
        </p:blipFill>
        <p:spPr>
          <a:xfrm>
            <a:off x="2027880" y="1656000"/>
            <a:ext cx="8135640" cy="42782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Sustainability</a:t>
            </a:r>
            <a:endParaRPr lang="pt-PT" sz="4400" b="0" strike="noStrike" spc="-1">
              <a:latin typeface="Arial"/>
            </a:endParaRPr>
          </a:p>
        </p:txBody>
      </p:sp>
      <p:sp>
        <p:nvSpPr>
          <p:cNvPr id="372" name="CustomShape 2"/>
          <p:cNvSpPr/>
          <p:nvPr/>
        </p:nvSpPr>
        <p:spPr>
          <a:xfrm>
            <a:off x="2484720" y="2972880"/>
            <a:ext cx="2986920" cy="2930760"/>
          </a:xfrm>
          <a:prstGeom prst="ellipse">
            <a:avLst/>
          </a:prstGeom>
          <a:solidFill>
            <a:srgbClr val="5983B0">
              <a:alpha val="50000"/>
            </a:srgbClr>
          </a:solidFill>
          <a:ln w="12600">
            <a:solidFill>
              <a:srgbClr val="000000"/>
            </a:solidFill>
            <a:round/>
          </a:ln>
        </p:spPr>
        <p:style>
          <a:lnRef idx="0">
            <a:scrgbClr r="0" g="0" b="0"/>
          </a:lnRef>
          <a:fillRef idx="0">
            <a:scrgbClr r="0" g="0" b="0"/>
          </a:fillRef>
          <a:effectRef idx="0">
            <a:scrgbClr r="0" g="0" b="0"/>
          </a:effectRef>
          <a:fontRef idx="minor"/>
        </p:style>
      </p:sp>
      <p:sp>
        <p:nvSpPr>
          <p:cNvPr id="373" name="CustomShape 3"/>
          <p:cNvSpPr/>
          <p:nvPr/>
        </p:nvSpPr>
        <p:spPr>
          <a:xfrm>
            <a:off x="792000" y="2972520"/>
            <a:ext cx="2986920" cy="2930760"/>
          </a:xfrm>
          <a:prstGeom prst="ellipse">
            <a:avLst/>
          </a:prstGeom>
          <a:solidFill>
            <a:srgbClr val="FF0000">
              <a:alpha val="50000"/>
            </a:srgbClr>
          </a:solidFill>
          <a:ln w="12600">
            <a:solidFill>
              <a:srgbClr val="000000"/>
            </a:solidFill>
            <a:round/>
          </a:ln>
        </p:spPr>
        <p:style>
          <a:lnRef idx="0">
            <a:scrgbClr r="0" g="0" b="0"/>
          </a:lnRef>
          <a:fillRef idx="0">
            <a:scrgbClr r="0" g="0" b="0"/>
          </a:fillRef>
          <a:effectRef idx="0">
            <a:scrgbClr r="0" g="0" b="0"/>
          </a:effectRef>
          <a:fontRef idx="minor"/>
        </p:style>
      </p:sp>
      <p:sp>
        <p:nvSpPr>
          <p:cNvPr id="374" name="CustomShape 4"/>
          <p:cNvSpPr/>
          <p:nvPr/>
        </p:nvSpPr>
        <p:spPr>
          <a:xfrm>
            <a:off x="1654920" y="1800000"/>
            <a:ext cx="2986920" cy="2930760"/>
          </a:xfrm>
          <a:prstGeom prst="ellipse">
            <a:avLst/>
          </a:prstGeom>
          <a:solidFill>
            <a:srgbClr val="FFFF00">
              <a:alpha val="50000"/>
            </a:srgbClr>
          </a:solidFill>
          <a:ln w="12600">
            <a:solidFill>
              <a:srgbClr val="000000"/>
            </a:solidFill>
            <a:round/>
          </a:ln>
        </p:spPr>
        <p:style>
          <a:lnRef idx="0">
            <a:scrgbClr r="0" g="0" b="0"/>
          </a:lnRef>
          <a:fillRef idx="0">
            <a:scrgbClr r="0" g="0" b="0"/>
          </a:fillRef>
          <a:effectRef idx="0">
            <a:scrgbClr r="0" g="0" b="0"/>
          </a:effectRef>
          <a:fontRef idx="minor"/>
        </p:style>
      </p:sp>
      <p:sp>
        <p:nvSpPr>
          <p:cNvPr id="375" name="CustomShape 5"/>
          <p:cNvSpPr/>
          <p:nvPr/>
        </p:nvSpPr>
        <p:spPr>
          <a:xfrm>
            <a:off x="2783520" y="2482785"/>
            <a:ext cx="856396" cy="3273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latin typeface="Arial"/>
              </a:rPr>
              <a:t>Social</a:t>
            </a:r>
          </a:p>
        </p:txBody>
      </p:sp>
      <p:sp>
        <p:nvSpPr>
          <p:cNvPr id="376" name="CustomShape 6"/>
          <p:cNvSpPr/>
          <p:nvPr/>
        </p:nvSpPr>
        <p:spPr>
          <a:xfrm>
            <a:off x="971186" y="4581000"/>
            <a:ext cx="1516276"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latin typeface="Arial"/>
              </a:rPr>
              <a:t>Environment</a:t>
            </a:r>
          </a:p>
        </p:txBody>
      </p:sp>
      <p:sp>
        <p:nvSpPr>
          <p:cNvPr id="377" name="CustomShape 7"/>
          <p:cNvSpPr/>
          <p:nvPr/>
        </p:nvSpPr>
        <p:spPr>
          <a:xfrm>
            <a:off x="3945240" y="4581000"/>
            <a:ext cx="1237276"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latin typeface="Arial"/>
              </a:rPr>
              <a:t>Economic</a:t>
            </a:r>
          </a:p>
        </p:txBody>
      </p:sp>
      <p:sp>
        <p:nvSpPr>
          <p:cNvPr id="378" name="CustomShape 8"/>
          <p:cNvSpPr/>
          <p:nvPr/>
        </p:nvSpPr>
        <p:spPr>
          <a:xfrm>
            <a:off x="1764000" y="3162015"/>
            <a:ext cx="1138343" cy="3645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latin typeface="Arial"/>
              </a:rPr>
              <a:t>Bearable</a:t>
            </a:r>
          </a:p>
        </p:txBody>
      </p:sp>
      <p:sp>
        <p:nvSpPr>
          <p:cNvPr id="379" name="CustomShape 9"/>
          <p:cNvSpPr/>
          <p:nvPr/>
        </p:nvSpPr>
        <p:spPr>
          <a:xfrm>
            <a:off x="3480480" y="3233520"/>
            <a:ext cx="1176143"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latin typeface="Arial"/>
              </a:rPr>
              <a:t>Equitable</a:t>
            </a:r>
          </a:p>
        </p:txBody>
      </p:sp>
      <p:sp>
        <p:nvSpPr>
          <p:cNvPr id="380" name="CustomShape 10"/>
          <p:cNvSpPr/>
          <p:nvPr/>
        </p:nvSpPr>
        <p:spPr>
          <a:xfrm>
            <a:off x="2783520" y="4841640"/>
            <a:ext cx="854663"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latin typeface="Arial"/>
              </a:rPr>
              <a:t>Viable</a:t>
            </a:r>
          </a:p>
        </p:txBody>
      </p:sp>
      <p:sp>
        <p:nvSpPr>
          <p:cNvPr id="381" name="CustomShape 11"/>
          <p:cNvSpPr/>
          <p:nvPr/>
        </p:nvSpPr>
        <p:spPr>
          <a:xfrm>
            <a:off x="2517840" y="4112640"/>
            <a:ext cx="1435568" cy="3273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latin typeface="Arial"/>
              </a:rPr>
              <a:t>Sustainable</a:t>
            </a:r>
          </a:p>
        </p:txBody>
      </p:sp>
      <p:sp>
        <p:nvSpPr>
          <p:cNvPr id="382" name="CustomShape 12"/>
          <p:cNvSpPr/>
          <p:nvPr/>
        </p:nvSpPr>
        <p:spPr>
          <a:xfrm>
            <a:off x="4876200" y="1800000"/>
            <a:ext cx="5790240" cy="136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latin typeface="Arial"/>
                <a:ea typeface="Noto Sans CJK SC"/>
              </a:rPr>
              <a:t>Source: </a:t>
            </a:r>
            <a:r>
              <a:rPr lang="pt-PT" sz="1800" b="0" strike="noStrike" spc="-1">
                <a:latin typeface="Arial"/>
                <a:ea typeface="Lohit Devanagari"/>
              </a:rPr>
              <a:t>Bakkari, M., &amp; Khatory, A. (2017). Industry 4.0: </a:t>
            </a:r>
            <a:endParaRPr lang="pt-PT" sz="1800" b="0" strike="noStrike" spc="-1">
              <a:latin typeface="Arial"/>
            </a:endParaRPr>
          </a:p>
          <a:p>
            <a:pPr>
              <a:lnSpc>
                <a:spcPct val="100000"/>
              </a:lnSpc>
            </a:pPr>
            <a:r>
              <a:rPr lang="pt-PT" sz="1800" b="0" strike="noStrike" spc="-1">
                <a:latin typeface="Arial"/>
                <a:ea typeface="Lohit Devanagari"/>
              </a:rPr>
              <a:t>Strategy for More Sustainable Industrial Development </a:t>
            </a:r>
            <a:endParaRPr lang="pt-PT" sz="1800" b="0" strike="noStrike" spc="-1">
              <a:latin typeface="Arial"/>
            </a:endParaRPr>
          </a:p>
          <a:p>
            <a:pPr>
              <a:lnSpc>
                <a:spcPct val="100000"/>
              </a:lnSpc>
            </a:pPr>
            <a:r>
              <a:rPr lang="pt-PT" sz="1800" b="0" strike="noStrike" spc="-1">
                <a:latin typeface="Arial"/>
                <a:ea typeface="Lohit Devanagari"/>
              </a:rPr>
              <a:t>in SMEs. </a:t>
            </a:r>
            <a:r>
              <a:rPr lang="pt-PT" sz="1800" b="0" i="1" strike="noStrike" spc="-1">
                <a:latin typeface="Arial"/>
                <a:ea typeface="Lohit Devanagari"/>
              </a:rPr>
              <a:t>Proceedings of the IEOM 7th International </a:t>
            </a:r>
            <a:endParaRPr lang="pt-PT" sz="1800" b="0" strike="noStrike" spc="-1">
              <a:latin typeface="Arial"/>
            </a:endParaRPr>
          </a:p>
          <a:p>
            <a:pPr>
              <a:lnSpc>
                <a:spcPct val="100000"/>
              </a:lnSpc>
            </a:pPr>
            <a:r>
              <a:rPr lang="pt-PT" sz="1800" b="0" i="1" strike="noStrike" spc="-1">
                <a:latin typeface="Arial"/>
                <a:ea typeface="Lohit Devanagari"/>
              </a:rPr>
              <a:t>Conference on Industrial Engineering and </a:t>
            </a:r>
            <a:endParaRPr lang="pt-PT" sz="1800" b="0" strike="noStrike" spc="-1">
              <a:latin typeface="Arial"/>
            </a:endParaRPr>
          </a:p>
          <a:p>
            <a:pPr>
              <a:lnSpc>
                <a:spcPct val="100000"/>
              </a:lnSpc>
            </a:pPr>
            <a:r>
              <a:rPr lang="pt-PT" sz="1800" b="0" i="1" strike="noStrike" spc="-1">
                <a:latin typeface="Arial"/>
                <a:ea typeface="Lohit Devanagari"/>
              </a:rPr>
              <a:t>Operations Management</a:t>
            </a:r>
            <a:r>
              <a:rPr lang="pt-PT" sz="1800" b="0" strike="noStrike" spc="-1">
                <a:latin typeface="Arial"/>
                <a:ea typeface="Lohit Devanagari"/>
              </a:rPr>
              <a:t>, (Rabat, Morocco), 11–13.</a:t>
            </a:r>
            <a:endParaRPr lang="pt-PT" sz="1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1524</TotalTime>
  <Words>546</Words>
  <Application>Microsoft Office PowerPoint</Application>
  <PresentationFormat>Widescreen</PresentationFormat>
  <Paragraphs>65</Paragraphs>
  <Slides>10</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Calibri</vt:lpstr>
      <vt:lpstr>Source Sans Pro</vt:lpstr>
      <vt:lpstr>Symbol</vt:lpstr>
      <vt:lpstr>Wingdings</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Rui M. Lima</dc:creator>
  <dc:description/>
  <cp:lastModifiedBy>Rui Lima</cp:lastModifiedBy>
  <cp:revision>247</cp:revision>
  <dcterms:created xsi:type="dcterms:W3CDTF">2018-02-10T16:55:03Z</dcterms:created>
  <dcterms:modified xsi:type="dcterms:W3CDTF">2020-09-06T09:20:39Z</dcterms:modified>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